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9" r:id="rId5"/>
    <p:sldId id="302" r:id="rId6"/>
    <p:sldId id="259" r:id="rId7"/>
    <p:sldId id="382" r:id="rId8"/>
    <p:sldId id="383" r:id="rId9"/>
    <p:sldId id="388" r:id="rId10"/>
    <p:sldId id="385" r:id="rId11"/>
    <p:sldId id="386" r:id="rId12"/>
    <p:sldId id="364" r:id="rId13"/>
    <p:sldId id="389" r:id="rId14"/>
    <p:sldId id="390" r:id="rId15"/>
    <p:sldId id="391" r:id="rId16"/>
    <p:sldId id="365" r:id="rId17"/>
    <p:sldId id="366" r:id="rId18"/>
    <p:sldId id="367" r:id="rId19"/>
    <p:sldId id="392" r:id="rId20"/>
  </p:sldIdLst>
  <p:sldSz cx="12192000" cy="6858000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F33B6-F080-26BD-D4AB-DD0F8D7371D8}" v="10" dt="2023-01-16T09:46:33.370"/>
    <p1510:client id="{C21E61CA-4616-CE49-E820-F9FDFA07F25A}" v="8" dt="2023-01-10T15:47:47.672"/>
    <p1510:client id="{D639978D-9817-40C7-8B44-D19B03BCA877}" v="5" dt="2023-01-16T09:47:41.915"/>
    <p1510:client id="{D967E7A3-277E-99D3-1B0D-41A65664DECC}" v="1" dt="2023-01-10T16:00:31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6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öyhönen Eeva-Sirkku" userId="S::eeva-sirkku.poyhonen@varha.fi::b560870e-b2ef-4ee2-a1ed-12722189ce18" providerId="AD" clId="Web-{D967E7A3-277E-99D3-1B0D-41A65664DECC}"/>
    <pc:docChg chg="delSld">
      <pc:chgData name="Pöyhönen Eeva-Sirkku" userId="S::eeva-sirkku.poyhonen@varha.fi::b560870e-b2ef-4ee2-a1ed-12722189ce18" providerId="AD" clId="Web-{D967E7A3-277E-99D3-1B0D-41A65664DECC}" dt="2023-01-10T16:00:31.027" v="0"/>
      <pc:docMkLst>
        <pc:docMk/>
      </pc:docMkLst>
      <pc:sldChg chg="del">
        <pc:chgData name="Pöyhönen Eeva-Sirkku" userId="S::eeva-sirkku.poyhonen@varha.fi::b560870e-b2ef-4ee2-a1ed-12722189ce18" providerId="AD" clId="Web-{D967E7A3-277E-99D3-1B0D-41A65664DECC}" dt="2023-01-10T16:00:31.027" v="0"/>
        <pc:sldMkLst>
          <pc:docMk/>
          <pc:sldMk cId="3582066377" sldId="332"/>
        </pc:sldMkLst>
      </pc:sldChg>
    </pc:docChg>
  </pc:docChgLst>
  <pc:docChgLst>
    <pc:chgData name="Pöyhönen Eeva-Sirkku" userId="S::eeva-sirkku.poyhonen@varha.fi::b560870e-b2ef-4ee2-a1ed-12722189ce18" providerId="AD" clId="Web-{C21E61CA-4616-CE49-E820-F9FDFA07F25A}"/>
    <pc:docChg chg="modSld">
      <pc:chgData name="Pöyhönen Eeva-Sirkku" userId="S::eeva-sirkku.poyhonen@varha.fi::b560870e-b2ef-4ee2-a1ed-12722189ce18" providerId="AD" clId="Web-{C21E61CA-4616-CE49-E820-F9FDFA07F25A}" dt="2023-01-10T15:47:47.672" v="6" actId="20577"/>
      <pc:docMkLst>
        <pc:docMk/>
      </pc:docMkLst>
      <pc:sldChg chg="modSp">
        <pc:chgData name="Pöyhönen Eeva-Sirkku" userId="S::eeva-sirkku.poyhonen@varha.fi::b560870e-b2ef-4ee2-a1ed-12722189ce18" providerId="AD" clId="Web-{C21E61CA-4616-CE49-E820-F9FDFA07F25A}" dt="2023-01-10T15:47:23.500" v="1" actId="20577"/>
        <pc:sldMkLst>
          <pc:docMk/>
          <pc:sldMk cId="797706136" sldId="331"/>
        </pc:sldMkLst>
        <pc:spChg chg="mod">
          <ac:chgData name="Pöyhönen Eeva-Sirkku" userId="S::eeva-sirkku.poyhonen@varha.fi::b560870e-b2ef-4ee2-a1ed-12722189ce18" providerId="AD" clId="Web-{C21E61CA-4616-CE49-E820-F9FDFA07F25A}" dt="2023-01-10T15:47:23.500" v="1" actId="20577"/>
          <ac:spMkLst>
            <pc:docMk/>
            <pc:sldMk cId="797706136" sldId="331"/>
            <ac:spMk id="2" creationId="{00000000-0000-0000-0000-000000000000}"/>
          </ac:spMkLst>
        </pc:spChg>
      </pc:sldChg>
      <pc:sldChg chg="modSp">
        <pc:chgData name="Pöyhönen Eeva-Sirkku" userId="S::eeva-sirkku.poyhonen@varha.fi::b560870e-b2ef-4ee2-a1ed-12722189ce18" providerId="AD" clId="Web-{C21E61CA-4616-CE49-E820-F9FDFA07F25A}" dt="2023-01-10T15:47:47.672" v="6" actId="20577"/>
        <pc:sldMkLst>
          <pc:docMk/>
          <pc:sldMk cId="3582066377" sldId="332"/>
        </pc:sldMkLst>
        <pc:spChg chg="mod">
          <ac:chgData name="Pöyhönen Eeva-Sirkku" userId="S::eeva-sirkku.poyhonen@varha.fi::b560870e-b2ef-4ee2-a1ed-12722189ce18" providerId="AD" clId="Web-{C21E61CA-4616-CE49-E820-F9FDFA07F25A}" dt="2023-01-10T15:47:47.672" v="6" actId="20577"/>
          <ac:spMkLst>
            <pc:docMk/>
            <pc:sldMk cId="3582066377" sldId="332"/>
            <ac:spMk id="3" creationId="{00000000-0000-0000-0000-000000000000}"/>
          </ac:spMkLst>
        </pc:spChg>
      </pc:sldChg>
    </pc:docChg>
  </pc:docChgLst>
  <pc:docChgLst>
    <pc:chgData name="Pöyhönen Eeva-Sirkku" userId="S::eeva-sirkku.poyhonen@varha.fi::b560870e-b2ef-4ee2-a1ed-12722189ce18" providerId="AD" clId="Web-{D639978D-9817-40C7-8B44-D19B03BCA877}"/>
    <pc:docChg chg="modSld">
      <pc:chgData name="Pöyhönen Eeva-Sirkku" userId="S::eeva-sirkku.poyhonen@varha.fi::b560870e-b2ef-4ee2-a1ed-12722189ce18" providerId="AD" clId="Web-{D639978D-9817-40C7-8B44-D19B03BCA877}" dt="2023-01-16T09:47:39.368" v="3" actId="20577"/>
      <pc:docMkLst>
        <pc:docMk/>
      </pc:docMkLst>
      <pc:sldChg chg="modSp">
        <pc:chgData name="Pöyhönen Eeva-Sirkku" userId="S::eeva-sirkku.poyhonen@varha.fi::b560870e-b2ef-4ee2-a1ed-12722189ce18" providerId="AD" clId="Web-{D639978D-9817-40C7-8B44-D19B03BCA877}" dt="2023-01-16T09:47:39.368" v="3" actId="20577"/>
        <pc:sldMkLst>
          <pc:docMk/>
          <pc:sldMk cId="614846115" sldId="329"/>
        </pc:sldMkLst>
        <pc:spChg chg="mod">
          <ac:chgData name="Pöyhönen Eeva-Sirkku" userId="S::eeva-sirkku.poyhonen@varha.fi::b560870e-b2ef-4ee2-a1ed-12722189ce18" providerId="AD" clId="Web-{D639978D-9817-40C7-8B44-D19B03BCA877}" dt="2023-01-16T09:47:39.368" v="3" actId="20577"/>
          <ac:spMkLst>
            <pc:docMk/>
            <pc:sldMk cId="614846115" sldId="329"/>
            <ac:spMk id="5" creationId="{00000000-0000-0000-0000-000000000000}"/>
          </ac:spMkLst>
        </pc:spChg>
      </pc:sldChg>
    </pc:docChg>
  </pc:docChgLst>
  <pc:docChgLst>
    <pc:chgData name="Pöyhönen Eeva-Sirkku" userId="S::eeva-sirkku.poyhonen@varha.fi::b560870e-b2ef-4ee2-a1ed-12722189ce18" providerId="AD" clId="Web-{7F1F33B6-F080-26BD-D4AB-DD0F8D7371D8}"/>
    <pc:docChg chg="modSld">
      <pc:chgData name="Pöyhönen Eeva-Sirkku" userId="S::eeva-sirkku.poyhonen@varha.fi::b560870e-b2ef-4ee2-a1ed-12722189ce18" providerId="AD" clId="Web-{7F1F33B6-F080-26BD-D4AB-DD0F8D7371D8}" dt="2023-01-16T09:46:33.370" v="11" actId="20577"/>
      <pc:docMkLst>
        <pc:docMk/>
      </pc:docMkLst>
      <pc:sldChg chg="modSp">
        <pc:chgData name="Pöyhönen Eeva-Sirkku" userId="S::eeva-sirkku.poyhonen@varha.fi::b560870e-b2ef-4ee2-a1ed-12722189ce18" providerId="AD" clId="Web-{7F1F33B6-F080-26BD-D4AB-DD0F8D7371D8}" dt="2023-01-16T09:46:33.370" v="11" actId="20577"/>
        <pc:sldMkLst>
          <pc:docMk/>
          <pc:sldMk cId="711213882" sldId="351"/>
        </pc:sldMkLst>
        <pc:spChg chg="mod">
          <ac:chgData name="Pöyhönen Eeva-Sirkku" userId="S::eeva-sirkku.poyhonen@varha.fi::b560870e-b2ef-4ee2-a1ed-12722189ce18" providerId="AD" clId="Web-{7F1F33B6-F080-26BD-D4AB-DD0F8D7371D8}" dt="2023-01-16T09:46:33.370" v="11" actId="20577"/>
          <ac:spMkLst>
            <pc:docMk/>
            <pc:sldMk cId="711213882" sldId="35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18" name="Picture 17" descr="Lapsi ja isoisä tanssii">
            <a:extLst>
              <a:ext uri="{FF2B5EF4-FFF2-40B4-BE49-F238E27FC236}">
                <a16:creationId xmlns:a16="http://schemas.microsoft.com/office/drawing/2014/main" id="{402B3D55-3CE1-0795-D5C2-88661CC55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Picture 10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AFCD278-F6F7-AF96-41F9-82DC45E1B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3C00FC83-9C9A-3D07-7C57-17988115AF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24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7137F0-2F14-10D9-80DC-5095224FF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285" y="6041949"/>
            <a:ext cx="1586459" cy="628800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86FC6DA-B8A3-5875-4EFF-5D495AA6FF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182897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AEFC6F-6342-501A-C1A8-F35B6FED793F}"/>
              </a:ext>
            </a:extLst>
          </p:cNvPr>
          <p:cNvSpPr/>
          <p:nvPr userDrawn="1"/>
        </p:nvSpPr>
        <p:spPr>
          <a:xfrm>
            <a:off x="6942667" y="0"/>
            <a:ext cx="5249333" cy="6858000"/>
          </a:xfrm>
          <a:prstGeom prst="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ln>
                <a:noFill/>
              </a:ln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5144-314F-2B72-7934-06104C287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34" y="1761067"/>
            <a:ext cx="6341533" cy="4279900"/>
          </a:xfrm>
        </p:spPr>
        <p:txBody>
          <a:bodyPr>
            <a:normAutofit/>
          </a:bodyPr>
          <a:lstStyle>
            <a:lvl1pPr marL="380990" indent="-380990">
              <a:buClr>
                <a:schemeClr val="bg2"/>
              </a:buClr>
              <a:buFont typeface="Arial" panose="020B0604020202020204" pitchFamily="34" charset="0"/>
              <a:buChar char="•"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7FBDE3-EA7F-1A09-07D9-A15828E9A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00FEA25-C32D-3BB2-5E97-B834D359C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439" y="461228"/>
            <a:ext cx="4519789" cy="5581753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6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553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7137F0-2F14-10D9-80DC-5095224FF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285" y="6041949"/>
            <a:ext cx="1586459" cy="628800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86FC6DA-B8A3-5875-4EFF-5D495AA6FF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182897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AEFC6F-6342-501A-C1A8-F35B6FED793F}"/>
              </a:ext>
            </a:extLst>
          </p:cNvPr>
          <p:cNvSpPr/>
          <p:nvPr userDrawn="1"/>
        </p:nvSpPr>
        <p:spPr>
          <a:xfrm>
            <a:off x="6942667" y="0"/>
            <a:ext cx="524933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ln>
                <a:noFill/>
              </a:ln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5144-314F-2B72-7934-06104C287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34" y="1761067"/>
            <a:ext cx="6341533" cy="4279900"/>
          </a:xfrm>
        </p:spPr>
        <p:txBody>
          <a:bodyPr>
            <a:normAutofit/>
          </a:bodyPr>
          <a:lstStyle>
            <a:lvl1pPr marL="380990" indent="-380990">
              <a:buClr>
                <a:schemeClr val="bg2"/>
              </a:buClr>
              <a:buFont typeface="Arial" panose="020B0604020202020204" pitchFamily="34" charset="0"/>
              <a:buChar char="•"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7FBDE3-EA7F-1A09-07D9-A15828E9A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00FEA25-C32D-3BB2-5E97-B834D359C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439" y="461228"/>
            <a:ext cx="4519789" cy="5581753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6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8331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8D">
              <a:alpha val="902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4267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24989E-342B-8AEA-3168-CE86CEDA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96D61A-0B64-68E6-04C0-A20F4DB34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301199B-D81E-37BC-6BC5-67A1FD6DC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34" y="6252724"/>
            <a:ext cx="6341533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607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2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4267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24989E-342B-8AEA-3168-CE86CEDA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96D61A-0B64-68E6-04C0-A20F4DB34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400" y="6268800"/>
            <a:ext cx="980941" cy="388800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B8ED1F7-E5A5-6A7B-71DB-BF2784B4A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34" y="6252724"/>
            <a:ext cx="6341533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80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005" y="1824001"/>
            <a:ext cx="11479617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CE14D94-8194-FD19-940B-6DBE5F2DE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6889" y="533276"/>
            <a:ext cx="6825073" cy="5686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15904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3429000"/>
            <a:ext cx="5544152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95CD0E2-8E4C-BA0D-A36C-99867EF0C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0824" y="363659"/>
            <a:ext cx="7088456" cy="5905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349242" y="6301674"/>
            <a:ext cx="557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12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12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005" y="1824001"/>
            <a:ext cx="6342209" cy="421696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13F29D-746E-DC08-9456-05E754A3B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52733" y="-1"/>
            <a:ext cx="5139267" cy="604096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kuva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/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taulukkopaikka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925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005" y="1824001"/>
            <a:ext cx="11479617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FD5E4A1-CFEF-2255-266A-61D69F92B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58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765073"/>
            <a:ext cx="9144000" cy="238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875BB5B-E56C-43A9-1CF4-E9BC6894C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3339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3429000"/>
            <a:ext cx="5544152" cy="2387600"/>
          </a:xfrm>
        </p:spPr>
        <p:txBody>
          <a:bodyPr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09" y="369839"/>
            <a:ext cx="2304892" cy="689908"/>
          </a:xfrm>
          <a:prstGeom prst="rect">
            <a:avLst/>
          </a:prstGeom>
        </p:spPr>
      </p:pic>
      <p:pic>
        <p:nvPicPr>
          <p:cNvPr id="6" name="Picture 5" descr="Kuvakollaasi Varsinais-Suomen hyvinvointialueen työntekijöistä">
            <a:extLst>
              <a:ext uri="{FF2B5EF4-FFF2-40B4-BE49-F238E27FC236}">
                <a16:creationId xmlns:a16="http://schemas.microsoft.com/office/drawing/2014/main" id="{12339462-B269-E1C4-2D9B-1C1FBA6378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6889" y="536110"/>
            <a:ext cx="6825073" cy="5683719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B0E4322-37E6-7644-0C03-51C40A584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87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F87170-2F22-1F7D-EF3D-B60051E27F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006" y="1828800"/>
            <a:ext cx="11468100" cy="415882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BF6E884-D5E7-38F5-28C1-1526EEDF0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535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3185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007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942DF92-53C7-3052-8EB2-310DC6726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15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007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6273186" y="1823155"/>
            <a:ext cx="5579921" cy="4159956"/>
          </a:xfrm>
          <a:prstGeom prst="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ln>
                <a:noFill/>
              </a:ln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FDA2AE2-3A82-C039-1579-02A6A7E2ED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811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7" y="459214"/>
            <a:ext cx="11468100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007" y="1828799"/>
            <a:ext cx="5579923" cy="4159956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6273186" y="1823155"/>
            <a:ext cx="5579921" cy="415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ln>
                <a:noFill/>
              </a:ln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FDA2AE2-3A82-C039-1579-02A6A7E2ED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6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2A5E8AD-F8E2-9AF5-7605-E965D1C647F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52109" y="1"/>
            <a:ext cx="5139891" cy="604096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0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DB7C8-6953-309C-AE1A-A109899E66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34" y="1761067"/>
            <a:ext cx="6341533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1F23DA5-A95E-BA50-7A3C-4616784C6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009" y="6269657"/>
            <a:ext cx="5579921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13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2A5E8AD-F8E2-9AF5-7605-E965D1C647F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069" y="1"/>
            <a:ext cx="5139891" cy="604096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649" y="459214"/>
            <a:ext cx="6342209" cy="10827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7137F0-2F14-10D9-80DC-5095224FF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285" y="6041949"/>
            <a:ext cx="1586459" cy="628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DB7C8-6953-309C-AE1A-A109899E66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5874" y="1761067"/>
            <a:ext cx="6341533" cy="42799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467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7" name="Picture 6" descr="Varha logo">
            <a:extLst>
              <a:ext uri="{FF2B5EF4-FFF2-40B4-BE49-F238E27FC236}">
                <a16:creationId xmlns:a16="http://schemas.microsoft.com/office/drawing/2014/main" id="{141F30FD-4357-5FFB-9813-2502F8FB4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9354" y="6269152"/>
            <a:ext cx="982391" cy="389376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8DB66F3-8A52-E6C2-141D-02D6CE4789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5873" y="6252724"/>
            <a:ext cx="5049237" cy="389376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41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en-FI" smtClean="0"/>
              <a:t>03/06/2023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84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1" r:id="rId15"/>
    <p:sldLayoutId id="2147483689" r:id="rId16"/>
    <p:sldLayoutId id="2147483690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.kaunislahti@gmail.com" TargetMode="External"/><Relationship Id="rId2" Type="http://schemas.openxmlformats.org/officeDocument/2006/relationships/hyperlink" Target="mailto:m.hallanheimo@suomi24.fi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minna.johanna.pohjola@varh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420778" y="3204839"/>
            <a:ext cx="5544152" cy="131389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Hyvinvointialueen </a:t>
            </a:r>
            <a:r>
              <a:rPr lang="fi-FI" dirty="0"/>
              <a:t>vanhusneuvoston </a:t>
            </a:r>
            <a:r>
              <a:rPr lang="fi-FI" dirty="0" smtClean="0"/>
              <a:t>tehtävät ikääntyneiden palveluiden tulosaluejohtajan näkökulmasta</a:t>
            </a:r>
            <a:r>
              <a:rPr lang="fi-FI" sz="4250" dirty="0" smtClean="0">
                <a:latin typeface="Arial"/>
                <a:cs typeface="Arial"/>
              </a:rPr>
              <a:t/>
            </a:r>
            <a:br>
              <a:rPr lang="fi-FI" sz="4250" dirty="0" smtClean="0">
                <a:latin typeface="Arial"/>
                <a:cs typeface="Arial"/>
              </a:rPr>
            </a:br>
            <a:r>
              <a:rPr lang="fi-FI" sz="4250" dirty="0">
                <a:latin typeface="Arial"/>
                <a:cs typeface="Arial"/>
              </a:rPr>
              <a:t/>
            </a:r>
            <a:br>
              <a:rPr lang="fi-FI" sz="4250" dirty="0">
                <a:latin typeface="Arial"/>
                <a:cs typeface="Arial"/>
              </a:rPr>
            </a:br>
            <a:r>
              <a:rPr lang="fi-FI" sz="1800" dirty="0" smtClean="0">
                <a:latin typeface="Arial"/>
                <a:cs typeface="Arial"/>
              </a:rPr>
              <a:t>Eeva-Sirkku Pöyhönen</a:t>
            </a:r>
            <a:br>
              <a:rPr lang="fi-FI" sz="1800" dirty="0" smtClean="0">
                <a:latin typeface="Arial"/>
                <a:cs typeface="Arial"/>
              </a:rPr>
            </a:br>
            <a:r>
              <a:rPr lang="fi-FI" sz="1800" dirty="0" smtClean="0">
                <a:latin typeface="Arial"/>
                <a:cs typeface="Arial"/>
              </a:rPr>
              <a:t>sh, </a:t>
            </a:r>
            <a:r>
              <a:rPr lang="fi-FI" sz="1800" dirty="0" err="1" smtClean="0">
                <a:latin typeface="Arial"/>
                <a:cs typeface="Arial"/>
              </a:rPr>
              <a:t>TtM</a:t>
            </a:r>
            <a:r>
              <a:rPr lang="fi-FI" sz="1800" dirty="0" smtClean="0">
                <a:latin typeface="Arial"/>
                <a:cs typeface="Arial"/>
              </a:rPr>
              <a:t>, YTM</a:t>
            </a:r>
            <a:br>
              <a:rPr lang="fi-FI" sz="1800" dirty="0" smtClean="0">
                <a:latin typeface="Arial"/>
                <a:cs typeface="Arial"/>
              </a:rPr>
            </a:br>
            <a:r>
              <a:rPr lang="fi-FI" sz="1800" dirty="0" smtClean="0">
                <a:latin typeface="Arial"/>
                <a:cs typeface="Arial"/>
              </a:rPr>
              <a:t>Tulosaluejohtaja</a:t>
            </a:r>
            <a:br>
              <a:rPr lang="fi-FI" sz="1800" dirty="0" smtClean="0">
                <a:latin typeface="Arial"/>
                <a:cs typeface="Arial"/>
              </a:rPr>
            </a:br>
            <a:r>
              <a:rPr lang="fi-FI" sz="1800" dirty="0" smtClean="0">
                <a:latin typeface="Arial"/>
                <a:cs typeface="Arial"/>
              </a:rPr>
              <a:t>Ikääntyneiden palvelut</a:t>
            </a:r>
            <a:br>
              <a:rPr lang="fi-FI" sz="1800" dirty="0" smtClean="0">
                <a:latin typeface="Arial"/>
                <a:cs typeface="Arial"/>
              </a:rPr>
            </a:br>
            <a:endParaRPr lang="fi-FI" sz="18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84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6527" y="344737"/>
            <a:ext cx="11468100" cy="16680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Keskeiset asukkaille näkyvät tavoitteet vuodelle 2023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535780" y="773906"/>
          <a:ext cx="11359477" cy="5944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849">
                  <a:extLst>
                    <a:ext uri="{9D8B030D-6E8A-4147-A177-3AD203B41FA5}">
                      <a16:colId xmlns:a16="http://schemas.microsoft.com/office/drawing/2014/main" val="2857152726"/>
                    </a:ext>
                  </a:extLst>
                </a:gridCol>
                <a:gridCol w="3496423">
                  <a:extLst>
                    <a:ext uri="{9D8B030D-6E8A-4147-A177-3AD203B41FA5}">
                      <a16:colId xmlns:a16="http://schemas.microsoft.com/office/drawing/2014/main" val="3784232624"/>
                    </a:ext>
                  </a:extLst>
                </a:gridCol>
                <a:gridCol w="7436205">
                  <a:extLst>
                    <a:ext uri="{9D8B030D-6E8A-4147-A177-3AD203B41FA5}">
                      <a16:colId xmlns:a16="http://schemas.microsoft.com/office/drawing/2014/main" val="3960323264"/>
                    </a:ext>
                  </a:extLst>
                </a:gridCol>
              </a:tblGrid>
              <a:tr h="289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Strategiset tavoitteet 2023-2025</a:t>
                      </a:r>
                      <a:endParaRPr lang="fi-FI" sz="17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Vuoden 2023 tavoite</a:t>
                      </a:r>
                      <a:endParaRPr lang="fi-FI" sz="17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 anchor="ctr"/>
                </a:tc>
                <a:extLst>
                  <a:ext uri="{0D108BD9-81ED-4DB2-BD59-A6C34878D82A}">
                    <a16:rowId xmlns:a16="http://schemas.microsoft.com/office/drawing/2014/main" val="2460830866"/>
                  </a:ext>
                </a:extLst>
              </a:tr>
              <a:tr h="868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Turvataan avoterveydenhuollon palveluiden saatavuus ja hoidon jatkuvuus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Kiireettömään hoitoon pääsy toteutuu 14 vrk:ssa. Hoidonjatkuvuusmalli luodaan joulukuuhun mennessä. 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/>
                </a:tc>
                <a:extLst>
                  <a:ext uri="{0D108BD9-81ED-4DB2-BD59-A6C34878D82A}">
                    <a16:rowId xmlns:a16="http://schemas.microsoft.com/office/drawing/2014/main" val="4000333591"/>
                  </a:ext>
                </a:extLst>
              </a:tr>
              <a:tr h="578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Erikoissairaanhoidon konsultaatiot osaksi perustason palveluita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Keskeiset erikoisalan konsultaatiot ovat saatavilla sote-keskusten kiireettömissä palveluissa.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extLst>
                  <a:ext uri="{0D108BD9-81ED-4DB2-BD59-A6C34878D82A}">
                    <a16:rowId xmlns:a16="http://schemas.microsoft.com/office/drawing/2014/main" val="1133364779"/>
                  </a:ext>
                </a:extLst>
              </a:tr>
              <a:tr h="578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Sairaalapalvelujen kokonaisuus ja vuodeosastokapasiteetin optimointi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TYKS/Sairaalapalvelut ottaa vastuun hyvinvointialueen vuodeosastopalveluista ml. kotisairaala, niin, että hoitoketjut ja kuntoutus toimivat.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/>
                </a:tc>
                <a:extLst>
                  <a:ext uri="{0D108BD9-81ED-4DB2-BD59-A6C34878D82A}">
                    <a16:rowId xmlns:a16="http://schemas.microsoft.com/office/drawing/2014/main" val="3260353625"/>
                  </a:ext>
                </a:extLst>
              </a:tr>
              <a:tr h="868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lang="fi-FI" sz="17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Perustetaan perhekeskukset tuottamaan varhaista tukea lapsille, nuorille ja perheille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Alueelliset perhekeskukset on perustettu ja sähköinen perhekeskus otettu käyttöön.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16" marR="32516" marT="0" marB="0"/>
                </a:tc>
                <a:extLst>
                  <a:ext uri="{0D108BD9-81ED-4DB2-BD59-A6C34878D82A}">
                    <a16:rowId xmlns:a16="http://schemas.microsoft.com/office/drawing/2014/main" val="3585778113"/>
                  </a:ext>
                </a:extLst>
              </a:tr>
              <a:tr h="1891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Turvataan mielenterveys- ja päihdepalvelujen palvelujen saatavuus ja selkeä hoidon porrastus sekä prosessit 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Mielenterveys- ja päihdepalveluista tehdään selvitys, jossa arvioidaan psykiatrian rakennusinvestoinnit ja mielenterveyspalveluprosessien kehittäminen. Parannetaan psykososiaalisten hoitomenetelmien saatavuutta ja käyttöä perustason palveluissa kouluttamalla sote-henkilöstöä. </a:t>
                      </a:r>
                      <a:endParaRPr lang="fi-FI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Otetaan käyttöön digitaalisia omahoitomenetelmiä, joissa asiakas hoitaa itse itseään digitaalisella hoitopolulla, tarvittaessa ammattilaisen tuella.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8722274"/>
                  </a:ext>
                </a:extLst>
              </a:tr>
              <a:tr h="868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Laitospalveluiden purkaminen, kotihoidon ja yhteisöllisen asumisen vahvistaminen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Ikääntyneiden laitoshoitoa korvaavat palvelut määritellään, ja niihin liittyen arvioidaan sähköisten etäpalvelujen laajennukset sekä tarvittava palveluverkko.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5644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75095" y="531287"/>
            <a:ext cx="11468100" cy="441672"/>
          </a:xfrm>
        </p:spPr>
        <p:txBody>
          <a:bodyPr/>
          <a:lstStyle/>
          <a:p>
            <a:r>
              <a:rPr lang="fi-FI" dirty="0"/>
              <a:t>Varhan muut keskeiset tavoitteet vuodelle 2023 (1/2)</a:t>
            </a: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/>
          </p:nvPr>
        </p:nvGraphicFramePr>
        <p:xfrm>
          <a:off x="475095" y="1252354"/>
          <a:ext cx="11059572" cy="4834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463">
                  <a:extLst>
                    <a:ext uri="{9D8B030D-6E8A-4147-A177-3AD203B41FA5}">
                      <a16:colId xmlns:a16="http://schemas.microsoft.com/office/drawing/2014/main" val="1481500558"/>
                    </a:ext>
                  </a:extLst>
                </a:gridCol>
                <a:gridCol w="3794692">
                  <a:extLst>
                    <a:ext uri="{9D8B030D-6E8A-4147-A177-3AD203B41FA5}">
                      <a16:colId xmlns:a16="http://schemas.microsoft.com/office/drawing/2014/main" val="1875211519"/>
                    </a:ext>
                  </a:extLst>
                </a:gridCol>
                <a:gridCol w="6834417">
                  <a:extLst>
                    <a:ext uri="{9D8B030D-6E8A-4147-A177-3AD203B41FA5}">
                      <a16:colId xmlns:a16="http://schemas.microsoft.com/office/drawing/2014/main" val="1539752198"/>
                    </a:ext>
                  </a:extLst>
                </a:gridCol>
              </a:tblGrid>
              <a:tr h="35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Strategiset tavoitteet 2023-2025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93" marR="377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Vuoden 2023 tavoite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93" marR="37793" marT="0" marB="0" anchor="ctr"/>
                </a:tc>
                <a:extLst>
                  <a:ext uri="{0D108BD9-81ED-4DB2-BD59-A6C34878D82A}">
                    <a16:rowId xmlns:a16="http://schemas.microsoft.com/office/drawing/2014/main" val="3267129644"/>
                  </a:ext>
                </a:extLst>
              </a:tr>
              <a:tr h="71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Palvelustrategia ja palveluverkko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Palvelustrategia määrittelee sote-palvelujen pitkän aikavälin tavoitetilan sekä saavutettavan ja kustannustehokkaan palveluverkon.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extLst>
                  <a:ext uri="{0D108BD9-81ED-4DB2-BD59-A6C34878D82A}">
                    <a16:rowId xmlns:a16="http://schemas.microsoft.com/office/drawing/2014/main" val="533428511"/>
                  </a:ext>
                </a:extLst>
              </a:tr>
              <a:tr h="75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8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Ikääntyneiden kuntouttava arviointiyksikkö -mallin laajentaminen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Luodaan kuntouttavan arviointiyksikön malli ja aikataulutetaan sen käyttöönotto.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extLst>
                  <a:ext uri="{0D108BD9-81ED-4DB2-BD59-A6C34878D82A}">
                    <a16:rowId xmlns:a16="http://schemas.microsoft.com/office/drawing/2014/main" val="2941101511"/>
                  </a:ext>
                </a:extLst>
              </a:tr>
              <a:tr h="153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9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Uudenlaisen julkisen työyhteisön ja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hyvän työpaikan rakentaminen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”Ammattilaisten arvostama”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Toteutetaan yhteisöllisyys -hanke ja käynnistetään esihenkilöiden kehittämisohjelma. 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Tunnistetaan henkilöstön pitovoimatekijät.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Määritellään koulutusyhteistyön tavoitteet Soteakatemian ja Terveyskampus Turun osalta.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extLst>
                  <a:ext uri="{0D108BD9-81ED-4DB2-BD59-A6C34878D82A}">
                    <a16:rowId xmlns:a16="http://schemas.microsoft.com/office/drawing/2014/main" val="1232407518"/>
                  </a:ext>
                </a:extLst>
              </a:tr>
              <a:tr h="122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Suunnitelma IT- kokonaisuudesta 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93" marR="37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Asiakas- ja potilastietojärjestelmien yhdistäminen etenee niin, että järjestelmien yhdistelmiä olisi enintään kymmenen (nykyisin yli 40).</a:t>
                      </a:r>
                    </a:p>
                    <a:p>
                      <a:pPr marR="1111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75155" algn="l"/>
                        </a:tabLs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Uusia digityökaluja, asiakasohjausmalli ja asiakaspalautemalli (NPS) otetaan käyttöön. 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93" marR="37793" marT="0" marB="0"/>
                </a:tc>
                <a:extLst>
                  <a:ext uri="{0D108BD9-81ED-4DB2-BD59-A6C34878D82A}">
                    <a16:rowId xmlns:a16="http://schemas.microsoft.com/office/drawing/2014/main" val="1954160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7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460830" y="348275"/>
            <a:ext cx="11468100" cy="591820"/>
          </a:xfrm>
        </p:spPr>
        <p:txBody>
          <a:bodyPr/>
          <a:lstStyle/>
          <a:p>
            <a:r>
              <a:rPr lang="fi-FI" dirty="0"/>
              <a:t>Varhan muut keskeiset tavoitteet vuodelle 2023 (2/2)</a:t>
            </a: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/>
          </p:nvPr>
        </p:nvGraphicFramePr>
        <p:xfrm>
          <a:off x="597985" y="1065462"/>
          <a:ext cx="10769266" cy="529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95">
                  <a:extLst>
                    <a:ext uri="{9D8B030D-6E8A-4147-A177-3AD203B41FA5}">
                      <a16:colId xmlns:a16="http://schemas.microsoft.com/office/drawing/2014/main" val="2769236790"/>
                    </a:ext>
                  </a:extLst>
                </a:gridCol>
                <a:gridCol w="4013696">
                  <a:extLst>
                    <a:ext uri="{9D8B030D-6E8A-4147-A177-3AD203B41FA5}">
                      <a16:colId xmlns:a16="http://schemas.microsoft.com/office/drawing/2014/main" val="2989379215"/>
                    </a:ext>
                  </a:extLst>
                </a:gridCol>
                <a:gridCol w="6291375">
                  <a:extLst>
                    <a:ext uri="{9D8B030D-6E8A-4147-A177-3AD203B41FA5}">
                      <a16:colId xmlns:a16="http://schemas.microsoft.com/office/drawing/2014/main" val="393365432"/>
                    </a:ext>
                  </a:extLst>
                </a:gridCol>
              </a:tblGrid>
              <a:tr h="35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Strateginen tavoite 2023-2025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Vuoden 2023 tavoite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 anchor="ctr"/>
                </a:tc>
                <a:extLst>
                  <a:ext uri="{0D108BD9-81ED-4DB2-BD59-A6C34878D82A}">
                    <a16:rowId xmlns:a16="http://schemas.microsoft.com/office/drawing/2014/main" val="491887110"/>
                  </a:ext>
                </a:extLst>
              </a:tr>
              <a:tr h="70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11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Konsernipalveluille rakentuu selkeä palvelutehtävä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Konsernipalvelujen toiminnan NPS-arvo vähintään 30.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663516855"/>
                  </a:ext>
                </a:extLst>
              </a:tr>
              <a:tr h="91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12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Hyvinvointialueen tiedolla johtamisen tietoalustan luominen ja käyttöönotto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Kansalliset vähimmäistietosisällöt ja perusmittarit toiminnan ja talouden seurantaan laaditaan ja saadaan pääosin käyttöön.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21495648"/>
                  </a:ext>
                </a:extLst>
              </a:tr>
              <a:tr h="70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13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Strategisen hankinnan järjestäytyminen</a:t>
                      </a:r>
                      <a:endParaRPr lang="fi-FI" sz="19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Strateginen hankintatoiminta organisoidaan ja käynnistetään. Osaamisen kasvattaminen ensimmäinen vaihe toteutuu.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817346687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Pelastustoimen palvelutasopäätös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cs typeface="Calibri"/>
                        </a:rPr>
                        <a:t>Pelastuspalvelujen palvelutasopäätös valmistuu joulukuuhun 2023 mennessä valtuuston käsiteltäväksi.</a:t>
                      </a:r>
                      <a:endParaRPr lang="fi-FI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859970496"/>
                  </a:ext>
                </a:extLst>
              </a:tr>
              <a:tr h="75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Siviilivalmiuden ja varautumisen yhteensovittaminen hyvinvointialueella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Varhan yleinen varautumissuunnitelma sekä toimialakohtaiset varautumissuunnitelmat on laadittu.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55823054"/>
                  </a:ext>
                </a:extLst>
              </a:tr>
              <a:tr h="105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Hyvinvointialueen ensihoitopalvelun kehittäminen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Ensihoidon kustannustehokkaista ja vaikuttavista tuottamistavoista laaditaan suunnitelma osana palvelustrategiaa.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084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7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Tavoite </a:t>
            </a:r>
            <a:r>
              <a:rPr lang="fi-FI" dirty="0" smtClean="0"/>
              <a:t>6: Laitospalveluiden </a:t>
            </a:r>
            <a:r>
              <a:rPr lang="fi-FI" dirty="0"/>
              <a:t>purkaminen, kotihoidon ja yhteisöllisen asumisen vahvistaminen 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Laitospalveluiden purkaminen.</a:t>
            </a:r>
          </a:p>
          <a:p>
            <a:pPr marL="1142983" lvl="1" indent="-457200"/>
            <a:r>
              <a:rPr lang="fi-FI" dirty="0" smtClean="0"/>
              <a:t>Ns. vanhuspalvelulain 14a §:n mukaan </a:t>
            </a:r>
            <a:r>
              <a:rPr lang="fi-FI" dirty="0"/>
              <a:t>i</a:t>
            </a:r>
            <a:r>
              <a:rPr lang="fi-FI" dirty="0" smtClean="0"/>
              <a:t>äkkään </a:t>
            </a:r>
            <a:r>
              <a:rPr lang="fi-FI" dirty="0"/>
              <a:t>henkilön pitkäaikaista ympärivuorokautista hoitoa ja huolenpitoa ei voida toteuttaa </a:t>
            </a:r>
            <a:r>
              <a:rPr lang="fi-FI" dirty="0" smtClean="0"/>
              <a:t>laitospalvelun toimintayksikössä 31.12.2027 jälkeen.</a:t>
            </a:r>
          </a:p>
          <a:p>
            <a:pPr marL="1142983" lvl="1" indent="-457200"/>
            <a:r>
              <a:rPr lang="fi-FI" dirty="0" smtClean="0"/>
              <a:t>Varsinais-Suomessa on noin 400 laitospalvelupaikkaa ja niiden purkamisen </a:t>
            </a:r>
            <a:r>
              <a:rPr lang="fi-FI" dirty="0"/>
              <a:t>suunnitelma tehdään osana palvelustrategiaa ja palveluverkkotyötä. </a:t>
            </a:r>
            <a:endParaRPr lang="fi-FI" dirty="0" smtClean="0"/>
          </a:p>
          <a:p>
            <a:pPr marL="1142983" lvl="1" indent="-457200"/>
            <a:r>
              <a:rPr lang="fi-FI" dirty="0" smtClean="0"/>
              <a:t>Jotta palvelurakennetta saadaan muutettua, tulee vahvistaa erityisesti kotihoitoa ja yhteisöllistä asumista.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Kotihoidon vahvistaminen.</a:t>
            </a:r>
          </a:p>
          <a:p>
            <a:pPr marL="1142983" lvl="1" indent="-457200"/>
            <a:r>
              <a:rPr lang="fi-FI" dirty="0" smtClean="0"/>
              <a:t>Laaditaan sähköisten </a:t>
            </a:r>
            <a:r>
              <a:rPr lang="fi-FI" dirty="0"/>
              <a:t>etäpalvelujen laajennussuunnitelma kotihoidon </a:t>
            </a:r>
            <a:r>
              <a:rPr lang="fi-FI" dirty="0" smtClean="0"/>
              <a:t>tueksi.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Yhteisöllisen asumisen vahvistaminen.</a:t>
            </a:r>
          </a:p>
          <a:p>
            <a:pPr marL="1142983" lvl="1" indent="-457200"/>
            <a:r>
              <a:rPr lang="fi-FI" dirty="0" smtClean="0"/>
              <a:t>Laitospalveluista ja ikääntyneiden määrän kehityksestä johtuvaa asumisen palvelutarvetta ei voida kattaa vain ympärivuorokautista asumispalvelua lisäämällä vaan tarvitaan vaihtoehtoisia asumismuotoja.</a:t>
            </a:r>
          </a:p>
          <a:p>
            <a:pPr marL="1142983" lvl="1" indent="-457200"/>
            <a:r>
              <a:rPr lang="fi-FI" dirty="0" smtClean="0"/>
              <a:t>Jotta ympärivuorokautisen asumispalvelun osuutta saadaan hillittyä, tulee lisätä yhteisöllisen asumisen osuutta palvelutuotannossa. Varsinais-Suomessa tätä palvelumuotoa on liian vähän tarpeeseen nähden.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Eri palvelumuotojen </a:t>
            </a:r>
            <a:r>
              <a:rPr lang="fi-FI" dirty="0" smtClean="0"/>
              <a:t>tavoitteena </a:t>
            </a:r>
            <a:r>
              <a:rPr lang="fi-FI" dirty="0"/>
              <a:t>olevat peittävyysasteet määritellään </a:t>
            </a:r>
            <a:r>
              <a:rPr lang="fi-FI" dirty="0" smtClean="0"/>
              <a:t>syyskuun 2023 loppuun </a:t>
            </a:r>
            <a:r>
              <a:rPr lang="fi-FI" dirty="0"/>
              <a:t>mennessä. 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71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Tavoite </a:t>
            </a:r>
            <a:r>
              <a:rPr lang="fi-FI" dirty="0" smtClean="0"/>
              <a:t>8: Ikääntyneiden </a:t>
            </a:r>
            <a:r>
              <a:rPr lang="fi-FI" dirty="0"/>
              <a:t>kuntouttavan </a:t>
            </a:r>
            <a:r>
              <a:rPr lang="fi-FI" dirty="0" smtClean="0"/>
              <a:t>arviointiyksikkötoiminnan </a:t>
            </a:r>
            <a:r>
              <a:rPr lang="fi-FI" dirty="0"/>
              <a:t>laajentaminen, jotta ikääntyvät olisivat oikeiden palvelujen </a:t>
            </a:r>
            <a:r>
              <a:rPr lang="fi-FI" dirty="0" smtClean="0"/>
              <a:t>piirissä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Laaditaan </a:t>
            </a:r>
            <a:r>
              <a:rPr lang="fi-FI" dirty="0"/>
              <a:t>malli ikääntyneiden kuntouttavasta arviointiyksikkötoiminnasta (kotihoito ja asuminen) ja sen laajentamisesta osana </a:t>
            </a:r>
            <a:r>
              <a:rPr lang="fi-FI" dirty="0" smtClean="0"/>
              <a:t>palvelustrategiaa.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Malliin sisältyy myös erillisiä arviointiyksikköjä, joista on jo onnistuneita kokemuksia kuten Uudenkaupungin malli (Kuunari ja Kotikuunari).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Kuntouttava </a:t>
            </a:r>
            <a:r>
              <a:rPr lang="fi-FI" dirty="0"/>
              <a:t>arviointiyksikköjakso ennen pitkäaikaisen palvelun päätöstä.</a:t>
            </a:r>
            <a:r>
              <a:rPr lang="en-US" smtClean="0"/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mtClean="0"/>
              <a:t>Liittyy </a:t>
            </a:r>
            <a:r>
              <a:rPr lang="fi-FI" dirty="0"/>
              <a:t>toimivaan hoitoketjuun.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31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Tavoite 3</a:t>
            </a:r>
            <a:r>
              <a:rPr lang="fi-FI" dirty="0" smtClean="0"/>
              <a:t>: Sairaalapalvelujen </a:t>
            </a:r>
            <a:r>
              <a:rPr lang="fi-FI" dirty="0"/>
              <a:t>kokonaisuus ja </a:t>
            </a:r>
            <a:r>
              <a:rPr lang="fi-FI" dirty="0" smtClean="0"/>
              <a:t>vuodeosastokapasiteetin </a:t>
            </a:r>
            <a:r>
              <a:rPr lang="fi-FI" dirty="0"/>
              <a:t>ml. kotisairaalan optimointi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Yhteinen tavoite sairaalapalveluiden kanssa.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Vuodeosastopaikkojen, ikääntyvien hoivapaikkojen ja kotisairaalan toiminnan yhteensovittaminen. </a:t>
            </a:r>
            <a:endParaRPr lang="fi-FI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Ikääntyneiden palveluiden näkökulmasta oikea-aikaisen palveluihin ohjautumisen korostuminen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Kytkeytyy kahteen edelliseen tavoitteeseen.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05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hdestä kulmasta pyöristetty suorakulmio 42"/>
          <p:cNvSpPr/>
          <p:nvPr/>
        </p:nvSpPr>
        <p:spPr>
          <a:xfrm>
            <a:off x="900489" y="5866578"/>
            <a:ext cx="8041774" cy="489771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Yhdestä kulmasta pyöristetty suorakulmio 40"/>
          <p:cNvSpPr/>
          <p:nvPr/>
        </p:nvSpPr>
        <p:spPr>
          <a:xfrm>
            <a:off x="570885" y="5313259"/>
            <a:ext cx="8371377" cy="493686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Ylätason organisaatio  |  </a:t>
            </a:r>
            <a:r>
              <a:rPr lang="sv-FI"/>
              <a:t>Högsta ledningen</a:t>
            </a:r>
          </a:p>
        </p:txBody>
      </p:sp>
      <p:sp>
        <p:nvSpPr>
          <p:cNvPr id="5" name="Suorakulmio 4"/>
          <p:cNvSpPr/>
          <p:nvPr/>
        </p:nvSpPr>
        <p:spPr>
          <a:xfrm>
            <a:off x="9270819" y="4594566"/>
            <a:ext cx="2325757" cy="561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9273773" y="2349953"/>
            <a:ext cx="2332560" cy="214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hdestä kulmasta pyöristetty suorakulmio 8"/>
          <p:cNvSpPr/>
          <p:nvPr/>
        </p:nvSpPr>
        <p:spPr>
          <a:xfrm>
            <a:off x="2724156" y="1636970"/>
            <a:ext cx="3752626" cy="572726"/>
          </a:xfrm>
          <a:prstGeom prst="round1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Aluevaltuusto (79)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Välfärdsområdesfullmäktige</a:t>
            </a:r>
          </a:p>
        </p:txBody>
      </p:sp>
      <p:sp>
        <p:nvSpPr>
          <p:cNvPr id="10" name="Yhdestä kulmasta pyöristetty suorakulmio 9"/>
          <p:cNvSpPr/>
          <p:nvPr/>
        </p:nvSpPr>
        <p:spPr>
          <a:xfrm>
            <a:off x="2862234" y="2626177"/>
            <a:ext cx="3473638" cy="572400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Aluehallitus (15)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Välfärdsområdesstyrelsen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Yhdestä kulmasta pyöristetty suorakulmio 10"/>
          <p:cNvSpPr/>
          <p:nvPr/>
        </p:nvSpPr>
        <p:spPr>
          <a:xfrm>
            <a:off x="6614987" y="3691275"/>
            <a:ext cx="2199600" cy="439200"/>
          </a:xfrm>
          <a:prstGeom prst="round1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Aluevaalilautakunta (5)</a:t>
            </a:r>
            <a:b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Valnämnden för välfärdsområdesval</a:t>
            </a:r>
          </a:p>
        </p:txBody>
      </p:sp>
      <p:sp>
        <p:nvSpPr>
          <p:cNvPr id="12" name="Yhdestä kulmasta pyöristetty suorakulmio 11"/>
          <p:cNvSpPr/>
          <p:nvPr/>
        </p:nvSpPr>
        <p:spPr>
          <a:xfrm>
            <a:off x="6616371" y="1990096"/>
            <a:ext cx="2198216" cy="439200"/>
          </a:xfrm>
          <a:prstGeom prst="round1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Tarkastuslautakunta (8)</a:t>
            </a:r>
            <a:b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Revisionsnämnden</a:t>
            </a:r>
          </a:p>
        </p:txBody>
      </p:sp>
      <p:sp>
        <p:nvSpPr>
          <p:cNvPr id="13" name="Yhdestä kulmasta pyöristetty suorakulmio 12"/>
          <p:cNvSpPr/>
          <p:nvPr/>
        </p:nvSpPr>
        <p:spPr>
          <a:xfrm>
            <a:off x="6609808" y="2466803"/>
            <a:ext cx="2198216" cy="439200"/>
          </a:xfrm>
          <a:prstGeom prst="round1Rect">
            <a:avLst/>
          </a:prstGeom>
          <a:solidFill>
            <a:srgbClr val="3C2B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Kansalliskielilautakunta (13)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Nationalspråksnämnden </a:t>
            </a:r>
          </a:p>
        </p:txBody>
      </p:sp>
      <p:sp>
        <p:nvSpPr>
          <p:cNvPr id="14" name="Yhdestä kulmasta pyöristetty suorakulmio 13"/>
          <p:cNvSpPr/>
          <p:nvPr/>
        </p:nvSpPr>
        <p:spPr>
          <a:xfrm>
            <a:off x="561600" y="2921482"/>
            <a:ext cx="2052000" cy="449717"/>
          </a:xfrm>
          <a:prstGeom prst="round1Rect">
            <a:avLst/>
          </a:prstGeom>
          <a:solidFill>
            <a:srgbClr val="00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Konserni- ja toimitilajaosto (9)</a:t>
            </a:r>
            <a:b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Koncern- och lokalsektionen </a:t>
            </a:r>
          </a:p>
        </p:txBody>
      </p:sp>
      <p:sp>
        <p:nvSpPr>
          <p:cNvPr id="15" name="Yhdestä kulmasta pyöristetty suorakulmio 14"/>
          <p:cNvSpPr/>
          <p:nvPr/>
        </p:nvSpPr>
        <p:spPr>
          <a:xfrm>
            <a:off x="5827243" y="4271147"/>
            <a:ext cx="1447200" cy="939600"/>
          </a:xfrm>
          <a:prstGeom prst="round1Rect">
            <a:avLst/>
          </a:prstGeom>
          <a:solidFill>
            <a:srgbClr val="006C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Ikääntyneiden palvelulautakunta (13)</a:t>
            </a:r>
            <a:b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Nämnden för tjänster för äldre</a:t>
            </a:r>
          </a:p>
        </p:txBody>
      </p:sp>
      <p:sp>
        <p:nvSpPr>
          <p:cNvPr id="16" name="Yhdestä kulmasta pyöristetty suorakulmio 15"/>
          <p:cNvSpPr/>
          <p:nvPr/>
        </p:nvSpPr>
        <p:spPr>
          <a:xfrm>
            <a:off x="4279305" y="4271147"/>
            <a:ext cx="1447200" cy="939600"/>
          </a:xfrm>
          <a:prstGeom prst="round1Rect">
            <a:avLst/>
          </a:prstGeom>
          <a:solidFill>
            <a:srgbClr val="006C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Sote</a:t>
            </a: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-palvelulautakunta (13)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Nämnden för social- och hälsotjänster</a:t>
            </a:r>
          </a:p>
        </p:txBody>
      </p:sp>
      <p:sp>
        <p:nvSpPr>
          <p:cNvPr id="17" name="Yhdestä kulmasta pyöristetty suorakulmio 16"/>
          <p:cNvSpPr/>
          <p:nvPr/>
        </p:nvSpPr>
        <p:spPr>
          <a:xfrm>
            <a:off x="2717801" y="4271912"/>
            <a:ext cx="1447799" cy="938835"/>
          </a:xfrm>
          <a:prstGeom prst="round1Rect">
            <a:avLst/>
          </a:prstGeom>
          <a:solidFill>
            <a:srgbClr val="006C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Tyks/sairaalapalvelu-lautakunta (13) 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Nämnden för ÅUCS/sjukhustjänster </a:t>
            </a:r>
          </a:p>
        </p:txBody>
      </p:sp>
      <p:sp>
        <p:nvSpPr>
          <p:cNvPr id="18" name="Yhdestä kulmasta pyöristetty suorakulmio 17"/>
          <p:cNvSpPr/>
          <p:nvPr/>
        </p:nvSpPr>
        <p:spPr>
          <a:xfrm>
            <a:off x="7387824" y="4271147"/>
            <a:ext cx="1447200" cy="939600"/>
          </a:xfrm>
          <a:prstGeom prst="round1Rect">
            <a:avLst/>
          </a:prstGeom>
          <a:solidFill>
            <a:srgbClr val="006C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Pelastuslautakunta (13)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Räddningsnämnden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Yhdestä kulmasta pyöristetty suorakulmio 18"/>
          <p:cNvSpPr/>
          <p:nvPr/>
        </p:nvSpPr>
        <p:spPr>
          <a:xfrm>
            <a:off x="6609809" y="2940190"/>
            <a:ext cx="2198215" cy="716898"/>
          </a:xfrm>
          <a:prstGeom prst="round1Rect">
            <a:avLst/>
          </a:prstGeom>
          <a:solidFill>
            <a:srgbClr val="3C2B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Tulevaisuuden, tutkimuksen ja osaamisen neuvottelukunta (5+12)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Delegationen för framtid, forskning och kompetens</a:t>
            </a:r>
          </a:p>
        </p:txBody>
      </p:sp>
      <p:sp>
        <p:nvSpPr>
          <p:cNvPr id="20" name="Yhdestä kulmasta pyöristetty suorakulmio 19"/>
          <p:cNvSpPr/>
          <p:nvPr/>
        </p:nvSpPr>
        <p:spPr>
          <a:xfrm>
            <a:off x="9357444" y="4689348"/>
            <a:ext cx="2165221" cy="3636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Poliittinen yhteistyötoimikunta </a:t>
            </a:r>
            <a:br>
              <a:rPr kumimoji="0" lang="fi-FI" sz="105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Politiska samarbetskommittén</a:t>
            </a:r>
          </a:p>
        </p:txBody>
      </p:sp>
      <p:sp>
        <p:nvSpPr>
          <p:cNvPr id="21" name="Yhdestä kulmasta pyöristetty suorakulmio 20"/>
          <p:cNvSpPr/>
          <p:nvPr/>
        </p:nvSpPr>
        <p:spPr>
          <a:xfrm>
            <a:off x="9357443" y="2793261"/>
            <a:ext cx="2165221" cy="3636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Nuorisovaltuusto </a:t>
            </a:r>
            <a:r>
              <a:rPr kumimoji="0" lang="fi-FI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Ungdomsfullmäktige</a:t>
            </a:r>
          </a:p>
        </p:txBody>
      </p:sp>
      <p:sp>
        <p:nvSpPr>
          <p:cNvPr id="22" name="Yhdestä kulmasta pyöristetty suorakulmio 21"/>
          <p:cNvSpPr/>
          <p:nvPr/>
        </p:nvSpPr>
        <p:spPr>
          <a:xfrm>
            <a:off x="9364908" y="3204252"/>
            <a:ext cx="2166973" cy="3636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Vanhusneuvosto 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Äldrerådet</a:t>
            </a:r>
          </a:p>
        </p:txBody>
      </p:sp>
      <p:sp>
        <p:nvSpPr>
          <p:cNvPr id="23" name="Yhdestä kulmasta pyöristetty suorakulmio 22"/>
          <p:cNvSpPr/>
          <p:nvPr/>
        </p:nvSpPr>
        <p:spPr>
          <a:xfrm>
            <a:off x="9366660" y="3621948"/>
            <a:ext cx="2167927" cy="3636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Vammaisneuvosto  </a:t>
            </a: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Rådet för personer med funktionsnedsättning</a:t>
            </a:r>
          </a:p>
        </p:txBody>
      </p:sp>
      <p:sp>
        <p:nvSpPr>
          <p:cNvPr id="24" name="Yhdestä kulmasta pyöristetty suorakulmio 23"/>
          <p:cNvSpPr/>
          <p:nvPr/>
        </p:nvSpPr>
        <p:spPr>
          <a:xfrm>
            <a:off x="9366660" y="4032939"/>
            <a:ext cx="2165221" cy="3636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Monikulttuurisuusneuvosto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Rådet för kulturell mångfald</a:t>
            </a:r>
          </a:p>
        </p:txBody>
      </p:sp>
      <p:sp>
        <p:nvSpPr>
          <p:cNvPr id="25" name="Yhdestä kulmasta pyöristetty suorakulmio 24"/>
          <p:cNvSpPr/>
          <p:nvPr/>
        </p:nvSpPr>
        <p:spPr>
          <a:xfrm>
            <a:off x="3597121" y="3316568"/>
            <a:ext cx="2096531" cy="572400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Hyvinvointialuejohtaja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Välfärdsområdesdirektör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Tarmo Martikainen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9270819" y="2371300"/>
            <a:ext cx="212670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Vaikuttamistoimielimet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Påverkansorgan  </a:t>
            </a:r>
          </a:p>
        </p:txBody>
      </p:sp>
      <p:sp>
        <p:nvSpPr>
          <p:cNvPr id="29" name="Yhdestä kulmasta pyöristetty suorakulmio 28"/>
          <p:cNvSpPr/>
          <p:nvPr/>
        </p:nvSpPr>
        <p:spPr>
          <a:xfrm>
            <a:off x="4279305" y="5276271"/>
            <a:ext cx="1447200" cy="1116000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</a:t>
            </a: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ja terveyspalvelut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Social- och hälsotjänster</a:t>
            </a:r>
            <a:b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Mikko Pakarinen</a:t>
            </a:r>
          </a:p>
        </p:txBody>
      </p:sp>
      <p:sp>
        <p:nvSpPr>
          <p:cNvPr id="30" name="Yhdestä kulmasta pyöristetty suorakulmio 29"/>
          <p:cNvSpPr/>
          <p:nvPr/>
        </p:nvSpPr>
        <p:spPr>
          <a:xfrm>
            <a:off x="5827243" y="5276271"/>
            <a:ext cx="1447200" cy="1116000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Ikääntyneiden palvelut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Tjänster för äldre</a:t>
            </a:r>
            <a:b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Eeva-Sirkku Pöyhönen</a:t>
            </a:r>
          </a:p>
        </p:txBody>
      </p:sp>
      <p:sp>
        <p:nvSpPr>
          <p:cNvPr id="31" name="Yhdestä kulmasta pyöristetty suorakulmio 30"/>
          <p:cNvSpPr/>
          <p:nvPr/>
        </p:nvSpPr>
        <p:spPr>
          <a:xfrm>
            <a:off x="2724155" y="5276270"/>
            <a:ext cx="1447576" cy="1116000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Tyks/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sairaalapalvelut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ÅUCS/sjukhustjänster</a:t>
            </a:r>
            <a:b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Mikko Pietilä</a:t>
            </a:r>
          </a:p>
        </p:txBody>
      </p:sp>
      <p:sp>
        <p:nvSpPr>
          <p:cNvPr id="32" name="Yhdestä kulmasta pyöristetty suorakulmio 31"/>
          <p:cNvSpPr/>
          <p:nvPr/>
        </p:nvSpPr>
        <p:spPr>
          <a:xfrm>
            <a:off x="7387824" y="5276271"/>
            <a:ext cx="1447200" cy="1116000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Varsinais-Suomen pelastuslaitos/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pelastuspalvelut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Egentliga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Finlands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räddningsverk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b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räddningstjänster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i="1">
                <a:solidFill>
                  <a:srgbClr val="FFFFFF"/>
                </a:solidFill>
                <a:latin typeface="Calibri" panose="020F0502020204030204"/>
              </a:rPr>
              <a:t>Vesa Halonen</a:t>
            </a:r>
            <a:endParaRPr kumimoji="0" lang="fi-FI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Yhdestä kulmasta pyöristetty suorakulmio 32"/>
          <p:cNvSpPr/>
          <p:nvPr/>
        </p:nvSpPr>
        <p:spPr>
          <a:xfrm>
            <a:off x="505750" y="5304641"/>
            <a:ext cx="2035440" cy="502303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Järjestämisen palvelut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Organiseringens tjänster</a:t>
            </a:r>
            <a:b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Antti Parpo</a:t>
            </a:r>
          </a:p>
        </p:txBody>
      </p:sp>
      <p:sp>
        <p:nvSpPr>
          <p:cNvPr id="34" name="Yhdestä kulmasta pyöristetty suorakulmio 33"/>
          <p:cNvSpPr/>
          <p:nvPr/>
        </p:nvSpPr>
        <p:spPr>
          <a:xfrm>
            <a:off x="505750" y="5856658"/>
            <a:ext cx="2035440" cy="504000"/>
          </a:xfrm>
          <a:prstGeom prst="round1Rect">
            <a:avLst/>
          </a:prstGeom>
          <a:solidFill>
            <a:srgbClr val="00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Konsernipalvelut</a:t>
            </a:r>
            <a:b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Koncerntjänster</a:t>
            </a:r>
            <a:b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Saurama</a:t>
            </a:r>
          </a:p>
        </p:txBody>
      </p:sp>
      <p:sp>
        <p:nvSpPr>
          <p:cNvPr id="35" name="Yhdestä kulmasta pyöristetty suorakulmio 34"/>
          <p:cNvSpPr/>
          <p:nvPr/>
        </p:nvSpPr>
        <p:spPr>
          <a:xfrm>
            <a:off x="561600" y="2382221"/>
            <a:ext cx="2052000" cy="481675"/>
          </a:xfrm>
          <a:prstGeom prst="round1Rect">
            <a:avLst/>
          </a:prstGeom>
          <a:solidFill>
            <a:srgbClr val="00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Järjestämisjaosto (9)</a:t>
            </a:r>
            <a:b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Sektionen för organisering</a:t>
            </a:r>
          </a:p>
        </p:txBody>
      </p:sp>
      <p:sp>
        <p:nvSpPr>
          <p:cNvPr id="36" name="Yhdestä kulmasta pyöristetty suorakulmio 35"/>
          <p:cNvSpPr/>
          <p:nvPr/>
        </p:nvSpPr>
        <p:spPr>
          <a:xfrm>
            <a:off x="561600" y="3425872"/>
            <a:ext cx="2052000" cy="647342"/>
          </a:xfrm>
          <a:prstGeom prst="round1Rect">
            <a:avLst/>
          </a:prstGeom>
          <a:solidFill>
            <a:srgbClr val="00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Hyvinvoinnin ja terveyden edistämisen jaosto (9)</a:t>
            </a:r>
            <a:b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Sektionen för främjande av välfärd och hälsa</a:t>
            </a:r>
          </a:p>
        </p:txBody>
      </p:sp>
      <p:sp>
        <p:nvSpPr>
          <p:cNvPr id="37" name="Yhdestä kulmasta pyöristetty suorakulmio 36"/>
          <p:cNvSpPr/>
          <p:nvPr/>
        </p:nvSpPr>
        <p:spPr>
          <a:xfrm>
            <a:off x="561600" y="4127888"/>
            <a:ext cx="2052000" cy="438600"/>
          </a:xfrm>
          <a:prstGeom prst="round1Rect">
            <a:avLst/>
          </a:prstGeom>
          <a:solidFill>
            <a:srgbClr val="00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Henkilöstöjaosto (9)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Personalsektionen</a:t>
            </a:r>
          </a:p>
        </p:txBody>
      </p:sp>
      <p:sp>
        <p:nvSpPr>
          <p:cNvPr id="3" name="AutoShape 2" descr="https://euc-powerpoint.officeapps.live.com/pods/GetClipboardImage.ashx?Id=4dee139e-c9f0-4881-8596-801ab0bb44ee&amp;DC=PSE1&amp;pkey=6cd70fe6-89fe-4a8d-9976-1ba211d30037&amp;wdwaccluster=PS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27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FDA15AA-F0FC-4862-93C3-7C89B6737046}"/>
              </a:ext>
            </a:extLst>
          </p:cNvPr>
          <p:cNvSpPr/>
          <p:nvPr/>
        </p:nvSpPr>
        <p:spPr>
          <a:xfrm>
            <a:off x="4488459" y="3267048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BAE31C7-A273-414C-A313-01488F3FFD56}"/>
              </a:ext>
            </a:extLst>
          </p:cNvPr>
          <p:cNvSpPr txBox="1"/>
          <p:nvPr/>
        </p:nvSpPr>
        <p:spPr>
          <a:xfrm>
            <a:off x="4605864" y="3352185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D1D437A-2645-4419-8A38-7C4BA56D261F}"/>
              </a:ext>
            </a:extLst>
          </p:cNvPr>
          <p:cNvSpPr/>
          <p:nvPr/>
        </p:nvSpPr>
        <p:spPr>
          <a:xfrm>
            <a:off x="4488459" y="3911826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4FA1D9-75AB-40C3-AFC4-A8CB0136DF68}"/>
              </a:ext>
            </a:extLst>
          </p:cNvPr>
          <p:cNvSpPr txBox="1"/>
          <p:nvPr/>
        </p:nvSpPr>
        <p:spPr>
          <a:xfrm>
            <a:off x="4605864" y="3966483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B3EB602-0528-4088-B5F9-3DDD10B318FD}"/>
              </a:ext>
            </a:extLst>
          </p:cNvPr>
          <p:cNvSpPr/>
          <p:nvPr/>
        </p:nvSpPr>
        <p:spPr>
          <a:xfrm>
            <a:off x="4488459" y="4545186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965BF86-A41F-4551-8B1F-7D204046188F}"/>
              </a:ext>
            </a:extLst>
          </p:cNvPr>
          <p:cNvSpPr txBox="1"/>
          <p:nvPr/>
        </p:nvSpPr>
        <p:spPr>
          <a:xfrm>
            <a:off x="4605864" y="4608175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8E2C89E-DFFD-407B-BE61-132D8A380892}"/>
              </a:ext>
            </a:extLst>
          </p:cNvPr>
          <p:cNvSpPr/>
          <p:nvPr/>
        </p:nvSpPr>
        <p:spPr>
          <a:xfrm>
            <a:off x="4488459" y="5266312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D9DD225-ED95-4D6D-B2DC-1AEDF4FCD2B7}"/>
              </a:ext>
            </a:extLst>
          </p:cNvPr>
          <p:cNvSpPr txBox="1"/>
          <p:nvPr/>
        </p:nvSpPr>
        <p:spPr>
          <a:xfrm>
            <a:off x="4605864" y="5320969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8D0A744-A51A-42A6-89BF-7E3456E15F76}"/>
              </a:ext>
            </a:extLst>
          </p:cNvPr>
          <p:cNvSpPr/>
          <p:nvPr/>
        </p:nvSpPr>
        <p:spPr>
          <a:xfrm>
            <a:off x="6990079" y="3273774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99F7BA2-2303-481C-A70C-3E52918D9E2E}"/>
              </a:ext>
            </a:extLst>
          </p:cNvPr>
          <p:cNvSpPr txBox="1"/>
          <p:nvPr/>
        </p:nvSpPr>
        <p:spPr>
          <a:xfrm>
            <a:off x="7107484" y="3328431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048203C-A42A-46F3-8FB2-655E22375583}"/>
              </a:ext>
            </a:extLst>
          </p:cNvPr>
          <p:cNvSpPr/>
          <p:nvPr/>
        </p:nvSpPr>
        <p:spPr>
          <a:xfrm>
            <a:off x="7008143" y="3916973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D0594A8-27D3-4686-B731-8230CB3CFA03}"/>
              </a:ext>
            </a:extLst>
          </p:cNvPr>
          <p:cNvSpPr txBox="1"/>
          <p:nvPr/>
        </p:nvSpPr>
        <p:spPr>
          <a:xfrm>
            <a:off x="7125548" y="3971630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7485811-7F40-40A1-A970-419603B75F14}"/>
              </a:ext>
            </a:extLst>
          </p:cNvPr>
          <p:cNvSpPr/>
          <p:nvPr/>
        </p:nvSpPr>
        <p:spPr>
          <a:xfrm>
            <a:off x="7008143" y="4554485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00D199D-8CBF-47F6-8A45-CBCF1C23B355}"/>
              </a:ext>
            </a:extLst>
          </p:cNvPr>
          <p:cNvSpPr txBox="1"/>
          <p:nvPr/>
        </p:nvSpPr>
        <p:spPr>
          <a:xfrm>
            <a:off x="7125548" y="4609142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BAF50D8F-1B33-4129-B02F-6E4B51D78F6B}"/>
              </a:ext>
            </a:extLst>
          </p:cNvPr>
          <p:cNvSpPr/>
          <p:nvPr/>
        </p:nvSpPr>
        <p:spPr>
          <a:xfrm>
            <a:off x="7026201" y="5271770"/>
            <a:ext cx="2004907" cy="478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98328E45-7059-4734-A2DE-797F3527A2D7}"/>
              </a:ext>
            </a:extLst>
          </p:cNvPr>
          <p:cNvSpPr txBox="1"/>
          <p:nvPr/>
        </p:nvSpPr>
        <p:spPr>
          <a:xfrm>
            <a:off x="7143606" y="5326427"/>
            <a:ext cx="17700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dirty="0" smtClean="0">
                <a:solidFill>
                  <a:schemeClr val="bg1"/>
                </a:solidFill>
              </a:rPr>
              <a:t>Palvelualue </a:t>
            </a:r>
            <a:r>
              <a:rPr lang="fi-FI" sz="1467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304DE0C4-4AFB-4F3C-8610-609CE2AD4516}"/>
              </a:ext>
            </a:extLst>
          </p:cNvPr>
          <p:cNvCxnSpPr>
            <a:cxnSpLocks/>
          </p:cNvCxnSpPr>
          <p:nvPr/>
        </p:nvCxnSpPr>
        <p:spPr>
          <a:xfrm flipH="1">
            <a:off x="6746235" y="2615657"/>
            <a:ext cx="9035" cy="2912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orakulmio 29">
            <a:extLst>
              <a:ext uri="{FF2B5EF4-FFF2-40B4-BE49-F238E27FC236}">
                <a16:creationId xmlns:a16="http://schemas.microsoft.com/office/drawing/2014/main" id="{5AA5F7EB-5481-49F2-B58C-FD3E3293A25A}"/>
              </a:ext>
            </a:extLst>
          </p:cNvPr>
          <p:cNvSpPr/>
          <p:nvPr/>
        </p:nvSpPr>
        <p:spPr>
          <a:xfrm>
            <a:off x="4497491" y="2487302"/>
            <a:ext cx="4515559" cy="542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FB2604F-14B8-4F18-BED6-A4F76BC51C5D}"/>
              </a:ext>
            </a:extLst>
          </p:cNvPr>
          <p:cNvSpPr txBox="1"/>
          <p:nvPr/>
        </p:nvSpPr>
        <p:spPr>
          <a:xfrm>
            <a:off x="4550442" y="2508758"/>
            <a:ext cx="4307840" cy="6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</a:rPr>
              <a:t>Ikääntyneiden kotona </a:t>
            </a:r>
            <a:r>
              <a:rPr lang="fi-FI" sz="1200" dirty="0">
                <a:solidFill>
                  <a:schemeClr val="bg1"/>
                </a:solidFill>
              </a:rPr>
              <a:t>asumista tukevat palvelut ja </a:t>
            </a:r>
            <a:r>
              <a:rPr lang="fi-FI" sz="1200" dirty="0" smtClean="0">
                <a:solidFill>
                  <a:schemeClr val="bg1"/>
                </a:solidFill>
              </a:rPr>
              <a:t>asumispalvelut </a:t>
            </a:r>
          </a:p>
          <a:p>
            <a:pPr algn="ctr"/>
            <a:r>
              <a:rPr lang="fi-FI" sz="1200" dirty="0" smtClean="0">
                <a:solidFill>
                  <a:schemeClr val="bg1"/>
                </a:solidFill>
              </a:rPr>
              <a:t>Palvelujohtaja </a:t>
            </a:r>
            <a:r>
              <a:rPr lang="fi-FI" sz="1200" dirty="0">
                <a:solidFill>
                  <a:schemeClr val="bg1"/>
                </a:solidFill>
              </a:rPr>
              <a:t>Marika Tuimala</a:t>
            </a:r>
          </a:p>
          <a:p>
            <a:pPr algn="ctr"/>
            <a:endParaRPr lang="fi-FI" sz="1467" dirty="0">
              <a:solidFill>
                <a:schemeClr val="bg1"/>
              </a:solidFill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EE8CA116-F6F5-46D5-A14B-D87E360C22DA}"/>
              </a:ext>
            </a:extLst>
          </p:cNvPr>
          <p:cNvSpPr/>
          <p:nvPr/>
        </p:nvSpPr>
        <p:spPr>
          <a:xfrm>
            <a:off x="1862030" y="2491043"/>
            <a:ext cx="2535476" cy="527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B090E0B-4532-4767-B761-5B58B46C2817}"/>
              </a:ext>
            </a:extLst>
          </p:cNvPr>
          <p:cNvSpPr txBox="1"/>
          <p:nvPr/>
        </p:nvSpPr>
        <p:spPr>
          <a:xfrm>
            <a:off x="1820534" y="2499351"/>
            <a:ext cx="2685993" cy="6968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Gerontologinen sosiaalityö</a:t>
            </a:r>
          </a:p>
          <a:p>
            <a:r>
              <a:rPr lang="fi-FI" sz="1200">
                <a:solidFill>
                  <a:schemeClr val="bg1"/>
                </a:solidFill>
              </a:rPr>
              <a:t>Johtava sosiaalityöntekijä Riitta Laakso</a:t>
            </a:r>
            <a:endParaRPr lang="fi-FI" sz="1200">
              <a:solidFill>
                <a:schemeClr val="bg1"/>
              </a:solidFill>
              <a:cs typeface="Calibri"/>
            </a:endParaRPr>
          </a:p>
          <a:p>
            <a:endParaRPr lang="fi-FI" sz="1467">
              <a:solidFill>
                <a:schemeClr val="bg1"/>
              </a:solidFill>
            </a:endParaRP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5E033C88-DF2E-48A8-8ECE-3870EAD4AC06}"/>
              </a:ext>
            </a:extLst>
          </p:cNvPr>
          <p:cNvSpPr/>
          <p:nvPr/>
        </p:nvSpPr>
        <p:spPr>
          <a:xfrm>
            <a:off x="4506527" y="828606"/>
            <a:ext cx="4407176" cy="673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bg2"/>
              </a:solidFill>
            </a:endParaRPr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AF450FE1-29FA-435E-ABC1-D572C5034619}"/>
              </a:ext>
            </a:extLst>
          </p:cNvPr>
          <p:cNvCxnSpPr>
            <a:cxnSpLocks/>
          </p:cNvCxnSpPr>
          <p:nvPr/>
        </p:nvCxnSpPr>
        <p:spPr>
          <a:xfrm flipV="1">
            <a:off x="6470791" y="4192242"/>
            <a:ext cx="550901" cy="1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>
            <a:extLst>
              <a:ext uri="{FF2B5EF4-FFF2-40B4-BE49-F238E27FC236}">
                <a16:creationId xmlns:a16="http://schemas.microsoft.com/office/drawing/2014/main" id="{E2911FE9-F73A-4D8C-BA77-C2A908E6F526}"/>
              </a:ext>
            </a:extLst>
          </p:cNvPr>
          <p:cNvSpPr txBox="1"/>
          <p:nvPr/>
        </p:nvSpPr>
        <p:spPr>
          <a:xfrm>
            <a:off x="4804549" y="824583"/>
            <a:ext cx="390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Tulosaluejohtaja</a:t>
            </a:r>
          </a:p>
          <a:p>
            <a:pPr algn="ctr"/>
            <a:r>
              <a:rPr lang="fi-FI" sz="1600">
                <a:solidFill>
                  <a:schemeClr val="bg1"/>
                </a:solidFill>
              </a:rPr>
              <a:t>Eeva-Sirkku Pöyhönen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D3E34A49-E019-418E-B860-02959ED742F0}"/>
              </a:ext>
            </a:extLst>
          </p:cNvPr>
          <p:cNvSpPr/>
          <p:nvPr/>
        </p:nvSpPr>
        <p:spPr>
          <a:xfrm>
            <a:off x="3241963" y="1598557"/>
            <a:ext cx="3066473" cy="596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Asiakasohjaus- ja ostopalveluyksikkö</a:t>
            </a:r>
          </a:p>
          <a:p>
            <a:pPr algn="ctr"/>
            <a:r>
              <a:rPr lang="fi-FI" sz="1200"/>
              <a:t>Asiakasohjausjohtaja </a:t>
            </a:r>
            <a:br>
              <a:rPr lang="fi-FI" sz="1200"/>
            </a:br>
            <a:r>
              <a:rPr lang="fi-FI" sz="1200"/>
              <a:t>Salla Lindegren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5FEAE0F1-5932-4A6C-9E10-ABBF10B99244}"/>
              </a:ext>
            </a:extLst>
          </p:cNvPr>
          <p:cNvSpPr/>
          <p:nvPr/>
        </p:nvSpPr>
        <p:spPr>
          <a:xfrm>
            <a:off x="7125546" y="1642609"/>
            <a:ext cx="2618817" cy="5990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4778F11E-3E86-47C8-B383-5DE8684B542F}"/>
              </a:ext>
            </a:extLst>
          </p:cNvPr>
          <p:cNvSpPr txBox="1"/>
          <p:nvPr/>
        </p:nvSpPr>
        <p:spPr>
          <a:xfrm>
            <a:off x="7143606" y="1624722"/>
            <a:ext cx="246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200">
              <a:solidFill>
                <a:schemeClr val="bg1"/>
              </a:solidFill>
            </a:endParaRPr>
          </a:p>
          <a:p>
            <a:pPr algn="ctr"/>
            <a:r>
              <a:rPr lang="fi-FI" sz="1200">
                <a:solidFill>
                  <a:schemeClr val="bg1"/>
                </a:solidFill>
              </a:rPr>
              <a:t>Tulosalueen yhteiset palvelut</a:t>
            </a:r>
          </a:p>
        </p:txBody>
      </p: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827DF28-0B99-4B58-8BA8-1C28AAA7040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710115" y="1501731"/>
            <a:ext cx="0" cy="802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09352A2F-694D-480F-B936-E80BAFE9CA97}"/>
              </a:ext>
            </a:extLst>
          </p:cNvPr>
          <p:cNvCxnSpPr/>
          <p:nvPr/>
        </p:nvCxnSpPr>
        <p:spPr>
          <a:xfrm>
            <a:off x="6308437" y="1854661"/>
            <a:ext cx="835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>
            <a:extLst>
              <a:ext uri="{FF2B5EF4-FFF2-40B4-BE49-F238E27FC236}">
                <a16:creationId xmlns:a16="http://schemas.microsoft.com/office/drawing/2014/main" id="{B3940AF3-B856-4F9A-A65A-A80979DDD1F6}"/>
              </a:ext>
            </a:extLst>
          </p:cNvPr>
          <p:cNvCxnSpPr>
            <a:cxnSpLocks/>
          </p:cNvCxnSpPr>
          <p:nvPr/>
        </p:nvCxnSpPr>
        <p:spPr>
          <a:xfrm>
            <a:off x="3850472" y="2309791"/>
            <a:ext cx="0" cy="190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6BC961E7-7006-42A9-A94B-A1CB7BA329FF}"/>
              </a:ext>
            </a:extLst>
          </p:cNvPr>
          <p:cNvCxnSpPr>
            <a:cxnSpLocks/>
          </p:cNvCxnSpPr>
          <p:nvPr/>
        </p:nvCxnSpPr>
        <p:spPr>
          <a:xfrm flipV="1">
            <a:off x="3850473" y="2297211"/>
            <a:ext cx="2853889" cy="12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yhdysviiva 73">
            <a:extLst>
              <a:ext uri="{FF2B5EF4-FFF2-40B4-BE49-F238E27FC236}">
                <a16:creationId xmlns:a16="http://schemas.microsoft.com/office/drawing/2014/main" id="{805F91E4-2D83-4EA0-A4C9-4BAC19802271}"/>
              </a:ext>
            </a:extLst>
          </p:cNvPr>
          <p:cNvCxnSpPr/>
          <p:nvPr/>
        </p:nvCxnSpPr>
        <p:spPr>
          <a:xfrm>
            <a:off x="5892800" y="2299080"/>
            <a:ext cx="0" cy="192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>
            <a:extLst>
              <a:ext uri="{FF2B5EF4-FFF2-40B4-BE49-F238E27FC236}">
                <a16:creationId xmlns:a16="http://schemas.microsoft.com/office/drawing/2014/main" id="{86FA04DB-FFDB-43C0-9C31-2E832066C4C2}"/>
              </a:ext>
            </a:extLst>
          </p:cNvPr>
          <p:cNvCxnSpPr>
            <a:cxnSpLocks/>
          </p:cNvCxnSpPr>
          <p:nvPr/>
        </p:nvCxnSpPr>
        <p:spPr>
          <a:xfrm flipV="1">
            <a:off x="6479818" y="4823658"/>
            <a:ext cx="550901" cy="1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yhdysviiva 85">
            <a:extLst>
              <a:ext uri="{FF2B5EF4-FFF2-40B4-BE49-F238E27FC236}">
                <a16:creationId xmlns:a16="http://schemas.microsoft.com/office/drawing/2014/main" id="{28AC7CC3-B1B6-4743-8D34-F10A7A011E4A}"/>
              </a:ext>
            </a:extLst>
          </p:cNvPr>
          <p:cNvCxnSpPr>
            <a:cxnSpLocks/>
          </p:cNvCxnSpPr>
          <p:nvPr/>
        </p:nvCxnSpPr>
        <p:spPr>
          <a:xfrm flipV="1">
            <a:off x="6475307" y="5528213"/>
            <a:ext cx="550901" cy="1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yhdysviiva 86">
            <a:extLst>
              <a:ext uri="{FF2B5EF4-FFF2-40B4-BE49-F238E27FC236}">
                <a16:creationId xmlns:a16="http://schemas.microsoft.com/office/drawing/2014/main" id="{CB6D555F-6EB4-4461-8F2D-48DF16CA14A1}"/>
              </a:ext>
            </a:extLst>
          </p:cNvPr>
          <p:cNvCxnSpPr>
            <a:cxnSpLocks/>
          </p:cNvCxnSpPr>
          <p:nvPr/>
        </p:nvCxnSpPr>
        <p:spPr>
          <a:xfrm flipV="1">
            <a:off x="6470791" y="3488745"/>
            <a:ext cx="550901" cy="1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iruutu 87">
            <a:extLst>
              <a:ext uri="{FF2B5EF4-FFF2-40B4-BE49-F238E27FC236}">
                <a16:creationId xmlns:a16="http://schemas.microsoft.com/office/drawing/2014/main" id="{6E67921C-351B-4993-AA72-1A2E1654F2D3}"/>
              </a:ext>
            </a:extLst>
          </p:cNvPr>
          <p:cNvSpPr txBox="1"/>
          <p:nvPr/>
        </p:nvSpPr>
        <p:spPr>
          <a:xfrm>
            <a:off x="187792" y="154827"/>
            <a:ext cx="7569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733" b="1" dirty="0">
                <a:latin typeface="Arial" panose="020B0604020202020204" pitchFamily="34" charset="0"/>
                <a:cs typeface="Arial" panose="020B0604020202020204" pitchFamily="34" charset="0"/>
              </a:rPr>
              <a:t>Ikääntyneiden palvelut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DBB6CDE8-8552-4E79-99EE-3793ABF9BC15}"/>
              </a:ext>
            </a:extLst>
          </p:cNvPr>
          <p:cNvSpPr txBox="1"/>
          <p:nvPr/>
        </p:nvSpPr>
        <p:spPr>
          <a:xfrm>
            <a:off x="9046133" y="3344464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fi-FI" sz="900"/>
              <a:t>Palvelualuepäällikkö, Nina Tasaranta</a:t>
            </a:r>
          </a:p>
          <a:p>
            <a:pPr>
              <a:lnSpc>
                <a:spcPts val="1000"/>
              </a:lnSpc>
            </a:pPr>
            <a:r>
              <a:rPr lang="fi-FI" sz="900"/>
              <a:t>Kotihoidon päällikkö </a:t>
            </a:r>
            <a:r>
              <a:rPr lang="fi-FI" sz="900">
                <a:solidFill>
                  <a:srgbClr val="333333"/>
                </a:solidFill>
              </a:rPr>
              <a:t>Hannele Saarinen</a:t>
            </a:r>
            <a:endParaRPr lang="fi-FI" sz="900"/>
          </a:p>
          <a:p>
            <a:pPr>
              <a:lnSpc>
                <a:spcPts val="1000"/>
              </a:lnSpc>
            </a:pPr>
            <a:r>
              <a:rPr lang="fi-FI" sz="900"/>
              <a:t>Asumispalvelupäällikkö Johanna Korpela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8D5F0467-998B-478D-83FE-233DB2D48910}"/>
              </a:ext>
            </a:extLst>
          </p:cNvPr>
          <p:cNvSpPr txBox="1"/>
          <p:nvPr/>
        </p:nvSpPr>
        <p:spPr>
          <a:xfrm>
            <a:off x="9057850" y="3969508"/>
            <a:ext cx="56591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fi-FI" sz="900"/>
              <a:t>Palvelualuepäällikkö, Susanna Kaunisto</a:t>
            </a:r>
          </a:p>
          <a:p>
            <a:pPr>
              <a:lnSpc>
                <a:spcPts val="1000"/>
              </a:lnSpc>
            </a:pPr>
            <a:r>
              <a:rPr lang="fi-FI" sz="900"/>
              <a:t>Kotihoidon päällikkö </a:t>
            </a:r>
            <a:r>
              <a:rPr lang="fi-FI" sz="900">
                <a:solidFill>
                  <a:srgbClr val="333333"/>
                </a:solidFill>
              </a:rPr>
              <a:t>Minna Ruohonen</a:t>
            </a:r>
            <a:endParaRPr lang="fi-FI" sz="900"/>
          </a:p>
          <a:p>
            <a:pPr>
              <a:lnSpc>
                <a:spcPts val="1000"/>
              </a:lnSpc>
            </a:pPr>
            <a:r>
              <a:rPr lang="fi-FI" sz="900"/>
              <a:t>Asumispalvelupäällikkö Outi Korpelainen</a:t>
            </a:r>
            <a:endParaRPr lang="fi-FI" sz="900">
              <a:solidFill>
                <a:srgbClr val="FF0000"/>
              </a:solidFill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3D0134D8-0AD3-4268-9D7C-4CB9CA19A35D}"/>
              </a:ext>
            </a:extLst>
          </p:cNvPr>
          <p:cNvSpPr txBox="1"/>
          <p:nvPr/>
        </p:nvSpPr>
        <p:spPr>
          <a:xfrm>
            <a:off x="9057850" y="4594552"/>
            <a:ext cx="61791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fi-FI" sz="900"/>
              <a:t>Palvelualuepäällikkö, Tuija Hassinen-Laine</a:t>
            </a:r>
          </a:p>
          <a:p>
            <a:pPr>
              <a:lnSpc>
                <a:spcPts val="1000"/>
              </a:lnSpc>
            </a:pPr>
            <a:r>
              <a:rPr lang="fi-FI" sz="900"/>
              <a:t>Kotihoidon päällikkö </a:t>
            </a:r>
            <a:r>
              <a:rPr lang="fi-FI" sz="900">
                <a:solidFill>
                  <a:srgbClr val="333333"/>
                </a:solidFill>
              </a:rPr>
              <a:t>Leena Rinne</a:t>
            </a:r>
            <a:endParaRPr lang="fi-FI" sz="900"/>
          </a:p>
          <a:p>
            <a:pPr>
              <a:lnSpc>
                <a:spcPts val="1000"/>
              </a:lnSpc>
            </a:pPr>
            <a:r>
              <a:rPr lang="fi-FI" sz="900"/>
              <a:t>Asumispalvelupäällikkö Eeva Luotonen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75FFEE6F-7AAC-4831-956D-8B50359C68F6}"/>
              </a:ext>
            </a:extLst>
          </p:cNvPr>
          <p:cNvSpPr txBox="1"/>
          <p:nvPr/>
        </p:nvSpPr>
        <p:spPr>
          <a:xfrm>
            <a:off x="9057850" y="5252701"/>
            <a:ext cx="22245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fi-FI" sz="900"/>
              <a:t>Palvelualuepäällikkö, Sari Ahonen</a:t>
            </a:r>
          </a:p>
          <a:p>
            <a:pPr>
              <a:lnSpc>
                <a:spcPts val="1000"/>
              </a:lnSpc>
            </a:pPr>
            <a:r>
              <a:rPr lang="fi-FI" sz="900"/>
              <a:t>Kotihoidon päällikkö </a:t>
            </a:r>
            <a:r>
              <a:rPr lang="fi-FI" sz="900">
                <a:solidFill>
                  <a:srgbClr val="333333"/>
                </a:solidFill>
              </a:rPr>
              <a:t>Anne Ojanto</a:t>
            </a:r>
            <a:endParaRPr lang="fi-FI" sz="900"/>
          </a:p>
          <a:p>
            <a:pPr>
              <a:lnSpc>
                <a:spcPts val="1000"/>
              </a:lnSpc>
            </a:pPr>
            <a:r>
              <a:rPr lang="fi-FI" sz="900"/>
              <a:t>Asumispalvelupäällikkö Hanne Kesänen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80415439-E364-4FC1-B9FB-3B6A2B97ABFD}"/>
              </a:ext>
            </a:extLst>
          </p:cNvPr>
          <p:cNvSpPr txBox="1"/>
          <p:nvPr/>
        </p:nvSpPr>
        <p:spPr>
          <a:xfrm>
            <a:off x="2232753" y="3355309"/>
            <a:ext cx="23968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900"/>
              <a:t>Palvelualuepäällikkö, Kirsi Routi-Pitkänen</a:t>
            </a:r>
          </a:p>
          <a:p>
            <a:pPr>
              <a:lnSpc>
                <a:spcPts val="900"/>
              </a:lnSpc>
            </a:pPr>
            <a:r>
              <a:rPr lang="fi-FI" sz="900"/>
              <a:t>Kotihoidon päällikkö Hanna Laine</a:t>
            </a:r>
          </a:p>
          <a:p>
            <a:pPr>
              <a:lnSpc>
                <a:spcPts val="900"/>
              </a:lnSpc>
            </a:pPr>
            <a:r>
              <a:rPr lang="fi-FI" sz="900"/>
              <a:t>Asumispalvelupäällikkö Anniina Saarinen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6AFCEA21-0563-4EE1-9B6B-9ACF7F215D44}"/>
              </a:ext>
            </a:extLst>
          </p:cNvPr>
          <p:cNvSpPr txBox="1"/>
          <p:nvPr/>
        </p:nvSpPr>
        <p:spPr>
          <a:xfrm>
            <a:off x="2298663" y="3988744"/>
            <a:ext cx="213988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900"/>
              <a:t>Palvelualuepäällikkö, Sari Hievanen</a:t>
            </a:r>
          </a:p>
          <a:p>
            <a:pPr>
              <a:lnSpc>
                <a:spcPts val="900"/>
              </a:lnSpc>
            </a:pPr>
            <a:r>
              <a:rPr lang="fi-FI" sz="900"/>
              <a:t>Kotihoidon päällikkö </a:t>
            </a:r>
            <a:r>
              <a:rPr lang="fi-FI" sz="900" b="0" i="0">
                <a:solidFill>
                  <a:srgbClr val="333333"/>
                </a:solidFill>
                <a:effectLst/>
              </a:rPr>
              <a:t>Kirsi Theodorakis</a:t>
            </a:r>
            <a:endParaRPr lang="fi-FI" sz="900"/>
          </a:p>
          <a:p>
            <a:pPr>
              <a:lnSpc>
                <a:spcPts val="900"/>
              </a:lnSpc>
            </a:pPr>
            <a:r>
              <a:rPr lang="fi-FI" sz="900"/>
              <a:t>Asumispalvelupäällikkö Elina Knuutila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F1C4C669-07DE-4362-B29F-01EF44413226}"/>
              </a:ext>
            </a:extLst>
          </p:cNvPr>
          <p:cNvSpPr txBox="1"/>
          <p:nvPr/>
        </p:nvSpPr>
        <p:spPr>
          <a:xfrm>
            <a:off x="2252261" y="4594552"/>
            <a:ext cx="221438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900"/>
              <a:t>Palvelualuepäällikkö, Jenni Haapanen</a:t>
            </a:r>
          </a:p>
          <a:p>
            <a:pPr>
              <a:lnSpc>
                <a:spcPts val="900"/>
              </a:lnSpc>
            </a:pPr>
            <a:r>
              <a:rPr lang="fi-FI" sz="900"/>
              <a:t>Kotihoidon päällikkö </a:t>
            </a:r>
            <a:r>
              <a:rPr lang="fi-FI" sz="900" b="0" i="0">
                <a:solidFill>
                  <a:srgbClr val="333333"/>
                </a:solidFill>
                <a:effectLst/>
              </a:rPr>
              <a:t>Kirsi Lehto</a:t>
            </a:r>
            <a:endParaRPr lang="fi-FI" sz="900"/>
          </a:p>
          <a:p>
            <a:pPr>
              <a:lnSpc>
                <a:spcPts val="900"/>
              </a:lnSpc>
            </a:pPr>
            <a:r>
              <a:rPr lang="fi-FI" sz="900"/>
              <a:t>Asumispalvelupäällikkö Mirja Söderman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E107EDB8-23A6-4D47-B4AF-E9F69B31870E}"/>
              </a:ext>
            </a:extLst>
          </p:cNvPr>
          <p:cNvSpPr txBox="1"/>
          <p:nvPr/>
        </p:nvSpPr>
        <p:spPr>
          <a:xfrm>
            <a:off x="2270532" y="5320969"/>
            <a:ext cx="222792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900"/>
              <a:t>Palvelualuepäällikkö, Ulrika Lundberg</a:t>
            </a:r>
          </a:p>
          <a:p>
            <a:pPr>
              <a:lnSpc>
                <a:spcPts val="900"/>
              </a:lnSpc>
            </a:pPr>
            <a:r>
              <a:rPr lang="fi-FI" sz="900"/>
              <a:t>Kotihoidon päällikkö </a:t>
            </a:r>
            <a:r>
              <a:rPr lang="fi-FI" sz="900" b="0" i="0">
                <a:solidFill>
                  <a:srgbClr val="333333"/>
                </a:solidFill>
                <a:effectLst/>
              </a:rPr>
              <a:t>Krista Hyytiäinen</a:t>
            </a:r>
            <a:endParaRPr lang="fi-FI" sz="900"/>
          </a:p>
          <a:p>
            <a:pPr>
              <a:lnSpc>
                <a:spcPts val="900"/>
              </a:lnSpc>
            </a:pPr>
            <a:r>
              <a:rPr lang="fi-FI" sz="900"/>
              <a:t>Asumispalvelupäällikkö Jouni Karppinen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CE0F057F-EB50-4BDC-BAAC-D7E1AC938CE7}"/>
              </a:ext>
            </a:extLst>
          </p:cNvPr>
          <p:cNvSpPr txBox="1"/>
          <p:nvPr/>
        </p:nvSpPr>
        <p:spPr>
          <a:xfrm>
            <a:off x="281784" y="1215409"/>
            <a:ext cx="2915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/>
              <a:t>Asiakasohjaus</a:t>
            </a:r>
          </a:p>
          <a:p>
            <a:r>
              <a:rPr lang="fi-FI" sz="900" dirty="0"/>
              <a:t>Asiakasohjauksen päällikkö Eira Helin</a:t>
            </a:r>
          </a:p>
          <a:p>
            <a:endParaRPr lang="fi-FI" sz="900" dirty="0"/>
          </a:p>
          <a:p>
            <a:r>
              <a:rPr lang="fi-FI" sz="900" dirty="0"/>
              <a:t>Palveluohjaus</a:t>
            </a:r>
          </a:p>
          <a:p>
            <a:r>
              <a:rPr lang="fi-FI" sz="900" dirty="0"/>
              <a:t>Palveluohjauksen päällikkö, kotona asumista tukevat palvelut Maria </a:t>
            </a:r>
            <a:r>
              <a:rPr lang="fi-FI" sz="900" dirty="0" smtClean="0"/>
              <a:t>Vesala</a:t>
            </a:r>
          </a:p>
          <a:p>
            <a:endParaRPr lang="fi-FI" sz="900" dirty="0"/>
          </a:p>
          <a:p>
            <a:r>
              <a:rPr lang="fi-FI" sz="900" dirty="0"/>
              <a:t>Palveluohjauksen päällikkö, asumispalvelut Sari Koski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DC1739BC-A36C-44CA-81D6-AA19690F22A7}"/>
              </a:ext>
            </a:extLst>
          </p:cNvPr>
          <p:cNvSpPr txBox="1"/>
          <p:nvPr/>
        </p:nvSpPr>
        <p:spPr>
          <a:xfrm>
            <a:off x="9848339" y="1969367"/>
            <a:ext cx="7623810" cy="5801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900"/>
              <a:t>Asiantuntijapalvelut</a:t>
            </a:r>
          </a:p>
          <a:p>
            <a:r>
              <a:rPr lang="fi-FI" sz="900"/>
              <a:t>Asiantuntijapalveluiden päällikkö</a:t>
            </a:r>
            <a:endParaRPr lang="fi-FI" sz="900">
              <a:cs typeface="Calibri"/>
            </a:endParaRPr>
          </a:p>
          <a:p>
            <a:r>
              <a:rPr lang="fi-FI" sz="900"/>
              <a:t>Riitta Karjalainen</a:t>
            </a:r>
            <a:endParaRPr lang="fi-FI" sz="900">
              <a:cs typeface="Calibri"/>
            </a:endParaRPr>
          </a:p>
          <a:p>
            <a:pPr>
              <a:lnSpc>
                <a:spcPts val="400"/>
              </a:lnSpc>
            </a:pPr>
            <a:endParaRPr lang="fi-FI" sz="1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9848339" y="1304544"/>
            <a:ext cx="18803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/>
              <a:t>Resurssipooli</a:t>
            </a:r>
          </a:p>
          <a:p>
            <a:r>
              <a:rPr lang="fi-FI" sz="900"/>
              <a:t>Resurssijohtaja</a:t>
            </a:r>
          </a:p>
          <a:p>
            <a:r>
              <a:rPr lang="fi-FI" sz="900"/>
              <a:t>Päivi </a:t>
            </a:r>
            <a:r>
              <a:rPr lang="fi-FI" sz="900" err="1"/>
              <a:t>Kaisti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96719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8195EE5-91B8-BC19-B908-CCCB86DA6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36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EAAB-B4EB-8C1B-EA75-C07E2A168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30" y="-74"/>
            <a:ext cx="11468100" cy="1082756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Varsinais-Suomen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hyvinvointialueen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vanhusneuvosto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7884-30B4-47C1-F0D2-2F5A17DFE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129" y="999371"/>
            <a:ext cx="11469179" cy="4968831"/>
          </a:xfrm>
        </p:spPr>
        <p:txBody>
          <a:bodyPr vert="horz" lIns="121920" tIns="60960" rIns="121920" bIns="60960" rtlCol="0" anchor="t">
            <a:normAutofit lnSpcReduction="10000"/>
          </a:bodyPr>
          <a:lstStyle/>
          <a:p>
            <a:pPr marL="227965" indent="-227965"/>
            <a:r>
              <a:rPr lang="en-US" sz="2650" dirty="0" err="1">
                <a:latin typeface="Arial"/>
                <a:cs typeface="Arial"/>
              </a:rPr>
              <a:t>Lainsäädäntö</a:t>
            </a:r>
            <a:r>
              <a:rPr lang="en-US" sz="2650" dirty="0">
                <a:latin typeface="Arial"/>
                <a:cs typeface="Arial"/>
              </a:rPr>
              <a:t>: Laki </a:t>
            </a:r>
            <a:r>
              <a:rPr lang="en-US" sz="2650" dirty="0" err="1">
                <a:latin typeface="Arial"/>
                <a:cs typeface="Arial"/>
              </a:rPr>
              <a:t>hyvinvointialueesta</a:t>
            </a:r>
            <a:r>
              <a:rPr lang="en-US" sz="2650" dirty="0">
                <a:latin typeface="Arial"/>
                <a:cs typeface="Arial"/>
              </a:rPr>
              <a:t> 611/2021 1§ ja 32§</a:t>
            </a:r>
            <a:endParaRPr lang="en-US" sz="2650" dirty="0"/>
          </a:p>
          <a:p>
            <a:pPr marL="685165" lvl="1" indent="-227965"/>
            <a:r>
              <a:rPr lang="en-US" sz="1850" dirty="0">
                <a:latin typeface="Arial"/>
                <a:cs typeface="Arial"/>
              </a:rPr>
              <a:t>1§ Lain </a:t>
            </a:r>
            <a:r>
              <a:rPr lang="en-US" sz="1850" dirty="0" err="1">
                <a:latin typeface="Arial"/>
                <a:cs typeface="Arial"/>
              </a:rPr>
              <a:t>tarkoituksena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luoda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edellytykset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itsehallinnolle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kuntia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suuremmalla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 smtClean="0">
                <a:latin typeface="Arial"/>
                <a:cs typeface="Arial"/>
              </a:rPr>
              <a:t>hallintoalueella</a:t>
            </a:r>
            <a:r>
              <a:rPr lang="en-US" sz="1850" dirty="0" smtClean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sekä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asukkaiden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osallistumis</a:t>
            </a:r>
            <a:r>
              <a:rPr lang="en-US" sz="1850" dirty="0">
                <a:latin typeface="Arial"/>
                <a:cs typeface="Arial"/>
              </a:rPr>
              <a:t>- ja </a:t>
            </a:r>
            <a:r>
              <a:rPr lang="en-US" sz="1850" dirty="0" err="1">
                <a:latin typeface="Arial"/>
                <a:cs typeface="Arial"/>
              </a:rPr>
              <a:t>vaikuttamismahdollisuuksien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toteuttamiselle</a:t>
            </a:r>
            <a:r>
              <a:rPr lang="en-US" sz="1850" dirty="0">
                <a:latin typeface="Arial"/>
                <a:cs typeface="Arial"/>
              </a:rPr>
              <a:t>.</a:t>
            </a:r>
          </a:p>
          <a:p>
            <a:pPr marL="685165" lvl="1" indent="-227965"/>
            <a:r>
              <a:rPr lang="en-US" sz="1850" dirty="0">
                <a:latin typeface="Arial"/>
                <a:cs typeface="Arial"/>
              </a:rPr>
              <a:t>32 § </a:t>
            </a:r>
            <a:r>
              <a:rPr lang="en-US" sz="1850" dirty="0" err="1" smtClean="0">
                <a:latin typeface="Arial"/>
                <a:cs typeface="Arial"/>
              </a:rPr>
              <a:t>Hyvinvointialueen</a:t>
            </a:r>
            <a:r>
              <a:rPr lang="en-US" sz="1850" dirty="0" smtClean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vaikuttamistoimielimet</a:t>
            </a:r>
            <a:r>
              <a:rPr lang="en-US" sz="1850" dirty="0">
                <a:latin typeface="Arial"/>
                <a:cs typeface="Arial"/>
              </a:rPr>
              <a:t>: </a:t>
            </a:r>
            <a:r>
              <a:rPr lang="en-US" sz="1850" dirty="0" err="1" smtClean="0">
                <a:latin typeface="Arial"/>
                <a:cs typeface="Arial"/>
              </a:rPr>
              <a:t>Aluehallituksen</a:t>
            </a:r>
            <a:r>
              <a:rPr lang="en-US" sz="1850" dirty="0" smtClean="0">
                <a:latin typeface="Arial"/>
                <a:cs typeface="Arial"/>
              </a:rPr>
              <a:t> on </a:t>
            </a:r>
            <a:r>
              <a:rPr lang="en-US" sz="1850" dirty="0" err="1">
                <a:latin typeface="Arial"/>
                <a:cs typeface="Arial"/>
              </a:rPr>
              <a:t>a</a:t>
            </a:r>
            <a:r>
              <a:rPr lang="en-US" sz="1850" dirty="0" err="1" smtClean="0">
                <a:latin typeface="Arial"/>
                <a:cs typeface="Arial"/>
              </a:rPr>
              <a:t>setettava</a:t>
            </a:r>
            <a:r>
              <a:rPr lang="en-US" sz="1850" dirty="0" smtClean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nuorisovaltuusto</a:t>
            </a:r>
            <a:r>
              <a:rPr lang="en-US" sz="1850" dirty="0">
                <a:latin typeface="Arial"/>
                <a:cs typeface="Arial"/>
              </a:rPr>
              <a:t>, </a:t>
            </a:r>
            <a:r>
              <a:rPr lang="en-US" sz="1850" b="1" dirty="0" err="1">
                <a:latin typeface="Arial"/>
                <a:cs typeface="Arial"/>
              </a:rPr>
              <a:t>vanhusneuvosto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dirty="0" smtClean="0">
                <a:latin typeface="Arial"/>
                <a:cs typeface="Arial"/>
              </a:rPr>
              <a:t>ja </a:t>
            </a:r>
            <a:r>
              <a:rPr lang="en-US" sz="1850" dirty="0" err="1" smtClean="0">
                <a:latin typeface="Arial"/>
                <a:cs typeface="Arial"/>
              </a:rPr>
              <a:t>vammaisneuvosto</a:t>
            </a:r>
            <a:r>
              <a:rPr lang="en-US" sz="1850" dirty="0" smtClean="0">
                <a:latin typeface="Arial"/>
                <a:cs typeface="Arial"/>
              </a:rPr>
              <a:t>, </a:t>
            </a:r>
            <a:r>
              <a:rPr lang="en-US" sz="1850" b="1" dirty="0" err="1" smtClean="0">
                <a:latin typeface="Arial"/>
                <a:cs typeface="Arial"/>
              </a:rPr>
              <a:t>jäsenet</a:t>
            </a:r>
            <a:r>
              <a:rPr lang="en-US" sz="1850" b="1" dirty="0" smtClean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valitaan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kunnissa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toimivien</a:t>
            </a:r>
            <a:r>
              <a:rPr lang="en-US" sz="1850" b="1" dirty="0">
                <a:latin typeface="Arial"/>
                <a:cs typeface="Arial"/>
              </a:rPr>
              <a:t> </a:t>
            </a:r>
            <a:r>
              <a:rPr lang="en-US" sz="1850" b="1" dirty="0" err="1">
                <a:latin typeface="Arial"/>
                <a:cs typeface="Arial"/>
              </a:rPr>
              <a:t>vastaavien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vaikuttamistoimelinten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jäsenistä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dirty="0">
                <a:latin typeface="Arial"/>
                <a:cs typeface="Arial"/>
              </a:rPr>
              <a:t>(</a:t>
            </a:r>
            <a:r>
              <a:rPr lang="en-US" sz="1850" dirty="0" err="1">
                <a:latin typeface="Arial"/>
                <a:cs typeface="Arial"/>
              </a:rPr>
              <a:t>vähintään</a:t>
            </a:r>
            <a:r>
              <a:rPr lang="en-US" sz="1850" dirty="0">
                <a:latin typeface="Arial"/>
                <a:cs typeface="Arial"/>
              </a:rPr>
              <a:t> 1 </a:t>
            </a:r>
            <a:r>
              <a:rPr lang="en-US" sz="1850" dirty="0" err="1">
                <a:latin typeface="Arial"/>
                <a:cs typeface="Arial"/>
              </a:rPr>
              <a:t>edustaja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kustakin</a:t>
            </a:r>
            <a:r>
              <a:rPr lang="en-US" sz="1850" dirty="0">
                <a:latin typeface="Arial"/>
                <a:cs typeface="Arial"/>
              </a:rPr>
              <a:t>). </a:t>
            </a:r>
            <a:r>
              <a:rPr lang="en-US" sz="1850" dirty="0" err="1" smtClean="0">
                <a:latin typeface="Arial"/>
                <a:cs typeface="Arial"/>
              </a:rPr>
              <a:t>Aluehallituksen</a:t>
            </a:r>
            <a:r>
              <a:rPr lang="en-US" sz="1850" dirty="0" smtClean="0">
                <a:latin typeface="Arial"/>
                <a:cs typeface="Arial"/>
              </a:rPr>
              <a:t> </a:t>
            </a:r>
            <a:r>
              <a:rPr lang="en-US" sz="1850" dirty="0">
                <a:latin typeface="Arial"/>
                <a:cs typeface="Arial"/>
              </a:rPr>
              <a:t>on </a:t>
            </a:r>
            <a:r>
              <a:rPr lang="en-US" sz="1850" dirty="0" err="1">
                <a:latin typeface="Arial"/>
                <a:cs typeface="Arial"/>
              </a:rPr>
              <a:t>huolehdittava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toimintaedellytyksistä</a:t>
            </a:r>
            <a:r>
              <a:rPr lang="en-US" sz="1850" dirty="0">
                <a:latin typeface="Arial"/>
                <a:cs typeface="Arial"/>
              </a:rPr>
              <a:t>.</a:t>
            </a:r>
          </a:p>
          <a:p>
            <a:pPr marL="685165" lvl="1" indent="-227965"/>
            <a:r>
              <a:rPr lang="en-US" sz="1850" dirty="0">
                <a:latin typeface="Arial"/>
                <a:cs typeface="Arial"/>
              </a:rPr>
              <a:t> </a:t>
            </a:r>
            <a:r>
              <a:rPr lang="en-US" sz="1850" dirty="0" err="1">
                <a:latin typeface="Arial"/>
                <a:cs typeface="Arial"/>
              </a:rPr>
              <a:t>Vaikuttamistoimielimille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annettava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mahdollisuus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vaikuttaa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 smtClean="0">
                <a:latin typeface="Arial"/>
                <a:cs typeface="Arial"/>
              </a:rPr>
              <a:t>hyvinvointialueen</a:t>
            </a:r>
            <a:r>
              <a:rPr lang="en-US" sz="1850" b="1" dirty="0" smtClean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toiminnan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suunnitteluun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valmisteluun</a:t>
            </a:r>
            <a:r>
              <a:rPr lang="en-US" sz="1850" b="1" dirty="0">
                <a:latin typeface="Arial"/>
                <a:cs typeface="Arial"/>
              </a:rPr>
              <a:t>, </a:t>
            </a:r>
            <a:r>
              <a:rPr lang="en-US" sz="1850" b="1" dirty="0" err="1">
                <a:latin typeface="Arial"/>
                <a:cs typeface="Arial"/>
              </a:rPr>
              <a:t>toteuttamiseen</a:t>
            </a:r>
            <a:r>
              <a:rPr lang="en-US" sz="1850" b="1" dirty="0">
                <a:latin typeface="Arial"/>
                <a:cs typeface="Arial"/>
              </a:rPr>
              <a:t> ja </a:t>
            </a:r>
            <a:r>
              <a:rPr lang="en-US" sz="1850" b="1" dirty="0" err="1">
                <a:latin typeface="Arial"/>
                <a:cs typeface="Arial"/>
              </a:rPr>
              <a:t>seurantaan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asioissa</a:t>
            </a:r>
            <a:r>
              <a:rPr lang="en-US" sz="1850" b="1" dirty="0">
                <a:latin typeface="Arial"/>
                <a:cs typeface="Arial"/>
              </a:rPr>
              <a:t>, </a:t>
            </a:r>
            <a:r>
              <a:rPr lang="en-US" sz="1850" b="1" dirty="0" err="1">
                <a:latin typeface="Arial"/>
                <a:cs typeface="Arial"/>
              </a:rPr>
              <a:t>joilla</a:t>
            </a:r>
            <a:r>
              <a:rPr lang="en-US" sz="1850" b="1" dirty="0">
                <a:latin typeface="Arial"/>
                <a:cs typeface="Arial"/>
              </a:rPr>
              <a:t> on tai </a:t>
            </a:r>
            <a:r>
              <a:rPr lang="en-US" sz="1850" b="1" dirty="0" err="1">
                <a:latin typeface="Arial"/>
                <a:cs typeface="Arial"/>
              </a:rPr>
              <a:t>joilla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vaikuttamistoimielin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arvioi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olevan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merkitystä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lasten</a:t>
            </a:r>
            <a:r>
              <a:rPr lang="en-US" sz="1850" dirty="0">
                <a:latin typeface="Arial"/>
                <a:cs typeface="Arial"/>
              </a:rPr>
              <a:t> ja </a:t>
            </a:r>
            <a:r>
              <a:rPr lang="en-US" sz="1850" dirty="0" err="1">
                <a:latin typeface="Arial"/>
                <a:cs typeface="Arial"/>
              </a:rPr>
              <a:t>nuorten</a:t>
            </a:r>
            <a:r>
              <a:rPr lang="en-US" sz="1850" dirty="0">
                <a:latin typeface="Arial"/>
                <a:cs typeface="Arial"/>
              </a:rPr>
              <a:t>, </a:t>
            </a:r>
            <a:r>
              <a:rPr lang="en-US" sz="1850" b="1" dirty="0" err="1">
                <a:latin typeface="Arial"/>
                <a:cs typeface="Arial"/>
              </a:rPr>
              <a:t>ikääntyneen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väestön</a:t>
            </a:r>
            <a:r>
              <a:rPr lang="en-US" sz="1850" dirty="0">
                <a:latin typeface="Arial"/>
                <a:cs typeface="Arial"/>
              </a:rPr>
              <a:t> tai </a:t>
            </a:r>
            <a:r>
              <a:rPr lang="en-US" sz="1850" dirty="0" err="1">
                <a:latin typeface="Arial"/>
                <a:cs typeface="Arial"/>
              </a:rPr>
              <a:t>vammaisten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henkilöiden</a:t>
            </a:r>
            <a:r>
              <a:rPr lang="en-US" sz="1850" dirty="0">
                <a:latin typeface="Arial"/>
                <a:cs typeface="Arial"/>
              </a:rPr>
              <a:t> ja </a:t>
            </a:r>
            <a:r>
              <a:rPr lang="en-US" sz="1850" b="1" dirty="0" err="1">
                <a:latin typeface="Arial"/>
                <a:cs typeface="Arial"/>
              </a:rPr>
              <a:t>heidän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tarvitsemiensa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palveluiden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b="1" dirty="0" err="1">
                <a:latin typeface="Arial"/>
                <a:cs typeface="Arial"/>
              </a:rPr>
              <a:t>kannalta</a:t>
            </a:r>
            <a:r>
              <a:rPr lang="en-US" sz="1850" b="1" dirty="0">
                <a:latin typeface="Arial"/>
                <a:cs typeface="Arial"/>
              </a:rPr>
              <a:t> </a:t>
            </a:r>
            <a:r>
              <a:rPr lang="en-US" sz="1850" dirty="0">
                <a:latin typeface="Arial"/>
                <a:cs typeface="Arial"/>
              </a:rPr>
              <a:t>ja </a:t>
            </a:r>
            <a:r>
              <a:rPr lang="en-US" sz="1850" dirty="0" err="1">
                <a:latin typeface="Arial"/>
                <a:cs typeface="Arial"/>
              </a:rPr>
              <a:t>vaikuttamistoimielimet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otettava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mukaan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osallistumisen</a:t>
            </a:r>
            <a:r>
              <a:rPr lang="en-US" sz="1850" dirty="0">
                <a:latin typeface="Arial"/>
                <a:cs typeface="Arial"/>
              </a:rPr>
              <a:t> ja </a:t>
            </a:r>
            <a:r>
              <a:rPr lang="en-US" sz="1850" dirty="0" err="1">
                <a:latin typeface="Arial"/>
                <a:cs typeface="Arial"/>
              </a:rPr>
              <a:t>kehittämiseen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 smtClean="0">
                <a:latin typeface="Arial"/>
                <a:cs typeface="Arial"/>
              </a:rPr>
              <a:t>hyvinvointialueella</a:t>
            </a:r>
            <a:r>
              <a:rPr lang="en-US" sz="1850" dirty="0">
                <a:latin typeface="Arial"/>
                <a:cs typeface="Arial"/>
              </a:rPr>
              <a:t>.</a:t>
            </a:r>
            <a:endParaRPr lang="en-US" sz="1850" dirty="0"/>
          </a:p>
          <a:p>
            <a:pPr marL="227965" indent="-227965"/>
            <a:r>
              <a:rPr lang="en-US" sz="2650" dirty="0" err="1">
                <a:latin typeface="Arial"/>
                <a:cs typeface="Arial"/>
              </a:rPr>
              <a:t>Laki</a:t>
            </a:r>
            <a:r>
              <a:rPr lang="en-US" sz="2650" dirty="0">
                <a:latin typeface="Arial"/>
                <a:cs typeface="Arial"/>
              </a:rPr>
              <a:t> </a:t>
            </a:r>
            <a:r>
              <a:rPr lang="en-US" sz="2650" dirty="0" err="1" smtClean="0">
                <a:latin typeface="Arial"/>
                <a:cs typeface="Arial"/>
              </a:rPr>
              <a:t>ikääntyneen</a:t>
            </a:r>
            <a:r>
              <a:rPr lang="en-US" sz="2650" dirty="0" smtClean="0">
                <a:latin typeface="Arial"/>
                <a:cs typeface="Arial"/>
              </a:rPr>
              <a:t> </a:t>
            </a:r>
            <a:r>
              <a:rPr lang="en-US" sz="2650" dirty="0" err="1">
                <a:latin typeface="Arial"/>
                <a:cs typeface="Arial"/>
              </a:rPr>
              <a:t>väestön</a:t>
            </a:r>
            <a:r>
              <a:rPr lang="en-US" sz="2650" dirty="0">
                <a:latin typeface="Arial"/>
                <a:cs typeface="Arial"/>
              </a:rPr>
              <a:t> </a:t>
            </a:r>
            <a:r>
              <a:rPr lang="en-US" sz="2650" dirty="0" err="1">
                <a:latin typeface="Arial"/>
                <a:cs typeface="Arial"/>
              </a:rPr>
              <a:t>toimintakyvyn</a:t>
            </a:r>
            <a:r>
              <a:rPr lang="en-US" sz="2650" dirty="0">
                <a:latin typeface="Arial"/>
                <a:cs typeface="Arial"/>
              </a:rPr>
              <a:t> </a:t>
            </a:r>
            <a:r>
              <a:rPr lang="en-US" sz="2650" dirty="0" err="1">
                <a:latin typeface="Arial"/>
                <a:cs typeface="Arial"/>
              </a:rPr>
              <a:t>tukemisesta</a:t>
            </a:r>
            <a:r>
              <a:rPr lang="en-US" sz="2650" dirty="0">
                <a:latin typeface="Arial"/>
                <a:cs typeface="Arial"/>
              </a:rPr>
              <a:t> </a:t>
            </a:r>
            <a:r>
              <a:rPr lang="en-US" sz="2650" dirty="0" err="1">
                <a:latin typeface="Arial"/>
                <a:cs typeface="Arial"/>
              </a:rPr>
              <a:t>sekä</a:t>
            </a:r>
            <a:r>
              <a:rPr lang="en-US" sz="2650" dirty="0">
                <a:latin typeface="Arial"/>
                <a:cs typeface="Arial"/>
              </a:rPr>
              <a:t> </a:t>
            </a:r>
            <a:r>
              <a:rPr lang="en-US" sz="2650" dirty="0" err="1">
                <a:latin typeface="Arial"/>
                <a:cs typeface="Arial"/>
              </a:rPr>
              <a:t>iäkkäiden</a:t>
            </a:r>
            <a:r>
              <a:rPr lang="en-US" sz="2650" dirty="0">
                <a:latin typeface="Arial"/>
                <a:cs typeface="Arial"/>
              </a:rPr>
              <a:t> </a:t>
            </a:r>
            <a:r>
              <a:rPr lang="en-US" sz="2650" dirty="0" err="1">
                <a:latin typeface="Arial"/>
                <a:cs typeface="Arial"/>
              </a:rPr>
              <a:t>sosiaali</a:t>
            </a:r>
            <a:r>
              <a:rPr lang="en-US" sz="2650" dirty="0">
                <a:latin typeface="Arial"/>
                <a:cs typeface="Arial"/>
              </a:rPr>
              <a:t>- ja </a:t>
            </a:r>
            <a:r>
              <a:rPr lang="en-US" sz="2650" dirty="0" err="1">
                <a:latin typeface="Arial"/>
                <a:cs typeface="Arial"/>
              </a:rPr>
              <a:t>terveyspalveluista</a:t>
            </a:r>
            <a:r>
              <a:rPr lang="en-US" sz="2650" dirty="0">
                <a:latin typeface="Arial"/>
                <a:cs typeface="Arial"/>
              </a:rPr>
              <a:t> 604/2022 11§</a:t>
            </a:r>
          </a:p>
          <a:p>
            <a:pPr marL="685165" lvl="1" indent="-227965"/>
            <a:r>
              <a:rPr lang="en-US" sz="1850" dirty="0" err="1" smtClean="0">
                <a:latin typeface="Arial"/>
                <a:cs typeface="Arial"/>
              </a:rPr>
              <a:t>Hyvinvointialueen</a:t>
            </a:r>
            <a:r>
              <a:rPr lang="en-US" sz="1850" dirty="0" smtClean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vanhusneuvosto</a:t>
            </a:r>
            <a:r>
              <a:rPr lang="en-US" sz="1850" dirty="0">
                <a:latin typeface="Arial"/>
                <a:cs typeface="Arial"/>
              </a:rPr>
              <a:t> on </a:t>
            </a:r>
            <a:r>
              <a:rPr lang="en-US" sz="1850" dirty="0" err="1">
                <a:latin typeface="Arial"/>
                <a:cs typeface="Arial"/>
              </a:rPr>
              <a:t>otettava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mukaan</a:t>
            </a:r>
            <a:r>
              <a:rPr lang="en-US" sz="1850" dirty="0">
                <a:latin typeface="Arial"/>
                <a:cs typeface="Arial"/>
              </a:rPr>
              <a:t> </a:t>
            </a:r>
            <a:r>
              <a:rPr lang="en-US" sz="1850" dirty="0" err="1">
                <a:latin typeface="Arial"/>
                <a:cs typeface="Arial"/>
              </a:rPr>
              <a:t>tämän</a:t>
            </a:r>
            <a:r>
              <a:rPr lang="en-US" sz="1850" dirty="0">
                <a:latin typeface="Arial"/>
                <a:cs typeface="Arial"/>
              </a:rPr>
              <a:t> lain 5§:</a:t>
            </a:r>
            <a:r>
              <a:rPr lang="en-US" sz="1850" dirty="0" err="1">
                <a:latin typeface="Arial"/>
                <a:cs typeface="Arial"/>
              </a:rPr>
              <a:t>ssä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tarkoitetun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suunnitelman</a:t>
            </a:r>
            <a:r>
              <a:rPr lang="en-US" sz="1850" dirty="0">
                <a:latin typeface="Arial"/>
                <a:cs typeface="Arial"/>
              </a:rPr>
              <a:t> (</a:t>
            </a:r>
            <a:r>
              <a:rPr lang="en-US" sz="1850" dirty="0" err="1">
                <a:latin typeface="Arial"/>
                <a:cs typeface="Arial"/>
              </a:rPr>
              <a:t>suunnitelma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ikääntyneen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väestön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tukemiseksi</a:t>
            </a:r>
            <a:r>
              <a:rPr lang="en-US" sz="1850" dirty="0">
                <a:latin typeface="Arial"/>
                <a:cs typeface="Arial"/>
              </a:rPr>
              <a:t>) </a:t>
            </a:r>
            <a:r>
              <a:rPr lang="en-US" sz="1850" dirty="0" err="1">
                <a:latin typeface="Arial"/>
                <a:cs typeface="Arial"/>
              </a:rPr>
              <a:t>valmisteluun</a:t>
            </a:r>
            <a:r>
              <a:rPr lang="en-US" sz="1850" dirty="0">
                <a:latin typeface="Arial"/>
                <a:cs typeface="Arial"/>
              </a:rPr>
              <a:t> ja 6§:</a:t>
            </a:r>
            <a:r>
              <a:rPr lang="en-US" sz="1850" dirty="0" err="1">
                <a:latin typeface="Arial"/>
                <a:cs typeface="Arial"/>
              </a:rPr>
              <a:t>ssä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tarkoitettuun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arviointiin</a:t>
            </a:r>
            <a:r>
              <a:rPr lang="en-US" sz="1850" dirty="0">
                <a:latin typeface="Arial"/>
                <a:cs typeface="Arial"/>
              </a:rPr>
              <a:t> (</a:t>
            </a:r>
            <a:r>
              <a:rPr lang="en-US" sz="1850" dirty="0" err="1">
                <a:latin typeface="Arial"/>
                <a:cs typeface="Arial"/>
              </a:rPr>
              <a:t>palvelujen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riittävyyden</a:t>
            </a:r>
            <a:r>
              <a:rPr lang="en-US" sz="1850" dirty="0">
                <a:latin typeface="Arial"/>
                <a:cs typeface="Arial"/>
              </a:rPr>
              <a:t> ja </a:t>
            </a:r>
            <a:r>
              <a:rPr lang="en-US" sz="1850" dirty="0" err="1">
                <a:latin typeface="Arial"/>
                <a:cs typeface="Arial"/>
              </a:rPr>
              <a:t>laadun</a:t>
            </a:r>
            <a:r>
              <a:rPr lang="en-US" sz="1850" dirty="0">
                <a:latin typeface="Arial"/>
                <a:cs typeface="Arial"/>
              </a:rPr>
              <a:t> </a:t>
            </a:r>
            <a:r>
              <a:rPr lang="en-US" sz="1850" dirty="0" err="1">
                <a:latin typeface="Arial"/>
                <a:cs typeface="Arial"/>
              </a:rPr>
              <a:t>arviointi</a:t>
            </a:r>
            <a:r>
              <a:rPr lang="en-US" sz="1850" dirty="0" smtClean="0">
                <a:latin typeface="Arial"/>
                <a:cs typeface="Arial"/>
              </a:rPr>
              <a:t>).</a:t>
            </a:r>
            <a:endParaRPr lang="en-US"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6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Tilannekatsaus 2.3.2023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 smtClean="0"/>
              <a:t>Aluehallitus valitsi </a:t>
            </a:r>
            <a:r>
              <a:rPr lang="fi-FI" b="1" dirty="0"/>
              <a:t>20.12.2022 </a:t>
            </a:r>
            <a:r>
              <a:rPr lang="fi-FI" dirty="0"/>
              <a:t>kokouksessaan </a:t>
            </a:r>
            <a:r>
              <a:rPr lang="fi-FI" b="1" dirty="0" smtClean="0"/>
              <a:t>vanhusneuvoston </a:t>
            </a:r>
            <a:r>
              <a:rPr lang="fi-FI" dirty="0" smtClean="0"/>
              <a:t>(kuntien nimeämät jäsenet ja näiden henkilökohtaiset varajäsenet sekä viisi muuta jäsentä ja heidän henkilökohtaiset varajäsenet) </a:t>
            </a:r>
          </a:p>
          <a:p>
            <a:r>
              <a:rPr lang="fi-FI" dirty="0" smtClean="0"/>
              <a:t>Toimintaa </a:t>
            </a:r>
            <a:r>
              <a:rPr lang="fi-FI" dirty="0"/>
              <a:t>koordinoi </a:t>
            </a:r>
            <a:r>
              <a:rPr lang="fi-FI" dirty="0" smtClean="0"/>
              <a:t>1.1.2023 alkaen Järjestämisen </a:t>
            </a:r>
            <a:r>
              <a:rPr lang="fi-FI" dirty="0"/>
              <a:t>tulosalueen Hyvinvoinnin ja terveyden edistämisen tulosryhmä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vko 6 lähetetty kysely, jossa kartoitetaan vanhusneuvoston jäsenten odotuksia toimintaan</a:t>
            </a:r>
          </a:p>
          <a:p>
            <a:r>
              <a:rPr lang="fi-FI" dirty="0" smtClean="0"/>
              <a:t>Varsinais-Suomen hyvinvointialueen </a:t>
            </a:r>
            <a:r>
              <a:rPr lang="fi-FI" b="1" dirty="0" smtClean="0"/>
              <a:t>vanhusneuvoston ensimmäinen kokous </a:t>
            </a:r>
            <a:r>
              <a:rPr lang="fi-FI" dirty="0" smtClean="0"/>
              <a:t>on </a:t>
            </a:r>
            <a:r>
              <a:rPr lang="fi-FI" b="1" dirty="0" smtClean="0"/>
              <a:t>23.3.2023</a:t>
            </a:r>
            <a:r>
              <a:rPr lang="fi-FI" dirty="0" smtClean="0"/>
              <a:t>, esityslista julkaistaan </a:t>
            </a:r>
            <a:r>
              <a:rPr lang="fi-FI" dirty="0" err="1" smtClean="0"/>
              <a:t>Varhan</a:t>
            </a:r>
            <a:r>
              <a:rPr lang="fi-FI" dirty="0" smtClean="0"/>
              <a:t> verkkosivulla viikkoa ennen kokousta. </a:t>
            </a:r>
          </a:p>
          <a:p>
            <a:r>
              <a:rPr lang="fi-FI" dirty="0" smtClean="0"/>
              <a:t>Toiminnassa tärkeää yhteistyö kuntien vanhusneuvostojen kanssa - yhteistyö </a:t>
            </a:r>
            <a:r>
              <a:rPr lang="fi-FI" dirty="0"/>
              <a:t>toteutuu myös jäsenten kautta: </a:t>
            </a:r>
            <a:r>
              <a:rPr lang="fi-FI" dirty="0" smtClean="0"/>
              <a:t>hyvinvointialueen </a:t>
            </a:r>
            <a:r>
              <a:rPr lang="fi-FI" dirty="0"/>
              <a:t>vaikuttamistoimielimiin on </a:t>
            </a:r>
            <a:r>
              <a:rPr lang="fi-FI" dirty="0" smtClean="0"/>
              <a:t>valittu </a:t>
            </a:r>
            <a:r>
              <a:rPr lang="fi-FI" dirty="0"/>
              <a:t>edustajat alueen </a:t>
            </a:r>
            <a:r>
              <a:rPr lang="fi-FI" dirty="0" smtClean="0"/>
              <a:t>kunnista.</a:t>
            </a:r>
          </a:p>
          <a:p>
            <a:pPr marL="0" indent="0">
              <a:buNone/>
            </a:pPr>
            <a:r>
              <a:rPr lang="fi-FI" b="1" dirty="0" smtClean="0"/>
              <a:t>Vanhusneuvosto:</a:t>
            </a:r>
          </a:p>
          <a:p>
            <a:r>
              <a:rPr lang="fi-FI" dirty="0" smtClean="0"/>
              <a:t>puheenjohtaja: Minna Hallanheimo, </a:t>
            </a:r>
            <a:r>
              <a:rPr lang="fi-FI" dirty="0" smtClean="0">
                <a:hlinkClick r:id="rId2"/>
              </a:rPr>
              <a:t>m.hallanheimo@suomi24.fi</a:t>
            </a:r>
            <a:endParaRPr lang="fi-FI" dirty="0"/>
          </a:p>
          <a:p>
            <a:r>
              <a:rPr lang="fi-FI" dirty="0" smtClean="0"/>
              <a:t>varapuheenjohtaja: Leena Kaunislahti, </a:t>
            </a:r>
            <a:r>
              <a:rPr lang="fi-FI" dirty="0" smtClean="0">
                <a:hlinkClick r:id="rId3"/>
              </a:rPr>
              <a:t>l.kaunislahti@gmail.com</a:t>
            </a:r>
            <a:endParaRPr lang="fi-FI" dirty="0"/>
          </a:p>
          <a:p>
            <a:r>
              <a:rPr lang="fi-FI" dirty="0"/>
              <a:t>e</a:t>
            </a:r>
            <a:r>
              <a:rPr lang="fi-FI" dirty="0" smtClean="0"/>
              <a:t>sittelijä: Minna Pohjola, </a:t>
            </a:r>
            <a:r>
              <a:rPr lang="fi-FI" dirty="0" smtClean="0">
                <a:hlinkClick r:id="rId4"/>
              </a:rPr>
              <a:t>minna.johanna.pohjola@varha.fi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27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Vanhusneuvoston tehtävät ikääntyneiden palveluiden näkökulmasta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Ikääntyneiden osallisuuden mahdollistaja</a:t>
            </a:r>
          </a:p>
          <a:p>
            <a:r>
              <a:rPr lang="fi-FI" dirty="0" smtClean="0"/>
              <a:t>Varsinais-Suomen ikääntyneiden asioiden esille tuoja</a:t>
            </a:r>
          </a:p>
          <a:p>
            <a:r>
              <a:rPr lang="fi-FI" dirty="0" smtClean="0"/>
              <a:t>Kannanottaja ikääntyneitä koskevissa merkittävissä asioissa esim. palvelustrategian ja vanhuspalvelulain 5 § mukaisen suunnitelman laatimisessa</a:t>
            </a:r>
          </a:p>
          <a:p>
            <a:r>
              <a:rPr lang="fi-FI" dirty="0" smtClean="0"/>
              <a:t>Sujuva yhteistyö palvelutuotannon kanssa </a:t>
            </a:r>
          </a:p>
          <a:p>
            <a:r>
              <a:rPr lang="fi-FI" dirty="0" smtClean="0"/>
              <a:t>Rooli kuntayhteistyössä</a:t>
            </a:r>
          </a:p>
          <a:p>
            <a:r>
              <a:rPr lang="fi-FI" dirty="0" smtClean="0"/>
              <a:t>Luoda positiivista mielikuvaa aktiivisesta ikääntymisestä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>
                <a:sym typeface="Wingdings" panose="05000000000000000000" pitchFamily="2" charset="2"/>
              </a:rPr>
              <a:t>Vanhusneuvosto on a</a:t>
            </a:r>
            <a:r>
              <a:rPr lang="fi-FI" dirty="0" smtClean="0"/>
              <a:t>ktiivinen toimija, joka näkyy ja kuuluu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0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Turun vanhusneuvoston toimintasuunnitelmasta 2023: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385005" y="1541970"/>
            <a:ext cx="11479617" cy="456193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Vanhusneuvoston tehtävänä on:</a:t>
            </a:r>
          </a:p>
          <a:p>
            <a:pPr lvl="1"/>
            <a:r>
              <a:rPr lang="fi-FI" dirty="0" smtClean="0"/>
              <a:t>Osallistua </a:t>
            </a:r>
            <a:r>
              <a:rPr lang="fi-FI" dirty="0"/>
              <a:t>vanhuspalvelulain 5 §:n mainitun ”Suunnitelma ikääntyneen väestön </a:t>
            </a:r>
            <a:r>
              <a:rPr lang="fi-FI" dirty="0" smtClean="0"/>
              <a:t>tukemiseksi</a:t>
            </a:r>
            <a:r>
              <a:rPr lang="fi-FI" dirty="0"/>
              <a:t>” valmisteluun.</a:t>
            </a:r>
          </a:p>
          <a:p>
            <a:pPr lvl="1"/>
            <a:r>
              <a:rPr lang="fi-FI" dirty="0" smtClean="0"/>
              <a:t>Seurata </a:t>
            </a:r>
            <a:r>
              <a:rPr lang="fi-FI" dirty="0"/>
              <a:t>kaupungin eri toimialojen suunnittelua ja valmistelua asioissa, joilla on </a:t>
            </a:r>
            <a:r>
              <a:rPr lang="fi-FI" dirty="0" smtClean="0"/>
              <a:t>merkitystä </a:t>
            </a:r>
            <a:r>
              <a:rPr lang="fi-FI" dirty="0"/>
              <a:t>ikääntyneen väestön hyvinvoinnin, terveyden, osallisuuden, elinympäristön, </a:t>
            </a:r>
            <a:r>
              <a:rPr lang="fi-FI" dirty="0" smtClean="0"/>
              <a:t>asumisen</a:t>
            </a:r>
            <a:r>
              <a:rPr lang="fi-FI" dirty="0"/>
              <a:t>, liikkumisen tai päivittäisistä toiminnoista suoriutumisen taikka </a:t>
            </a:r>
            <a:r>
              <a:rPr lang="fi-FI" dirty="0" smtClean="0"/>
              <a:t>ikääntyneen </a:t>
            </a:r>
            <a:r>
              <a:rPr lang="fi-FI" dirty="0"/>
              <a:t>väestön tarvitsemien palvelujen kannalta.</a:t>
            </a:r>
          </a:p>
          <a:p>
            <a:pPr lvl="1"/>
            <a:r>
              <a:rPr lang="fi-FI" dirty="0" smtClean="0"/>
              <a:t>Tehdä </a:t>
            </a:r>
            <a:r>
              <a:rPr lang="fi-FI" dirty="0"/>
              <a:t>aloitteita ja esityksiä sekä antaa lausuntoja vanhuksia ja ikääntyviä </a:t>
            </a:r>
            <a:r>
              <a:rPr lang="fi-FI" dirty="0" smtClean="0"/>
              <a:t>kaupunkilaisia </a:t>
            </a:r>
            <a:r>
              <a:rPr lang="fi-FI" dirty="0"/>
              <a:t>koskevissa asioissa.</a:t>
            </a:r>
          </a:p>
          <a:p>
            <a:pPr lvl="1"/>
            <a:r>
              <a:rPr lang="fi-FI" dirty="0" smtClean="0"/>
              <a:t>Pitää </a:t>
            </a:r>
            <a:r>
              <a:rPr lang="fi-FI" dirty="0"/>
              <a:t>yhteyttä </a:t>
            </a:r>
            <a:r>
              <a:rPr lang="fi-FI" dirty="0" err="1"/>
              <a:t>eläkeläis</a:t>
            </a:r>
            <a:r>
              <a:rPr lang="fi-FI" dirty="0"/>
              <a:t>- ja vanhusjärjestöihin ja viestiä vanhuksia koskevista </a:t>
            </a:r>
            <a:r>
              <a:rPr lang="fi-FI" dirty="0" smtClean="0"/>
              <a:t>asioista</a:t>
            </a:r>
            <a:r>
              <a:rPr lang="fi-FI" dirty="0"/>
              <a:t>.</a:t>
            </a:r>
          </a:p>
          <a:p>
            <a:endParaRPr lang="fi-FI" dirty="0" smtClean="0"/>
          </a:p>
          <a:p>
            <a:r>
              <a:rPr lang="fi-FI" dirty="0" smtClean="0"/>
              <a:t>Toiminnan </a:t>
            </a:r>
            <a:r>
              <a:rPr lang="fi-FI" dirty="0"/>
              <a:t>tavoitteet vuodelle 2023 ovat:</a:t>
            </a:r>
          </a:p>
          <a:p>
            <a:pPr lvl="1"/>
            <a:r>
              <a:rPr lang="fi-FI" dirty="0" smtClean="0"/>
              <a:t>osallistua </a:t>
            </a:r>
            <a:r>
              <a:rPr lang="fi-FI" dirty="0"/>
              <a:t>proaktiivisesti kaupungin eri palvelukokonaisuuksien ikäihmisiin liittyvien </a:t>
            </a:r>
            <a:r>
              <a:rPr lang="fi-FI" dirty="0" smtClean="0"/>
              <a:t>asioiden </a:t>
            </a:r>
            <a:r>
              <a:rPr lang="fi-FI" dirty="0"/>
              <a:t>suunnitteluun, valmisteluun ja palvelujen arviointiin; seurata/vaikuttaa </a:t>
            </a:r>
            <a:r>
              <a:rPr lang="fi-FI" dirty="0" smtClean="0"/>
              <a:t>kaupungin </a:t>
            </a:r>
            <a:r>
              <a:rPr lang="fi-FI" dirty="0"/>
              <a:t>päätöksentekoa ikäihmisiin liittyvien asioiden osalta </a:t>
            </a:r>
          </a:p>
          <a:p>
            <a:pPr lvl="1"/>
            <a:r>
              <a:rPr lang="fi-FI" dirty="0" smtClean="0"/>
              <a:t>perehtyä </a:t>
            </a:r>
            <a:r>
              <a:rPr lang="fi-FI" dirty="0"/>
              <a:t>Turussa ja muualla Suomessa oleviin ikäihmisten asumisvaihtoehtoihin </a:t>
            </a:r>
            <a:r>
              <a:rPr lang="fi-FI" dirty="0" smtClean="0"/>
              <a:t>ja kotona </a:t>
            </a:r>
            <a:r>
              <a:rPr lang="fi-FI" dirty="0"/>
              <a:t>asumista tukeviin toimintamalleihin, jotka myös lisäävät ikäihmisten </a:t>
            </a:r>
            <a:r>
              <a:rPr lang="fi-FI" dirty="0" smtClean="0"/>
              <a:t>turvallisuuden </a:t>
            </a:r>
            <a:r>
              <a:rPr lang="fi-FI" dirty="0"/>
              <a:t>tunnetta ja vähentävät yksinäisyyttä</a:t>
            </a:r>
          </a:p>
          <a:p>
            <a:pPr lvl="1"/>
            <a:r>
              <a:rPr lang="fi-FI" dirty="0" smtClean="0"/>
              <a:t>vahvistaa </a:t>
            </a:r>
            <a:r>
              <a:rPr lang="fi-FI" dirty="0"/>
              <a:t>ja vaikuttaa ikääntyneiden asumisen, elinympäristön ja hyvinvoinnin </a:t>
            </a:r>
            <a:r>
              <a:rPr lang="fi-FI" dirty="0" smtClean="0"/>
              <a:t>osuutta </a:t>
            </a:r>
            <a:r>
              <a:rPr lang="fi-FI" dirty="0"/>
              <a:t>kaupungin suunnitelmissa ja niiden toteutuksessa</a:t>
            </a:r>
          </a:p>
          <a:p>
            <a:pPr lvl="1"/>
            <a:r>
              <a:rPr lang="fi-FI" dirty="0" smtClean="0"/>
              <a:t>tehdä </a:t>
            </a:r>
            <a:r>
              <a:rPr lang="fi-FI" dirty="0"/>
              <a:t>kaksisuuntaista yhteistyötä Turussa toimivien </a:t>
            </a:r>
            <a:r>
              <a:rPr lang="fi-FI" dirty="0" err="1"/>
              <a:t>eläkeläis</a:t>
            </a:r>
            <a:r>
              <a:rPr lang="fi-FI" dirty="0"/>
              <a:t>- ja </a:t>
            </a:r>
            <a:r>
              <a:rPr lang="fi-FI" dirty="0" smtClean="0"/>
              <a:t>vanhusjärjestöjen kanssa</a:t>
            </a:r>
            <a:endParaRPr lang="fi-FI" dirty="0"/>
          </a:p>
          <a:p>
            <a:pPr lvl="1"/>
            <a:r>
              <a:rPr lang="fi-FI" dirty="0" smtClean="0"/>
              <a:t>edistää </a:t>
            </a:r>
            <a:r>
              <a:rPr lang="fi-FI" dirty="0"/>
              <a:t>ruotsinkielisen palvelun saatavuutta kaupungin eri palveluissa</a:t>
            </a:r>
          </a:p>
          <a:p>
            <a:pPr lvl="1"/>
            <a:r>
              <a:rPr lang="fi-FI" dirty="0" smtClean="0"/>
              <a:t>tehdä </a:t>
            </a:r>
            <a:r>
              <a:rPr lang="fi-FI" dirty="0"/>
              <a:t>tiivistä yhteistyötä hyvinvointialueen vanhusneuvoston </a:t>
            </a:r>
            <a:r>
              <a:rPr lang="fi-FI" dirty="0" smtClean="0"/>
              <a:t>kanssa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99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Strategiset tavoitteet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02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9990C0"/>
      </a:accent1>
      <a:accent2>
        <a:srgbClr val="D7EAEA"/>
      </a:accent2>
      <a:accent3>
        <a:srgbClr val="F39300"/>
      </a:accent3>
      <a:accent4>
        <a:srgbClr val="145E40"/>
      </a:accent4>
      <a:accent5>
        <a:srgbClr val="E30613"/>
      </a:accent5>
      <a:accent6>
        <a:srgbClr val="E71B7C"/>
      </a:accent6>
      <a:hlink>
        <a:srgbClr val="F39300"/>
      </a:hlink>
      <a:folHlink>
        <a:srgbClr val="145E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9c4961-4068-4a98-beba-eca00d0c702d">
      <Terms xmlns="http://schemas.microsoft.com/office/infopath/2007/PartnerControls"/>
    </lcf76f155ced4ddcb4097134ff3c332f>
    <TaxCatchAll xmlns="01083c37-0e64-44fc-b6d4-3ffa33916d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9FAE84E6AA3204C9D135680A219FE92" ma:contentTypeVersion="8" ma:contentTypeDescription="Luo uusi asiakirja." ma:contentTypeScope="" ma:versionID="8a3a5ab2c7fb339efb447bf4d3703372">
  <xsd:schema xmlns:xsd="http://www.w3.org/2001/XMLSchema" xmlns:xs="http://www.w3.org/2001/XMLSchema" xmlns:p="http://schemas.microsoft.com/office/2006/metadata/properties" xmlns:ns2="239c4961-4068-4a98-beba-eca00d0c702d" xmlns:ns3="01083c37-0e64-44fc-b6d4-3ffa33916d8a" targetNamespace="http://schemas.microsoft.com/office/2006/metadata/properties" ma:root="true" ma:fieldsID="28695d7eca1631106da720953d9b7e2a" ns2:_="" ns3:_="">
    <xsd:import namespace="239c4961-4068-4a98-beba-eca00d0c702d"/>
    <xsd:import namespace="01083c37-0e64-44fc-b6d4-3ffa33916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4961-4068-4a98-beba-eca00d0c7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8fcd9a83-f8aa-489e-9026-0d88784a1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83c37-0e64-44fc-b6d4-3ffa33916d8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d177289-f0c6-4a6d-ab5c-c29a954fc094}" ma:internalName="TaxCatchAll" ma:showField="CatchAllData" ma:web="01083c37-0e64-44fc-b6d4-3ffa33916d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3F22F-342A-4808-9DB1-32572DEBD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855327-2B10-44F7-BD33-F4D966AF55F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01083c37-0e64-44fc-b6d4-3ffa33916d8a"/>
    <ds:schemaRef ds:uri="http://schemas.microsoft.com/office/infopath/2007/PartnerControls"/>
    <ds:schemaRef ds:uri="239c4961-4068-4a98-beba-eca00d0c702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74FA88-1946-4414-B0F1-B4241F30F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4961-4068-4a98-beba-eca00d0c702d"/>
    <ds:schemaRef ds:uri="01083c37-0e64-44fc-b6d4-3ffa33916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1512</Words>
  <Application>Microsoft Office PowerPoint</Application>
  <PresentationFormat>Laajakuva</PresentationFormat>
  <Paragraphs>217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Slack-Lato</vt:lpstr>
      <vt:lpstr>Times New Roman</vt:lpstr>
      <vt:lpstr>Wingdings</vt:lpstr>
      <vt:lpstr>Office Theme</vt:lpstr>
      <vt:lpstr>Hyvinvointialueen vanhusneuvoston tehtävät ikääntyneiden palveluiden tulosaluejohtajan näkökulmasta  Eeva-Sirkku Pöyhönen sh, TtM, YTM Tulosaluejohtaja Ikääntyneiden palvelut </vt:lpstr>
      <vt:lpstr>Ylätason organisaatio  |  Högsta ledningen</vt:lpstr>
      <vt:lpstr>PowerPoint-esitys</vt:lpstr>
      <vt:lpstr>PowerPoint-esitys</vt:lpstr>
      <vt:lpstr>Varsinais-Suomen hyvinvointialueen vanhusneuvosto</vt:lpstr>
      <vt:lpstr>Tilannekatsaus 2.3.2023</vt:lpstr>
      <vt:lpstr>Vanhusneuvoston tehtävät ikääntyneiden palveluiden näkökulmasta</vt:lpstr>
      <vt:lpstr>Turun vanhusneuvoston toimintasuunnitelmasta 2023:</vt:lpstr>
      <vt:lpstr>Strategiset tavoitteet</vt:lpstr>
      <vt:lpstr>Keskeiset asukkaille näkyvät tavoitteet vuodelle 2023</vt:lpstr>
      <vt:lpstr>Varhan muut keskeiset tavoitteet vuodelle 2023 (1/2)</vt:lpstr>
      <vt:lpstr>Varhan muut keskeiset tavoitteet vuodelle 2023 (2/2)</vt:lpstr>
      <vt:lpstr>Tavoite 6: Laitospalveluiden purkaminen, kotihoidon ja yhteisöllisen asumisen vahvistaminen </vt:lpstr>
      <vt:lpstr>Tavoite 8: Ikääntyneiden kuntouttavan arviointiyksikkötoiminnan laajentaminen, jotta ikääntyvät olisivat oikeiden palvelujen piirissä </vt:lpstr>
      <vt:lpstr>Tavoite 3: Sairaalapalvelujen kokonaisuus ja vuodeosastokapasiteetin ml. kotisairaalan optimointi </vt:lpstr>
      <vt:lpstr>PowerPoint-esitys</vt:lpstr>
    </vt:vector>
  </TitlesOfParts>
  <Company>Varsinais-Suomen Sairaanhoitopiiri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Ikääntyneiden palveluiden info 1.1.2023</dc:title>
  <dc:creator>Roos Maria</dc:creator>
  <cp:lastModifiedBy>Pöyhönen Eeva-Sirkku</cp:lastModifiedBy>
  <cp:revision>58</cp:revision>
  <cp:lastPrinted>2023-03-06T07:42:04Z</cp:lastPrinted>
  <dcterms:created xsi:type="dcterms:W3CDTF">2022-11-21T10:25:37Z</dcterms:created>
  <dcterms:modified xsi:type="dcterms:W3CDTF">2023-03-06T08:13:14Z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0x01010019FAE84E6AA3204C9D135680A219FE92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{"FileActivityType":"9","FileActivityTimeStamp":"2023-01-10T16.00.05.840Z","FileActivityUsersOnPage":[{"DisplayName":"Pöyhönen Eeva-Sirkku","Id":"eeva-sirkku.poyhonen@varha.fi"}],"FileActivityNavigationId":null}</vt:lpwstr>
  </property>
  <property fmtid="{D5CDD505-2E9C-101B-9397-08002B2CF9AE}" pid="9" name="TriggerFlowInfo">
    <vt:lpwstr/>
  </property>
  <property fmtid="{D5CDD505-2E9C-101B-9397-08002B2CF9AE}" pid="10" name="SharedWithUsers">
    <vt:lpwstr>3;#Pöyhönen Eeva-Sirkku;#11;#Tuimala Marika;#12;#Lindegren Salla;#13;#Laakso Riitta;#14;#Kaisti Päivi</vt:lpwstr>
  </property>
</Properties>
</file>