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7"/>
  </p:notesMasterIdLst>
  <p:handoutMasterIdLst>
    <p:handoutMasterId r:id="rId18"/>
  </p:handoutMasterIdLst>
  <p:sldIdLst>
    <p:sldId id="256" r:id="rId2"/>
    <p:sldId id="275" r:id="rId3"/>
    <p:sldId id="315" r:id="rId4"/>
    <p:sldId id="316" r:id="rId5"/>
    <p:sldId id="312" r:id="rId6"/>
    <p:sldId id="313" r:id="rId7"/>
    <p:sldId id="305" r:id="rId8"/>
    <p:sldId id="272" r:id="rId9"/>
    <p:sldId id="260" r:id="rId10"/>
    <p:sldId id="306" r:id="rId11"/>
    <p:sldId id="307" r:id="rId12"/>
    <p:sldId id="308" r:id="rId13"/>
    <p:sldId id="309" r:id="rId14"/>
    <p:sldId id="311" r:id="rId15"/>
    <p:sldId id="314" r:id="rId16"/>
  </p:sldIdLst>
  <p:sldSz cx="9144000" cy="6858000" type="screen4x3"/>
  <p:notesSz cx="6742113" cy="987266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prnPr frameSlides="1"/>
  <p:clrMru>
    <a:srgbClr val="00468B"/>
    <a:srgbClr val="FFB92F"/>
    <a:srgbClr val="DFDF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43" autoAdjust="0"/>
  </p:normalViewPr>
  <p:slideViewPr>
    <p:cSldViewPr>
      <p:cViewPr varScale="1">
        <p:scale>
          <a:sx n="119" d="100"/>
          <a:sy n="119" d="100"/>
        </p:scale>
        <p:origin x="-138" y="-102"/>
      </p:cViewPr>
      <p:guideLst>
        <p:guide orient="horz" pos="2160"/>
        <p:guide pos="5427"/>
        <p:guide pos="302"/>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154" y="-86"/>
      </p:cViewPr>
      <p:guideLst>
        <p:guide orient="horz" pos="3110"/>
        <p:guide pos="21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21583" cy="493634"/>
          </a:xfrm>
          <a:prstGeom prst="rect">
            <a:avLst/>
          </a:prstGeom>
        </p:spPr>
        <p:txBody>
          <a:bodyPr vert="horz" lIns="91504" tIns="45752" rIns="91504" bIns="45752" rtlCol="0"/>
          <a:lstStyle>
            <a:lvl1pPr algn="l">
              <a:defRPr sz="1200"/>
            </a:lvl1pPr>
          </a:lstStyle>
          <a:p>
            <a:endParaRPr lang="fi-FI"/>
          </a:p>
        </p:txBody>
      </p:sp>
      <p:sp>
        <p:nvSpPr>
          <p:cNvPr id="3" name="Päivämäärän paikkamerkki 2"/>
          <p:cNvSpPr>
            <a:spLocks noGrp="1"/>
          </p:cNvSpPr>
          <p:nvPr>
            <p:ph type="dt" sz="quarter" idx="1"/>
          </p:nvPr>
        </p:nvSpPr>
        <p:spPr>
          <a:xfrm>
            <a:off x="3818970" y="0"/>
            <a:ext cx="2921583" cy="493634"/>
          </a:xfrm>
          <a:prstGeom prst="rect">
            <a:avLst/>
          </a:prstGeom>
        </p:spPr>
        <p:txBody>
          <a:bodyPr vert="horz" lIns="91504" tIns="45752" rIns="91504" bIns="45752" rtlCol="0"/>
          <a:lstStyle>
            <a:lvl1pPr algn="r">
              <a:defRPr sz="1200"/>
            </a:lvl1pPr>
          </a:lstStyle>
          <a:p>
            <a:fld id="{A6D7DFD3-23EC-4407-A3E0-A65838309D1D}" type="datetimeFigureOut">
              <a:rPr lang="fi-FI" smtClean="0"/>
              <a:t>17.12.2014</a:t>
            </a:fld>
            <a:endParaRPr lang="fi-FI"/>
          </a:p>
        </p:txBody>
      </p:sp>
      <p:sp>
        <p:nvSpPr>
          <p:cNvPr id="4" name="Alatunnisteen paikkamerkki 3"/>
          <p:cNvSpPr>
            <a:spLocks noGrp="1"/>
          </p:cNvSpPr>
          <p:nvPr>
            <p:ph type="ftr" sz="quarter" idx="2"/>
          </p:nvPr>
        </p:nvSpPr>
        <p:spPr>
          <a:xfrm>
            <a:off x="0" y="9377316"/>
            <a:ext cx="2921583" cy="493634"/>
          </a:xfrm>
          <a:prstGeom prst="rect">
            <a:avLst/>
          </a:prstGeom>
        </p:spPr>
        <p:txBody>
          <a:bodyPr vert="horz" lIns="91504" tIns="45752" rIns="91504" bIns="45752" rtlCol="0" anchor="b"/>
          <a:lstStyle>
            <a:lvl1pPr algn="l">
              <a:defRPr sz="1200"/>
            </a:lvl1pPr>
          </a:lstStyle>
          <a:p>
            <a:endParaRPr lang="fi-FI"/>
          </a:p>
        </p:txBody>
      </p:sp>
      <p:sp>
        <p:nvSpPr>
          <p:cNvPr id="5" name="Dian numeron paikkamerkki 4"/>
          <p:cNvSpPr>
            <a:spLocks noGrp="1"/>
          </p:cNvSpPr>
          <p:nvPr>
            <p:ph type="sldNum" sz="quarter" idx="3"/>
          </p:nvPr>
        </p:nvSpPr>
        <p:spPr>
          <a:xfrm>
            <a:off x="3818970" y="9377316"/>
            <a:ext cx="2921583" cy="493634"/>
          </a:xfrm>
          <a:prstGeom prst="rect">
            <a:avLst/>
          </a:prstGeom>
        </p:spPr>
        <p:txBody>
          <a:bodyPr vert="horz" lIns="91504" tIns="45752" rIns="91504" bIns="45752" rtlCol="0" anchor="b"/>
          <a:lstStyle>
            <a:lvl1pPr algn="r">
              <a:defRPr sz="1200"/>
            </a:lvl1pPr>
          </a:lstStyle>
          <a:p>
            <a:fld id="{E42F0EBA-38FD-4C54-A2B7-1BE923A75A79}" type="slidenum">
              <a:rPr lang="fi-FI" smtClean="0"/>
              <a:t>‹#›</a:t>
            </a:fld>
            <a:endParaRPr lang="fi-FI"/>
          </a:p>
        </p:txBody>
      </p:sp>
    </p:spTree>
    <p:extLst>
      <p:ext uri="{BB962C8B-B14F-4D97-AF65-F5344CB8AC3E}">
        <p14:creationId xmlns:p14="http://schemas.microsoft.com/office/powerpoint/2010/main" val="2086903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21583" cy="493634"/>
          </a:xfrm>
          <a:prstGeom prst="rect">
            <a:avLst/>
          </a:prstGeom>
        </p:spPr>
        <p:txBody>
          <a:bodyPr vert="horz" lIns="91504" tIns="45752" rIns="91504" bIns="45752" rtlCol="0"/>
          <a:lstStyle>
            <a:lvl1pPr algn="l">
              <a:defRPr sz="1200"/>
            </a:lvl1pPr>
          </a:lstStyle>
          <a:p>
            <a:endParaRPr lang="fi-FI"/>
          </a:p>
        </p:txBody>
      </p:sp>
      <p:sp>
        <p:nvSpPr>
          <p:cNvPr id="3" name="Päivämäärän paikkamerkki 2"/>
          <p:cNvSpPr>
            <a:spLocks noGrp="1"/>
          </p:cNvSpPr>
          <p:nvPr>
            <p:ph type="dt" idx="1"/>
          </p:nvPr>
        </p:nvSpPr>
        <p:spPr>
          <a:xfrm>
            <a:off x="3818970" y="0"/>
            <a:ext cx="2921583" cy="493634"/>
          </a:xfrm>
          <a:prstGeom prst="rect">
            <a:avLst/>
          </a:prstGeom>
        </p:spPr>
        <p:txBody>
          <a:bodyPr vert="horz" lIns="91504" tIns="45752" rIns="91504" bIns="45752" rtlCol="0"/>
          <a:lstStyle>
            <a:lvl1pPr algn="r">
              <a:defRPr sz="1200"/>
            </a:lvl1pPr>
          </a:lstStyle>
          <a:p>
            <a:fld id="{4BC47200-69AA-40B8-A453-7A0CF91D5E77}" type="datetimeFigureOut">
              <a:rPr lang="fi-FI" smtClean="0"/>
              <a:t>17.12.2014</a:t>
            </a:fld>
            <a:endParaRPr lang="fi-FI"/>
          </a:p>
        </p:txBody>
      </p:sp>
      <p:sp>
        <p:nvSpPr>
          <p:cNvPr id="4" name="Dian kuvan paikkamerkki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504" tIns="45752" rIns="91504" bIns="45752" rtlCol="0" anchor="ctr"/>
          <a:lstStyle/>
          <a:p>
            <a:endParaRPr lang="fi-FI"/>
          </a:p>
        </p:txBody>
      </p:sp>
      <p:sp>
        <p:nvSpPr>
          <p:cNvPr id="5" name="Huomautusten paikkamerkki 4"/>
          <p:cNvSpPr>
            <a:spLocks noGrp="1"/>
          </p:cNvSpPr>
          <p:nvPr>
            <p:ph type="body" sz="quarter" idx="3"/>
          </p:nvPr>
        </p:nvSpPr>
        <p:spPr>
          <a:xfrm>
            <a:off x="674212" y="4689516"/>
            <a:ext cx="5393690" cy="4442699"/>
          </a:xfrm>
          <a:prstGeom prst="rect">
            <a:avLst/>
          </a:prstGeom>
        </p:spPr>
        <p:txBody>
          <a:bodyPr vert="horz" lIns="91504" tIns="45752" rIns="91504" bIns="45752"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377316"/>
            <a:ext cx="2921583" cy="493634"/>
          </a:xfrm>
          <a:prstGeom prst="rect">
            <a:avLst/>
          </a:prstGeom>
        </p:spPr>
        <p:txBody>
          <a:bodyPr vert="horz" lIns="91504" tIns="45752" rIns="91504" bIns="45752" rtlCol="0" anchor="b"/>
          <a:lstStyle>
            <a:lvl1pPr algn="l">
              <a:defRPr sz="1200"/>
            </a:lvl1pPr>
          </a:lstStyle>
          <a:p>
            <a:endParaRPr lang="fi-FI"/>
          </a:p>
        </p:txBody>
      </p:sp>
      <p:sp>
        <p:nvSpPr>
          <p:cNvPr id="7" name="Dian numeron paikkamerkki 6"/>
          <p:cNvSpPr>
            <a:spLocks noGrp="1"/>
          </p:cNvSpPr>
          <p:nvPr>
            <p:ph type="sldNum" sz="quarter" idx="5"/>
          </p:nvPr>
        </p:nvSpPr>
        <p:spPr>
          <a:xfrm>
            <a:off x="3818970" y="9377316"/>
            <a:ext cx="2921583" cy="493634"/>
          </a:xfrm>
          <a:prstGeom prst="rect">
            <a:avLst/>
          </a:prstGeom>
        </p:spPr>
        <p:txBody>
          <a:bodyPr vert="horz" lIns="91504" tIns="45752" rIns="91504" bIns="45752" rtlCol="0" anchor="b"/>
          <a:lstStyle>
            <a:lvl1pPr algn="r">
              <a:defRPr sz="1200"/>
            </a:lvl1pPr>
          </a:lstStyle>
          <a:p>
            <a:fld id="{11C9FDE4-8C83-4586-9F16-6A081C607BA4}" type="slidenum">
              <a:rPr lang="fi-FI" smtClean="0"/>
              <a:t>‹#›</a:t>
            </a:fld>
            <a:endParaRPr lang="fi-FI"/>
          </a:p>
        </p:txBody>
      </p:sp>
    </p:spTree>
    <p:extLst>
      <p:ext uri="{BB962C8B-B14F-4D97-AF65-F5344CB8AC3E}">
        <p14:creationId xmlns:p14="http://schemas.microsoft.com/office/powerpoint/2010/main" val="124658194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Otsikkodia">
    <p:spTree>
      <p:nvGrpSpPr>
        <p:cNvPr id="1" name=""/>
        <p:cNvGrpSpPr/>
        <p:nvPr/>
      </p:nvGrpSpPr>
      <p:grpSpPr>
        <a:xfrm>
          <a:off x="0" y="0"/>
          <a:ext cx="0" cy="0"/>
          <a:chOff x="0" y="0"/>
          <a:chExt cx="0" cy="0"/>
        </a:xfrm>
      </p:grpSpPr>
      <p:pic>
        <p:nvPicPr>
          <p:cNvPr id="5" name="Kuva 4"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385"/>
          <a:stretch/>
        </p:blipFill>
        <p:spPr>
          <a:xfrm>
            <a:off x="-2644" y="-188640"/>
            <a:ext cx="9144000" cy="6420107"/>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perustyylejä naps.</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17.12.2014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4" name="Kuva 13"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06972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Otsikko ja sisältö">
    <p:spTree>
      <p:nvGrpSpPr>
        <p:cNvPr id="1" name=""/>
        <p:cNvGrpSpPr/>
        <p:nvPr/>
      </p:nvGrpSpPr>
      <p:grpSpPr>
        <a:xfrm>
          <a:off x="0" y="0"/>
          <a:ext cx="0" cy="0"/>
          <a:chOff x="0" y="0"/>
          <a:chExt cx="0" cy="0"/>
        </a:xfrm>
      </p:grpSpPr>
      <p:sp>
        <p:nvSpPr>
          <p:cNvPr id="15" name="Otsikko 14"/>
          <p:cNvSpPr>
            <a:spLocks noGrp="1"/>
          </p:cNvSpPr>
          <p:nvPr>
            <p:ph type="title"/>
          </p:nvPr>
        </p:nvSpPr>
        <p:spPr/>
        <p:txBody>
          <a:bodyPr/>
          <a:lstStyle/>
          <a:p>
            <a:r>
              <a:rPr lang="fi-FI" smtClean="0"/>
              <a:t>Muokkaa perustyylejä naps.</a:t>
            </a:r>
            <a:endParaRPr lang="fi-FI" dirty="0"/>
          </a:p>
        </p:txBody>
      </p:sp>
      <p:sp>
        <p:nvSpPr>
          <p:cNvPr id="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6" name="Alatunnisteen paikkamerkki 5"/>
          <p:cNvSpPr>
            <a:spLocks noGrp="1"/>
          </p:cNvSpPr>
          <p:nvPr>
            <p:ph type="ftr" sz="quarter" idx="15"/>
          </p:nvPr>
        </p:nvSpPr>
        <p:spPr/>
        <p:txBody>
          <a:bodyPr/>
          <a:lstStyle/>
          <a:p>
            <a:r>
              <a:rPr lang="fi-FI" smtClean="0"/>
              <a:t>Esittäjän nimi</a:t>
            </a:r>
            <a:endParaRPr lang="fi-FI"/>
          </a:p>
        </p:txBody>
      </p:sp>
      <p:sp>
        <p:nvSpPr>
          <p:cNvPr id="7" name="Dian numeron paikkamerkki 6"/>
          <p:cNvSpPr>
            <a:spLocks noGrp="1"/>
          </p:cNvSpPr>
          <p:nvPr>
            <p:ph type="sldNum" sz="quarter" idx="16"/>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1783134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EF7EA3E1-455F-164C-9077-386EF556D5ED}" type="datetime1">
              <a:rPr lang="fi-FI" smtClean="0"/>
              <a:t>17.12.2014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p:txBody>
          <a:bodyPr/>
          <a:lstStyle/>
          <a:p>
            <a:r>
              <a:rPr lang="fi-FI" smtClean="0"/>
              <a:t>Muokkaa perustyylejä naps.</a:t>
            </a:r>
            <a:endParaRPr lang="fi-FI"/>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228334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Vertailu">
    <p:spTree>
      <p:nvGrpSpPr>
        <p:cNvPr id="1" name=""/>
        <p:cNvGrpSpPr/>
        <p:nvPr/>
      </p:nvGrpSpPr>
      <p:grpSpPr>
        <a:xfrm>
          <a:off x="0" y="0"/>
          <a:ext cx="0" cy="0"/>
          <a:chOff x="0" y="0"/>
          <a:chExt cx="0" cy="0"/>
        </a:xfrm>
      </p:grpSpPr>
      <p:sp>
        <p:nvSpPr>
          <p:cNvPr id="8" name="Päivämäärän paikkamerkki 7"/>
          <p:cNvSpPr>
            <a:spLocks noGrp="1"/>
          </p:cNvSpPr>
          <p:nvPr>
            <p:ph type="dt" sz="half" idx="10"/>
          </p:nvPr>
        </p:nvSpPr>
        <p:spPr/>
        <p:txBody>
          <a:bodyPr/>
          <a:lstStyle/>
          <a:p>
            <a:fld id="{03BFF276-3E43-364D-8989-788CF2A37DE9}" type="datetime1">
              <a:rPr lang="fi-FI" smtClean="0"/>
              <a:t>17.12.2014</a:t>
            </a:fld>
            <a:endParaRPr lang="fi-FI" dirty="0"/>
          </a:p>
        </p:txBody>
      </p:sp>
      <p:sp>
        <p:nvSpPr>
          <p:cNvPr id="9" name="Alatunnisteen paikkamerkki 8"/>
          <p:cNvSpPr>
            <a:spLocks noGrp="1"/>
          </p:cNvSpPr>
          <p:nvPr>
            <p:ph type="ftr" sz="quarter" idx="11"/>
          </p:nvPr>
        </p:nvSpPr>
        <p:spPr/>
        <p:txBody>
          <a:bodyPr/>
          <a:lstStyle/>
          <a:p>
            <a:r>
              <a:rPr lang="fi-FI" smtClean="0"/>
              <a:t>Esittäjän nimi</a:t>
            </a:r>
            <a:endParaRPr lang="fi-FI"/>
          </a:p>
        </p:txBody>
      </p:sp>
      <p:sp>
        <p:nvSpPr>
          <p:cNvPr id="10" name="Dian numeron paikkamerkki 9"/>
          <p:cNvSpPr>
            <a:spLocks noGrp="1"/>
          </p:cNvSpPr>
          <p:nvPr>
            <p:ph type="sldNum" sz="quarter" idx="12"/>
          </p:nvPr>
        </p:nvSpPr>
        <p:spPr/>
        <p:txBody>
          <a:bodyPr/>
          <a:lstStyle/>
          <a:p>
            <a:fld id="{5313BD74-EA17-574A-98E7-0901538991B3}" type="slidenum">
              <a:rPr lang="fi-FI" smtClean="0"/>
              <a:t>‹#›</a:t>
            </a:fld>
            <a:endParaRPr lang="fi-FI"/>
          </a:p>
        </p:txBody>
      </p:sp>
      <p:sp>
        <p:nvSpPr>
          <p:cNvPr id="12" name="Otsikko 11"/>
          <p:cNvSpPr>
            <a:spLocks noGrp="1"/>
          </p:cNvSpPr>
          <p:nvPr>
            <p:ph type="title"/>
          </p:nvPr>
        </p:nvSpPr>
        <p:spPr>
          <a:xfrm>
            <a:off x="684000" y="620688"/>
            <a:ext cx="3815992" cy="796950"/>
          </a:xfrm>
        </p:spPr>
        <p:txBody>
          <a:bodyPr>
            <a:normAutofit/>
          </a:bodyPr>
          <a:lstStyle>
            <a:lvl1pPr>
              <a:defRPr sz="2000">
                <a:solidFill>
                  <a:schemeClr val="tx2"/>
                </a:solidFill>
              </a:defRPr>
            </a:lvl1pPr>
          </a:lstStyle>
          <a:p>
            <a:r>
              <a:rPr lang="fi-FI" dirty="0" smtClean="0"/>
              <a:t>Muokkaa perustyylejä naps.</a:t>
            </a:r>
            <a:endParaRPr lang="fi-FI" dirty="0"/>
          </a:p>
        </p:txBody>
      </p:sp>
      <p:sp>
        <p:nvSpPr>
          <p:cNvPr id="14" name="Sisällön paikkamerkki 13"/>
          <p:cNvSpPr>
            <a:spLocks noGrp="1"/>
          </p:cNvSpPr>
          <p:nvPr>
            <p:ph sz="quarter" idx="13"/>
          </p:nvPr>
        </p:nvSpPr>
        <p:spPr>
          <a:xfrm>
            <a:off x="684213" y="1557338"/>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5" name="Sisällön paikkamerkki 13"/>
          <p:cNvSpPr>
            <a:spLocks noGrp="1"/>
          </p:cNvSpPr>
          <p:nvPr>
            <p:ph sz="quarter" idx="14"/>
          </p:nvPr>
        </p:nvSpPr>
        <p:spPr>
          <a:xfrm>
            <a:off x="4680432" y="1556792"/>
            <a:ext cx="3780000" cy="4319587"/>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3"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1" name="Otsikko 11"/>
          <p:cNvSpPr txBox="1">
            <a:spLocks/>
          </p:cNvSpPr>
          <p:nvPr/>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dirty="0"/>
          </a:p>
        </p:txBody>
      </p:sp>
      <p:sp>
        <p:nvSpPr>
          <p:cNvPr id="16" name="Otsikko 11"/>
          <p:cNvSpPr txBox="1">
            <a:spLocks/>
          </p:cNvSpPr>
          <p:nvPr userDrawn="1"/>
        </p:nvSpPr>
        <p:spPr>
          <a:xfrm>
            <a:off x="4644008" y="620688"/>
            <a:ext cx="3815992" cy="796950"/>
          </a:xfrm>
          <a:prstGeom prst="rect">
            <a:avLst/>
          </a:prstGeom>
        </p:spPr>
        <p:txBody>
          <a:bodyPr vert="horz" lIns="0" tIns="0" rIns="0" bIns="0" rtlCol="0" anchor="b" anchorCtr="0">
            <a:normAutofit/>
          </a:bodyPr>
          <a:lstStyle>
            <a:lvl1pPr algn="l" defTabSz="914400" rtl="0" eaLnBrk="1" latinLnBrk="0" hangingPunct="1">
              <a:spcBef>
                <a:spcPct val="0"/>
              </a:spcBef>
              <a:buNone/>
              <a:defRPr sz="2000" b="1" kern="1200">
                <a:solidFill>
                  <a:srgbClr val="00468B"/>
                </a:solidFill>
                <a:latin typeface="+mj-lt"/>
                <a:ea typeface="+mj-ea"/>
                <a:cs typeface="+mj-cs"/>
              </a:defRPr>
            </a:lvl1pPr>
          </a:lstStyle>
          <a:p>
            <a:r>
              <a:rPr lang="fi-FI" dirty="0" smtClean="0"/>
              <a:t>Muokkaa perustyylejä naps.</a:t>
            </a:r>
            <a:endParaRPr lang="fi-FI" sz="2000" b="1" i="0" dirty="0"/>
          </a:p>
        </p:txBody>
      </p:sp>
    </p:spTree>
    <p:extLst>
      <p:ext uri="{BB962C8B-B14F-4D97-AF65-F5344CB8AC3E}">
        <p14:creationId xmlns:p14="http://schemas.microsoft.com/office/powerpoint/2010/main" val="61687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6" name="Päivämäärän paikkamerkki 5"/>
          <p:cNvSpPr>
            <a:spLocks noGrp="1"/>
          </p:cNvSpPr>
          <p:nvPr>
            <p:ph type="dt" sz="half" idx="10"/>
          </p:nvPr>
        </p:nvSpPr>
        <p:spPr/>
        <p:txBody>
          <a:bodyPr/>
          <a:lstStyle/>
          <a:p>
            <a:fld id="{1DAA0378-CFA0-794B-ACE3-D06791D1C449}" type="datetime1">
              <a:rPr lang="fi-FI" smtClean="0"/>
              <a:t>17.12.2014</a:t>
            </a:fld>
            <a:endParaRPr lang="fi-FI" dirty="0"/>
          </a:p>
        </p:txBody>
      </p:sp>
      <p:sp>
        <p:nvSpPr>
          <p:cNvPr id="7" name="Alatunnisteen paikkamerkki 6"/>
          <p:cNvSpPr>
            <a:spLocks noGrp="1"/>
          </p:cNvSpPr>
          <p:nvPr>
            <p:ph type="ftr" sz="quarter" idx="11"/>
          </p:nvPr>
        </p:nvSpPr>
        <p:spPr/>
        <p:txBody>
          <a:bodyPr/>
          <a:lstStyle/>
          <a:p>
            <a:r>
              <a:rPr lang="fi-FI" smtClean="0"/>
              <a:t>Esittäjän nimi</a:t>
            </a:r>
            <a:endParaRPr lang="fi-FI"/>
          </a:p>
        </p:txBody>
      </p:sp>
      <p:sp>
        <p:nvSpPr>
          <p:cNvPr id="8" name="Dian numeron paikkamerkki 7"/>
          <p:cNvSpPr>
            <a:spLocks noGrp="1"/>
          </p:cNvSpPr>
          <p:nvPr>
            <p:ph type="sldNum" sz="quarter" idx="12"/>
          </p:nvPr>
        </p:nvSpPr>
        <p:spPr/>
        <p:txBody>
          <a:bodyPr/>
          <a:lstStyle/>
          <a:p>
            <a:fld id="{5313BD74-EA17-574A-98E7-0901538991B3}" type="slidenum">
              <a:rPr lang="fi-FI" smtClean="0"/>
              <a:t>‹#›</a:t>
            </a:fld>
            <a:endParaRPr lang="fi-FI"/>
          </a:p>
        </p:txBody>
      </p:sp>
      <p:sp>
        <p:nvSpPr>
          <p:cNvPr id="9" name="Otsikko 8"/>
          <p:cNvSpPr>
            <a:spLocks noGrp="1"/>
          </p:cNvSpPr>
          <p:nvPr>
            <p:ph type="title"/>
          </p:nvPr>
        </p:nvSpPr>
        <p:spPr/>
        <p:txBody>
          <a:bodyPr/>
          <a:lstStyle/>
          <a:p>
            <a:r>
              <a:rPr lang="fi-FI" smtClean="0"/>
              <a:t>Muokkaa perustyylejä naps.</a:t>
            </a:r>
            <a:endParaRPr lang="fi-FI"/>
          </a:p>
        </p:txBody>
      </p:sp>
    </p:spTree>
    <p:extLst>
      <p:ext uri="{BB962C8B-B14F-4D97-AF65-F5344CB8AC3E}">
        <p14:creationId xmlns:p14="http://schemas.microsoft.com/office/powerpoint/2010/main" val="18612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Valkoinen pohja">
    <p:spTree>
      <p:nvGrpSpPr>
        <p:cNvPr id="1" name=""/>
        <p:cNvGrpSpPr/>
        <p:nvPr/>
      </p:nvGrpSpPr>
      <p:grpSpPr>
        <a:xfrm>
          <a:off x="0" y="0"/>
          <a:ext cx="0" cy="0"/>
          <a:chOff x="0" y="0"/>
          <a:chExt cx="0" cy="0"/>
        </a:xfrm>
      </p:grpSpPr>
      <p:grpSp>
        <p:nvGrpSpPr>
          <p:cNvPr id="9" name="Ryhmitä 8"/>
          <p:cNvGrpSpPr/>
          <p:nvPr/>
        </p:nvGrpSpPr>
        <p:grpSpPr>
          <a:xfrm>
            <a:off x="0" y="6300000"/>
            <a:ext cx="9144000" cy="558000"/>
            <a:chOff x="0" y="6300000"/>
            <a:chExt cx="9144000" cy="558000"/>
          </a:xfrm>
        </p:grpSpPr>
        <p:sp>
          <p:nvSpPr>
            <p:cNvPr id="10" name="Suorakulmio 9"/>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1" name="Suora yhdysviiva 10"/>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5" name="Päivämäärän paikkamerkki 4"/>
          <p:cNvSpPr>
            <a:spLocks noGrp="1"/>
          </p:cNvSpPr>
          <p:nvPr>
            <p:ph type="dt" sz="half" idx="10"/>
          </p:nvPr>
        </p:nvSpPr>
        <p:spPr/>
        <p:txBody>
          <a:bodyPr/>
          <a:lstStyle/>
          <a:p>
            <a:fld id="{2A9B0C17-89C6-BC41-B4A0-A125ED2A948D}" type="datetime1">
              <a:rPr lang="fi-FI" smtClean="0"/>
              <a:t>17.12.2014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pic>
        <p:nvPicPr>
          <p:cNvPr id="8" name="Kuva 7" descr="Turku_vaakuna_rgb.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4600" y="184600"/>
            <a:ext cx="1332000" cy="381627"/>
          </a:xfrm>
          <a:prstGeom prst="rect">
            <a:avLst/>
          </a:prstGeom>
        </p:spPr>
      </p:pic>
      <p:sp>
        <p:nvSpPr>
          <p:cNvPr id="12" name="Otsikko 14"/>
          <p:cNvSpPr>
            <a:spLocks noGrp="1"/>
          </p:cNvSpPr>
          <p:nvPr>
            <p:ph type="title"/>
          </p:nvPr>
        </p:nvSpPr>
        <p:spPr>
          <a:xfrm>
            <a:off x="684000" y="620688"/>
            <a:ext cx="7776000" cy="796950"/>
          </a:xfrm>
        </p:spPr>
        <p:txBody>
          <a:bodyPr/>
          <a:lstStyle/>
          <a:p>
            <a:r>
              <a:rPr lang="fi-FI" smtClean="0"/>
              <a:t>Muokkaa perustyylejä naps.</a:t>
            </a:r>
            <a:endParaRPr lang="fi-FI" dirty="0"/>
          </a:p>
        </p:txBody>
      </p:sp>
      <p:sp>
        <p:nvSpPr>
          <p:cNvPr id="13" name="Sisällön paikkamerkki 2"/>
          <p:cNvSpPr>
            <a:spLocks noGrp="1"/>
          </p:cNvSpPr>
          <p:nvPr>
            <p:ph sz="quarter" idx="13"/>
          </p:nvPr>
        </p:nvSpPr>
        <p:spPr>
          <a:xfrm>
            <a:off x="684213" y="1557338"/>
            <a:ext cx="7775575" cy="44640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grpSp>
        <p:nvGrpSpPr>
          <p:cNvPr id="14" name="Ryhmitä 13"/>
          <p:cNvGrpSpPr/>
          <p:nvPr/>
        </p:nvGrpSpPr>
        <p:grpSpPr>
          <a:xfrm>
            <a:off x="0" y="6300000"/>
            <a:ext cx="9144000" cy="558000"/>
            <a:chOff x="0" y="6300000"/>
            <a:chExt cx="9144000" cy="558000"/>
          </a:xfrm>
        </p:grpSpPr>
        <p:sp>
          <p:nvSpPr>
            <p:cNvPr id="15" name="Suorakulmio 1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6" name="Suora yhdysviiva 15"/>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grpSp>
        <p:nvGrpSpPr>
          <p:cNvPr id="18" name="Ryhmitä 17"/>
          <p:cNvGrpSpPr/>
          <p:nvPr userDrawn="1"/>
        </p:nvGrpSpPr>
        <p:grpSpPr>
          <a:xfrm>
            <a:off x="0" y="6300000"/>
            <a:ext cx="9144000" cy="558000"/>
            <a:chOff x="0" y="6300000"/>
            <a:chExt cx="9144000" cy="558000"/>
          </a:xfrm>
        </p:grpSpPr>
        <p:sp>
          <p:nvSpPr>
            <p:cNvPr id="19" name="Suorakulmio 18"/>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20" name="Suora yhdysviiva 19"/>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900805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1_Tyhjä">
    <p:spTree>
      <p:nvGrpSpPr>
        <p:cNvPr id="1" name=""/>
        <p:cNvGrpSpPr/>
        <p:nvPr/>
      </p:nvGrpSpPr>
      <p:grpSpPr>
        <a:xfrm>
          <a:off x="0" y="0"/>
          <a:ext cx="0" cy="0"/>
          <a:chOff x="0" y="0"/>
          <a:chExt cx="0" cy="0"/>
        </a:xfrm>
      </p:grpSpPr>
      <p:sp>
        <p:nvSpPr>
          <p:cNvPr id="5" name="Päivämäärän paikkamerkki 4"/>
          <p:cNvSpPr>
            <a:spLocks noGrp="1"/>
          </p:cNvSpPr>
          <p:nvPr>
            <p:ph type="dt" sz="half" idx="10"/>
          </p:nvPr>
        </p:nvSpPr>
        <p:spPr/>
        <p:txBody>
          <a:bodyPr/>
          <a:lstStyle/>
          <a:p>
            <a:fld id="{2A9B0C17-89C6-BC41-B4A0-A125ED2A948D}" type="datetime1">
              <a:rPr lang="fi-FI" smtClean="0"/>
              <a:t>17.12.2014</a:t>
            </a:fld>
            <a:endParaRPr lang="fi-FI" dirty="0"/>
          </a:p>
        </p:txBody>
      </p:sp>
      <p:sp>
        <p:nvSpPr>
          <p:cNvPr id="6" name="Alatunnisteen paikkamerkki 5"/>
          <p:cNvSpPr>
            <a:spLocks noGrp="1"/>
          </p:cNvSpPr>
          <p:nvPr>
            <p:ph type="ftr" sz="quarter" idx="11"/>
          </p:nvPr>
        </p:nvSpPr>
        <p:spPr/>
        <p:txBody>
          <a:bodyPr/>
          <a:lstStyle/>
          <a:p>
            <a:r>
              <a:rPr lang="fi-FI" smtClean="0"/>
              <a:t>Esittäjän nimi</a:t>
            </a:r>
            <a:endParaRPr lang="fi-FI"/>
          </a:p>
        </p:txBody>
      </p:sp>
      <p:sp>
        <p:nvSpPr>
          <p:cNvPr id="7" name="Dian numeron paikkamerkki 6"/>
          <p:cNvSpPr>
            <a:spLocks noGrp="1"/>
          </p:cNvSpPr>
          <p:nvPr>
            <p:ph type="sldNum" sz="quarter" idx="12"/>
          </p:nvPr>
        </p:nvSpPr>
        <p:spPr/>
        <p:txBody>
          <a:bodyPr/>
          <a:lstStyle/>
          <a:p>
            <a:fld id="{5313BD74-EA17-574A-98E7-0901538991B3}" type="slidenum">
              <a:rPr lang="fi-FI" smtClean="0"/>
              <a:t>‹#›</a:t>
            </a:fld>
            <a:endParaRPr lang="fi-FI"/>
          </a:p>
        </p:txBody>
      </p:sp>
    </p:spTree>
    <p:extLst>
      <p:ext uri="{BB962C8B-B14F-4D97-AF65-F5344CB8AC3E}">
        <p14:creationId xmlns:p14="http://schemas.microsoft.com/office/powerpoint/2010/main" val="348307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Lopetus">
    <p:spTree>
      <p:nvGrpSpPr>
        <p:cNvPr id="1" name=""/>
        <p:cNvGrpSpPr/>
        <p:nvPr/>
      </p:nvGrpSpPr>
      <p:grpSpPr>
        <a:xfrm>
          <a:off x="0" y="0"/>
          <a:ext cx="0" cy="0"/>
          <a:chOff x="0" y="0"/>
          <a:chExt cx="0" cy="0"/>
        </a:xfrm>
      </p:grpSpPr>
      <p:pic>
        <p:nvPicPr>
          <p:cNvPr id="10" name="Kuva 9" descr="tku_powerpoint_piirrospohja_kokonaan.png"/>
          <p:cNvPicPr>
            <a:picLocks noChangeAspect="1"/>
          </p:cNvPicPr>
          <p:nvPr userDrawn="1"/>
        </p:nvPicPr>
        <p:blipFill rotWithShape="1">
          <a:blip r:embed="rId2">
            <a:extLst>
              <a:ext uri="{28A0092B-C50C-407E-A947-70E740481C1C}">
                <a14:useLocalDpi xmlns:a14="http://schemas.microsoft.com/office/drawing/2010/main" val="0"/>
              </a:ext>
            </a:extLst>
          </a:blip>
          <a:srcRect b="6139"/>
          <a:stretch/>
        </p:blipFill>
        <p:spPr>
          <a:xfrm>
            <a:off x="0" y="-188640"/>
            <a:ext cx="9144000" cy="6437040"/>
          </a:xfrm>
          <a:prstGeom prst="rect">
            <a:avLst/>
          </a:prstGeom>
        </p:spPr>
      </p:pic>
      <p:sp>
        <p:nvSpPr>
          <p:cNvPr id="15" name="Otsikko 14"/>
          <p:cNvSpPr>
            <a:spLocks noGrp="1"/>
          </p:cNvSpPr>
          <p:nvPr>
            <p:ph type="title"/>
          </p:nvPr>
        </p:nvSpPr>
        <p:spPr>
          <a:xfrm>
            <a:off x="684000" y="764704"/>
            <a:ext cx="7704424" cy="1800200"/>
          </a:xfrm>
        </p:spPr>
        <p:txBody>
          <a:bodyPr>
            <a:normAutofit/>
          </a:bodyPr>
          <a:lstStyle>
            <a:lvl1pPr algn="l">
              <a:defRPr sz="3200"/>
            </a:lvl1pPr>
          </a:lstStyle>
          <a:p>
            <a:r>
              <a:rPr lang="fi-FI" smtClean="0"/>
              <a:t>Muokkaa perustyylejä naps.</a:t>
            </a:r>
            <a:endParaRPr lang="fi-FI" dirty="0"/>
          </a:p>
        </p:txBody>
      </p:sp>
      <p:sp>
        <p:nvSpPr>
          <p:cNvPr id="17" name="Tekstin paikkamerkki 16"/>
          <p:cNvSpPr>
            <a:spLocks noGrp="1"/>
          </p:cNvSpPr>
          <p:nvPr>
            <p:ph type="body" sz="quarter" idx="13"/>
          </p:nvPr>
        </p:nvSpPr>
        <p:spPr>
          <a:xfrm>
            <a:off x="683568" y="2771972"/>
            <a:ext cx="7704856" cy="1377108"/>
          </a:xfrm>
        </p:spPr>
        <p:txBody>
          <a:bodyPr>
            <a:normAutofit/>
          </a:bodyPr>
          <a:lstStyle>
            <a:lvl1pPr marL="0" indent="0" algn="l">
              <a:buFontTx/>
              <a:buNone/>
              <a:defRPr sz="1800"/>
            </a:lvl1pPr>
          </a:lstStyle>
          <a:p>
            <a:pPr lvl="0"/>
            <a:r>
              <a:rPr lang="fi-FI" smtClean="0"/>
              <a:t>Muokkaa tekstin perustyylejä napsauttamalla</a:t>
            </a:r>
          </a:p>
        </p:txBody>
      </p:sp>
      <p:sp>
        <p:nvSpPr>
          <p:cNvPr id="2" name="Päivämäärän paikkamerkki 1"/>
          <p:cNvSpPr>
            <a:spLocks noGrp="1"/>
          </p:cNvSpPr>
          <p:nvPr>
            <p:ph type="dt" sz="half" idx="14"/>
          </p:nvPr>
        </p:nvSpPr>
        <p:spPr/>
        <p:txBody>
          <a:bodyPr/>
          <a:lstStyle/>
          <a:p>
            <a:fld id="{ED068ECC-E6D4-0A4F-915C-1D74DFB4EBF8}" type="datetime1">
              <a:rPr lang="fi-FI" smtClean="0"/>
              <a:t>17.12.2014</a:t>
            </a:fld>
            <a:endParaRPr lang="fi-FI" dirty="0"/>
          </a:p>
        </p:txBody>
      </p:sp>
      <p:sp>
        <p:nvSpPr>
          <p:cNvPr id="3" name="Alatunnisteen paikkamerkki 2"/>
          <p:cNvSpPr>
            <a:spLocks noGrp="1"/>
          </p:cNvSpPr>
          <p:nvPr>
            <p:ph type="ftr" sz="quarter" idx="15"/>
          </p:nvPr>
        </p:nvSpPr>
        <p:spPr/>
        <p:txBody>
          <a:bodyPr/>
          <a:lstStyle/>
          <a:p>
            <a:r>
              <a:rPr lang="fi-FI" smtClean="0"/>
              <a:t>Esittäjän nimi</a:t>
            </a:r>
            <a:endParaRPr lang="fi-FI"/>
          </a:p>
        </p:txBody>
      </p:sp>
      <p:sp>
        <p:nvSpPr>
          <p:cNvPr id="4" name="Dian numeron paikkamerkki 3"/>
          <p:cNvSpPr>
            <a:spLocks noGrp="1"/>
          </p:cNvSpPr>
          <p:nvPr>
            <p:ph type="sldNum" sz="quarter" idx="16"/>
          </p:nvPr>
        </p:nvSpPr>
        <p:spPr/>
        <p:txBody>
          <a:bodyPr/>
          <a:lstStyle/>
          <a:p>
            <a:fld id="{5313BD74-EA17-574A-98E7-0901538991B3}" type="slidenum">
              <a:rPr lang="fi-FI" smtClean="0"/>
              <a:t>‹#›</a:t>
            </a:fld>
            <a:endParaRPr lang="fi-FI"/>
          </a:p>
        </p:txBody>
      </p:sp>
      <p:pic>
        <p:nvPicPr>
          <p:cNvPr id="11" name="Kuva 10" descr="Turku_Åbo__Eurooppalainen_mv.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1054055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Kuva 6" descr="tku_powerpoint_piirrospohja_kulma.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707902" y="2816932"/>
            <a:ext cx="5040562" cy="3780420"/>
          </a:xfrm>
          <a:prstGeom prst="rect">
            <a:avLst/>
          </a:prstGeom>
        </p:spPr>
      </p:pic>
      <p:grpSp>
        <p:nvGrpSpPr>
          <p:cNvPr id="18" name="Ryhmitä 17"/>
          <p:cNvGrpSpPr/>
          <p:nvPr/>
        </p:nvGrpSpPr>
        <p:grpSpPr>
          <a:xfrm>
            <a:off x="0" y="6300000"/>
            <a:ext cx="9144000" cy="558000"/>
            <a:chOff x="0" y="6300000"/>
            <a:chExt cx="9144000" cy="558000"/>
          </a:xfrm>
        </p:grpSpPr>
        <p:sp>
          <p:nvSpPr>
            <p:cNvPr id="5" name="Suorakulmio 4"/>
            <p:cNvSpPr/>
            <p:nvPr userDrawn="1"/>
          </p:nvSpPr>
          <p:spPr>
            <a:xfrm>
              <a:off x="0" y="6309320"/>
              <a:ext cx="9144000" cy="548680"/>
            </a:xfrm>
            <a:prstGeom prst="rect">
              <a:avLst/>
            </a:prstGeom>
            <a:solidFill>
              <a:schemeClr val="bg1"/>
            </a:solidFill>
            <a:ln w="12700">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cxnSp>
          <p:nvCxnSpPr>
            <p:cNvPr id="15" name="Suora yhdysviiva 14"/>
            <p:cNvCxnSpPr/>
            <p:nvPr userDrawn="1"/>
          </p:nvCxnSpPr>
          <p:spPr>
            <a:xfrm>
              <a:off x="0" y="6300000"/>
              <a:ext cx="9144000" cy="0"/>
            </a:xfrm>
            <a:prstGeom prst="line">
              <a:avLst/>
            </a:prstGeom>
            <a:ln w="22225">
              <a:solidFill>
                <a:srgbClr val="DFDFDF"/>
              </a:solidFill>
            </a:ln>
            <a:effectLst/>
          </p:spPr>
          <p:style>
            <a:lnRef idx="2">
              <a:schemeClr val="accent1"/>
            </a:lnRef>
            <a:fillRef idx="0">
              <a:schemeClr val="accent1"/>
            </a:fillRef>
            <a:effectRef idx="1">
              <a:schemeClr val="accent1"/>
            </a:effectRef>
            <a:fontRef idx="minor">
              <a:schemeClr val="tx1"/>
            </a:fontRef>
          </p:style>
        </p:cxnSp>
      </p:grpSp>
      <p:sp>
        <p:nvSpPr>
          <p:cNvPr id="3" name="Tekstin paikkamerkki 2"/>
          <p:cNvSpPr>
            <a:spLocks noGrp="1"/>
          </p:cNvSpPr>
          <p:nvPr>
            <p:ph type="body" idx="1"/>
          </p:nvPr>
        </p:nvSpPr>
        <p:spPr>
          <a:xfrm>
            <a:off x="684000" y="1627200"/>
            <a:ext cx="7776000" cy="4206863"/>
          </a:xfrm>
          <a:prstGeom prst="rect">
            <a:avLst/>
          </a:prstGeom>
        </p:spPr>
        <p:txBody>
          <a:bodyPr vert="horz" lIns="0" tIns="0" rIns="0" bIns="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p>
        </p:txBody>
      </p:sp>
      <p:sp>
        <p:nvSpPr>
          <p:cNvPr id="11" name="Päivämäärän paikkamerkki 10"/>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D4012-C01B-2E44-9A3D-1C8BBE6C2239}" type="datetime1">
              <a:rPr lang="fi-FI" smtClean="0"/>
              <a:t>17.12.2014</a:t>
            </a:fld>
            <a:endParaRPr lang="fi-FI" dirty="0"/>
          </a:p>
        </p:txBody>
      </p:sp>
      <p:sp>
        <p:nvSpPr>
          <p:cNvPr id="12" name="Alatunnisteen paikkamerkki 11"/>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smtClean="0"/>
              <a:t>Esittäjän nimi</a:t>
            </a:r>
            <a:endParaRPr lang="fi-FI" dirty="0"/>
          </a:p>
        </p:txBody>
      </p:sp>
      <p:sp>
        <p:nvSpPr>
          <p:cNvPr id="13" name="Dian numeron paikkamerkki 12"/>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3BD74-EA17-574A-98E7-0901538991B3}" type="slidenum">
              <a:rPr lang="fi-FI" smtClean="0"/>
              <a:t>‹#›</a:t>
            </a:fld>
            <a:endParaRPr lang="fi-FI"/>
          </a:p>
        </p:txBody>
      </p:sp>
      <p:pic>
        <p:nvPicPr>
          <p:cNvPr id="19" name="Kuva 1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184600" y="184600"/>
            <a:ext cx="1332000" cy="381626"/>
          </a:xfrm>
          <a:prstGeom prst="rect">
            <a:avLst/>
          </a:prstGeom>
        </p:spPr>
      </p:pic>
      <p:sp>
        <p:nvSpPr>
          <p:cNvPr id="33" name="Otsikon paikkamerkki 32"/>
          <p:cNvSpPr>
            <a:spLocks noGrp="1"/>
          </p:cNvSpPr>
          <p:nvPr>
            <p:ph type="title"/>
          </p:nvPr>
        </p:nvSpPr>
        <p:spPr>
          <a:xfrm>
            <a:off x="684000" y="620688"/>
            <a:ext cx="7776000" cy="796950"/>
          </a:xfrm>
          <a:prstGeom prst="rect">
            <a:avLst/>
          </a:prstGeom>
        </p:spPr>
        <p:txBody>
          <a:bodyPr vert="horz" lIns="0" tIns="0" rIns="0" bIns="0" rtlCol="0" anchor="b" anchorCtr="0">
            <a:normAutofit/>
          </a:bodyPr>
          <a:lstStyle/>
          <a:p>
            <a:r>
              <a:rPr lang="fi-FI" dirty="0" smtClean="0"/>
              <a:t>Muokkaa perustyylejä naps.</a:t>
            </a:r>
            <a:endParaRPr lang="fi-FI" dirty="0"/>
          </a:p>
        </p:txBody>
      </p:sp>
      <p:pic>
        <p:nvPicPr>
          <p:cNvPr id="6" name="Kuva 5" descr="Turku_Åbo__Eurooppalainen_mv.png"/>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84600" y="5661248"/>
            <a:ext cx="1332000" cy="400729"/>
          </a:xfrm>
          <a:prstGeom prst="rect">
            <a:avLst/>
          </a:prstGeom>
        </p:spPr>
      </p:pic>
    </p:spTree>
    <p:extLst>
      <p:ext uri="{BB962C8B-B14F-4D97-AF65-F5344CB8AC3E}">
        <p14:creationId xmlns:p14="http://schemas.microsoft.com/office/powerpoint/2010/main" val="910084952"/>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Lst>
  <p:hf hdr="0"/>
  <p:txStyles>
    <p:titleStyle>
      <a:lvl1pPr algn="l" defTabSz="914400" rtl="0" eaLnBrk="1" latinLnBrk="0" hangingPunct="1">
        <a:spcBef>
          <a:spcPct val="0"/>
        </a:spcBef>
        <a:buNone/>
        <a:defRPr sz="3200" b="1" kern="1200">
          <a:solidFill>
            <a:srgbClr val="00468B"/>
          </a:solidFill>
          <a:latin typeface="+mj-lt"/>
          <a:ea typeface="+mj-ea"/>
          <a:cs typeface="+mj-cs"/>
        </a:defRPr>
      </a:lvl1pPr>
    </p:titleStyle>
    <p:bodyStyle>
      <a:lvl1pPr marL="285750" indent="-285750" algn="l" defTabSz="914400" rtl="0" eaLnBrk="1" latinLnBrk="0" hangingPunct="1">
        <a:spcBef>
          <a:spcPts val="24"/>
        </a:spcBef>
        <a:buClr>
          <a:srgbClr val="00468B"/>
        </a:buClr>
        <a:buSzPct val="120000"/>
        <a:buFont typeface="Arial"/>
        <a:buChar char="•"/>
        <a:defRPr sz="2000" b="1" i="0" kern="1200">
          <a:solidFill>
            <a:srgbClr val="000000"/>
          </a:solidFill>
          <a:latin typeface="+mn-lt"/>
          <a:ea typeface="+mn-ea"/>
          <a:cs typeface="+mn-cs"/>
        </a:defRPr>
      </a:lvl1pPr>
      <a:lvl2pPr marL="742950" indent="-28575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2pPr>
      <a:lvl3pPr marL="11430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298AAD"/>
        </a:buClr>
        <a:buFont typeface="Arial" pitchFamily="34" charset="0"/>
        <a:buChar char="•"/>
        <a:defRPr sz="1800" kern="1200">
          <a:solidFill>
            <a:srgbClr val="000000"/>
          </a:solidFill>
          <a:latin typeface="+mn-lt"/>
          <a:ea typeface="+mn-ea"/>
          <a:cs typeface="+mn-cs"/>
        </a:defRPr>
      </a:lvl5pPr>
      <a:lvl6pPr marL="25146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rgbClr val="298AAD"/>
        </a:buClr>
        <a:buFont typeface="Arial" pitchFamily="34" charset="0"/>
        <a:buChar char="•"/>
        <a:defRPr sz="16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turku.fi/aktiivinenkuntalainen" TargetMode="External"/><Relationship Id="rId2" Type="http://schemas.openxmlformats.org/officeDocument/2006/relationships/hyperlink" Target="mailto:Etunimi.sukunimi@turku.fi"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vm.fi/vm/fi/03_tiedotteet_ja_puheet/01_tiedotteet/20141127Asukka/name.j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itra.fi/hyvinvointi/ikaihmis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urku.fi/strategi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1124744"/>
            <a:ext cx="7704424" cy="2376264"/>
          </a:xfrm>
        </p:spPr>
        <p:txBody>
          <a:bodyPr>
            <a:normAutofit/>
          </a:bodyPr>
          <a:lstStyle/>
          <a:p>
            <a:r>
              <a:rPr lang="fi-FI" dirty="0" smtClean="0"/>
              <a:t>Ikäihmisten osallisuuden ja hyvinvoinnin edistäminen</a:t>
            </a:r>
            <a:endParaRPr lang="fi-FI" sz="2000" dirty="0"/>
          </a:p>
        </p:txBody>
      </p:sp>
      <p:sp>
        <p:nvSpPr>
          <p:cNvPr id="3" name="Tekstin paikkamerkki 2"/>
          <p:cNvSpPr>
            <a:spLocks noGrp="1"/>
          </p:cNvSpPr>
          <p:nvPr>
            <p:ph type="body" sz="quarter" idx="13"/>
          </p:nvPr>
        </p:nvSpPr>
        <p:spPr>
          <a:xfrm>
            <a:off x="755576" y="3933056"/>
            <a:ext cx="7704856" cy="1593132"/>
          </a:xfrm>
        </p:spPr>
        <p:txBody>
          <a:bodyPr>
            <a:normAutofit/>
          </a:bodyPr>
          <a:lstStyle/>
          <a:p>
            <a:r>
              <a:rPr lang="fi-FI" sz="2000" dirty="0" smtClean="0"/>
              <a:t>Aktiivinen </a:t>
            </a:r>
            <a:r>
              <a:rPr lang="fi-FI" sz="2000" dirty="0"/>
              <a:t>kuntalainen </a:t>
            </a:r>
            <a:r>
              <a:rPr lang="fi-FI" sz="2000" dirty="0" smtClean="0"/>
              <a:t>- ja </a:t>
            </a:r>
            <a:r>
              <a:rPr lang="fi-FI" sz="2000" dirty="0"/>
              <a:t>Palvelutori </a:t>
            </a:r>
            <a:r>
              <a:rPr lang="fi-FI" sz="2000" dirty="0" smtClean="0"/>
              <a:t>Turussa - projektit</a:t>
            </a:r>
            <a:r>
              <a:rPr lang="fi-FI" sz="2000" dirty="0"/>
              <a:t/>
            </a:r>
            <a:br>
              <a:rPr lang="fi-FI" sz="2000" dirty="0"/>
            </a:br>
            <a:endParaRPr lang="fi-FI" sz="2000" dirty="0" smtClean="0"/>
          </a:p>
          <a:p>
            <a:r>
              <a:rPr lang="fi-FI" sz="2000" b="0" dirty="0" smtClean="0"/>
              <a:t>Projektijohtaja </a:t>
            </a:r>
            <a:r>
              <a:rPr lang="fi-FI" sz="2000" b="0" dirty="0"/>
              <a:t>Päivi Penkkala</a:t>
            </a:r>
          </a:p>
          <a:p>
            <a:endParaRPr lang="fi-FI" sz="2000" dirty="0" smtClean="0"/>
          </a:p>
          <a:p>
            <a:r>
              <a:rPr lang="fi-FI" sz="2000" b="0" dirty="0" smtClean="0"/>
              <a:t>10.12.2014 </a:t>
            </a:r>
            <a:endParaRPr lang="fi-FI" sz="2000" b="0" dirty="0"/>
          </a:p>
        </p:txBody>
      </p:sp>
      <p:sp>
        <p:nvSpPr>
          <p:cNvPr id="4" name="Päivämäärän paikkamerkki 3"/>
          <p:cNvSpPr>
            <a:spLocks noGrp="1"/>
          </p:cNvSpPr>
          <p:nvPr>
            <p:ph type="dt" sz="half" idx="14"/>
          </p:nvPr>
        </p:nvSpPr>
        <p:spPr/>
        <p:txBody>
          <a:bodyPr/>
          <a:lstStyle/>
          <a:p>
            <a:fld id="{504ED2EF-5F81-BF4E-B183-FC9EBAF08F64}"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a:t>
            </a:fld>
            <a:endParaRPr lang="fi-FI"/>
          </a:p>
        </p:txBody>
      </p:sp>
    </p:spTree>
    <p:extLst>
      <p:ext uri="{BB962C8B-B14F-4D97-AF65-F5344CB8AC3E}">
        <p14:creationId xmlns:p14="http://schemas.microsoft.com/office/powerpoint/2010/main" val="3472588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900" dirty="0" smtClean="0"/>
              <a:t>1 Palveluverkon kehittäminen</a:t>
            </a:r>
            <a:endParaRPr lang="fi-FI" sz="2900" dirty="0"/>
          </a:p>
        </p:txBody>
      </p:sp>
      <p:sp>
        <p:nvSpPr>
          <p:cNvPr id="3" name="Sisällön paikkamerkki 2"/>
          <p:cNvSpPr>
            <a:spLocks noGrp="1"/>
          </p:cNvSpPr>
          <p:nvPr>
            <p:ph sz="quarter" idx="13"/>
          </p:nvPr>
        </p:nvSpPr>
        <p:spPr>
          <a:xfrm>
            <a:off x="684213" y="2060848"/>
            <a:ext cx="7775575" cy="3960540"/>
          </a:xfrm>
        </p:spPr>
        <p:txBody>
          <a:bodyPr/>
          <a:lstStyle/>
          <a:p>
            <a:pPr marL="0" indent="0">
              <a:buNone/>
            </a:pPr>
            <a:r>
              <a:rPr lang="fi-FI" b="0" dirty="0"/>
              <a:t>S</a:t>
            </a:r>
            <a:r>
              <a:rPr lang="fi-FI" b="0" dirty="0" smtClean="0"/>
              <a:t>elvitetään </a:t>
            </a:r>
            <a:r>
              <a:rPr lang="fi-FI" b="0" dirty="0"/>
              <a:t>nykyinen asiakaspalvelupisteverkosto, </a:t>
            </a:r>
            <a:endParaRPr lang="fi-FI" b="0" dirty="0" smtClean="0"/>
          </a:p>
          <a:p>
            <a:pPr marL="0" indent="0">
              <a:buNone/>
            </a:pPr>
            <a:r>
              <a:rPr lang="fi-FI" b="0" dirty="0" smtClean="0"/>
              <a:t>sen </a:t>
            </a:r>
            <a:r>
              <a:rPr lang="fi-FI" b="0" dirty="0"/>
              <a:t>tarpeenmukaisuus, alueelliset omaleimaisuudet ja </a:t>
            </a:r>
            <a:r>
              <a:rPr lang="fi-FI" b="0" dirty="0" smtClean="0"/>
              <a:t>asiakkaiden tarpeet. </a:t>
            </a:r>
          </a:p>
          <a:p>
            <a:pPr marL="0" indent="0">
              <a:buNone/>
            </a:pPr>
            <a:endParaRPr lang="fi-FI" b="0" dirty="0" smtClean="0"/>
          </a:p>
          <a:p>
            <a:pPr marL="0" indent="0">
              <a:buNone/>
            </a:pPr>
            <a:r>
              <a:rPr lang="fi-FI" b="0" dirty="0" smtClean="0"/>
              <a:t>Luodaan </a:t>
            </a:r>
            <a:r>
              <a:rPr lang="fi-FI" b="0" dirty="0"/>
              <a:t>suunnitelma palveluverkosta, jossa </a:t>
            </a:r>
            <a:endParaRPr lang="fi-FI" b="0" dirty="0" smtClean="0"/>
          </a:p>
          <a:p>
            <a:pPr marL="0" indent="0">
              <a:buNone/>
            </a:pPr>
            <a:r>
              <a:rPr lang="fi-FI" b="0" dirty="0" smtClean="0"/>
              <a:t>palvelutori</a:t>
            </a:r>
            <a:r>
              <a:rPr lang="fi-FI" b="0" dirty="0"/>
              <a:t>, lähipalvelut ja liikkuvat palvelut muodostavat </a:t>
            </a:r>
            <a:endParaRPr lang="fi-FI" b="0" dirty="0" smtClean="0"/>
          </a:p>
          <a:p>
            <a:pPr marL="0" indent="0">
              <a:buNone/>
            </a:pPr>
            <a:r>
              <a:rPr lang="fi-FI" b="0" dirty="0" smtClean="0"/>
              <a:t>helposti </a:t>
            </a:r>
            <a:r>
              <a:rPr lang="fi-FI" b="0" dirty="0"/>
              <a:t>saavutettavan kokonaisuuden. </a:t>
            </a:r>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10</a:t>
            </a:fld>
            <a:endParaRPr lang="fi-FI"/>
          </a:p>
        </p:txBody>
      </p:sp>
    </p:spTree>
    <p:extLst>
      <p:ext uri="{BB962C8B-B14F-4D97-AF65-F5344CB8AC3E}">
        <p14:creationId xmlns:p14="http://schemas.microsoft.com/office/powerpoint/2010/main" val="1383758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a:t>2 Asiakas- ja ratkaisulähtöisen palveluohjauksen </a:t>
            </a:r>
            <a:r>
              <a:rPr lang="fi-FI" dirty="0" smtClean="0"/>
              <a:t>toimintamalli</a:t>
            </a:r>
            <a:endParaRPr lang="fi-FI" dirty="0"/>
          </a:p>
        </p:txBody>
      </p:sp>
      <p:sp>
        <p:nvSpPr>
          <p:cNvPr id="3" name="Sisällön paikkamerkki 2"/>
          <p:cNvSpPr>
            <a:spLocks noGrp="1"/>
          </p:cNvSpPr>
          <p:nvPr>
            <p:ph sz="quarter" idx="13"/>
          </p:nvPr>
        </p:nvSpPr>
        <p:spPr>
          <a:xfrm>
            <a:off x="684213" y="1484784"/>
            <a:ext cx="7775575" cy="4752528"/>
          </a:xfrm>
        </p:spPr>
        <p:txBody>
          <a:bodyPr>
            <a:noAutofit/>
          </a:bodyPr>
          <a:lstStyle/>
          <a:p>
            <a:pPr marL="0" indent="0">
              <a:buNone/>
            </a:pPr>
            <a:endParaRPr lang="fi-FI" b="0" dirty="0" smtClean="0"/>
          </a:p>
          <a:p>
            <a:pPr marL="0" indent="0">
              <a:buNone/>
            </a:pPr>
            <a:endParaRPr lang="fi-FI" b="0" dirty="0"/>
          </a:p>
          <a:p>
            <a:pPr marL="0" indent="0">
              <a:buNone/>
            </a:pPr>
            <a:r>
              <a:rPr lang="fi-FI" b="0" dirty="0" smtClean="0"/>
              <a:t>Kaikkien tarjolla olevien palveluiden tunteminen </a:t>
            </a:r>
            <a:r>
              <a:rPr lang="fi-FI" b="0" dirty="0"/>
              <a:t>ja sen aktiivinen hyödyntäminen mahdollistavat </a:t>
            </a:r>
            <a:endParaRPr lang="fi-FI" b="0" dirty="0" smtClean="0"/>
          </a:p>
          <a:p>
            <a:r>
              <a:rPr lang="fi-FI" b="0" dirty="0" smtClean="0"/>
              <a:t>valinnanvapauden </a:t>
            </a:r>
            <a:r>
              <a:rPr lang="fi-FI" b="0" dirty="0"/>
              <a:t>toteutumisen ja </a:t>
            </a:r>
            <a:endParaRPr lang="fi-FI" b="0" dirty="0" smtClean="0"/>
          </a:p>
          <a:p>
            <a:r>
              <a:rPr lang="fi-FI" b="0" dirty="0" smtClean="0"/>
              <a:t>asiakastarpeeseen </a:t>
            </a:r>
            <a:r>
              <a:rPr lang="fi-FI" b="0" dirty="0"/>
              <a:t>perustuvien palveluiden räätälöinnin ja </a:t>
            </a:r>
            <a:endParaRPr lang="fi-FI" b="0" dirty="0" smtClean="0"/>
          </a:p>
          <a:p>
            <a:r>
              <a:rPr lang="fi-FI" b="0" dirty="0" smtClean="0"/>
              <a:t>ikäihmisen </a:t>
            </a:r>
            <a:r>
              <a:rPr lang="fi-FI" b="0" dirty="0"/>
              <a:t>tarkoituksenmukaisen ohjautumisen </a:t>
            </a:r>
            <a:r>
              <a:rPr lang="fi-FI" b="0" dirty="0" smtClean="0"/>
              <a:t>sopivien palveluiden pariin.</a:t>
            </a:r>
            <a:endParaRPr lang="fi-FI" b="0" dirty="0"/>
          </a:p>
          <a:p>
            <a:pPr marL="0" indent="0">
              <a:buNone/>
            </a:pPr>
            <a:endParaRPr lang="fi-FI" b="0" dirty="0"/>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11</a:t>
            </a:fld>
            <a:endParaRPr lang="fi-FI"/>
          </a:p>
        </p:txBody>
      </p:sp>
    </p:spTree>
    <p:extLst>
      <p:ext uri="{BB962C8B-B14F-4D97-AF65-F5344CB8AC3E}">
        <p14:creationId xmlns:p14="http://schemas.microsoft.com/office/powerpoint/2010/main" val="4210316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smtClean="0"/>
              <a:t/>
            </a:r>
            <a:br>
              <a:rPr lang="fi-FI" dirty="0" smtClean="0"/>
            </a:br>
            <a:r>
              <a:rPr lang="fi-FI" dirty="0"/>
              <a:t/>
            </a:r>
            <a:br>
              <a:rPr lang="fi-FI" dirty="0"/>
            </a:br>
            <a:r>
              <a:rPr lang="fi-FI" dirty="0" smtClean="0"/>
              <a:t/>
            </a:r>
            <a:br>
              <a:rPr lang="fi-FI" dirty="0" smtClean="0"/>
            </a:br>
            <a:r>
              <a:rPr lang="fi-FI" dirty="0"/>
              <a:t/>
            </a:r>
            <a:br>
              <a:rPr lang="fi-FI" dirty="0"/>
            </a:br>
            <a:r>
              <a:rPr lang="fi-FI" dirty="0" smtClean="0"/>
              <a:t>3 </a:t>
            </a:r>
            <a:r>
              <a:rPr lang="fi-FI" dirty="0"/>
              <a:t>Julkisen ja kolmannen sektorin </a:t>
            </a:r>
            <a:r>
              <a:rPr lang="fi-FI" dirty="0" smtClean="0"/>
              <a:t>yhteistyö</a:t>
            </a:r>
            <a:endParaRPr lang="fi-FI" dirty="0"/>
          </a:p>
        </p:txBody>
      </p:sp>
      <p:sp>
        <p:nvSpPr>
          <p:cNvPr id="3" name="Sisällön paikkamerkki 2"/>
          <p:cNvSpPr>
            <a:spLocks noGrp="1"/>
          </p:cNvSpPr>
          <p:nvPr>
            <p:ph sz="quarter" idx="13"/>
          </p:nvPr>
        </p:nvSpPr>
        <p:spPr>
          <a:xfrm>
            <a:off x="755576" y="1916832"/>
            <a:ext cx="7775575" cy="3600400"/>
          </a:xfrm>
        </p:spPr>
        <p:txBody>
          <a:bodyPr>
            <a:normAutofit/>
          </a:bodyPr>
          <a:lstStyle/>
          <a:p>
            <a:pPr marL="457200" indent="-457200">
              <a:buFont typeface="+mj-lt"/>
              <a:buAutoNum type="arabicPeriod"/>
            </a:pPr>
            <a:r>
              <a:rPr lang="fi-FI" b="0" dirty="0" smtClean="0"/>
              <a:t>Kerätään tarvittava tieto </a:t>
            </a:r>
            <a:r>
              <a:rPr lang="fi-FI" b="0" dirty="0"/>
              <a:t>järjestöjen ja muiden </a:t>
            </a:r>
            <a:r>
              <a:rPr lang="fi-FI" b="0" dirty="0" smtClean="0"/>
              <a:t>kolmannen sektorin palvelutarjoajien toiminnasta. </a:t>
            </a:r>
          </a:p>
          <a:p>
            <a:pPr marL="457200" indent="-457200">
              <a:buFont typeface="+mj-lt"/>
              <a:buAutoNum type="arabicPeriod"/>
            </a:pPr>
            <a:r>
              <a:rPr lang="fi-FI" b="0" dirty="0" smtClean="0"/>
              <a:t>Muokataan tieto </a:t>
            </a:r>
            <a:r>
              <a:rPr lang="fi-FI" b="0" dirty="0"/>
              <a:t>sellaiseen muotoon, että se on palveluohjaustilanteissa helposti ja tavoitteellisesti </a:t>
            </a:r>
            <a:r>
              <a:rPr lang="fi-FI" b="0" dirty="0" smtClean="0"/>
              <a:t>hyödynnettävissä.</a:t>
            </a:r>
          </a:p>
          <a:p>
            <a:pPr marL="457200" indent="-457200">
              <a:buFont typeface="+mj-lt"/>
              <a:buAutoNum type="arabicPeriod"/>
            </a:pPr>
            <a:r>
              <a:rPr lang="fi-FI" b="0" dirty="0" smtClean="0"/>
              <a:t>Tehdään toimintasuunnitelma </a:t>
            </a:r>
            <a:r>
              <a:rPr lang="fi-FI" b="0" dirty="0"/>
              <a:t>ja – </a:t>
            </a:r>
            <a:r>
              <a:rPr lang="fi-FI" b="0" dirty="0" smtClean="0"/>
              <a:t>malli </a:t>
            </a:r>
            <a:r>
              <a:rPr lang="fi-FI" b="0" dirty="0"/>
              <a:t>kolmannen sektorin ja muiden palvelutarjoajien kanssa tehtävästä </a:t>
            </a:r>
            <a:r>
              <a:rPr lang="fi-FI" b="0" dirty="0" smtClean="0"/>
              <a:t>yhteistyöstä.</a:t>
            </a:r>
          </a:p>
          <a:p>
            <a:pPr marL="457200" lvl="1" indent="0">
              <a:buNone/>
            </a:pPr>
            <a:endParaRPr lang="fi-FI" sz="2000"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a:xfrm>
            <a:off x="3059832" y="6381328"/>
            <a:ext cx="2895600" cy="365125"/>
          </a:xfrm>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12</a:t>
            </a:fld>
            <a:endParaRPr lang="fi-FI"/>
          </a:p>
        </p:txBody>
      </p:sp>
    </p:spTree>
    <p:extLst>
      <p:ext uri="{BB962C8B-B14F-4D97-AF65-F5344CB8AC3E}">
        <p14:creationId xmlns:p14="http://schemas.microsoft.com/office/powerpoint/2010/main" val="42901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2900" dirty="0"/>
              <a:t>4 Palvelutiedon </a:t>
            </a:r>
            <a:r>
              <a:rPr lang="fi-FI" sz="2900" dirty="0" smtClean="0"/>
              <a:t>hallinta</a:t>
            </a:r>
            <a:endParaRPr lang="fi-FI" sz="2900" dirty="0"/>
          </a:p>
        </p:txBody>
      </p:sp>
      <p:sp>
        <p:nvSpPr>
          <p:cNvPr id="3" name="Sisällön paikkamerkki 2"/>
          <p:cNvSpPr>
            <a:spLocks noGrp="1"/>
          </p:cNvSpPr>
          <p:nvPr>
            <p:ph sz="quarter" idx="13"/>
          </p:nvPr>
        </p:nvSpPr>
        <p:spPr>
          <a:xfrm>
            <a:off x="683568" y="1988840"/>
            <a:ext cx="7775575" cy="3312368"/>
          </a:xfrm>
        </p:spPr>
        <p:txBody>
          <a:bodyPr>
            <a:normAutofit lnSpcReduction="10000"/>
          </a:bodyPr>
          <a:lstStyle/>
          <a:p>
            <a:pPr marL="0" indent="0">
              <a:buNone/>
            </a:pPr>
            <a:endParaRPr lang="fi-FI" b="0" dirty="0"/>
          </a:p>
          <a:p>
            <a:pPr marL="0" indent="0">
              <a:buNone/>
            </a:pPr>
            <a:r>
              <a:rPr lang="fi-FI" b="0" dirty="0" smtClean="0"/>
              <a:t>Palveluverkon</a:t>
            </a:r>
            <a:r>
              <a:rPr lang="fi-FI" b="0" dirty="0"/>
              <a:t>, asiakas- ja ratkaisukeskeisen palveluohjauksen ja </a:t>
            </a:r>
            <a:r>
              <a:rPr lang="fi-FI" b="0" dirty="0" err="1"/>
              <a:t>monitoimijaisen</a:t>
            </a:r>
            <a:r>
              <a:rPr lang="fi-FI" b="0" dirty="0"/>
              <a:t> yhteistyön kehittäminen vaatii tarpeellisen </a:t>
            </a:r>
            <a:r>
              <a:rPr lang="fi-FI" b="0" dirty="0" smtClean="0"/>
              <a:t>palvelutiedon </a:t>
            </a:r>
          </a:p>
          <a:p>
            <a:r>
              <a:rPr lang="fi-FI" b="0" dirty="0" smtClean="0"/>
              <a:t>määrittelyä </a:t>
            </a:r>
          </a:p>
          <a:p>
            <a:r>
              <a:rPr lang="fi-FI" b="0" dirty="0" smtClean="0"/>
              <a:t>koontia </a:t>
            </a:r>
          </a:p>
          <a:p>
            <a:r>
              <a:rPr lang="fi-FI" b="0" dirty="0" smtClean="0"/>
              <a:t>esilletuontia  </a:t>
            </a:r>
          </a:p>
          <a:p>
            <a:r>
              <a:rPr lang="fi-FI" b="0" dirty="0" smtClean="0"/>
              <a:t>ylläpitoa eli hallintaa. </a:t>
            </a:r>
          </a:p>
          <a:p>
            <a:pPr marL="0" indent="0">
              <a:buNone/>
            </a:pPr>
            <a:endParaRPr lang="fi-FI" b="0" dirty="0" smtClean="0"/>
          </a:p>
          <a:p>
            <a:pPr marL="0" indent="0">
              <a:buNone/>
            </a:pPr>
            <a:r>
              <a:rPr lang="fi-FI" b="0" dirty="0"/>
              <a:t>Palvelutiedon tulee olla asiakaslähtöistä.</a:t>
            </a:r>
          </a:p>
          <a:p>
            <a:pPr marL="0" indent="0">
              <a:buNone/>
            </a:pPr>
            <a:r>
              <a:rPr lang="fi-FI" b="0" dirty="0"/>
              <a:t>	</a:t>
            </a:r>
            <a:endParaRPr lang="fi-FI" b="0" dirty="0" smtClean="0"/>
          </a:p>
          <a:p>
            <a:pPr marL="0" indent="0">
              <a:buNone/>
            </a:pPr>
            <a:endParaRPr lang="fi-FI" b="0" dirty="0" smtClean="0"/>
          </a:p>
          <a:p>
            <a:pPr marL="0" indent="0">
              <a:buNone/>
            </a:pPr>
            <a:endParaRPr lang="fi-FI" b="0" dirty="0" smtClean="0"/>
          </a:p>
          <a:p>
            <a:pPr marL="0" indent="0">
              <a:buNone/>
            </a:pPr>
            <a:endParaRPr lang="fi-FI" b="0" dirty="0"/>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13</a:t>
            </a:fld>
            <a:endParaRPr lang="fi-FI"/>
          </a:p>
        </p:txBody>
      </p:sp>
    </p:spTree>
    <p:extLst>
      <p:ext uri="{BB962C8B-B14F-4D97-AF65-F5344CB8AC3E}">
        <p14:creationId xmlns:p14="http://schemas.microsoft.com/office/powerpoint/2010/main" val="14227086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188640"/>
            <a:ext cx="7776000" cy="796950"/>
          </a:xfrm>
        </p:spPr>
        <p:txBody>
          <a:bodyPr>
            <a:normAutofit/>
          </a:bodyPr>
          <a:lstStyle/>
          <a:p>
            <a:r>
              <a:rPr lang="fi-FI" sz="2900" dirty="0"/>
              <a:t>L</a:t>
            </a:r>
            <a:r>
              <a:rPr lang="fi-FI" sz="2900" dirty="0" smtClean="0"/>
              <a:t>opputuloksena </a:t>
            </a:r>
            <a:endParaRPr lang="fi-FI" sz="2900" dirty="0"/>
          </a:p>
        </p:txBody>
      </p:sp>
      <p:sp>
        <p:nvSpPr>
          <p:cNvPr id="3" name="Sisällön paikkamerkki 2"/>
          <p:cNvSpPr>
            <a:spLocks noGrp="1"/>
          </p:cNvSpPr>
          <p:nvPr>
            <p:ph sz="quarter" idx="13"/>
          </p:nvPr>
        </p:nvSpPr>
        <p:spPr>
          <a:xfrm>
            <a:off x="2051720" y="1052736"/>
            <a:ext cx="6623447" cy="4392488"/>
          </a:xfrm>
        </p:spPr>
        <p:txBody>
          <a:bodyPr>
            <a:noAutofit/>
          </a:bodyPr>
          <a:lstStyle/>
          <a:p>
            <a:pPr>
              <a:buFont typeface="Wingdings" panose="05000000000000000000" pitchFamily="2" charset="2"/>
              <a:buChar char="Ø"/>
            </a:pPr>
            <a:r>
              <a:rPr lang="fi-FI" b="0" dirty="0" smtClean="0"/>
              <a:t>on ikäihmisten osallisuuden toimintamalli,</a:t>
            </a:r>
          </a:p>
          <a:p>
            <a:pPr marL="0" indent="0">
              <a:buNone/>
            </a:pPr>
            <a:endParaRPr lang="fi-FI" b="0" dirty="0" smtClean="0"/>
          </a:p>
          <a:p>
            <a:pPr>
              <a:buFont typeface="Wingdings" panose="05000000000000000000" pitchFamily="2" charset="2"/>
              <a:buChar char="Ø"/>
            </a:pPr>
            <a:r>
              <a:rPr lang="fi-FI" b="0" dirty="0" smtClean="0"/>
              <a:t>on turkulainen </a:t>
            </a:r>
            <a:r>
              <a:rPr lang="fi-FI" b="0" dirty="0"/>
              <a:t>palvelutori, jossa </a:t>
            </a:r>
          </a:p>
          <a:p>
            <a:r>
              <a:rPr lang="fi-FI" b="0" dirty="0" smtClean="0"/>
              <a:t>kaupunkilaisten </a:t>
            </a:r>
            <a:r>
              <a:rPr lang="fi-FI" b="0" dirty="0"/>
              <a:t>palveluverkko on tarkoituksenmukainen ja </a:t>
            </a:r>
            <a:r>
              <a:rPr lang="fi-FI" b="0" dirty="0" smtClean="0"/>
              <a:t>suunniteltu, </a:t>
            </a:r>
          </a:p>
          <a:p>
            <a:r>
              <a:rPr lang="fi-FI" b="0" dirty="0" smtClean="0"/>
              <a:t>palvelupisteissä </a:t>
            </a:r>
            <a:r>
              <a:rPr lang="fi-FI" b="0" dirty="0"/>
              <a:t>tarjotaan asiakas- ja ratkaisukeskeistä palveluohjausta, </a:t>
            </a:r>
            <a:r>
              <a:rPr lang="fi-FI" b="0" dirty="0" smtClean="0"/>
              <a:t>jonka </a:t>
            </a:r>
            <a:r>
              <a:rPr lang="fi-FI" b="0" dirty="0"/>
              <a:t>palveluvalikoimassa on julkisen, yksityisen ja kolmannen sektorin </a:t>
            </a:r>
            <a:r>
              <a:rPr lang="fi-FI" b="0" dirty="0" smtClean="0"/>
              <a:t>palvelut.</a:t>
            </a:r>
          </a:p>
          <a:p>
            <a:pPr marL="0" indent="0">
              <a:buNone/>
            </a:pPr>
            <a:endParaRPr lang="fi-FI" b="0" dirty="0" smtClean="0"/>
          </a:p>
          <a:p>
            <a:pPr>
              <a:buFont typeface="Wingdings" panose="05000000000000000000" pitchFamily="2" charset="2"/>
              <a:buChar char="Ø"/>
            </a:pPr>
            <a:r>
              <a:rPr lang="fi-FI" b="0" dirty="0" smtClean="0"/>
              <a:t>turkulainen </a:t>
            </a:r>
            <a:r>
              <a:rPr lang="fi-FI" b="0" dirty="0"/>
              <a:t>ikäihminen </a:t>
            </a:r>
            <a:endParaRPr lang="fi-FI" b="0" dirty="0" smtClean="0"/>
          </a:p>
          <a:p>
            <a:r>
              <a:rPr lang="fi-FI" b="0" dirty="0"/>
              <a:t>l</a:t>
            </a:r>
            <a:r>
              <a:rPr lang="fi-FI" b="0" dirty="0" smtClean="0"/>
              <a:t>öytää tai ohjautuu tarkoituksenmukaisesti </a:t>
            </a:r>
            <a:r>
              <a:rPr lang="fi-FI" b="0" dirty="0"/>
              <a:t>yksityissektorin, kolmannen sektorin </a:t>
            </a:r>
            <a:r>
              <a:rPr lang="fi-FI" b="0" dirty="0" smtClean="0"/>
              <a:t>tai julkisiin palveluihin </a:t>
            </a:r>
            <a:r>
              <a:rPr lang="fi-FI" b="0" dirty="0"/>
              <a:t>ja </a:t>
            </a:r>
            <a:endParaRPr lang="fi-FI" b="0" dirty="0" smtClean="0"/>
          </a:p>
          <a:p>
            <a:r>
              <a:rPr lang="fi-FI" b="0" dirty="0" smtClean="0"/>
              <a:t>tarve </a:t>
            </a:r>
            <a:r>
              <a:rPr lang="fi-FI" b="0" dirty="0"/>
              <a:t>kunnan järjestämisvastuulla oleviin palveluihin myöhentyy.</a:t>
            </a:r>
          </a:p>
          <a:p>
            <a:pPr marL="0" indent="0">
              <a:buNone/>
            </a:pPr>
            <a:endParaRPr lang="fi-FI" b="0" dirty="0" smtClean="0"/>
          </a:p>
          <a:p>
            <a:pPr>
              <a:buFont typeface="Wingdings" panose="05000000000000000000" pitchFamily="2" charset="2"/>
              <a:buChar char="Ø"/>
            </a:pPr>
            <a:r>
              <a:rPr lang="fi-FI" b="0" dirty="0" smtClean="0"/>
              <a:t>palvelutieto </a:t>
            </a:r>
            <a:r>
              <a:rPr lang="fi-FI" b="0" dirty="0"/>
              <a:t>on ikäihmisten, omaisten ja palveluohjaajien </a:t>
            </a:r>
            <a:r>
              <a:rPr lang="fi-FI" b="0" dirty="0" smtClean="0"/>
              <a:t>saavutettavissa. </a:t>
            </a:r>
            <a:endParaRPr lang="fi-FI" b="0" dirty="0"/>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14</a:t>
            </a:fld>
            <a:endParaRPr lang="fi-FI"/>
          </a:p>
        </p:txBody>
      </p:sp>
    </p:spTree>
    <p:extLst>
      <p:ext uri="{BB962C8B-B14F-4D97-AF65-F5344CB8AC3E}">
        <p14:creationId xmlns:p14="http://schemas.microsoft.com/office/powerpoint/2010/main" val="204626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tsikko 6"/>
          <p:cNvSpPr>
            <a:spLocks noGrp="1"/>
          </p:cNvSpPr>
          <p:nvPr>
            <p:ph type="title"/>
          </p:nvPr>
        </p:nvSpPr>
        <p:spPr/>
        <p:txBody>
          <a:bodyPr/>
          <a:lstStyle/>
          <a:p>
            <a:r>
              <a:rPr lang="fi-FI" dirty="0" smtClean="0"/>
              <a:t>Kiitos!</a:t>
            </a: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15</a:t>
            </a:fld>
            <a:endParaRPr lang="fi-FI"/>
          </a:p>
        </p:txBody>
      </p:sp>
      <p:sp>
        <p:nvSpPr>
          <p:cNvPr id="9" name="Tekstiruutu 8"/>
          <p:cNvSpPr txBox="1"/>
          <p:nvPr/>
        </p:nvSpPr>
        <p:spPr>
          <a:xfrm>
            <a:off x="2408742" y="2996952"/>
            <a:ext cx="6408712" cy="2862322"/>
          </a:xfrm>
          <a:prstGeom prst="rect">
            <a:avLst/>
          </a:prstGeom>
          <a:noFill/>
        </p:spPr>
        <p:txBody>
          <a:bodyPr wrap="square" rtlCol="0">
            <a:spAutoFit/>
          </a:bodyPr>
          <a:lstStyle/>
          <a:p>
            <a:r>
              <a:rPr lang="fi-FI" dirty="0" smtClean="0"/>
              <a:t>Yhteystiedot:</a:t>
            </a:r>
          </a:p>
          <a:p>
            <a:r>
              <a:rPr lang="fi-FI" dirty="0" smtClean="0"/>
              <a:t>Hellsten Kristiina, </a:t>
            </a:r>
            <a:r>
              <a:rPr lang="fi-FI" dirty="0"/>
              <a:t>julkisen ja kolmannen sektorin yhteistyön kehittäminen, puh. 044 907 3330</a:t>
            </a:r>
          </a:p>
          <a:p>
            <a:r>
              <a:rPr lang="fi-FI" dirty="0" smtClean="0"/>
              <a:t>Lehtonen Antero, </a:t>
            </a:r>
            <a:r>
              <a:rPr lang="fi-FI" dirty="0"/>
              <a:t>palveluverkon ja palveluohjauksen kehittäminen, puh. 0449072785</a:t>
            </a:r>
          </a:p>
          <a:p>
            <a:r>
              <a:rPr lang="fi-FI" dirty="0" smtClean="0"/>
              <a:t>Penkkala Päivi, projektipäällikkö, puh. 040 766 1099</a:t>
            </a:r>
          </a:p>
          <a:p>
            <a:r>
              <a:rPr lang="fi-FI" smtClean="0"/>
              <a:t>Wallin </a:t>
            </a:r>
            <a:r>
              <a:rPr lang="fi-FI" dirty="0" smtClean="0"/>
              <a:t>Noora, projektisihteeri, puh. 040 729 1185</a:t>
            </a:r>
          </a:p>
          <a:p>
            <a:r>
              <a:rPr lang="fi-FI" dirty="0" err="1" smtClean="0">
                <a:hlinkClick r:id="rId2"/>
              </a:rPr>
              <a:t>etunimi.sukunimi@turku.fi</a:t>
            </a:r>
            <a:endParaRPr lang="fi-FI" dirty="0" smtClean="0"/>
          </a:p>
          <a:p>
            <a:r>
              <a:rPr lang="fi-FI" dirty="0" err="1" smtClean="0">
                <a:hlinkClick r:id="rId3"/>
              </a:rPr>
              <a:t>www.turku.fi/aktiivinenkuntalainen</a:t>
            </a:r>
            <a:endParaRPr lang="fi-FI" dirty="0" smtClean="0"/>
          </a:p>
          <a:p>
            <a:endParaRPr lang="fi-FI" dirty="0"/>
          </a:p>
        </p:txBody>
      </p:sp>
    </p:spTree>
    <p:extLst>
      <p:ext uri="{BB962C8B-B14F-4D97-AF65-F5344CB8AC3E}">
        <p14:creationId xmlns:p14="http://schemas.microsoft.com/office/powerpoint/2010/main" val="2935659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836712"/>
            <a:ext cx="7776000" cy="504056"/>
          </a:xfrm>
        </p:spPr>
        <p:txBody>
          <a:bodyPr/>
          <a:lstStyle/>
          <a:p>
            <a:r>
              <a:rPr lang="fi-FI" dirty="0" smtClean="0"/>
              <a:t>Taustaa, valtakunnallinen</a:t>
            </a:r>
            <a:endParaRPr lang="fi-FI" dirty="0"/>
          </a:p>
        </p:txBody>
      </p:sp>
      <p:sp>
        <p:nvSpPr>
          <p:cNvPr id="3" name="Sisällön paikkamerkki 2"/>
          <p:cNvSpPr>
            <a:spLocks noGrp="1"/>
          </p:cNvSpPr>
          <p:nvPr>
            <p:ph sz="quarter" idx="13"/>
          </p:nvPr>
        </p:nvSpPr>
        <p:spPr>
          <a:xfrm>
            <a:off x="683568" y="1628800"/>
            <a:ext cx="7775575" cy="4104456"/>
          </a:xfrm>
        </p:spPr>
        <p:txBody>
          <a:bodyPr>
            <a:normAutofit fontScale="62500" lnSpcReduction="20000"/>
          </a:bodyPr>
          <a:lstStyle/>
          <a:p>
            <a:r>
              <a:rPr lang="fi-FI" b="0" dirty="0" smtClean="0"/>
              <a:t>Ns. vanhuspalvelulaki</a:t>
            </a:r>
          </a:p>
          <a:p>
            <a:pPr marL="0" indent="0">
              <a:buNone/>
            </a:pPr>
            <a:endParaRPr lang="fi-FI" b="0" dirty="0" smtClean="0"/>
          </a:p>
          <a:p>
            <a:r>
              <a:rPr lang="fi-FI" b="0" dirty="0" smtClean="0"/>
              <a:t>Hallituksen esitys uudeksi kuntalaiksi 27.11.2014</a:t>
            </a:r>
          </a:p>
          <a:p>
            <a:endParaRPr lang="fi-FI" b="0" dirty="0"/>
          </a:p>
          <a:p>
            <a:pPr marL="0" indent="0">
              <a:buNone/>
            </a:pPr>
            <a:r>
              <a:rPr lang="fi-FI" b="0" dirty="0">
                <a:hlinkClick r:id="rId2"/>
              </a:rPr>
              <a:t>http://</a:t>
            </a:r>
            <a:r>
              <a:rPr lang="fi-FI" b="0" dirty="0" smtClean="0">
                <a:hlinkClick r:id="rId2"/>
              </a:rPr>
              <a:t>www.vm.fi/vm/fi/03_tiedotteet_ja_puheet/01_tiedotteet/20141127Asukka/name.jsp</a:t>
            </a:r>
            <a:endParaRPr lang="fi-FI" b="0" dirty="0" smtClean="0"/>
          </a:p>
          <a:p>
            <a:pPr marL="0" indent="0">
              <a:buNone/>
            </a:pPr>
            <a:endParaRPr lang="fi-FI" b="0" dirty="0"/>
          </a:p>
          <a:p>
            <a:pPr marL="0" indent="0">
              <a:buNone/>
            </a:pPr>
            <a:endParaRPr lang="fi-FI" b="0" dirty="0" smtClean="0"/>
          </a:p>
          <a:p>
            <a:pPr marL="0" indent="0">
              <a:buNone/>
            </a:pPr>
            <a:r>
              <a:rPr lang="fi-FI" b="0" dirty="0" smtClean="0"/>
              <a:t>”Kuntalakiesityksessä </a:t>
            </a:r>
            <a:r>
              <a:rPr lang="fi-FI" b="0" dirty="0"/>
              <a:t>korostetaan kunnan asukkaiden </a:t>
            </a:r>
            <a:r>
              <a:rPr lang="fi-FI" b="0" dirty="0" smtClean="0"/>
              <a:t>oikeutta </a:t>
            </a:r>
            <a:r>
              <a:rPr lang="fi-FI" b="0" dirty="0"/>
              <a:t>osallistua ja vaikuttaa kunnan toimintaan.</a:t>
            </a:r>
          </a:p>
          <a:p>
            <a:pPr marL="0" indent="0">
              <a:buNone/>
            </a:pPr>
            <a:endParaRPr lang="fi-FI" b="0" dirty="0"/>
          </a:p>
          <a:p>
            <a:pPr marL="0" indent="0">
              <a:buNone/>
            </a:pPr>
            <a:r>
              <a:rPr lang="fi-FI" b="0" dirty="0"/>
              <a:t>Esityksellä parannetaan eri väestöryhmien mahdollisuuksia vaikuttaa päätöksentekoon.  Kunnan on esityksen mukaan asetettava nykyisen vanhusneuvoston lisäksi nuorisovaltuusto sekä vammaisneuvosto, joille on annettava mahdollisuus vaikuttaa kunnan toiminnan suunnitteluun, valmisteluun ja seurantaan. Nämä vaikuttamistoimielimet voivat olla myös useamman kunnan yhteisiä.</a:t>
            </a:r>
          </a:p>
          <a:p>
            <a:pPr marL="0" indent="0">
              <a:buNone/>
            </a:pPr>
            <a:endParaRPr lang="fi-FI" b="0" dirty="0"/>
          </a:p>
          <a:p>
            <a:pPr marL="0" indent="0">
              <a:buNone/>
            </a:pPr>
            <a:r>
              <a:rPr lang="fi-FI" b="0" dirty="0"/>
              <a:t>Aloiteoikeus ehdotetaan laajennettavaksi kunnan asukkaiden ohella kunnassa toimiville yhdistyksille ja yrityksille. Uutta on se, että palvelujen käyttäjällä olisi käyttämäänsä palvelua koskeva aloiteoikeus riippumatta siitä, onko hän kyseisen kunnan asukas.</a:t>
            </a:r>
          </a:p>
          <a:p>
            <a:pPr marL="0" indent="0">
              <a:buNone/>
            </a:pPr>
            <a:endParaRPr lang="fi-FI" b="0" dirty="0"/>
          </a:p>
          <a:p>
            <a:pPr marL="0" indent="0">
              <a:buNone/>
            </a:pPr>
            <a:r>
              <a:rPr lang="fi-FI" b="0" dirty="0"/>
              <a:t>Kunnan toimintaa ja päätöksentekoa tulee avata kuntalaisille myös verkkoviestinnän keinoin. Keskeiset tiedot kunnan toiminnasta, kunnan ilmoitukset ja päätöspöytäkirjat julkaistaisiin kunnan verkkosivuilla.</a:t>
            </a:r>
          </a:p>
          <a:p>
            <a:pPr marL="0" indent="0">
              <a:buNone/>
            </a:pPr>
            <a:endParaRPr lang="fi-FI" b="0" dirty="0"/>
          </a:p>
          <a:p>
            <a:pPr marL="0" indent="0">
              <a:buNone/>
            </a:pPr>
            <a:r>
              <a:rPr lang="fi-FI" b="0" dirty="0"/>
              <a:t>Lisäksi kuntia kannustetaan tarjoamaan entistä enemmän monipuolisia, vaikuttavia ja käyttäjälähtöisiä osallistumiskeinoja. Näitä voivat olla esimerkiksi osallistuvan budjetoinnin hyödyntäminen, erilaiset keskustelutilaisuudet ja kuntalaisraadit</a:t>
            </a:r>
            <a:r>
              <a:rPr lang="fi-FI" b="0" dirty="0" smtClean="0"/>
              <a:t>.”</a:t>
            </a:r>
            <a:endParaRPr lang="fi-FI" b="0" dirty="0"/>
          </a:p>
          <a:p>
            <a:pPr marL="0" indent="0">
              <a:buNone/>
            </a:pPr>
            <a:endParaRPr lang="fi-FI" dirty="0"/>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2</a:t>
            </a:fld>
            <a:endParaRPr lang="fi-FI"/>
          </a:p>
        </p:txBody>
      </p:sp>
    </p:spTree>
    <p:extLst>
      <p:ext uri="{BB962C8B-B14F-4D97-AF65-F5344CB8AC3E}">
        <p14:creationId xmlns:p14="http://schemas.microsoft.com/office/powerpoint/2010/main" val="18487578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836712"/>
            <a:ext cx="7776000" cy="504056"/>
          </a:xfrm>
        </p:spPr>
        <p:txBody>
          <a:bodyPr/>
          <a:lstStyle/>
          <a:p>
            <a:r>
              <a:rPr lang="fi-FI" dirty="0" smtClean="0"/>
              <a:t>Taustaa, Sitra</a:t>
            </a:r>
            <a:endParaRPr lang="fi-FI" dirty="0"/>
          </a:p>
        </p:txBody>
      </p:sp>
      <p:sp>
        <p:nvSpPr>
          <p:cNvPr id="3" name="Sisällön paikkamerkki 2"/>
          <p:cNvSpPr>
            <a:spLocks noGrp="1"/>
          </p:cNvSpPr>
          <p:nvPr>
            <p:ph sz="quarter" idx="13"/>
          </p:nvPr>
        </p:nvSpPr>
        <p:spPr>
          <a:xfrm>
            <a:off x="683568" y="1700808"/>
            <a:ext cx="7775575" cy="3024336"/>
          </a:xfrm>
        </p:spPr>
        <p:txBody>
          <a:bodyPr>
            <a:normAutofit/>
          </a:bodyPr>
          <a:lstStyle/>
          <a:p>
            <a:pPr marL="0" indent="0">
              <a:buNone/>
            </a:pPr>
            <a:endParaRPr lang="fi-FI" b="0" dirty="0" smtClean="0"/>
          </a:p>
          <a:p>
            <a:r>
              <a:rPr lang="fi-FI" b="0" dirty="0"/>
              <a:t>Sitran Aktiivinen kansalainen -avainalue, jossa </a:t>
            </a:r>
            <a:r>
              <a:rPr lang="fi-FI" b="0" dirty="0" smtClean="0"/>
              <a:t>Sitra </a:t>
            </a:r>
            <a:r>
              <a:rPr lang="fi-FI" b="0" dirty="0"/>
              <a:t>yhdessä </a:t>
            </a:r>
            <a:r>
              <a:rPr lang="fi-FI" b="0" dirty="0" smtClean="0"/>
              <a:t>kuntien, kuten Turku, </a:t>
            </a:r>
            <a:r>
              <a:rPr lang="fi-FI" b="0" dirty="0"/>
              <a:t>kanssa luovat yhteistyössä uusia toimintamalleja ja -muotoja ikäihmisten odotusten, tarpeiden ja kuulluksi tulemisen perusteella. </a:t>
            </a:r>
            <a:endParaRPr lang="fi-FI" b="0" dirty="0" smtClean="0"/>
          </a:p>
          <a:p>
            <a:endParaRPr lang="fi-FI" b="0" dirty="0"/>
          </a:p>
          <a:p>
            <a:pPr marL="0" indent="0">
              <a:buNone/>
            </a:pPr>
            <a:r>
              <a:rPr lang="fi-FI" dirty="0">
                <a:hlinkClick r:id="rId2"/>
              </a:rPr>
              <a:t>http://www.sitra.fi/hyvinvointi/ikaihmiset</a:t>
            </a:r>
            <a:endParaRPr lang="fi-FI" dirty="0"/>
          </a:p>
          <a:p>
            <a:pPr marL="0" indent="0">
              <a:buNone/>
            </a:pPr>
            <a:endParaRPr lang="fi-FI" dirty="0"/>
          </a:p>
          <a:p>
            <a:endParaRPr lang="fi-FI" dirty="0" smtClean="0"/>
          </a:p>
          <a:p>
            <a:endParaRPr lang="fi-FI"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3</a:t>
            </a:fld>
            <a:endParaRPr lang="fi-FI"/>
          </a:p>
        </p:txBody>
      </p:sp>
    </p:spTree>
    <p:extLst>
      <p:ext uri="{BB962C8B-B14F-4D97-AF65-F5344CB8AC3E}">
        <p14:creationId xmlns:p14="http://schemas.microsoft.com/office/powerpoint/2010/main" val="20544296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4000" y="620688"/>
            <a:ext cx="7776000" cy="504056"/>
          </a:xfrm>
        </p:spPr>
        <p:txBody>
          <a:bodyPr/>
          <a:lstStyle/>
          <a:p>
            <a:r>
              <a:rPr lang="fi-FI" dirty="0" smtClean="0"/>
              <a:t>Taustaa, Turku</a:t>
            </a:r>
            <a:endParaRPr lang="fi-FI" dirty="0"/>
          </a:p>
        </p:txBody>
      </p:sp>
      <p:sp>
        <p:nvSpPr>
          <p:cNvPr id="3" name="Sisällön paikkamerkki 2"/>
          <p:cNvSpPr>
            <a:spLocks noGrp="1"/>
          </p:cNvSpPr>
          <p:nvPr>
            <p:ph sz="quarter" idx="13"/>
          </p:nvPr>
        </p:nvSpPr>
        <p:spPr>
          <a:xfrm>
            <a:off x="683568" y="1340768"/>
            <a:ext cx="7775575" cy="4536504"/>
          </a:xfrm>
        </p:spPr>
        <p:txBody>
          <a:bodyPr>
            <a:normAutofit fontScale="77500" lnSpcReduction="20000"/>
          </a:bodyPr>
          <a:lstStyle/>
          <a:p>
            <a:r>
              <a:rPr lang="fi-FI" b="0" dirty="0" smtClean="0"/>
              <a:t>Turun </a:t>
            </a:r>
            <a:r>
              <a:rPr lang="fi-FI" b="0" dirty="0"/>
              <a:t>kaupungin </a:t>
            </a:r>
            <a:r>
              <a:rPr lang="fi-FI" b="0" dirty="0" smtClean="0"/>
              <a:t>vanhuspalvelusuunnitelmassa </a:t>
            </a:r>
            <a:r>
              <a:rPr lang="fi-FI" b="0" dirty="0"/>
              <a:t>vuosille 2014 – </a:t>
            </a:r>
            <a:r>
              <a:rPr lang="fi-FI" b="0" dirty="0" smtClean="0"/>
              <a:t>2016 </a:t>
            </a:r>
            <a:r>
              <a:rPr lang="fi-FI" b="0" dirty="0"/>
              <a:t>on </a:t>
            </a:r>
            <a:r>
              <a:rPr lang="fi-FI" dirty="0"/>
              <a:t>vanhuspalvelulain</a:t>
            </a:r>
            <a:r>
              <a:rPr lang="fi-FI" b="0" dirty="0"/>
              <a:t> ja laatusuosituksen perusteella entistä selkeämmin asetettu tavoitteeksi eri toimialojen yhteistyö ikäihmisten palvelujen ja asuinolosuhteiden kehittämiseksi. Ikäihmisten kannalta erityisen tärkeitä yhteistyöalueita ovat vapaa-ajan toiminnot kuten kulttuuri- ja liikuntapalvelut. Kotona asumisen mahdollisuuteen ja hyvinvointiin vaikuttavat merkittävästi myös joukkoliikenteen toimivuus, kaupunkisuunnittelu ja kaavoitus</a:t>
            </a:r>
            <a:r>
              <a:rPr lang="fi-FI" b="0" dirty="0" smtClean="0"/>
              <a:t>.</a:t>
            </a:r>
          </a:p>
          <a:p>
            <a:endParaRPr lang="fi-FI" b="0" dirty="0"/>
          </a:p>
          <a:p>
            <a:r>
              <a:rPr lang="fi-FI" b="0" dirty="0" err="1" smtClean="0"/>
              <a:t>Soteltk:n</a:t>
            </a:r>
            <a:r>
              <a:rPr lang="fi-FI" b="0" dirty="0" smtClean="0"/>
              <a:t> </a:t>
            </a:r>
            <a:r>
              <a:rPr lang="fi-FI" b="0" dirty="0"/>
              <a:t>päätöksen mukaisesti palveluohjaustoiminnan on tarkoitus olla sekä vanhuspalvelulain että kaupungin strategian mukaista tehokasta, vaikuttavaa ja asiakaskeskeistä</a:t>
            </a:r>
            <a:r>
              <a:rPr lang="fi-FI" b="0" dirty="0" smtClean="0"/>
              <a:t>.</a:t>
            </a:r>
          </a:p>
          <a:p>
            <a:pPr marL="0" indent="0">
              <a:buNone/>
            </a:pPr>
            <a:endParaRPr lang="fi-FI" b="0" dirty="0" smtClean="0"/>
          </a:p>
          <a:p>
            <a:r>
              <a:rPr lang="fi-FI" b="0" dirty="0" smtClean="0"/>
              <a:t>Uusi Turku-strategia </a:t>
            </a:r>
            <a:r>
              <a:rPr lang="fi-FI" b="0" dirty="0" err="1" smtClean="0">
                <a:hlinkClick r:id="rId2"/>
              </a:rPr>
              <a:t>www.turku.fi/strategia</a:t>
            </a:r>
            <a:endParaRPr lang="fi-FI" b="0" dirty="0" smtClean="0"/>
          </a:p>
          <a:p>
            <a:pPr marL="0" indent="0">
              <a:buNone/>
            </a:pPr>
            <a:endParaRPr lang="fi-FI" b="0" dirty="0" smtClean="0"/>
          </a:p>
          <a:p>
            <a:r>
              <a:rPr lang="fi-FI" b="0" dirty="0" smtClean="0"/>
              <a:t>Strategiset ohjelmat, s. </a:t>
            </a:r>
            <a:r>
              <a:rPr lang="fi-FI" b="0" dirty="0"/>
              <a:t>10: ” Hyvinvointiin kuuluvat riittävä elintaso, yhteisöllisyys, itsensä toteuttamisen muodot sekä </a:t>
            </a:r>
            <a:r>
              <a:rPr lang="fi-FI" b="0" dirty="0" smtClean="0"/>
              <a:t>ihmisen </a:t>
            </a:r>
            <a:r>
              <a:rPr lang="fi-FI" b="0" dirty="0"/>
              <a:t>kyky ja halu käyttää omia voimavarojaan. Kaupunki ei ole ainoastaan palveluiden tarjoaja vaan myös mahdollistaja. Ihmisiltä voidaan edellyttää entistä enemmän aktiivisuutta ja </a:t>
            </a:r>
            <a:r>
              <a:rPr lang="fi-FI" b="0" dirty="0" smtClean="0"/>
              <a:t>vastuullisuutta </a:t>
            </a:r>
            <a:r>
              <a:rPr lang="fi-FI" b="0" dirty="0"/>
              <a:t>itsestään ja yhteisöstään. Kaupungin tehtävänä on luoda puitteet, joissa yksilöt, yhteisöt ja järjestöt pääsevät osallistumaan ja tuottamaan tarpeitaan vastaavia palveluja ja toimintaa. Oma-aloitteisuutta tuetaan ja kuntalaisten tietoisuutta tarjolla olevista mahdollisuuksista lisätään</a:t>
            </a:r>
            <a:r>
              <a:rPr lang="fi-FI" b="0" dirty="0" smtClean="0"/>
              <a:t>.”</a:t>
            </a:r>
          </a:p>
          <a:p>
            <a:endParaRPr lang="fi-FI" dirty="0"/>
          </a:p>
          <a:p>
            <a:endParaRPr lang="fi-FI" dirty="0" smtClean="0"/>
          </a:p>
          <a:p>
            <a:endParaRPr lang="fi-FI" dirty="0" smtClean="0"/>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4</a:t>
            </a:fld>
            <a:endParaRPr lang="fi-FI"/>
          </a:p>
        </p:txBody>
      </p:sp>
    </p:spTree>
    <p:extLst>
      <p:ext uri="{BB962C8B-B14F-4D97-AF65-F5344CB8AC3E}">
        <p14:creationId xmlns:p14="http://schemas.microsoft.com/office/powerpoint/2010/main" val="2054429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p:txBody>
          <a:bodyPr/>
          <a:lstStyle/>
          <a:p>
            <a:fld id="{5313BD74-EA17-574A-98E7-0901538991B3}" type="slidenum">
              <a:rPr lang="fi-FI" smtClean="0"/>
              <a:t>5</a:t>
            </a:fld>
            <a:endParaRPr lang="fi-FI"/>
          </a:p>
        </p:txBody>
      </p:sp>
      <p:sp>
        <p:nvSpPr>
          <p:cNvPr id="3" name="Tekstiruutu 2"/>
          <p:cNvSpPr txBox="1"/>
          <p:nvPr/>
        </p:nvSpPr>
        <p:spPr>
          <a:xfrm>
            <a:off x="5641330" y="1268413"/>
            <a:ext cx="3384376" cy="2677656"/>
          </a:xfrm>
          <a:prstGeom prst="rect">
            <a:avLst/>
          </a:prstGeom>
          <a:noFill/>
        </p:spPr>
        <p:txBody>
          <a:bodyPr wrap="square" rtlCol="0">
            <a:spAutoFit/>
          </a:bodyPr>
          <a:lstStyle/>
          <a:p>
            <a:r>
              <a:rPr lang="fi-FI" sz="1400" dirty="0" smtClean="0"/>
              <a:t>Tilastokeskuksen aiempi ennuste toteutui tässä ja vanhemmissa ikäryhmissä hyvin. Vuonna 2012 täytti 65 </a:t>
            </a:r>
            <a:r>
              <a:rPr lang="fi-FI" sz="1400" dirty="0"/>
              <a:t>vuotta Turun </a:t>
            </a:r>
            <a:r>
              <a:rPr lang="fi-FI" sz="1400" dirty="0" smtClean="0"/>
              <a:t>suurten ikäluokkien suurin eli vuonna 1947 syntyneet.</a:t>
            </a:r>
          </a:p>
          <a:p>
            <a:endParaRPr lang="fi-FI" sz="1400" dirty="0"/>
          </a:p>
          <a:p>
            <a:r>
              <a:rPr lang="fi-FI" sz="1400" dirty="0" smtClean="0"/>
              <a:t>2013 vuosilisäys on edelleen runsas tuhat, mutta laskee sen jälkeen hidastuen vajaan kuudensadan tasolle. Ennustekauden lopussa määrä on 45545 eli 11025 henkeä suurempi kuin vuonna 2012.</a:t>
            </a:r>
            <a:endParaRPr lang="fi-FI" sz="1400" dirty="0"/>
          </a:p>
        </p:txBody>
      </p:sp>
      <p:sp>
        <p:nvSpPr>
          <p:cNvPr id="7" name="Otsikko 4"/>
          <p:cNvSpPr txBox="1">
            <a:spLocks/>
          </p:cNvSpPr>
          <p:nvPr/>
        </p:nvSpPr>
        <p:spPr>
          <a:xfrm>
            <a:off x="724744" y="692696"/>
            <a:ext cx="6840760" cy="446832"/>
          </a:xfrm>
          <a:prstGeom prst="rect">
            <a:avLst/>
          </a:prstGeom>
        </p:spPr>
        <p:txBody>
          <a:bodyPr vert="horz" lIns="0" tIns="0" rIns="0" bIns="0" rtlCol="0" anchor="b" anchorCtr="0">
            <a:no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65– -vuotiaat 2013 - 2030</a:t>
            </a:r>
            <a:endParaRPr lang="fi-FI" sz="2400" dirty="0"/>
          </a:p>
        </p:txBody>
      </p:sp>
      <p:sp>
        <p:nvSpPr>
          <p:cNvPr id="10" name="Otsikko 4"/>
          <p:cNvSpPr txBox="1">
            <a:spLocks/>
          </p:cNvSpPr>
          <p:nvPr/>
        </p:nvSpPr>
        <p:spPr>
          <a:xfrm>
            <a:off x="468313" y="6315496"/>
            <a:ext cx="4819158" cy="281856"/>
          </a:xfrm>
          <a:prstGeom prst="rect">
            <a:avLst/>
          </a:prstGeom>
        </p:spPr>
        <p:txBody>
          <a:bodyPr vert="horz" lIns="0" tIns="0" rIns="0" bIns="0" rtlCol="0" anchor="b" anchorCtr="0">
            <a:no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Lähde: Tilastokeskus</a:t>
            </a:r>
            <a:endParaRPr lang="fi-FI" sz="1200" dirty="0">
              <a:solidFill>
                <a:schemeClr val="tx1"/>
              </a:solidFill>
            </a:endParaRPr>
          </a:p>
        </p:txBody>
      </p:sp>
      <p:sp>
        <p:nvSpPr>
          <p:cNvPr id="11" name="Päivämäärän paikkamerkki 1"/>
          <p:cNvSpPr txBox="1">
            <a:spLocks/>
          </p:cNvSpPr>
          <p:nvPr/>
        </p:nvSpPr>
        <p:spPr>
          <a:xfrm>
            <a:off x="5436096" y="6414789"/>
            <a:ext cx="2880319" cy="365125"/>
          </a:xfrm>
          <a:prstGeom prst="rect">
            <a:avLst/>
          </a:prstGeom>
        </p:spPr>
        <p:txBody>
          <a:bodyPr vert="horz" lIns="91440" tIns="45720" rIns="91440" bIns="45720" rtlCol="0" anchor="ctr"/>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000" dirty="0" smtClean="0"/>
              <a:t>Strategia ja kehittäminen/Kimmo Lemmetyinen</a:t>
            </a:r>
            <a:endParaRPr lang="fi-FI" sz="10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 y="1268413"/>
            <a:ext cx="5084763"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1294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Päivämäärän paikkamerkki 1"/>
          <p:cNvSpPr txBox="1">
            <a:spLocks/>
          </p:cNvSpPr>
          <p:nvPr/>
        </p:nvSpPr>
        <p:spPr>
          <a:xfrm>
            <a:off x="5436096" y="6414789"/>
            <a:ext cx="2880319" cy="365125"/>
          </a:xfrm>
          <a:prstGeom prst="rect">
            <a:avLst/>
          </a:prstGeom>
        </p:spPr>
        <p:txBody>
          <a:bodyPr vert="horz" lIns="91440" tIns="45720" rIns="91440" bIns="45720" rtlCol="0" anchor="ctr"/>
          <a:lstStyle>
            <a:defPPr>
              <a:defRPr lang="fi-FI"/>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i-FI" sz="1000" dirty="0" smtClean="0"/>
              <a:t>Strategia ja kehittäminen/Kimmo Lemmetyinen</a:t>
            </a:r>
            <a:endParaRPr lang="fi-FI" sz="1000" dirty="0"/>
          </a:p>
        </p:txBody>
      </p:sp>
      <p:sp>
        <p:nvSpPr>
          <p:cNvPr id="4" name="Dian numeron paikkamerkki 3"/>
          <p:cNvSpPr>
            <a:spLocks noGrp="1"/>
          </p:cNvSpPr>
          <p:nvPr>
            <p:ph type="sldNum" sz="quarter" idx="12"/>
          </p:nvPr>
        </p:nvSpPr>
        <p:spPr/>
        <p:txBody>
          <a:bodyPr/>
          <a:lstStyle/>
          <a:p>
            <a:fld id="{5313BD74-EA17-574A-98E7-0901538991B3}" type="slidenum">
              <a:rPr lang="fi-FI" smtClean="0"/>
              <a:t>6</a:t>
            </a:fld>
            <a:endParaRPr lang="fi-FI"/>
          </a:p>
        </p:txBody>
      </p:sp>
      <p:sp>
        <p:nvSpPr>
          <p:cNvPr id="3" name="Tekstiruutu 2"/>
          <p:cNvSpPr txBox="1"/>
          <p:nvPr/>
        </p:nvSpPr>
        <p:spPr>
          <a:xfrm>
            <a:off x="5641330" y="1268413"/>
            <a:ext cx="3384376" cy="2031325"/>
          </a:xfrm>
          <a:prstGeom prst="rect">
            <a:avLst/>
          </a:prstGeom>
          <a:noFill/>
        </p:spPr>
        <p:txBody>
          <a:bodyPr wrap="square" rtlCol="0">
            <a:spAutoFit/>
          </a:bodyPr>
          <a:lstStyle/>
          <a:p>
            <a:r>
              <a:rPr lang="fi-FI" sz="1400" dirty="0" smtClean="0"/>
              <a:t>Neljä ensimmäistä ennustevuotta lisäävät kukin määrää runsaalla sadalla, sitten kasvu hidastuu. Vuonna 2026 tapahtuu harppaus ns. välirauhan ikäluokan eli 1941 syntyneiden täyttäessä 85 vuotta.</a:t>
            </a:r>
          </a:p>
          <a:p>
            <a:endParaRPr lang="fi-FI" sz="1400" dirty="0"/>
          </a:p>
          <a:p>
            <a:r>
              <a:rPr lang="fi-FI" sz="1400" dirty="0" smtClean="0"/>
              <a:t>Aivan ennustekauden lopussa ryhmään alkavat siirtyä suuret ikäluokat.</a:t>
            </a:r>
            <a:endParaRPr lang="fi-FI" sz="1400" dirty="0"/>
          </a:p>
        </p:txBody>
      </p:sp>
      <p:sp>
        <p:nvSpPr>
          <p:cNvPr id="7" name="Otsikko 4"/>
          <p:cNvSpPr txBox="1">
            <a:spLocks/>
          </p:cNvSpPr>
          <p:nvPr/>
        </p:nvSpPr>
        <p:spPr>
          <a:xfrm>
            <a:off x="724744" y="692696"/>
            <a:ext cx="6840760" cy="446832"/>
          </a:xfrm>
          <a:prstGeom prst="rect">
            <a:avLst/>
          </a:prstGeom>
        </p:spPr>
        <p:txBody>
          <a:bodyPr vert="horz" lIns="0" tIns="0" rIns="0" bIns="0" rtlCol="0" anchor="b" anchorCtr="0">
            <a:no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
            </a:r>
            <a:br>
              <a:rPr lang="fi-FI" sz="2400" dirty="0" smtClean="0"/>
            </a:br>
            <a:r>
              <a:rPr lang="fi-FI" sz="2400" dirty="0" smtClean="0"/>
              <a:t>85– -vuotiaat 2013 - 2030</a:t>
            </a:r>
            <a:endParaRPr lang="fi-FI" sz="2400" dirty="0"/>
          </a:p>
        </p:txBody>
      </p:sp>
      <p:sp>
        <p:nvSpPr>
          <p:cNvPr id="10" name="Otsikko 4"/>
          <p:cNvSpPr txBox="1">
            <a:spLocks/>
          </p:cNvSpPr>
          <p:nvPr/>
        </p:nvSpPr>
        <p:spPr>
          <a:xfrm>
            <a:off x="468313" y="6315496"/>
            <a:ext cx="4819158" cy="281856"/>
          </a:xfrm>
          <a:prstGeom prst="rect">
            <a:avLst/>
          </a:prstGeom>
        </p:spPr>
        <p:txBody>
          <a:bodyPr vert="horz" lIns="0" tIns="0" rIns="0" bIns="0" rtlCol="0" anchor="b" anchorCtr="0">
            <a:noAutofit/>
          </a:bodyPr>
          <a:lstStyle>
            <a:lvl1pPr algn="l" defTabSz="914400" rtl="0" eaLnBrk="1" latinLnBrk="0" hangingPunct="1">
              <a:spcBef>
                <a:spcPct val="0"/>
              </a:spcBef>
              <a:buNone/>
              <a:defRPr sz="3200" b="1" kern="1200">
                <a:solidFill>
                  <a:srgbClr val="00468B"/>
                </a:solidFill>
                <a:latin typeface="+mj-lt"/>
                <a:ea typeface="+mj-ea"/>
                <a:cs typeface="+mj-cs"/>
              </a:defRPr>
            </a:lvl1pPr>
          </a:lstStyle>
          <a:p>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
            </a:r>
            <a:br>
              <a:rPr lang="fi-FI" sz="1200" dirty="0" smtClean="0">
                <a:solidFill>
                  <a:schemeClr val="tx1"/>
                </a:solidFill>
              </a:rPr>
            </a:br>
            <a:r>
              <a:rPr lang="fi-FI" sz="1200" dirty="0" smtClean="0">
                <a:solidFill>
                  <a:schemeClr val="tx1"/>
                </a:solidFill>
              </a:rPr>
              <a:t>Lähde: Tilastokeskus</a:t>
            </a:r>
            <a:endParaRPr lang="fi-FI" sz="1200" dirty="0">
              <a:solidFill>
                <a:schemeClr val="tx1"/>
              </a:solidFill>
            </a:endParaRPr>
          </a:p>
        </p:txBody>
      </p:sp>
      <p:sp>
        <p:nvSpPr>
          <p:cNvPr id="12" name="Tekstiruutu 11"/>
          <p:cNvSpPr txBox="1"/>
          <p:nvPr/>
        </p:nvSpPr>
        <p:spPr>
          <a:xfrm>
            <a:off x="2226121" y="2420888"/>
            <a:ext cx="1919003" cy="276999"/>
          </a:xfrm>
          <a:prstGeom prst="rect">
            <a:avLst/>
          </a:prstGeom>
          <a:noFill/>
          <a:ln w="1270">
            <a:solidFill>
              <a:schemeClr val="tx1"/>
            </a:solidFill>
          </a:ln>
        </p:spPr>
        <p:txBody>
          <a:bodyPr wrap="square" rtlCol="0">
            <a:spAutoFit/>
          </a:bodyPr>
          <a:lstStyle/>
          <a:p>
            <a:r>
              <a:rPr lang="fi-FI" sz="1200" dirty="0" smtClean="0"/>
              <a:t>Ns. välirauhan ikäluokka</a:t>
            </a:r>
            <a:endParaRPr lang="fi-FI" sz="1200" dirty="0"/>
          </a:p>
        </p:txBody>
      </p:sp>
      <p:cxnSp>
        <p:nvCxnSpPr>
          <p:cNvPr id="14" name="Suora yhdysviiva 13"/>
          <p:cNvCxnSpPr>
            <a:stCxn id="12" idx="3"/>
          </p:cNvCxnSpPr>
          <p:nvPr/>
        </p:nvCxnSpPr>
        <p:spPr>
          <a:xfrm>
            <a:off x="4145124" y="2559388"/>
            <a:ext cx="261506" cy="81672"/>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kstiruutu 19"/>
          <p:cNvSpPr txBox="1"/>
          <p:nvPr/>
        </p:nvSpPr>
        <p:spPr>
          <a:xfrm>
            <a:off x="2877892" y="1605226"/>
            <a:ext cx="1919003" cy="276999"/>
          </a:xfrm>
          <a:prstGeom prst="rect">
            <a:avLst/>
          </a:prstGeom>
          <a:noFill/>
          <a:ln w="1270">
            <a:solidFill>
              <a:schemeClr val="tx1"/>
            </a:solidFill>
          </a:ln>
        </p:spPr>
        <p:txBody>
          <a:bodyPr wrap="square" rtlCol="0">
            <a:spAutoFit/>
          </a:bodyPr>
          <a:lstStyle/>
          <a:p>
            <a:r>
              <a:rPr lang="fi-FI" sz="1200" dirty="0" smtClean="0"/>
              <a:t>Vuonna 1945 syntyneet</a:t>
            </a:r>
            <a:endParaRPr lang="fi-FI" sz="1200" dirty="0"/>
          </a:p>
        </p:txBody>
      </p:sp>
      <p:cxnSp>
        <p:nvCxnSpPr>
          <p:cNvPr id="21" name="Suora yhdysviiva 20"/>
          <p:cNvCxnSpPr>
            <a:stCxn id="20" idx="3"/>
          </p:cNvCxnSpPr>
          <p:nvPr/>
        </p:nvCxnSpPr>
        <p:spPr>
          <a:xfrm>
            <a:off x="4796895" y="1743726"/>
            <a:ext cx="446314" cy="26708"/>
          </a:xfrm>
          <a:prstGeom prst="line">
            <a:avLst/>
          </a:prstGeom>
          <a:ln w="1270">
            <a:solidFill>
              <a:schemeClr val="tx1"/>
            </a:solidFill>
          </a:ln>
        </p:spPr>
        <p:style>
          <a:lnRef idx="1">
            <a:schemeClr val="accent1"/>
          </a:lnRef>
          <a:fillRef idx="0">
            <a:schemeClr val="accent1"/>
          </a:fillRef>
          <a:effectRef idx="0">
            <a:schemeClr val="accent1"/>
          </a:effectRef>
          <a:fontRef idx="minor">
            <a:schemeClr val="tx1"/>
          </a:fontRef>
        </p:style>
      </p:cxn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923" y="1268413"/>
            <a:ext cx="5121275" cy="474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5785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2A9B0C17-89C6-BC41-B4A0-A125ED2A948D}" type="datetime1">
              <a:rPr lang="fi-FI" smtClean="0"/>
              <a:t>17.12.2014</a:t>
            </a:fld>
            <a:endParaRPr lang="fi-FI" dirty="0"/>
          </a:p>
        </p:txBody>
      </p:sp>
      <p:sp>
        <p:nvSpPr>
          <p:cNvPr id="3" name="Alatunnisteen paikkamerkki 2"/>
          <p:cNvSpPr>
            <a:spLocks noGrp="1"/>
          </p:cNvSpPr>
          <p:nvPr>
            <p:ph type="ftr" sz="quarter" idx="11"/>
          </p:nvPr>
        </p:nvSpPr>
        <p:spPr/>
        <p:txBody>
          <a:bodyPr/>
          <a:lstStyle/>
          <a:p>
            <a:r>
              <a:rPr lang="fi-FI" dirty="0" smtClean="0"/>
              <a:t>Päivi Penkkala</a:t>
            </a:r>
            <a:endParaRPr lang="fi-FI" dirty="0"/>
          </a:p>
        </p:txBody>
      </p:sp>
      <p:sp>
        <p:nvSpPr>
          <p:cNvPr id="4" name="Dian numeron paikkamerkki 3"/>
          <p:cNvSpPr>
            <a:spLocks noGrp="1"/>
          </p:cNvSpPr>
          <p:nvPr>
            <p:ph type="sldNum" sz="quarter" idx="12"/>
          </p:nvPr>
        </p:nvSpPr>
        <p:spPr/>
        <p:txBody>
          <a:bodyPr/>
          <a:lstStyle/>
          <a:p>
            <a:fld id="{5313BD74-EA17-574A-98E7-0901538991B3}" type="slidenum">
              <a:rPr lang="fi-FI" smtClean="0"/>
              <a:t>7</a:t>
            </a:fld>
            <a:endParaRPr lang="fi-FI"/>
          </a:p>
        </p:txBody>
      </p:sp>
      <p:sp>
        <p:nvSpPr>
          <p:cNvPr id="5" name="Otsikko 4"/>
          <p:cNvSpPr>
            <a:spLocks noGrp="1"/>
          </p:cNvSpPr>
          <p:nvPr>
            <p:ph type="title"/>
          </p:nvPr>
        </p:nvSpPr>
        <p:spPr>
          <a:xfrm>
            <a:off x="756008" y="764704"/>
            <a:ext cx="7776000" cy="796950"/>
          </a:xfrm>
        </p:spPr>
        <p:txBody>
          <a:bodyPr>
            <a:normAutofit fontScale="90000"/>
          </a:bodyPr>
          <a:lstStyle/>
          <a:p>
            <a:r>
              <a:rPr lang="fi-FI" dirty="0"/>
              <a:t>K</a:t>
            </a:r>
            <a:r>
              <a:rPr lang="fi-FI" dirty="0" smtClean="0"/>
              <a:t>ehittäminen kohdentuu ennaltaehkäiseviin vanhuspalveluihin </a:t>
            </a:r>
            <a:endParaRPr lang="fi-FI" dirty="0"/>
          </a:p>
        </p:txBody>
      </p:sp>
      <p:pic>
        <p:nvPicPr>
          <p:cNvPr id="1026" name="Picture 2"/>
          <p:cNvPicPr>
            <a:picLocks noGrp="1" noChangeAspect="1" noChangeArrowheads="1"/>
          </p:cNvPicPr>
          <p:nvPr>
            <p:ph sz="quarter" idx="13"/>
          </p:nvPr>
        </p:nvPicPr>
        <p:blipFill>
          <a:blip r:embed="rId2" cstate="print">
            <a:extLst>
              <a:ext uri="{28A0092B-C50C-407E-A947-70E740481C1C}">
                <a14:useLocalDpi xmlns:a14="http://schemas.microsoft.com/office/drawing/2010/main" val="0"/>
              </a:ext>
            </a:extLst>
          </a:blip>
          <a:srcRect/>
          <a:stretch>
            <a:fillRect/>
          </a:stretch>
        </p:blipFill>
        <p:spPr bwMode="auto">
          <a:xfrm>
            <a:off x="2539241" y="1557338"/>
            <a:ext cx="4065519" cy="47627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kstiruutu 6"/>
          <p:cNvSpPr txBox="1"/>
          <p:nvPr/>
        </p:nvSpPr>
        <p:spPr>
          <a:xfrm>
            <a:off x="2267744" y="1340768"/>
            <a:ext cx="4752528" cy="2862322"/>
          </a:xfrm>
          <a:prstGeom prst="rect">
            <a:avLst/>
          </a:prstGeom>
          <a:noFill/>
          <a:ln>
            <a:solidFill>
              <a:srgbClr val="00468B"/>
            </a:solidFill>
            <a:prstDash val="dash"/>
          </a:ln>
        </p:spPr>
        <p:txBody>
          <a:bodyPr wrap="square" rtlCol="0">
            <a:spAutoFit/>
          </a:bodyPr>
          <a:lstStyle/>
          <a:p>
            <a:endParaRPr lang="fi-FI" dirty="0" smtClean="0"/>
          </a:p>
          <a:p>
            <a:endParaRPr lang="fi-FI" dirty="0"/>
          </a:p>
          <a:p>
            <a:endParaRPr lang="fi-FI" dirty="0" smtClean="0"/>
          </a:p>
          <a:p>
            <a:endParaRPr lang="fi-FI" dirty="0"/>
          </a:p>
          <a:p>
            <a:endParaRPr lang="fi-FI" dirty="0" smtClean="0"/>
          </a:p>
          <a:p>
            <a:endParaRPr lang="fi-FI" dirty="0"/>
          </a:p>
          <a:p>
            <a:endParaRPr lang="fi-FI" dirty="0" smtClean="0"/>
          </a:p>
          <a:p>
            <a:endParaRPr lang="fi-FI" dirty="0"/>
          </a:p>
          <a:p>
            <a:endParaRPr lang="fi-FI" dirty="0" smtClean="0"/>
          </a:p>
          <a:p>
            <a:endParaRPr lang="fi-FI" dirty="0"/>
          </a:p>
        </p:txBody>
      </p:sp>
    </p:spTree>
    <p:extLst>
      <p:ext uri="{BB962C8B-B14F-4D97-AF65-F5344CB8AC3E}">
        <p14:creationId xmlns:p14="http://schemas.microsoft.com/office/powerpoint/2010/main" val="23134339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1052736"/>
            <a:ext cx="7776000" cy="796950"/>
          </a:xfrm>
        </p:spPr>
        <p:txBody>
          <a:bodyPr>
            <a:normAutofit fontScale="90000"/>
          </a:bodyPr>
          <a:lstStyle/>
          <a:p>
            <a:pPr algn="ctr"/>
            <a:r>
              <a:rPr lang="fi-FI" dirty="0" smtClean="0"/>
              <a:t>Hyvinvointia edistetään osallisuuden avulla</a:t>
            </a:r>
            <a:endParaRPr lang="fi-FI" dirty="0"/>
          </a:p>
        </p:txBody>
      </p:sp>
      <p:sp>
        <p:nvSpPr>
          <p:cNvPr id="3" name="Sisällön paikkamerkki 2"/>
          <p:cNvSpPr>
            <a:spLocks noGrp="1"/>
          </p:cNvSpPr>
          <p:nvPr>
            <p:ph sz="quarter" idx="13"/>
          </p:nvPr>
        </p:nvSpPr>
        <p:spPr>
          <a:xfrm>
            <a:off x="684213" y="2276872"/>
            <a:ext cx="7775575" cy="3744516"/>
          </a:xfrm>
        </p:spPr>
        <p:txBody>
          <a:bodyPr>
            <a:normAutofit/>
          </a:bodyPr>
          <a:lstStyle/>
          <a:p>
            <a:pPr lvl="1"/>
            <a:r>
              <a:rPr lang="fi-FI" sz="2000" dirty="0" smtClean="0"/>
              <a:t>Tukemalla kaikkien ikäihmisten osallisuutta</a:t>
            </a:r>
          </a:p>
          <a:p>
            <a:pPr lvl="2"/>
            <a:r>
              <a:rPr lang="fi-FI" sz="2000" dirty="0" smtClean="0"/>
              <a:t>Kaikille avoin viestintä, palvelukartta</a:t>
            </a:r>
          </a:p>
          <a:p>
            <a:pPr marL="914400" lvl="2" indent="0">
              <a:buNone/>
            </a:pPr>
            <a:endParaRPr lang="fi-FI" sz="2000" dirty="0" smtClean="0"/>
          </a:p>
          <a:p>
            <a:pPr lvl="1"/>
            <a:r>
              <a:rPr lang="fi-FI" sz="2000" dirty="0" smtClean="0"/>
              <a:t>Kehittämällä vaikuttajaryhmien ja </a:t>
            </a:r>
          </a:p>
          <a:p>
            <a:pPr marL="457200" lvl="1" indent="0">
              <a:buNone/>
            </a:pPr>
            <a:r>
              <a:rPr lang="fi-FI" sz="2000" dirty="0"/>
              <a:t>	</a:t>
            </a:r>
            <a:r>
              <a:rPr lang="fi-FI" sz="2000" dirty="0" smtClean="0"/>
              <a:t>asiakas- ja asukasryhmien toimintaa</a:t>
            </a:r>
          </a:p>
          <a:p>
            <a:pPr marL="457200" lvl="1" indent="0">
              <a:buNone/>
            </a:pPr>
            <a:endParaRPr lang="fi-FI" sz="2000" dirty="0" smtClean="0"/>
          </a:p>
          <a:p>
            <a:pPr lvl="1"/>
            <a:r>
              <a:rPr lang="fi-FI" sz="2000" dirty="0" smtClean="0"/>
              <a:t>Kehittämällä palveluohjausta</a:t>
            </a:r>
          </a:p>
          <a:p>
            <a:pPr lvl="2"/>
            <a:r>
              <a:rPr lang="fi-FI" sz="2000" dirty="0" smtClean="0"/>
              <a:t>Asiakas- ja ratkaisukeskeisyys</a:t>
            </a:r>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8</a:t>
            </a:fld>
            <a:endParaRPr lang="fi-FI"/>
          </a:p>
        </p:txBody>
      </p:sp>
    </p:spTree>
    <p:extLst>
      <p:ext uri="{BB962C8B-B14F-4D97-AF65-F5344CB8AC3E}">
        <p14:creationId xmlns:p14="http://schemas.microsoft.com/office/powerpoint/2010/main" val="3648679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1052736"/>
            <a:ext cx="7776000" cy="796950"/>
          </a:xfrm>
        </p:spPr>
        <p:txBody>
          <a:bodyPr>
            <a:normAutofit fontScale="90000"/>
          </a:bodyPr>
          <a:lstStyle/>
          <a:p>
            <a:r>
              <a:rPr lang="fi-FI" dirty="0" smtClean="0"/>
              <a:t>Palveluohjauksen kehittäminen </a:t>
            </a:r>
            <a:br>
              <a:rPr lang="fi-FI" dirty="0" smtClean="0"/>
            </a:br>
            <a:r>
              <a:rPr lang="fi-FI" dirty="0" smtClean="0"/>
              <a:t>Palvelutori-mallilla </a:t>
            </a:r>
            <a:endParaRPr lang="fi-FI" dirty="0"/>
          </a:p>
        </p:txBody>
      </p:sp>
      <p:sp>
        <p:nvSpPr>
          <p:cNvPr id="3" name="Sisällön paikkamerkki 2"/>
          <p:cNvSpPr>
            <a:spLocks noGrp="1"/>
          </p:cNvSpPr>
          <p:nvPr>
            <p:ph sz="quarter" idx="13"/>
          </p:nvPr>
        </p:nvSpPr>
        <p:spPr>
          <a:xfrm>
            <a:off x="683568" y="2636912"/>
            <a:ext cx="7775575" cy="3528492"/>
          </a:xfrm>
        </p:spPr>
        <p:txBody>
          <a:bodyPr>
            <a:normAutofit/>
          </a:bodyPr>
          <a:lstStyle/>
          <a:p>
            <a:pPr marL="0" indent="0">
              <a:buNone/>
            </a:pPr>
            <a:r>
              <a:rPr lang="fi-FI" b="0" dirty="0" smtClean="0"/>
              <a:t>1. Mistä palveluita tulevaisuudessa saa ja miten?</a:t>
            </a:r>
          </a:p>
          <a:p>
            <a:pPr marL="0" indent="0">
              <a:buNone/>
            </a:pPr>
            <a:r>
              <a:rPr lang="fi-FI" b="0" dirty="0" smtClean="0"/>
              <a:t>2. </a:t>
            </a:r>
            <a:r>
              <a:rPr lang="fi-FI" b="0" dirty="0"/>
              <a:t>P</a:t>
            </a:r>
            <a:r>
              <a:rPr lang="fi-FI" b="0" dirty="0" smtClean="0"/>
              <a:t>alveluohjaus asiakas- </a:t>
            </a:r>
            <a:r>
              <a:rPr lang="fi-FI" b="0" dirty="0"/>
              <a:t>ja </a:t>
            </a:r>
            <a:r>
              <a:rPr lang="fi-FI" b="0" dirty="0" smtClean="0"/>
              <a:t>ratkaisulähtöisesti</a:t>
            </a:r>
            <a:endParaRPr lang="fi-FI" b="0" dirty="0"/>
          </a:p>
          <a:p>
            <a:pPr marL="0" indent="0">
              <a:buNone/>
            </a:pPr>
            <a:r>
              <a:rPr lang="fi-FI" b="0" dirty="0" smtClean="0"/>
              <a:t>3. Julkisen</a:t>
            </a:r>
            <a:r>
              <a:rPr lang="fi-FI" b="0" dirty="0"/>
              <a:t>, yksityisen ja kolmannen sektorin </a:t>
            </a:r>
            <a:r>
              <a:rPr lang="fi-FI" b="0" dirty="0" smtClean="0"/>
              <a:t>välinen yhteistyö</a:t>
            </a:r>
          </a:p>
          <a:p>
            <a:pPr marL="0" indent="0">
              <a:buNone/>
            </a:pPr>
            <a:r>
              <a:rPr lang="fi-FI" b="0" dirty="0" smtClean="0"/>
              <a:t>4. Mitä tietoa tarvitaan, jotta ikäihminen, omainen ja työntekijät löytävät oikeat palvelut? </a:t>
            </a:r>
          </a:p>
        </p:txBody>
      </p:sp>
      <p:sp>
        <p:nvSpPr>
          <p:cNvPr id="4" name="Päivämäärän paikkamerkki 3"/>
          <p:cNvSpPr>
            <a:spLocks noGrp="1"/>
          </p:cNvSpPr>
          <p:nvPr>
            <p:ph type="dt" sz="half" idx="14"/>
          </p:nvPr>
        </p:nvSpPr>
        <p:spPr/>
        <p:txBody>
          <a:bodyPr/>
          <a:lstStyle/>
          <a:p>
            <a:fld id="{B4D18F73-29E0-0C48-B7BB-47AD54BA47B9}" type="datetime1">
              <a:rPr lang="fi-FI" smtClean="0"/>
              <a:t>17.12.2014</a:t>
            </a:fld>
            <a:endParaRPr lang="fi-FI" dirty="0"/>
          </a:p>
        </p:txBody>
      </p:sp>
      <p:sp>
        <p:nvSpPr>
          <p:cNvPr id="5" name="Alatunnisteen paikkamerkki 4"/>
          <p:cNvSpPr>
            <a:spLocks noGrp="1"/>
          </p:cNvSpPr>
          <p:nvPr>
            <p:ph type="ftr" sz="quarter" idx="15"/>
          </p:nvPr>
        </p:nvSpPr>
        <p:spPr/>
        <p:txBody>
          <a:bodyPr/>
          <a:lstStyle/>
          <a:p>
            <a:r>
              <a:rPr lang="fi-FI" dirty="0" smtClean="0"/>
              <a:t>Päivi Penkkala</a:t>
            </a:r>
            <a:endParaRPr lang="fi-FI" dirty="0"/>
          </a:p>
        </p:txBody>
      </p:sp>
      <p:sp>
        <p:nvSpPr>
          <p:cNvPr id="6" name="Dian numeron paikkamerkki 5"/>
          <p:cNvSpPr>
            <a:spLocks noGrp="1"/>
          </p:cNvSpPr>
          <p:nvPr>
            <p:ph type="sldNum" sz="quarter" idx="16"/>
          </p:nvPr>
        </p:nvSpPr>
        <p:spPr/>
        <p:txBody>
          <a:bodyPr/>
          <a:lstStyle/>
          <a:p>
            <a:fld id="{5313BD74-EA17-574A-98E7-0901538991B3}" type="slidenum">
              <a:rPr lang="fi-FI" smtClean="0"/>
              <a:t>9</a:t>
            </a:fld>
            <a:endParaRPr lang="fi-FI"/>
          </a:p>
        </p:txBody>
      </p:sp>
    </p:spTree>
    <p:extLst>
      <p:ext uri="{BB962C8B-B14F-4D97-AF65-F5344CB8AC3E}">
        <p14:creationId xmlns:p14="http://schemas.microsoft.com/office/powerpoint/2010/main" val="4785279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ku_ppt-pohja_25012012">
  <a:themeElements>
    <a:clrScheme name="Mukautettu 1">
      <a:dk1>
        <a:sysClr val="windowText" lastClr="000000"/>
      </a:dk1>
      <a:lt1>
        <a:sysClr val="window" lastClr="FFFFFF"/>
      </a:lt1>
      <a:dk2>
        <a:srgbClr val="00468B"/>
      </a:dk2>
      <a:lt2>
        <a:srgbClr val="EEECE1"/>
      </a:lt2>
      <a:accent1>
        <a:srgbClr val="00468B"/>
      </a:accent1>
      <a:accent2>
        <a:srgbClr val="FFB92F"/>
      </a:accent2>
      <a:accent3>
        <a:srgbClr val="B61130"/>
      </a:accent3>
      <a:accent4>
        <a:srgbClr val="FC670D"/>
      </a:accent4>
      <a:accent5>
        <a:srgbClr val="32AACD"/>
      </a:accent5>
      <a:accent6>
        <a:srgbClr val="808080"/>
      </a:accent6>
      <a:hlink>
        <a:srgbClr val="00367A"/>
      </a:hlink>
      <a:folHlink>
        <a:srgbClr val="32AACD"/>
      </a:folHlink>
    </a:clrScheme>
    <a:fontScheme name="Office, klassinen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Turun kaupunki">
      <a:dk1>
        <a:sysClr val="windowText" lastClr="000000"/>
      </a:dk1>
      <a:lt1>
        <a:sysClr val="window" lastClr="FFFFFF"/>
      </a:lt1>
      <a:dk2>
        <a:srgbClr val="298AAD"/>
      </a:dk2>
      <a:lt2>
        <a:srgbClr val="EEECE1"/>
      </a:lt2>
      <a:accent1>
        <a:srgbClr val="00468B"/>
      </a:accent1>
      <a:accent2>
        <a:srgbClr val="FFB92F"/>
      </a:accent2>
      <a:accent3>
        <a:srgbClr val="B61130"/>
      </a:accent3>
      <a:accent4>
        <a:srgbClr val="FC670D"/>
      </a:accent4>
      <a:accent5>
        <a:srgbClr val="298AAD"/>
      </a:accent5>
      <a:accent6>
        <a:srgbClr val="2C9024"/>
      </a:accent6>
      <a:hlink>
        <a:srgbClr val="0000FF"/>
      </a:hlink>
      <a:folHlink>
        <a:srgbClr val="800080"/>
      </a:folHlink>
    </a:clrScheme>
    <a:fontScheme name="Turun kaupunki">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1865</TotalTime>
  <Words>830</Words>
  <Application>Microsoft Office PowerPoint</Application>
  <PresentationFormat>Näytössä katseltava diaesitys (4:3)</PresentationFormat>
  <Paragraphs>164</Paragraphs>
  <Slides>15</Slides>
  <Notes>0</Notes>
  <HiddenSlides>0</HiddenSlides>
  <MMClips>0</MMClips>
  <ScaleCrop>false</ScaleCrop>
  <HeadingPairs>
    <vt:vector size="4" baseType="variant">
      <vt:variant>
        <vt:lpstr>Teema</vt:lpstr>
      </vt:variant>
      <vt:variant>
        <vt:i4>1</vt:i4>
      </vt:variant>
      <vt:variant>
        <vt:lpstr>Dian otsikot</vt:lpstr>
      </vt:variant>
      <vt:variant>
        <vt:i4>15</vt:i4>
      </vt:variant>
    </vt:vector>
  </HeadingPairs>
  <TitlesOfParts>
    <vt:vector size="16" baseType="lpstr">
      <vt:lpstr>tku_ppt-pohja_25012012</vt:lpstr>
      <vt:lpstr>Ikäihmisten osallisuuden ja hyvinvoinnin edistäminen</vt:lpstr>
      <vt:lpstr>Taustaa, valtakunnallinen</vt:lpstr>
      <vt:lpstr>Taustaa, Sitra</vt:lpstr>
      <vt:lpstr>Taustaa, Turku</vt:lpstr>
      <vt:lpstr>PowerPoint-esitys</vt:lpstr>
      <vt:lpstr>PowerPoint-esitys</vt:lpstr>
      <vt:lpstr>Kehittäminen kohdentuu ennaltaehkäiseviin vanhuspalveluihin </vt:lpstr>
      <vt:lpstr>Hyvinvointia edistetään osallisuuden avulla</vt:lpstr>
      <vt:lpstr>Palveluohjauksen kehittäminen  Palvelutori-mallilla </vt:lpstr>
      <vt:lpstr>1 Palveluverkon kehittäminen</vt:lpstr>
      <vt:lpstr>2 Asiakas- ja ratkaisulähtöisen palveluohjauksen toimintamalli</vt:lpstr>
      <vt:lpstr>    3 Julkisen ja kolmannen sektorin yhteistyö</vt:lpstr>
      <vt:lpstr>4 Palvelutiedon hallinta</vt:lpstr>
      <vt:lpstr>Lopputuloksena </vt:lpstr>
      <vt:lpstr>Kiitos!</vt:lpstr>
    </vt:vector>
  </TitlesOfParts>
  <Company>Turun kaupunki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Penkkala Päivi</dc:creator>
  <cp:lastModifiedBy>Lauronen Anna-Maija</cp:lastModifiedBy>
  <cp:revision>97</cp:revision>
  <cp:lastPrinted>2014-11-06T15:50:17Z</cp:lastPrinted>
  <dcterms:created xsi:type="dcterms:W3CDTF">2012-01-04T10:39:25Z</dcterms:created>
  <dcterms:modified xsi:type="dcterms:W3CDTF">2014-12-17T10:05:13Z</dcterms:modified>
</cp:coreProperties>
</file>