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6"/>
    <p:sldMasterId id="2147483692" r:id="rId7"/>
    <p:sldMasterId id="2147483702" r:id="rId8"/>
  </p:sldMasterIdLst>
  <p:notesMasterIdLst>
    <p:notesMasterId r:id="rId13"/>
  </p:notesMasterIdLst>
  <p:sldIdLst>
    <p:sldId id="394" r:id="rId9"/>
    <p:sldId id="395" r:id="rId10"/>
    <p:sldId id="399" r:id="rId11"/>
    <p:sldId id="396" r:id="rId12"/>
  </p:sldIdLst>
  <p:sldSz cx="9144000" cy="6858000" type="screen4x3"/>
  <p:notesSz cx="6724650" cy="97742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uorinen Merja" initials="V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ED1A3B"/>
    <a:srgbClr val="408FBB"/>
    <a:srgbClr val="3366FF"/>
    <a:srgbClr val="00ACEF"/>
    <a:srgbClr val="00A97A"/>
    <a:srgbClr val="F26522"/>
    <a:srgbClr val="7DCDC8"/>
    <a:srgbClr val="FFC233"/>
    <a:srgbClr val="E30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Normaali tyyli 3 - Korostu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Normaali tyyli 3 - 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Normaali tyyli 3 - Korostu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Normaali tyyl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Normaali tyyli 3 - 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Normaali tyyli 4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5" autoAdjust="0"/>
    <p:restoredTop sz="73363" autoAdjust="0"/>
  </p:normalViewPr>
  <p:slideViewPr>
    <p:cSldViewPr>
      <p:cViewPr varScale="1">
        <p:scale>
          <a:sx n="85" d="100"/>
          <a:sy n="85" d="100"/>
        </p:scale>
        <p:origin x="28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36" y="-78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72206-3187-4D93-A774-A46C04FEBE0C}" type="datetimeFigureOut">
              <a:rPr lang="fi-FI" smtClean="0"/>
              <a:t>19.8.2016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07F8-3699-4BAA-951B-19D6743FE5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Dioissa esitetään</a:t>
            </a:r>
          </a:p>
          <a:p>
            <a:pPr lvl="0"/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selvitys olennaisista talousarviopoikkeamista ja niiden syistä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selvitys mahdollisista toimenpiteistä, mihin on ryhdytty tai ryhdytään talousarviossa pysymiseksi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toimintakate (ennuste, netto ja talousarviopoikkeama),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sininen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boxi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työvoiman käytön ennuste 31.12.2016, sininen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boxi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F16B-33FF-42A4-853F-BAD7DCE53550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Dioissa esitetään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selvitys olennaisista talousarviopoikkeamista ja niiden syistä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selvitys mahdollisista toimenpiteistä, mihin on ryhdytty tai ryhdytään talousarviossa pysymiseksi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toimintakate (ennuste, netto ja talousarviopoikkeama),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sininen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boxi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työvoiman käytön ennuste 31.12.2016, sininen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boxi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F16B-33FF-42A4-853F-BAD7DCE53550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07F8-3699-4BAA-951B-19D6743FE58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84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180000"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180000">
              <a:buSzPct val="60000"/>
              <a:buFont typeface="Courier New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60000" indent="-180000">
              <a:buSzPct val="100000"/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00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9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180000"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180000">
              <a:buSzPct val="60000"/>
              <a:buFont typeface="Courier New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60000" indent="-180000">
              <a:buSzPct val="100000"/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00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180000"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180000">
              <a:buSzPct val="60000"/>
              <a:buFont typeface="Courier New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60000" indent="-180000">
              <a:buSzPct val="100000"/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00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9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>
                <a:solidFill>
                  <a:prstClr val="black"/>
                </a:solidFill>
              </a:rPr>
              <a:pPr/>
              <a:t>19.8.2016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8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>
                <a:solidFill>
                  <a:prstClr val="black"/>
                </a:solidFill>
              </a:rPr>
              <a:pPr/>
              <a:t>19.8.2016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>
                <a:solidFill>
                  <a:prstClr val="black"/>
                </a:solidFill>
              </a:rPr>
              <a:pPr/>
              <a:t>19.8.2016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1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>
                <a:solidFill>
                  <a:prstClr val="black"/>
                </a:solidFill>
              </a:rPr>
              <a:pPr/>
              <a:t>19.8.2016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>
                <a:solidFill>
                  <a:prstClr val="black"/>
                </a:solidFill>
              </a:rPr>
              <a:pPr/>
              <a:t>19.8.2016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2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>
                <a:solidFill>
                  <a:prstClr val="black"/>
                </a:solidFill>
              </a:rPr>
              <a:pPr/>
              <a:t>19.8.2016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6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8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180000"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180000">
              <a:buSzPct val="60000"/>
              <a:buFont typeface="Courier New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60000" indent="-180000">
              <a:buSzPct val="100000"/>
              <a:buFont typeface="Lucida Grande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00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rgbClr val="00ACE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9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3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/>
              <a:t>19.8.2016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72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/>
              <a:t>19.8.2016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9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/>
              <a:t>19.8.2016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87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/>
              <a:t>19.8.2016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5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/>
              <a:t>19.8.2016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55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D70033-AC7D-4EF3-BCE4-6745D820D409}" type="datetimeFigureOut">
              <a:rPr lang="fi-FI" smtClean="0"/>
              <a:t>19.8.2016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23CBD-CB3B-4D2F-B7EC-07AF1AB68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65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5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" Target="../slides/slide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Suorakulmio 11">
            <a:hlinkClick r:id="" action="ppaction://noaction"/>
          </p:cNvPr>
          <p:cNvSpPr>
            <a:spLocks/>
          </p:cNvSpPr>
          <p:nvPr/>
        </p:nvSpPr>
        <p:spPr>
          <a:xfrm>
            <a:off x="1526332" y="146719"/>
            <a:ext cx="1515008" cy="394195"/>
          </a:xfrm>
          <a:prstGeom prst="rect">
            <a:avLst/>
          </a:prstGeom>
          <a:solidFill>
            <a:srgbClr val="19488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TULOKSEN MUODOSTUMINEN</a:t>
            </a:r>
          </a:p>
        </p:txBody>
      </p:sp>
      <p:sp>
        <p:nvSpPr>
          <p:cNvPr id="13" name="Suorakulmio 12">
            <a:hlinkClick r:id="rId11" action="ppaction://hlinksldjump"/>
          </p:cNvPr>
          <p:cNvSpPr>
            <a:spLocks/>
          </p:cNvSpPr>
          <p:nvPr/>
        </p:nvSpPr>
        <p:spPr>
          <a:xfrm>
            <a:off x="7628993" y="142574"/>
            <a:ext cx="1515008" cy="394195"/>
          </a:xfrm>
          <a:prstGeom prst="rect">
            <a:avLst/>
          </a:prstGeom>
          <a:solidFill>
            <a:srgbClr val="00ACE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TOIMIALOJEN NOSTOT</a:t>
            </a:r>
          </a:p>
        </p:txBody>
      </p:sp>
      <p:sp>
        <p:nvSpPr>
          <p:cNvPr id="14" name="Suorakulmio 13">
            <a:hlinkClick r:id="" action="ppaction://noaction"/>
          </p:cNvPr>
          <p:cNvSpPr>
            <a:spLocks/>
          </p:cNvSpPr>
          <p:nvPr/>
        </p:nvSpPr>
        <p:spPr>
          <a:xfrm>
            <a:off x="4577662" y="146719"/>
            <a:ext cx="1515008" cy="394195"/>
          </a:xfrm>
          <a:prstGeom prst="rect">
            <a:avLst/>
          </a:prstGeom>
          <a:solidFill>
            <a:srgbClr val="ED0C6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TALOUSARVION TOTEUTUMINEN</a:t>
            </a:r>
          </a:p>
        </p:txBody>
      </p:sp>
      <p:cxnSp>
        <p:nvCxnSpPr>
          <p:cNvPr id="16" name="Suora yhdysviiva 15"/>
          <p:cNvCxnSpPr/>
          <p:nvPr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Placeholder 1"/>
          <p:cNvSpPr txBox="1">
            <a:spLocks/>
          </p:cNvSpPr>
          <p:nvPr/>
        </p:nvSpPr>
        <p:spPr>
          <a:xfrm>
            <a:off x="884911" y="620688"/>
            <a:ext cx="7412952" cy="43204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endParaRPr lang="en-US" sz="2400" b="1" kern="12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Suorakulmio 17">
            <a:hlinkClick r:id="rId11" action="ppaction://hlinksldjump"/>
          </p:cNvPr>
          <p:cNvSpPr/>
          <p:nvPr/>
        </p:nvSpPr>
        <p:spPr>
          <a:xfrm>
            <a:off x="5504377" y="6545957"/>
            <a:ext cx="3635897" cy="312043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prstClr val="white"/>
                </a:solidFill>
              </a:rPr>
              <a:t>TURUN KAUPUNGIN </a:t>
            </a:r>
            <a:r>
              <a:rPr lang="fi-FI" sz="1100" dirty="0" smtClean="0">
                <a:solidFill>
                  <a:prstClr val="white"/>
                </a:solidFill>
              </a:rPr>
              <a:t>OSAVUOSIKATSAUS 2/2016</a:t>
            </a:r>
            <a:endParaRPr lang="fi-FI" sz="1100" dirty="0">
              <a:solidFill>
                <a:prstClr val="white"/>
              </a:solidFill>
            </a:endParaRPr>
          </a:p>
        </p:txBody>
      </p:sp>
      <p:pic>
        <p:nvPicPr>
          <p:cNvPr id="11" name="Kuva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9" y="5770438"/>
            <a:ext cx="1800476" cy="1066949"/>
          </a:xfrm>
          <a:prstGeom prst="rect">
            <a:avLst/>
          </a:prstGeom>
        </p:spPr>
      </p:pic>
      <p:sp>
        <p:nvSpPr>
          <p:cNvPr id="19" name="Suorakulmio 18">
            <a:hlinkClick r:id="" action="ppaction://noaction"/>
          </p:cNvPr>
          <p:cNvSpPr>
            <a:spLocks/>
          </p:cNvSpPr>
          <p:nvPr/>
        </p:nvSpPr>
        <p:spPr>
          <a:xfrm>
            <a:off x="667" y="142575"/>
            <a:ext cx="1515008" cy="394195"/>
          </a:xfrm>
          <a:prstGeom prst="rect">
            <a:avLst/>
          </a:prstGeom>
          <a:solidFill>
            <a:srgbClr val="00A97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TURKU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VUOSI 2015</a:t>
            </a:r>
          </a:p>
        </p:txBody>
      </p:sp>
      <p:sp>
        <p:nvSpPr>
          <p:cNvPr id="20" name="Suorakulmio 19">
            <a:hlinkClick r:id="" action="ppaction://noaction"/>
          </p:cNvPr>
          <p:cNvSpPr>
            <a:spLocks/>
          </p:cNvSpPr>
          <p:nvPr userDrawn="1"/>
        </p:nvSpPr>
        <p:spPr>
          <a:xfrm>
            <a:off x="3051997" y="146719"/>
            <a:ext cx="1515008" cy="394195"/>
          </a:xfrm>
          <a:prstGeom prst="rect">
            <a:avLst/>
          </a:prstGeom>
          <a:solidFill>
            <a:srgbClr val="4040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RAHOITUS-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ASEMA</a:t>
            </a:r>
          </a:p>
        </p:txBody>
      </p:sp>
      <p:sp>
        <p:nvSpPr>
          <p:cNvPr id="15" name="Suorakulmio 14">
            <a:hlinkClick r:id="" action="ppaction://noaction"/>
          </p:cNvPr>
          <p:cNvSpPr>
            <a:spLocks/>
          </p:cNvSpPr>
          <p:nvPr userDrawn="1"/>
        </p:nvSpPr>
        <p:spPr>
          <a:xfrm>
            <a:off x="6103327" y="150054"/>
            <a:ext cx="1515008" cy="394195"/>
          </a:xfrm>
          <a:prstGeom prst="rect">
            <a:avLst/>
          </a:prstGeom>
          <a:solidFill>
            <a:srgbClr val="ED1A3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TURKU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KONSERNI</a:t>
            </a:r>
          </a:p>
        </p:txBody>
      </p:sp>
    </p:spTree>
    <p:extLst>
      <p:ext uri="{BB962C8B-B14F-4D97-AF65-F5344CB8AC3E}">
        <p14:creationId xmlns:p14="http://schemas.microsoft.com/office/powerpoint/2010/main" val="25892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78" r:id="rId3"/>
    <p:sldLayoutId id="2147483679" r:id="rId4"/>
    <p:sldLayoutId id="2147483681" r:id="rId5"/>
    <p:sldLayoutId id="2147483682" r:id="rId6"/>
    <p:sldLayoutId id="2147483685" r:id="rId7"/>
    <p:sldLayoutId id="2147483686" r:id="rId8"/>
    <p:sldLayoutId id="214748370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lang="fi-FI" sz="1800" kern="120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Suorakulmio 11">
            <a:hlinkClick r:id="" action="ppaction://noaction"/>
          </p:cNvPr>
          <p:cNvSpPr>
            <a:spLocks/>
          </p:cNvSpPr>
          <p:nvPr/>
        </p:nvSpPr>
        <p:spPr>
          <a:xfrm>
            <a:off x="2037994" y="146719"/>
            <a:ext cx="1515008" cy="394195"/>
          </a:xfrm>
          <a:prstGeom prst="rect">
            <a:avLst/>
          </a:prstGeom>
          <a:solidFill>
            <a:srgbClr val="19488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TULOKSEN MUODOSTUMINEN</a:t>
            </a:r>
          </a:p>
        </p:txBody>
      </p:sp>
      <p:sp>
        <p:nvSpPr>
          <p:cNvPr id="13" name="Suorakulmio 12">
            <a:hlinkClick r:id="" action="ppaction://noaction"/>
          </p:cNvPr>
          <p:cNvSpPr>
            <a:spLocks/>
          </p:cNvSpPr>
          <p:nvPr/>
        </p:nvSpPr>
        <p:spPr>
          <a:xfrm>
            <a:off x="7367497" y="146719"/>
            <a:ext cx="1515008" cy="394195"/>
          </a:xfrm>
          <a:prstGeom prst="rect">
            <a:avLst/>
          </a:prstGeom>
          <a:solidFill>
            <a:srgbClr val="00ACE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TOIMIALOJEN NOSTOT</a:t>
            </a:r>
          </a:p>
        </p:txBody>
      </p:sp>
      <p:sp>
        <p:nvSpPr>
          <p:cNvPr id="14" name="Suorakulmio 13">
            <a:hlinkClick r:id="" action="ppaction://noaction"/>
          </p:cNvPr>
          <p:cNvSpPr>
            <a:spLocks/>
          </p:cNvSpPr>
          <p:nvPr/>
        </p:nvSpPr>
        <p:spPr>
          <a:xfrm>
            <a:off x="5590996" y="146719"/>
            <a:ext cx="1515008" cy="394195"/>
          </a:xfrm>
          <a:prstGeom prst="rect">
            <a:avLst/>
          </a:prstGeom>
          <a:solidFill>
            <a:srgbClr val="ED0C6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TALOUSARVION TOTEUTUMINEN</a:t>
            </a:r>
          </a:p>
        </p:txBody>
      </p:sp>
      <p:cxnSp>
        <p:nvCxnSpPr>
          <p:cNvPr id="16" name="Suora yhdysviiva 15"/>
          <p:cNvCxnSpPr/>
          <p:nvPr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Placeholder 1"/>
          <p:cNvSpPr txBox="1">
            <a:spLocks/>
          </p:cNvSpPr>
          <p:nvPr/>
        </p:nvSpPr>
        <p:spPr>
          <a:xfrm>
            <a:off x="884911" y="620688"/>
            <a:ext cx="7412952" cy="43204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18" name="Suorakulmio 17">
            <a:hlinkClick r:id="" action="ppaction://noaction"/>
          </p:cNvPr>
          <p:cNvSpPr/>
          <p:nvPr/>
        </p:nvSpPr>
        <p:spPr>
          <a:xfrm>
            <a:off x="5940152" y="6567215"/>
            <a:ext cx="3203849" cy="312043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prstClr val="white"/>
                </a:solidFill>
              </a:rPr>
              <a:t>TURUN KAUPUNGIN TILINPÄÄTÖS 2015</a:t>
            </a:r>
          </a:p>
        </p:txBody>
      </p:sp>
      <p:pic>
        <p:nvPicPr>
          <p:cNvPr id="11" name="Kuva 10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9" y="5770438"/>
            <a:ext cx="1800476" cy="1066949"/>
          </a:xfrm>
          <a:prstGeom prst="rect">
            <a:avLst/>
          </a:prstGeom>
        </p:spPr>
      </p:pic>
      <p:sp>
        <p:nvSpPr>
          <p:cNvPr id="19" name="Suorakulmio 18">
            <a:hlinkClick r:id="" action="ppaction://noaction"/>
          </p:cNvPr>
          <p:cNvSpPr>
            <a:spLocks/>
          </p:cNvSpPr>
          <p:nvPr/>
        </p:nvSpPr>
        <p:spPr>
          <a:xfrm>
            <a:off x="261493" y="146719"/>
            <a:ext cx="1515008" cy="394195"/>
          </a:xfrm>
          <a:prstGeom prst="rect">
            <a:avLst/>
          </a:prstGeom>
          <a:solidFill>
            <a:srgbClr val="00A97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TURKU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VUOSI 2015</a:t>
            </a:r>
          </a:p>
        </p:txBody>
      </p:sp>
      <p:sp>
        <p:nvSpPr>
          <p:cNvPr id="20" name="Suorakulmio 19">
            <a:hlinkClick r:id="" action="ppaction://noaction"/>
          </p:cNvPr>
          <p:cNvSpPr>
            <a:spLocks/>
          </p:cNvSpPr>
          <p:nvPr userDrawn="1"/>
        </p:nvSpPr>
        <p:spPr>
          <a:xfrm>
            <a:off x="3814495" y="146719"/>
            <a:ext cx="1515008" cy="394195"/>
          </a:xfrm>
          <a:prstGeom prst="rect">
            <a:avLst/>
          </a:prstGeom>
          <a:solidFill>
            <a:srgbClr val="4040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RAHOITUS-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50" b="1" kern="0" dirty="0">
                <a:solidFill>
                  <a:prstClr val="white"/>
                </a:solidFill>
              </a:rPr>
              <a:t>ASEMA</a:t>
            </a:r>
          </a:p>
        </p:txBody>
      </p:sp>
      <p:sp>
        <p:nvSpPr>
          <p:cNvPr id="21" name="Suorakulmio 20">
            <a:hlinkClick r:id="" action="ppaction://noaction"/>
          </p:cNvPr>
          <p:cNvSpPr/>
          <p:nvPr userDrawn="1"/>
        </p:nvSpPr>
        <p:spPr>
          <a:xfrm>
            <a:off x="7367497" y="6303912"/>
            <a:ext cx="1776503" cy="3120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100" b="1" dirty="0">
                <a:solidFill>
                  <a:srgbClr val="FF0000"/>
                </a:solidFill>
              </a:rPr>
              <a:t>Ennakkotieto 3.2.2016</a:t>
            </a:r>
          </a:p>
        </p:txBody>
      </p:sp>
    </p:spTree>
    <p:extLst>
      <p:ext uri="{BB962C8B-B14F-4D97-AF65-F5344CB8AC3E}">
        <p14:creationId xmlns:p14="http://schemas.microsoft.com/office/powerpoint/2010/main" val="10596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lang="fi-FI" sz="1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lang="fi-FI" sz="1800" kern="120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0" y="1145288"/>
            <a:ext cx="9180000" cy="486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iruutu 16"/>
          <p:cNvSpPr txBox="1"/>
          <p:nvPr/>
        </p:nvSpPr>
        <p:spPr>
          <a:xfrm>
            <a:off x="168769" y="597006"/>
            <a:ext cx="737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Toimialojen nostot</a:t>
            </a:r>
            <a:endParaRPr lang="fi-FI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48" name="Suora yhdysviiva 47"/>
          <p:cNvCxnSpPr/>
          <p:nvPr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rgbClr val="00ACE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uorakulmio 11">
            <a:hlinkClick r:id="rId4" action="ppaction://hlinksldjump"/>
          </p:cNvPr>
          <p:cNvSpPr/>
          <p:nvPr/>
        </p:nvSpPr>
        <p:spPr>
          <a:xfrm>
            <a:off x="6250363" y="1327269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white"/>
                </a:solidFill>
              </a:rPr>
              <a:t>KJ-TOIMIALA</a:t>
            </a:r>
          </a:p>
        </p:txBody>
      </p:sp>
      <p:sp>
        <p:nvSpPr>
          <p:cNvPr id="13" name="Suorakulmio 12">
            <a:hlinkClick r:id="" action="ppaction://noaction"/>
          </p:cNvPr>
          <p:cNvSpPr/>
          <p:nvPr/>
        </p:nvSpPr>
        <p:spPr>
          <a:xfrm>
            <a:off x="6250363" y="1906413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white"/>
                </a:solidFill>
              </a:rPr>
              <a:t>HYVINVOINTITOIMIALA</a:t>
            </a:r>
          </a:p>
        </p:txBody>
      </p:sp>
      <p:sp>
        <p:nvSpPr>
          <p:cNvPr id="14" name="Suorakulmio 13">
            <a:hlinkClick r:id="" action="ppaction://noaction"/>
          </p:cNvPr>
          <p:cNvSpPr/>
          <p:nvPr/>
        </p:nvSpPr>
        <p:spPr>
          <a:xfrm>
            <a:off x="6250363" y="2482477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white"/>
                </a:solidFill>
              </a:rPr>
              <a:t>SIVISTYSTOIMIALA</a:t>
            </a:r>
          </a:p>
        </p:txBody>
      </p:sp>
      <p:sp>
        <p:nvSpPr>
          <p:cNvPr id="15" name="Suorakulmio 14">
            <a:hlinkClick r:id="" action="ppaction://noaction"/>
          </p:cNvPr>
          <p:cNvSpPr/>
          <p:nvPr/>
        </p:nvSpPr>
        <p:spPr>
          <a:xfrm>
            <a:off x="6250363" y="3042616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white"/>
                </a:solidFill>
              </a:rPr>
              <a:t>VAPAA-AIKATOIMIALA</a:t>
            </a:r>
          </a:p>
        </p:txBody>
      </p:sp>
      <p:sp>
        <p:nvSpPr>
          <p:cNvPr id="16" name="Suorakulmio 15">
            <a:hlinkClick r:id="" action="ppaction://noaction"/>
          </p:cNvPr>
          <p:cNvSpPr/>
          <p:nvPr/>
        </p:nvSpPr>
        <p:spPr>
          <a:xfrm>
            <a:off x="6250363" y="3633323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white"/>
                </a:solidFill>
              </a:rPr>
              <a:t>YMPÄRISTÖTOIMIALA</a:t>
            </a:r>
          </a:p>
        </p:txBody>
      </p:sp>
      <p:sp>
        <p:nvSpPr>
          <p:cNvPr id="19" name="Suorakulmio 18">
            <a:hlinkClick r:id="" action="ppaction://noaction"/>
          </p:cNvPr>
          <p:cNvSpPr/>
          <p:nvPr/>
        </p:nvSpPr>
        <p:spPr>
          <a:xfrm>
            <a:off x="6250363" y="4221088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white"/>
                </a:solidFill>
              </a:rPr>
              <a:t>KIINTEISTÖTOIMIALA</a:t>
            </a:r>
          </a:p>
        </p:txBody>
      </p:sp>
      <p:sp>
        <p:nvSpPr>
          <p:cNvPr id="18" name="Suorakulmio 17">
            <a:hlinkClick r:id="" action="ppaction://noaction"/>
          </p:cNvPr>
          <p:cNvSpPr/>
          <p:nvPr/>
        </p:nvSpPr>
        <p:spPr>
          <a:xfrm>
            <a:off x="6250363" y="4809872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prstClr val="white"/>
                </a:solidFill>
              </a:rPr>
              <a:t>VESILIIKELAITOS</a:t>
            </a:r>
            <a:endParaRPr lang="fi-FI" sz="1600" dirty="0">
              <a:solidFill>
                <a:prstClr val="white"/>
              </a:solidFill>
            </a:endParaRPr>
          </a:p>
        </p:txBody>
      </p:sp>
      <p:sp>
        <p:nvSpPr>
          <p:cNvPr id="21" name="Suorakulmio 20">
            <a:hlinkClick r:id="" action="ppaction://noaction"/>
          </p:cNvPr>
          <p:cNvSpPr/>
          <p:nvPr/>
        </p:nvSpPr>
        <p:spPr>
          <a:xfrm>
            <a:off x="6250363" y="5362797"/>
            <a:ext cx="2583094" cy="442467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prstClr val="white"/>
                </a:solidFill>
              </a:rPr>
              <a:t>V-S ALUEPELASTUS</a:t>
            </a:r>
            <a:endParaRPr lang="fi-FI" sz="1600" dirty="0">
              <a:solidFill>
                <a:prstClr val="white"/>
              </a:solidFill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7641027" y="0"/>
            <a:ext cx="1502973" cy="101600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4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10430" r="17671" b="9525"/>
          <a:stretch/>
        </p:blipFill>
        <p:spPr bwMode="auto">
          <a:xfrm>
            <a:off x="6397018" y="1489643"/>
            <a:ext cx="2643680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iruutu 16"/>
          <p:cNvSpPr txBox="1"/>
          <p:nvPr/>
        </p:nvSpPr>
        <p:spPr>
          <a:xfrm>
            <a:off x="168768" y="597006"/>
            <a:ext cx="850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Tarkastuslautakunta</a:t>
            </a:r>
            <a:endParaRPr lang="fi-FI" sz="2400" b="1" dirty="0">
              <a:solidFill>
                <a:srgbClr val="FF0000"/>
              </a:solidFill>
            </a:endParaRPr>
          </a:p>
        </p:txBody>
      </p:sp>
      <p:cxnSp>
        <p:nvCxnSpPr>
          <p:cNvPr id="48" name="Suora yhdysviiva 47"/>
          <p:cNvCxnSpPr/>
          <p:nvPr/>
        </p:nvCxnSpPr>
        <p:spPr>
          <a:xfrm>
            <a:off x="68010" y="1110883"/>
            <a:ext cx="90082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kstin paikkamerkki 1"/>
          <p:cNvSpPr>
            <a:spLocks noGrp="1"/>
          </p:cNvSpPr>
          <p:nvPr>
            <p:ph type="body" idx="1"/>
          </p:nvPr>
        </p:nvSpPr>
        <p:spPr>
          <a:xfrm>
            <a:off x="168768" y="1307634"/>
            <a:ext cx="6166920" cy="4641646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Toiminnan painopisteet ja keskeiset toimintaympäristön </a:t>
            </a:r>
            <a:r>
              <a:rPr lang="fi-FI" b="1" dirty="0" smtClean="0"/>
              <a:t>muutostekijät</a:t>
            </a:r>
          </a:p>
          <a:p>
            <a:r>
              <a:rPr lang="fi-FI" dirty="0" smtClean="0"/>
              <a:t>Ei olennaisia muutoksia</a:t>
            </a:r>
            <a:endParaRPr lang="fi-FI" dirty="0"/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Toiminnallisten </a:t>
            </a:r>
            <a:r>
              <a:rPr lang="fi-FI" b="1" dirty="0"/>
              <a:t>ja taloudellisten tavoitteiden toteutuminen ja olennaiset poikkeamat talousarvioon</a:t>
            </a:r>
          </a:p>
          <a:p>
            <a:r>
              <a:rPr lang="fi-FI" dirty="0" smtClean="0"/>
              <a:t>Ei olennaisia poikkeamia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5" name="Suorakulmio 14"/>
          <p:cNvSpPr/>
          <p:nvPr/>
        </p:nvSpPr>
        <p:spPr>
          <a:xfrm>
            <a:off x="6397017" y="4874020"/>
            <a:ext cx="2643680" cy="1435300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prstClr val="white"/>
                </a:solidFill>
              </a:rPr>
              <a:t>HENKILÖSTÖ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(ennuste)</a:t>
            </a:r>
            <a:endParaRPr lang="fi-FI" sz="14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3600" b="1" dirty="0" smtClean="0">
                <a:solidFill>
                  <a:prstClr val="white"/>
                </a:solidFill>
              </a:rPr>
              <a:t>4,8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prstClr val="white"/>
                </a:solidFill>
              </a:rPr>
              <a:t>(TA-poikkeama 0,2 </a:t>
            </a:r>
            <a:r>
              <a:rPr lang="fi-FI" sz="1600" dirty="0" err="1" smtClean="0">
                <a:solidFill>
                  <a:prstClr val="white"/>
                </a:solidFill>
              </a:rPr>
              <a:t>htv</a:t>
            </a:r>
            <a:r>
              <a:rPr lang="fi-FI" sz="1600" dirty="0" smtClean="0">
                <a:solidFill>
                  <a:prstClr val="white"/>
                </a:solidFill>
              </a:rPr>
              <a:t>)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6397017" y="3366712"/>
            <a:ext cx="2643680" cy="1435300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 smtClean="0">
                <a:solidFill>
                  <a:prstClr val="white"/>
                </a:solidFill>
              </a:rPr>
              <a:t>TOIMINTAKATE</a:t>
            </a:r>
            <a:endParaRPr lang="fi-FI" dirty="0" smtClean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(ennuste, netto)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3600" b="1" dirty="0" smtClean="0">
                <a:solidFill>
                  <a:prstClr val="white"/>
                </a:solidFill>
              </a:rPr>
              <a:t>0,47 M€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prstClr val="white"/>
                </a:solidFill>
              </a:rPr>
              <a:t>(TA-poikkeama 0,01 M€)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7641027" y="0"/>
            <a:ext cx="1502973" cy="101600"/>
          </a:xfrm>
          <a:prstGeom prst="rect">
            <a:avLst/>
          </a:prstGeom>
          <a:solidFill>
            <a:srgbClr val="00A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2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8" y="1301062"/>
            <a:ext cx="6734175" cy="479223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720024"/>
            <a:ext cx="7412952" cy="476728"/>
          </a:xfrm>
        </p:spPr>
        <p:txBody>
          <a:bodyPr anchor="t"/>
          <a:lstStyle/>
          <a:p>
            <a:pPr algn="l"/>
            <a:r>
              <a:rPr lang="fi-FI" sz="1800" dirty="0"/>
              <a:t>Työvoiman käyttö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09" y="1752600"/>
            <a:ext cx="592798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sap</a:t>
            </a:r>
            <a:r>
              <a:rPr lang="fi-FI" dirty="0" smtClean="0"/>
              <a:t>-taulukko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7482846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Turun kaupunki">
      <a:dk1>
        <a:sysClr val="windowText" lastClr="000000"/>
      </a:dk1>
      <a:lt1>
        <a:sysClr val="window" lastClr="FFFFFF"/>
      </a:lt1>
      <a:dk2>
        <a:srgbClr val="2F9CC3"/>
      </a:dk2>
      <a:lt2>
        <a:srgbClr val="EEECE1"/>
      </a:lt2>
      <a:accent1>
        <a:srgbClr val="00468B"/>
      </a:accent1>
      <a:accent2>
        <a:srgbClr val="FFCC00"/>
      </a:accent2>
      <a:accent3>
        <a:srgbClr val="DC0A0A"/>
      </a:accent3>
      <a:accent4>
        <a:srgbClr val="FC670D"/>
      </a:accent4>
      <a:accent5>
        <a:srgbClr val="2F9CC3"/>
      </a:accent5>
      <a:accent6>
        <a:srgbClr val="339933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ukautettu suunnittelumalli">
  <a:themeElements>
    <a:clrScheme name="Turun kaupunki">
      <a:dk1>
        <a:sysClr val="windowText" lastClr="000000"/>
      </a:dk1>
      <a:lt1>
        <a:sysClr val="window" lastClr="FFFFFF"/>
      </a:lt1>
      <a:dk2>
        <a:srgbClr val="2F9CC3"/>
      </a:dk2>
      <a:lt2>
        <a:srgbClr val="EEECE1"/>
      </a:lt2>
      <a:accent1>
        <a:srgbClr val="00468B"/>
      </a:accent1>
      <a:accent2>
        <a:srgbClr val="FFCC00"/>
      </a:accent2>
      <a:accent3>
        <a:srgbClr val="DC0A0A"/>
      </a:accent3>
      <a:accent4>
        <a:srgbClr val="FC670D"/>
      </a:accent4>
      <a:accent5>
        <a:srgbClr val="2F9CC3"/>
      </a:accent5>
      <a:accent6>
        <a:srgbClr val="339933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kuvaus xmlns="b03131df-fdca-4f96-b491-cb071e0af91d" xsi:nil="true"/>
    <Organisaatio xmlns="e3415683-9299-49d6-ae6c-6b35226f7a08">Keskusvaalilautakunta</Organisaatio>
    <_Julkisuus_ xmlns="b03131df-fdca-4f96-b491-cb071e0af91d">Julkinen</_Julkisuus_>
    <TaxCatchAll xmlns="b03131df-fdca-4f96-b491-cb071e0af91d">
      <Value>3</Value>
      <Value>55</Value>
      <Value>2</Value>
      <Value>1</Value>
      <Value>22</Value>
    </TaxCatchAll>
    <_dlc_DocId xmlns="b7caa62b-7ad8-4ac0-91e3-d215c04b2f01">TRKUKONSERNI-150-122</_dlc_DocId>
    <_dlc_DocIdUrl xmlns="b7caa62b-7ad8-4ac0-91e3-d215c04b2f01">
      <Url>http://dotku.adturku.fi/konserni/hallinto/taloushallinto/_layouts/DocIdRedir.aspx?ID=TRKUKONSERNI-150-122</Url>
      <Description>TRKUKONSERNI-150-122</Description>
    </_dlc_DocIdUrl>
    <f6425a5d6274420ba12265519cac2494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Selvitys</TermName>
          <TermId xmlns="http://schemas.microsoft.com/office/infopath/2007/PartnerControls">ffd553a6-1967-4ed2-aad7-f053c75ebf5e</TermId>
        </TermInfo>
      </Terms>
    </f6425a5d6274420ba12265519cac2494>
    <Kuvaus_x0020_ xmlns="b03131df-fdca-4f96-b491-cb071e0af9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948e327-c22f-45f3-ba73-76ec8822dedd" ContentTypeId="0x010100BABE01DC4AF04CBC98B987127D9FC69A08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ksti Turku" ma:contentTypeID="0x010100BABE01DC4AF04CBC98B987127D9FC69A08008059B789CE1A764D8B4BBB5B45D760D5" ma:contentTypeVersion="145" ma:contentTypeDescription="Luo uusi asiakirja." ma:contentTypeScope="" ma:versionID="2aebf4c88f19034cbed2a1acb76c3825">
  <xsd:schema xmlns:xsd="http://www.w3.org/2001/XMLSchema" xmlns:xs="http://www.w3.org/2001/XMLSchema" xmlns:p="http://schemas.microsoft.com/office/2006/metadata/properties" xmlns:ns2="b03131df-fdca-4f96-b491-cb071e0af91d" xmlns:ns3="b7caa62b-7ad8-4ac0-91e3-d215c04b2f01" xmlns:ns4="e3415683-9299-49d6-ae6c-6b35226f7a08" targetNamespace="http://schemas.microsoft.com/office/2006/metadata/properties" ma:root="true" ma:fieldsID="d27c88634edc3d8f131fa570593733c2" ns2:_="" ns3:_="" ns4:_="">
    <xsd:import namespace="b03131df-fdca-4f96-b491-cb071e0af91d"/>
    <xsd:import namespace="b7caa62b-7ad8-4ac0-91e3-d215c04b2f01"/>
    <xsd:import namespace="e3415683-9299-49d6-ae6c-6b35226f7a08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3:_dlc_DocId" minOccurs="0"/>
                <xsd:element ref="ns3:_dlc_DocIdUrl" minOccurs="0"/>
                <xsd:element ref="ns3:_dlc_DocIdPersistId" minOccurs="0"/>
                <xsd:element ref="ns2:f6425a5d6274420ba12265519cac2494" minOccurs="0"/>
                <xsd:element ref="ns2:TaxCatchAll" minOccurs="0"/>
                <xsd:element ref="ns2:TaxCatchAllLabel" minOccurs="0"/>
                <xsd:element ref="ns2:Kuvaus_x0020_" minOccurs="0"/>
                <xsd:element ref="ns4:Organisaatio"/>
                <xsd:element ref="ns2:_kuva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f6425a5d6274420ba12265519cac2494" ma:index="11" ma:taxonomy="true" ma:internalName="f6425a5d6274420ba12265519cac2494" ma:taxonomyFieldName="_Tekstin_x0020_tyyppi" ma:displayName="Tekstin tyyppi" ma:default="" ma:fieldId="{f6425a5d-6274-420b-a122-65519cac2494}" ma:sspId="6948e327-c22f-45f3-ba73-76ec8822dedd" ma:termSetId="11208e52-d581-4242-bb75-ee5be9a498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15269c7f-d793-43f6-8001-65f29c9ae16f}" ma:internalName="TaxCatchAll" ma:showField="CatchAllData" ma:web="b40a60fc-ce64-4d90-8097-8107955acb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15269c7f-d793-43f6-8001-65f29c9ae16f}" ma:internalName="TaxCatchAllLabel" ma:readOnly="true" ma:showField="CatchAllDataLabel" ma:web="b40a60fc-ce64-4d90-8097-8107955acb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uvaus_x0020_" ma:index="17" nillable="true" ma:displayName="Kuvaus" ma:internalName="Kuvaus_x0020_" ma:readOnly="false">
      <xsd:simpleType>
        <xsd:restriction base="dms:Note">
          <xsd:maxLength value="255"/>
        </xsd:restriction>
      </xsd:simpleType>
    </xsd:element>
    <xsd:element name="_kuvaus" ma:index="19" nillable="true" ma:displayName="Kuvaus" ma:internalName="_kuvau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8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15683-9299-49d6-ae6c-6b35226f7a08" elementFormDefault="qualified">
    <xsd:import namespace="http://schemas.microsoft.com/office/2006/documentManagement/types"/>
    <xsd:import namespace="http://schemas.microsoft.com/office/infopath/2007/PartnerControls"/>
    <xsd:element name="Organisaatio" ma:index="18" ma:displayName="Organisaatio" ma:format="Dropdown" ma:internalName="Organisaatio">
      <xsd:simpleType>
        <xsd:restriction base="dms:Choice">
          <xsd:enumeration value="Erillistilaukset"/>
          <xsd:enumeration value="Hankinta- ja logistiikkakeskus"/>
          <xsd:enumeration value="Henkilöstöasianpalvelukeskus"/>
          <xsd:enumeration value="IT-palvelut"/>
          <xsd:enumeration value="Keskusvaalilautakunta"/>
          <xsd:enumeration value="Konsernihallinto"/>
          <xsd:enumeration value="Matkailun palvelukeskus"/>
          <xsd:enumeration value="Talouspalvelukeskus"/>
          <xsd:enumeration value="Turun Seudun Kehittämiskeskus"/>
          <xsd:enumeration value="Turun Työterveystalo"/>
          <xsd:enumeration value="Työllisyyspalvelukeskus"/>
          <xsd:enumeration value="UBC"/>
          <xsd:enumeration value="Valonia"/>
          <xsd:enumeration value="Velkaneuvonta"/>
          <xsd:enumeration value="Yhteis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8F2A746-46A1-4AF6-A70C-364ADDAD348B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b7caa62b-7ad8-4ac0-91e3-d215c04b2f01"/>
    <ds:schemaRef ds:uri="e3415683-9299-49d6-ae6c-6b35226f7a08"/>
    <ds:schemaRef ds:uri="b03131df-fdca-4f96-b491-cb071e0af91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D2DD2F-A4FD-44E6-AC4B-3ACCBBA01E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684AAB-6E24-4A25-83E3-E01221FB60C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2B8F316-7C74-4EEC-8F82-F7D5FCD66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3131df-fdca-4f96-b491-cb071e0af91d"/>
    <ds:schemaRef ds:uri="b7caa62b-7ad8-4ac0-91e3-d215c04b2f01"/>
    <ds:schemaRef ds:uri="e3415683-9299-49d6-ae6c-6b35226f7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398DC6A-87E5-4E17-9CFF-53BE371D604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12836</TotalTime>
  <Words>107</Words>
  <Application>Microsoft Office PowerPoint</Application>
  <PresentationFormat>Näytössä katseltava diaesitys (4:3)</PresentationFormat>
  <Paragraphs>42</Paragraphs>
  <Slides>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1_Mukautettu suunnittelumalli</vt:lpstr>
      <vt:lpstr>2_Mukautettu suunnittelumalli</vt:lpstr>
      <vt:lpstr>TURKU_PPT_4-3</vt:lpstr>
      <vt:lpstr>PowerPoint-esitys</vt:lpstr>
      <vt:lpstr>PowerPoint-esitys</vt:lpstr>
      <vt:lpstr>Työvoiman käyttö</vt:lpstr>
      <vt:lpstr>PowerPoint-esitys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kaupungin talousarvio 2016</dc:title>
  <dc:creator>Pärtty Juhani</dc:creator>
  <cp:lastModifiedBy>Aaltonen Rami</cp:lastModifiedBy>
  <cp:revision>763</cp:revision>
  <cp:lastPrinted>2016-05-16T07:20:05Z</cp:lastPrinted>
  <dcterms:created xsi:type="dcterms:W3CDTF">2015-09-15T09:48:35Z</dcterms:created>
  <dcterms:modified xsi:type="dcterms:W3CDTF">2016-08-19T11:50:31Z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0x010100BABE01DC4AF04CBC98B987127D9FC69A08008059B789CE1A764D8B4BBB5B45D760D5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TurkuDoTku_PresentationMaterialType">
    <vt:lpwstr>4;#Diaesitys|29bf125c-3304-4b20-a038-e327a30ca536</vt:lpwstr>
  </property>
  <property fmtid="{D5CDD505-2E9C-101B-9397-08002B2CF9AE}" pid="7" name="TurkuDoTku_AudioFileType">
    <vt:lpwstr>2;#Äänitiedosto|2ce7008b-f285-403a-bd25-9c3fffad5372</vt:lpwstr>
  </property>
  <property fmtid="{D5CDD505-2E9C-101B-9397-08002B2CF9AE}" pid="8" name="TurkuDoTku_Language">
    <vt:lpwstr>3;#Suomi|ddab1725-3888-478f-9c8c-3eeceecd16e9</vt:lpwstr>
  </property>
  <property fmtid="{D5CDD505-2E9C-101B-9397-08002B2CF9AE}" pid="9" name="TurkuDoTku_VideoFileType">
    <vt:lpwstr>1;#Videokuva|82098cdd-6e57-4a24-8887-90ce7bab4a54</vt:lpwstr>
  </property>
  <property fmtid="{D5CDD505-2E9C-101B-9397-08002B2CF9AE}" pid="10" name="TurkuDoTku_MeetingDocumentType">
    <vt:lpwstr>18;#Oheismateriaali|2626ef50-8b7e-401a-8858-863afc87a8e5</vt:lpwstr>
  </property>
  <property fmtid="{D5CDD505-2E9C-101B-9397-08002B2CF9AE}" pid="11" name="TurkuDoTku_PresentationMaterialTypeTaxHTField0">
    <vt:lpwstr>Diaesitys|29bf125c-3304-4b20-a038-e327a30ca536</vt:lpwstr>
  </property>
  <property fmtid="{D5CDD505-2E9C-101B-9397-08002B2CF9AE}" pid="12" name="TaxCatchAll">
    <vt:lpwstr>18;#Oheismateriaali|2626ef50-8b7e-401a-8858-863afc87a8e5;#4;#Diaesitys|29bf125c-3304-4b20-a038-e327a30ca536;#3;#Suomi|ddab1725-3888-478f-9c8c-3eeceecd16e9;#2;#Äänitiedosto|2ce7008b-f285-403a-bd25-9c3fffad5372;#1;#Videokuva|82098cdd-6e57-4a24-8887-90ce7bab</vt:lpwstr>
  </property>
  <property fmtid="{D5CDD505-2E9C-101B-9397-08002B2CF9AE}" pid="13" name="ec87dd8dbe3f4b87b196639a53969ad4">
    <vt:lpwstr>Suomi|ddab1725-3888-478f-9c8c-3eeceecd16e9</vt:lpwstr>
  </property>
  <property fmtid="{D5CDD505-2E9C-101B-9397-08002B2CF9AE}" pid="14" name="h94c21d59b064f78a5c2e322551a3e88">
    <vt:lpwstr>Diaesitys|29bf125c-3304-4b20-a038-e327a30ca536</vt:lpwstr>
  </property>
  <property fmtid="{D5CDD505-2E9C-101B-9397-08002B2CF9AE}" pid="15" name="_Kieli">
    <vt:lpwstr>1;#Suomi|ddab1725-3888-478f-9c8c-3eeceecd16e9</vt:lpwstr>
  </property>
  <property fmtid="{D5CDD505-2E9C-101B-9397-08002B2CF9AE}" pid="16" name="_Tekstin tyyppi">
    <vt:lpwstr>55;#Selvitys|ffd553a6-1967-4ed2-aad7-f053c75ebf5e</vt:lpwstr>
  </property>
  <property fmtid="{D5CDD505-2E9C-101B-9397-08002B2CF9AE}" pid="17" name="_Esitysaineistojen_x0020_tyyppi">
    <vt:lpwstr>4;#Diaesitys|29bf125c-3304-4b20-a038-e327a30ca536</vt:lpwstr>
  </property>
  <property fmtid="{D5CDD505-2E9C-101B-9397-08002B2CF9AE}" pid="18" name="_Esitysaineistojen tyyppi">
    <vt:lpwstr>22;#Diaesitys|29bf125c-3304-4b20-a038-e327a30ca536</vt:lpwstr>
  </property>
  <property fmtid="{D5CDD505-2E9C-101B-9397-08002B2CF9AE}" pid="19" name="Kuvaus">
    <vt:lpwstr>&lt;p&gt;​Turun kaupungin tilinpäätös 2015 esitys&lt;/p&gt;</vt:lpwstr>
  </property>
  <property fmtid="{D5CDD505-2E9C-101B-9397-08002B2CF9AE}" pid="20" name="TurkuDoTku_MeetingDocumentTypeTaxHTField0">
    <vt:lpwstr>Oheismateriaali|2626ef50-8b7e-401a-8858-863afc87a8e5</vt:lpwstr>
  </property>
  <property fmtid="{D5CDD505-2E9C-101B-9397-08002B2CF9AE}" pid="21" name="TurkuDoTku_TextType">
    <vt:lpwstr/>
  </property>
  <property fmtid="{D5CDD505-2E9C-101B-9397-08002B2CF9AE}" pid="22" name="TurkuDoTku_TextTypeTaxHTField0">
    <vt:lpwstr>Selvitys|ffd553a6-1967-4ed2-aad7-f053c75ebf5e</vt:lpwstr>
  </property>
  <property fmtid="{D5CDD505-2E9C-101B-9397-08002B2CF9AE}" pid="23" name="TurkuDoTku_DecisionOrMeetingDate">
    <vt:filetime>2016-05-22T21:00:00Z</vt:filetime>
  </property>
  <property fmtid="{D5CDD505-2E9C-101B-9397-08002B2CF9AE}" pid="24" name="f6425a5d6274420ba12265519cac2494">
    <vt:lpwstr>Selvitys|ffd553a6-1967-4ed2-aad7-f053c75ebf5e</vt:lpwstr>
  </property>
  <property fmtid="{D5CDD505-2E9C-101B-9397-08002B2CF9AE}" pid="25" name="j08d1eaf84c644719eb3d45d656088a2">
    <vt:lpwstr>Videokuva|82098cdd-6e57-4a24-8887-90ce7bab4a54</vt:lpwstr>
  </property>
  <property fmtid="{D5CDD505-2E9C-101B-9397-08002B2CF9AE}" pid="26" name="bcb735522fc34cde8200f6a746f2dda6">
    <vt:lpwstr>Äänitiedosto|2ce7008b-f285-403a-bd25-9c3fffad5372</vt:lpwstr>
  </property>
  <property fmtid="{D5CDD505-2E9C-101B-9397-08002B2CF9AE}" pid="27" name="_dlc_DocIdItemGuid">
    <vt:lpwstr>8d1883a4-8cda-4f0a-a18d-d5af4ff063bc</vt:lpwstr>
  </property>
  <property fmtid="{D5CDD505-2E9C-101B-9397-08002B2CF9AE}" pid="28" name="Videotiedoston_x0020_tyyppi">
    <vt:lpwstr>2;#Videokuva|82098cdd-6e57-4a24-8887-90ce7bab4a54</vt:lpwstr>
  </property>
  <property fmtid="{D5CDD505-2E9C-101B-9397-08002B2CF9AE}" pid="29" name="__x00c4__x00e4_nitiedoston_x0020_tyyppi">
    <vt:lpwstr>3;#Äänitiedosto|2ce7008b-f285-403a-bd25-9c3fffad5372</vt:lpwstr>
  </property>
  <property fmtid="{D5CDD505-2E9C-101B-9397-08002B2CF9AE}" pid="30" name="_Äänitiedoston tyyppi">
    <vt:lpwstr>3;#Äänitiedosto|2ce7008b-f285-403a-bd25-9c3fffad5372</vt:lpwstr>
  </property>
  <property fmtid="{D5CDD505-2E9C-101B-9397-08002B2CF9AE}" pid="31" name="Videotiedoston tyyppi">
    <vt:lpwstr>2;#Videokuva|82098cdd-6e57-4a24-8887-90ce7bab4a54</vt:lpwstr>
  </property>
</Properties>
</file>