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7"/>
    <p:sldMasterId id="2147483653" r:id="rId8"/>
    <p:sldMasterId id="2147483676" r:id="rId9"/>
  </p:sldMasterIdLst>
  <p:handoutMasterIdLst>
    <p:handoutMasterId r:id="rId17"/>
  </p:handoutMasterIdLst>
  <p:sldIdLst>
    <p:sldId id="291" r:id="rId10"/>
    <p:sldId id="269" r:id="rId11"/>
    <p:sldId id="292" r:id="rId12"/>
    <p:sldId id="288" r:id="rId13"/>
    <p:sldId id="290" r:id="rId14"/>
    <p:sldId id="289" r:id="rId15"/>
    <p:sldId id="28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37" autoAdjust="0"/>
  </p:normalViewPr>
  <p:slideViewPr>
    <p:cSldViewPr snapToGrid="0" snapToObjects="1">
      <p:cViewPr>
        <p:scale>
          <a:sx n="73" d="100"/>
          <a:sy n="73" d="100"/>
        </p:scale>
        <p:origin x="-18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4/18/2016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Tarkastuslautakunta  </a:t>
            </a:r>
            <a:r>
              <a:rPr lang="fi-FI" dirty="0"/>
              <a:t>/ </a:t>
            </a:r>
            <a:r>
              <a:rPr lang="fi-FI" dirty="0" smtClean="0"/>
              <a:t>12.4.2016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Osavuosikatsaus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Osavuosikatsaus 1 Tarkastuslautakunta</a:t>
            </a:r>
            <a:br>
              <a:rPr lang="fi-FI" sz="2800" dirty="0" smtClean="0"/>
            </a:br>
            <a:endParaRPr lang="fi-FI" sz="2800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01447"/>
              </p:ext>
            </p:extLst>
          </p:nvPr>
        </p:nvGraphicFramePr>
        <p:xfrm>
          <a:off x="940842" y="1502538"/>
          <a:ext cx="7667581" cy="3631481"/>
        </p:xfrm>
        <a:graphic>
          <a:graphicData uri="http://schemas.openxmlformats.org/drawingml/2006/table">
            <a:tbl>
              <a:tblPr/>
              <a:tblGrid>
                <a:gridCol w="1822000"/>
                <a:gridCol w="541676"/>
                <a:gridCol w="541676"/>
                <a:gridCol w="541676"/>
                <a:gridCol w="541676"/>
                <a:gridCol w="541676"/>
                <a:gridCol w="658627"/>
                <a:gridCol w="607333"/>
                <a:gridCol w="623747"/>
                <a:gridCol w="623747"/>
                <a:gridCol w="623747"/>
              </a:tblGrid>
              <a:tr h="341023"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TOT 2015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TA 2016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TA 2016 muutokset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TA 2016 siirrot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TA 2016 yhteensä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TOT 1-3 2016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Toteutumis-</a:t>
                      </a:r>
                      <a:b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ennuste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Poikkeama ennuste/</a:t>
                      </a:r>
                      <a:b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TA muutoksin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Poikkeama-% ennuste/</a:t>
                      </a:r>
                      <a:b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TA muutoksin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Muutos-% ennuste/</a:t>
                      </a:r>
                      <a:b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Tilinpäätös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7860"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 2015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 2016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 2016 muutokset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 2016 siirrot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 2016 yhteensä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 1-3 2016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Toteutumis-</a:t>
                      </a:r>
                      <a:b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ennuste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Poikkeama ennuste/</a:t>
                      </a:r>
                      <a:b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muutoksin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Poikkeama-% ennuste/</a:t>
                      </a:r>
                      <a:b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muutoksin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Muutos-% ennuste/</a:t>
                      </a:r>
                      <a:b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Tilinpäätös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151566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Käyttötalousosa (1.000 €)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Tarkastuslautakunta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Toimintatulot, ulkoiset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Valmistus omaan kayttoon, ulkoiset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Toimintamenot, ulkoiset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Toimintatulot, sisäiset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Toimintamenot, sisäiset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josta vuokrat</a:t>
                      </a:r>
                    </a:p>
                  </a:txBody>
                  <a:tcPr marL="4866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Toimintatulot yhteensä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Toimintamenot yhteensä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4449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58746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/>
              <a:t>Osavuosikatsaus 1 Tarkastuslautakunta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571404" y="1374064"/>
            <a:ext cx="741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alibri"/>
                <a:ea typeface="Calibri"/>
                <a:cs typeface="Times New Roman"/>
              </a:rPr>
              <a:t>Tähän </a:t>
            </a:r>
            <a:r>
              <a:rPr lang="fi-FI" dirty="0" err="1" smtClean="0">
                <a:latin typeface="Calibri"/>
                <a:ea typeface="Calibri"/>
                <a:cs typeface="Times New Roman"/>
              </a:rPr>
              <a:t>SAP-taulukko</a:t>
            </a:r>
            <a:r>
              <a:rPr lang="fi-FI" dirty="0" smtClean="0">
                <a:latin typeface="Calibri"/>
                <a:ea typeface="Calibri"/>
                <a:cs typeface="Times New Roman"/>
              </a:rPr>
              <a:t> (BPC </a:t>
            </a:r>
            <a:r>
              <a:rPr lang="fi-FI" b="1" dirty="0" err="1" smtClean="0">
                <a:latin typeface="Calibri"/>
                <a:ea typeface="Calibri"/>
                <a:cs typeface="Times New Roman"/>
              </a:rPr>
              <a:t>Invetointiosan</a:t>
            </a:r>
            <a:r>
              <a:rPr lang="fi-FI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fi-FI" dirty="0" smtClean="0">
                <a:latin typeface="Calibri"/>
                <a:ea typeface="Calibri"/>
                <a:cs typeface="Times New Roman"/>
              </a:rPr>
              <a:t>toteutumisennuste 1000 €)</a:t>
            </a:r>
          </a:p>
        </p:txBody>
      </p:sp>
    </p:spTree>
    <p:extLst>
      <p:ext uri="{BB962C8B-B14F-4D97-AF65-F5344CB8AC3E}">
        <p14:creationId xmlns:p14="http://schemas.microsoft.com/office/powerpoint/2010/main" val="34209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64000" y="1632858"/>
            <a:ext cx="7433863" cy="4260208"/>
          </a:xfrm>
        </p:spPr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lvl="0"/>
            <a:r>
              <a:rPr lang="fi-FI" dirty="0"/>
              <a:t>S</a:t>
            </a:r>
            <a:r>
              <a:rPr lang="fi-FI" dirty="0" smtClean="0"/>
              <a:t>elvitys </a:t>
            </a:r>
            <a:r>
              <a:rPr lang="fi-FI" dirty="0"/>
              <a:t>toiminnan painopisteistä ja keskeiset muutostekijöistä talousarvion laatimisen jälkeen (jos olennainen vaikutus talousarvion toteutumiseen)</a:t>
            </a:r>
          </a:p>
          <a:p>
            <a:r>
              <a:rPr lang="fi-FI" dirty="0" smtClean="0"/>
              <a:t>Yleisarvio </a:t>
            </a:r>
            <a:r>
              <a:rPr lang="fi-FI" dirty="0"/>
              <a:t>edelliseen vuoteen </a:t>
            </a:r>
            <a:r>
              <a:rPr lang="fi-FI" dirty="0" smtClean="0"/>
              <a:t>verrattuna</a:t>
            </a:r>
          </a:p>
          <a:p>
            <a:r>
              <a:rPr lang="fi-FI" dirty="0" smtClean="0"/>
              <a:t>Tärkeimmät </a:t>
            </a:r>
            <a:r>
              <a:rPr lang="fi-FI" dirty="0"/>
              <a:t>toiminnalliset muutokset </a:t>
            </a:r>
            <a:endParaRPr lang="fi-FI" dirty="0" smtClean="0"/>
          </a:p>
          <a:p>
            <a:r>
              <a:rPr lang="fi-FI" dirty="0" smtClean="0"/>
              <a:t>Arvio tärkeimpien toiminnallisten muutosten </a:t>
            </a:r>
            <a:r>
              <a:rPr lang="fi-FI" dirty="0"/>
              <a:t>vaikutuksista talouteen ja henkilötyövoimaan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1393856"/>
          </a:xfrm>
        </p:spPr>
        <p:txBody>
          <a:bodyPr anchor="t"/>
          <a:lstStyle/>
          <a:p>
            <a:r>
              <a:rPr lang="fi-FI" sz="2800" dirty="0" smtClean="0"/>
              <a:t>Toiminnan painopisteet ja keskeiset toimintaympäristön muutostekijät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86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76544" y="1835150"/>
            <a:ext cx="7321319" cy="40579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Selvitys </a:t>
            </a:r>
            <a:r>
              <a:rPr lang="fi-FI" dirty="0"/>
              <a:t>olennaisista poikkeamista ja niiden syistä </a:t>
            </a:r>
            <a:r>
              <a:rPr lang="fi-FI" dirty="0" smtClean="0"/>
              <a:t>tulos/palvelualueittain (1. ja 3. osavuosikatsauksissa vain taloudelliset tavoitteet ja keskeinen toiminnallinen tekijä/syy talouden poikkeamalle)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Selvitys mahdollisista toimenpiteistä, mihin ryhdytty tai ryhdytään talousarviossa pysymiseksi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128" y="504000"/>
            <a:ext cx="8376040" cy="1257123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400" dirty="0" smtClean="0"/>
              <a:t>Toiminnallisten ja taloudellisten tavoitteiden toteutuminen ja olennaiset poikkeamat talousarvioon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95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/>
              <a:t>Työvoiman käyttö 2016 - 3</a:t>
            </a:r>
            <a:endParaRPr lang="fi-FI" sz="280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88752"/>
              </p:ext>
            </p:extLst>
          </p:nvPr>
        </p:nvGraphicFramePr>
        <p:xfrm>
          <a:off x="1280159" y="1502538"/>
          <a:ext cx="5617029" cy="3239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2828"/>
                <a:gridCol w="1087167"/>
                <a:gridCol w="1067034"/>
              </a:tblGrid>
              <a:tr h="301023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Revisiotoimisto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0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 dirty="0">
                          <a:effectLst/>
                        </a:rPr>
                        <a:t>Tammikuu - Maaliskuu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u="none" strike="noStrike" dirty="0">
                          <a:effectLst/>
                        </a:rPr>
                        <a:t>2015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u="none" strike="noStrike" dirty="0">
                          <a:effectLst/>
                        </a:rPr>
                        <a:t>2016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Työvoiman käyttö / </a:t>
                      </a:r>
                      <a:r>
                        <a:rPr lang="fi-FI" sz="1400" u="none" strike="noStrike" dirty="0" err="1">
                          <a:effectLst/>
                        </a:rPr>
                        <a:t>htv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4,8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4,8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Vakituisten osuus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100,0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100,0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Avoimen vakanssin hoitajien osuus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-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-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Sijaisten osuus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-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-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Tilapäisten määräaikaisten osuus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-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-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Sairauspoissaolot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13,3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20,5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</a:rPr>
                        <a:t>Tapaturmapoissaolot</a:t>
                      </a:r>
                      <a:r>
                        <a:rPr lang="fi-FI" sz="1400" u="none" strike="noStrike" dirty="0">
                          <a:effectLst/>
                        </a:rPr>
                        <a:t>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0,00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0,00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Työpanos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3,8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3,7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Työpanoksen osuus työvoimasta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79,2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77,1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36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</a:rPr>
                        <a:t>Sijaistus</a:t>
                      </a:r>
                      <a:r>
                        <a:rPr lang="fi-FI" sz="1400" u="none" strike="noStrike" dirty="0">
                          <a:effectLst/>
                        </a:rPr>
                        <a:t> %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-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-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TurkuDoTku_Description xmlns="http://schemas.microsoft.com/sharepoint/v3" xsi:nil="true"/>
    <TurkuDoTku_Tex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Selvitys</TermName>
          <TermId xmlns="http://schemas.microsoft.com/office/infopath/2007/PartnerControls">ffd553a6-1967-4ed2-aad7-f053c75ebf5e</TermId>
        </TermInfo>
      </Terms>
    </TurkuDoTku_TextTypeTaxHTField0>
  </documentManagement>
</p:properties>
</file>

<file path=customXml/item4.xml><?xml version="1.0" encoding="utf-8"?>
<?mso-contentType ?>
<SharedContentType xmlns="Microsoft.SharePoint.Taxonomy.ContentTypeSync" SourceId="6948e327-c22f-45f3-ba73-76ec8822dedd" ContentTypeId="0x010100B231D0CFD3F64B10A09B2DADA4F4A7A100DA11049554524495929F60A7935A8634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eksti DoTku" ma:contentTypeID="0x010100B231D0CFD3F64B10A09B2DADA4F4A7A100DA11049554524495929F60A7935A8634008A231D0770ACDD438E9C7145F4ED9A27" ma:contentTypeVersion="2" ma:contentTypeDescription="Luo uusi asiakirja." ma:contentTypeScope="" ma:versionID="b849bf1f1a1b6329f6f88b29518866c1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targetNamespace="http://schemas.microsoft.com/office/2006/metadata/properties" ma:root="true" ma:fieldsID="0dacae524c1a1260daba36055b598855" ns1:_="" ns2:_="">
    <xsd:import namespace="http://schemas.microsoft.com/sharepoint/v3"/>
    <xsd:import namespace="b7caa62b-7ad8-4ac0-91e3-d215c04b2f01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TextTypeTaxHTField0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TextTypeTaxHTField0" ma:index="12" ma:taxonomy="true" ma:internalName="TurkuDoTku_TextTypeTaxHTField0" ma:taxonomyFieldName="TurkuDoTku_TextType" ma:displayName="Tekstin tyyppi" ma:fieldId="{d194b600-bddf-479d-aaba-ca2453199b97}" ma:sspId="6948e327-c22f-45f3-ba73-76ec8822dedd" ma:termSetId="11208e52-d581-4242-bb75-ee5be9a4985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71C3B-8F47-42BC-8C71-75D8D857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74C3258-4830-4042-AB4F-7397F4959A43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981FD6E3-257F-4D64-8B6F-BF3B3DACCC3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b7caa62b-7ad8-4ac0-91e3-d215c04b2f01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4FE1AB-3FDD-49AD-B159-7B5C9243823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5CAC823-D53C-4F9D-89B5-0927D0973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4B6B8246-5CD4-43CD-B53B-E410A2868C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468</TotalTime>
  <Words>316</Words>
  <Application>Microsoft Office PowerPoint</Application>
  <PresentationFormat>Näytössä katseltava diaesitys (4:3)</PresentationFormat>
  <Paragraphs>255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TURKU_PPT_4-3</vt:lpstr>
      <vt:lpstr>Kuvalliset</vt:lpstr>
      <vt:lpstr>Värilliset</vt:lpstr>
      <vt:lpstr>Osavuosikatsaus 1</vt:lpstr>
      <vt:lpstr>Osavuosikatsaus 1 Tarkastuslautakunta </vt:lpstr>
      <vt:lpstr>Osavuosikatsaus 1 Tarkastuslautakunta</vt:lpstr>
      <vt:lpstr>Toiminnan painopisteet ja keskeiset toimintaympäristön muutostekijät</vt:lpstr>
      <vt:lpstr>Toiminnallisten ja taloudellisten tavoitteiden toteutuminen ja olennaiset poikkeamat talousarvioon</vt:lpstr>
      <vt:lpstr>Työvoiman käyttö 2016 - 3</vt:lpstr>
      <vt:lpstr>Kiitos!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Kuukausiraportin diapohja  /  18.1.2016</dc:title>
  <dc:creator>Puska Markku</dc:creator>
  <cp:lastModifiedBy>Teuro Mirja</cp:lastModifiedBy>
  <cp:revision>17</cp:revision>
  <dcterms:created xsi:type="dcterms:W3CDTF">2016-01-18T08:27:41Z</dcterms:created>
  <dcterms:modified xsi:type="dcterms:W3CDTF">2016-04-18T10:56:34Z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0x010100B231D0CFD3F64B10A09B2DADA4F4A7A100DA11049554524495929F60A7935A8634008A231D0770ACDD438E9C7145F4ED9A27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2;#Äänitiedosto|2ce7008b-f285-403a-bd25-9c3fffad5372</vt:lpwstr>
  </property>
  <property fmtid="{D5CDD505-2E9C-101B-9397-08002B2CF9AE}" pid="8" name="TurkuDoTku_Language">
    <vt:lpwstr>3;#Suomi|ddab1725-3888-478f-9c8c-3eeceecd16e9</vt:lpwstr>
  </property>
  <property fmtid="{D5CDD505-2E9C-101B-9397-08002B2CF9AE}" pid="9" name="TaxCatchAll">
    <vt:lpwstr>16;#Selvitys|ffd553a6-1967-4ed2-aad7-f053c75ebf5e;#4;#Diaesitys|29bf125c-3304-4b20-a038-e327a30ca536;#3;#Suomi|ddab1725-3888-478f-9c8c-3eeceecd16e9;#2;#Äänitiedosto|2ce7008b-f285-403a-bd25-9c3fffad5372;#1;#Videokuva|82098cdd-6e57-4a24-8887-90ce7bab4a54</vt:lpwstr>
  </property>
  <property fmtid="{D5CDD505-2E9C-101B-9397-08002B2CF9AE}" pid="10" name="TurkuDoTku_PresentationMaterialTypeTaxHTField0">
    <vt:lpwstr>Diaesitys|29bf125c-3304-4b20-a038-e327a30ca536</vt:lpwstr>
  </property>
  <property fmtid="{D5CDD505-2E9C-101B-9397-08002B2CF9AE}" pid="11" name="TurkuDoTku_TextType">
    <vt:lpwstr>16;#Selvitys|ffd553a6-1967-4ed2-aad7-f053c75ebf5e</vt:lpwstr>
  </property>
  <property fmtid="{D5CDD505-2E9C-101B-9397-08002B2CF9AE}" pid="12" name="TurkuDoTku_VideoFileType">
    <vt:lpwstr>1;#Videokuva|82098cdd-6e57-4a24-8887-90ce7bab4a54</vt:lpwstr>
  </property>
</Properties>
</file>