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6"/>
  </p:sldMasterIdLst>
  <p:notesMasterIdLst>
    <p:notesMasterId r:id="rId12"/>
  </p:notesMasterIdLst>
  <p:handoutMasterIdLst>
    <p:handoutMasterId r:id="rId13"/>
  </p:handoutMasterIdLst>
  <p:sldIdLst>
    <p:sldId id="262" r:id="rId7"/>
    <p:sldId id="263" r:id="rId8"/>
    <p:sldId id="264" r:id="rId9"/>
    <p:sldId id="265" r:id="rId10"/>
    <p:sldId id="266" r:id="rId11"/>
  </p:sldIdLst>
  <p:sldSz cx="9144000" cy="6858000" type="screen4x3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4643" autoAdjust="0"/>
  </p:normalViewPr>
  <p:slideViewPr>
    <p:cSldViewPr>
      <p:cViewPr>
        <p:scale>
          <a:sx n="100" d="100"/>
          <a:sy n="100" d="100"/>
        </p:scale>
        <p:origin x="-2676" y="-462"/>
      </p:cViewPr>
      <p:guideLst>
        <p:guide orient="horz" pos="1162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13.8.2015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13.8.2015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Tarkastuslautakunta</a:t>
            </a:r>
            <a:br>
              <a:rPr lang="fi-FI" sz="2400" dirty="0" smtClean="0"/>
            </a:br>
            <a:endParaRPr lang="fi-FI" sz="2400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684213" y="3645024"/>
            <a:ext cx="7775575" cy="2376364"/>
          </a:xfrm>
        </p:spPr>
        <p:txBody>
          <a:bodyPr>
            <a:normAutofit fontScale="92500" lnSpcReduction="20000"/>
          </a:bodyPr>
          <a:lstStyle/>
          <a:p>
            <a:endParaRPr lang="fi-FI" sz="1600" dirty="0" smtClean="0"/>
          </a:p>
          <a:p>
            <a:endParaRPr lang="fi-FI" sz="1600" dirty="0"/>
          </a:p>
          <a:p>
            <a:endParaRPr lang="fi-FI" sz="1600" dirty="0" smtClean="0"/>
          </a:p>
          <a:p>
            <a:r>
              <a:rPr lang="fi-FI" sz="1600" dirty="0" smtClean="0"/>
              <a:t>Toimintamenojen</a:t>
            </a:r>
            <a:r>
              <a:rPr lang="fi-FI" sz="1600" dirty="0"/>
              <a:t>/-tulojen tai nettomenojen poikkeamat</a:t>
            </a:r>
          </a:p>
          <a:p>
            <a:pPr lvl="1"/>
            <a:r>
              <a:rPr lang="fi-FI" sz="1200" dirty="0" smtClean="0"/>
              <a:t>Ei olennaisia poikkeamia</a:t>
            </a:r>
            <a:endParaRPr lang="fi-FI" sz="1200" dirty="0"/>
          </a:p>
          <a:p>
            <a:pPr marL="457200" lvl="1" indent="0">
              <a:buNone/>
            </a:pPr>
            <a:endParaRPr lang="fi-FI" sz="1400" dirty="0"/>
          </a:p>
          <a:p>
            <a:pPr lvl="1"/>
            <a:endParaRPr lang="fi-FI" dirty="0"/>
          </a:p>
          <a:p>
            <a:r>
              <a:rPr lang="fi-FI" sz="1600" dirty="0"/>
              <a:t>Investointiosan menojen/tulojen poikkeamat</a:t>
            </a:r>
          </a:p>
          <a:p>
            <a:pPr lvl="1"/>
            <a:r>
              <a:rPr lang="fi-FI" sz="1200" dirty="0" smtClean="0"/>
              <a:t>---------</a:t>
            </a:r>
            <a:endParaRPr lang="fi-FI" sz="1200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8" name="Picture 4" descr="C:\Documents and Settings\rrannikk\Local Settings\Temporary Internet Files\Content.IE5\4PEF63EX\MC9002500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6844"/>
            <a:ext cx="1728192" cy="18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2276500" y="1902843"/>
            <a:ext cx="589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Tähän </a:t>
            </a:r>
            <a:r>
              <a:rPr lang="fi-FI" dirty="0" err="1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SAP-taulukko</a:t>
            </a:r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: Käyttötalous- </a:t>
            </a:r>
            <a:r>
              <a:rPr lang="fi-FI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ja investointiosan toteutumisennuste 1000€ (1-8R</a:t>
            </a:r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)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195736" y="11663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solidFill>
                  <a:srgbClr val="00468B"/>
                </a:solidFill>
                <a:latin typeface="+mj-lt"/>
                <a:ea typeface="+mj-ea"/>
                <a:cs typeface="+mj-cs"/>
              </a:rPr>
              <a:t>Revisiotoimisto</a:t>
            </a:r>
            <a:endParaRPr lang="fi-FI" sz="2400" b="1" dirty="0">
              <a:solidFill>
                <a:srgbClr val="00468B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ulukk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78600"/>
              </p:ext>
            </p:extLst>
          </p:nvPr>
        </p:nvGraphicFramePr>
        <p:xfrm>
          <a:off x="539552" y="1303038"/>
          <a:ext cx="7775578" cy="2557631"/>
        </p:xfrm>
        <a:graphic>
          <a:graphicData uri="http://schemas.openxmlformats.org/drawingml/2006/table">
            <a:tbl>
              <a:tblPr/>
              <a:tblGrid>
                <a:gridCol w="2021285"/>
                <a:gridCol w="600923"/>
                <a:gridCol w="600923"/>
                <a:gridCol w="600923"/>
                <a:gridCol w="600923"/>
                <a:gridCol w="600923"/>
                <a:gridCol w="673762"/>
                <a:gridCol w="691972"/>
                <a:gridCol w="691972"/>
                <a:gridCol w="691972"/>
              </a:tblGrid>
              <a:tr h="456155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 2014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2015 muutokset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2015 siirrot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2015 yhteensä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Toteutumis-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ennuste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Poikkeama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 muutoksin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Muutos-%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 muutoksin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Muutos-%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Tilinpäätös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170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Käyttötalousosa (1.000 €)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Tarkastuslautakunta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Toimintatuotot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Valmistus omaan kayttoon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Toimintamenot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Toimintakate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6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Investointiosa (1.000 €)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Tarkastuslautakunta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Investointikulut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Valtionosuudet ja muut rahoitusosuudet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Pysyvien vastaavien luovutustuotot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5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Toiminnan painopisteet ja keskeiset toimintaympäristön muutostekijät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1600" b="0" dirty="0" smtClean="0"/>
          </a:p>
          <a:p>
            <a:r>
              <a:rPr lang="fi-FI" sz="1600" b="0" dirty="0" smtClean="0"/>
              <a:t>Selvitys toiminnan painopisteistä ja keskeisistä muutostekijöistä talousarvion laatimisen jälkeen (jos olennainen vaikutus talousarvion toteutumiseen)</a:t>
            </a:r>
          </a:p>
          <a:p>
            <a:r>
              <a:rPr lang="fi-FI" sz="1600" b="0" dirty="0" smtClean="0"/>
              <a:t>Yleisarvio edelliseen vuoteen verrattuna, tärkeimmät toiminnalliset muutokset ja arvio niiden vaikutuksista talouteen ja henkilötyövoimaan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endParaRPr lang="fi-FI" sz="1600" b="0" dirty="0"/>
          </a:p>
          <a:p>
            <a:r>
              <a:rPr lang="fi-FI" sz="1600" b="0" dirty="0" smtClean="0"/>
              <a:t>Ei olennaisia muutoksia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154950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Toiminnallisten ja taloudellisten tavoitteiden olennaiset poikkeamat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1600" b="0" dirty="0" smtClean="0"/>
          </a:p>
          <a:p>
            <a:r>
              <a:rPr lang="fi-FI" sz="1600" b="0" dirty="0" smtClean="0"/>
              <a:t>Selvitys olennaisista poikkeamista ja niiden syistä</a:t>
            </a:r>
          </a:p>
          <a:p>
            <a:r>
              <a:rPr lang="fi-FI" sz="1600" b="0" dirty="0" smtClean="0"/>
              <a:t>Selvitys mahdollisista toimenpiteistä, mihin ryhdytty tai ryhdytään talousarviossa pysymiseksi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endParaRPr lang="fi-FI" sz="1600" b="0" dirty="0"/>
          </a:p>
          <a:p>
            <a:r>
              <a:rPr lang="fi-FI" sz="1600" b="0" dirty="0" smtClean="0"/>
              <a:t>Kaupunginvaltuusto </a:t>
            </a:r>
            <a:r>
              <a:rPr lang="fi-FI" sz="1600" b="0" dirty="0"/>
              <a:t>on 23.3.2015 § 48 päättänyt kaupungin vuoden 2015 talousarvion ja vuosien 2016 - 2019 taloussuunnitelman valmisteluraamin tarkistamisesta:</a:t>
            </a:r>
          </a:p>
          <a:p>
            <a:pPr lvl="1"/>
            <a:r>
              <a:rPr lang="fi-FI" sz="1400" dirty="0"/>
              <a:t>Tarkastuslautakunnan osalta valtuuston 17.11.2014 § 165 </a:t>
            </a:r>
            <a:r>
              <a:rPr lang="fi-FI" sz="1400" dirty="0" smtClean="0"/>
              <a:t>hyväksymään </a:t>
            </a:r>
            <a:r>
              <a:rPr lang="fi-FI" sz="1400" dirty="0"/>
              <a:t>vuoden 2015 </a:t>
            </a:r>
            <a:r>
              <a:rPr lang="fi-FI" sz="1400" dirty="0" smtClean="0"/>
              <a:t>talousarvioon </a:t>
            </a:r>
            <a:r>
              <a:rPr lang="fi-FI" sz="1400" dirty="0"/>
              <a:t>(657 000 €) on </a:t>
            </a:r>
            <a:r>
              <a:rPr lang="fi-FI" sz="1400" dirty="0" smtClean="0"/>
              <a:t>tehty </a:t>
            </a:r>
            <a:r>
              <a:rPr lang="fi-FI" sz="1400" dirty="0"/>
              <a:t>-176 946 </a:t>
            </a:r>
            <a:r>
              <a:rPr lang="fi-FI" sz="1400" dirty="0" smtClean="0"/>
              <a:t>€</a:t>
            </a:r>
            <a:r>
              <a:rPr lang="fi-FI" sz="1400" dirty="0"/>
              <a:t> </a:t>
            </a:r>
            <a:r>
              <a:rPr lang="fi-FI" sz="1400" dirty="0" smtClean="0"/>
              <a:t>vähennys. </a:t>
            </a:r>
            <a:r>
              <a:rPr lang="fi-FI" sz="1400" dirty="0"/>
              <a:t>Tarkastuslautakunnan vuoden 2015 tarkistettu talousarvioluku on 480 000 €. Sama luku on annettu tarkastuslautakunnan tavoitetasoluvuksi vuosien 2016-2019 taloussuunnitelmaan.</a:t>
            </a:r>
          </a:p>
          <a:p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240082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Työvoiman käyttö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3568" y="1628800"/>
            <a:ext cx="7199511" cy="4680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0" dirty="0" smtClean="0"/>
              <a:t>Liitetään taulukko Työvoima tammi-kesäkuu 2015 (Strateginen HR tallentaa </a:t>
            </a:r>
            <a:r>
              <a:rPr lang="fi-FI" sz="1600" b="0" dirty="0" err="1" smtClean="0"/>
              <a:t>Dotkuun</a:t>
            </a:r>
            <a:r>
              <a:rPr lang="fi-FI" sz="1600" b="0" dirty="0" smtClean="0"/>
              <a:t>)</a:t>
            </a:r>
          </a:p>
          <a:p>
            <a:pPr marL="0" indent="0">
              <a:buNone/>
            </a:pPr>
            <a:endParaRPr lang="fi-FI" sz="1600" b="0" dirty="0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683790"/>
              </p:ext>
            </p:extLst>
          </p:nvPr>
        </p:nvGraphicFramePr>
        <p:xfrm>
          <a:off x="971600" y="2708920"/>
          <a:ext cx="4608512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5290"/>
                <a:gridCol w="831611"/>
                <a:gridCol w="831611"/>
              </a:tblGrid>
              <a:tr h="22985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effectLst/>
                        </a:rPr>
                        <a:t>Revisiotoimisto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 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 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 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 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 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Tammikuu - Kesäkuu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2014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2015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Työvoiman käyttö / </a:t>
                      </a:r>
                      <a:r>
                        <a:rPr lang="fi-FI" sz="1200" u="none" strike="noStrike" dirty="0" err="1">
                          <a:effectLst/>
                        </a:rPr>
                        <a:t>htv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Vakituisten osuus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100,0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100,0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Avoimen vakanssin hoitajien osuus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Sijaisten osuus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Tilapäisten määräaikaisten osuus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Sairauspoissaolot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0,1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Tapaturmapoissaolot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0,00 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0,00 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Työpanos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4,1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Työpanoksen osuus työvoimasta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93,9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83,7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7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err="1">
                          <a:effectLst/>
                        </a:rPr>
                        <a:t>Sijaistus</a:t>
                      </a:r>
                      <a:r>
                        <a:rPr lang="fi-FI" sz="1200" u="none" strike="noStrike" dirty="0">
                          <a:effectLst/>
                        </a:rPr>
                        <a:t>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6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13.8.2015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576064"/>
          </a:xfrm>
        </p:spPr>
        <p:txBody>
          <a:bodyPr>
            <a:normAutofit/>
          </a:bodyPr>
          <a:lstStyle/>
          <a:p>
            <a:r>
              <a:rPr lang="fi-FI" sz="2000" dirty="0"/>
              <a:t>Uudistamisohjelman 2014 -2016 eteneminen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i-FI" sz="1600" b="0" dirty="0"/>
              <a:t>Selvitys hyväksyttyjen toimenpiteiden etenemisestä tiivistettynä ja painotettuna toimenpiteisiin, joiden mahdollisella poikkeamalla on suuri vaikutus kaupungin  toimintaan ja </a:t>
            </a:r>
            <a:r>
              <a:rPr lang="fi-FI" sz="1600" b="0" dirty="0" smtClean="0"/>
              <a:t>talouteen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pPr marL="0" indent="0">
              <a:buNone/>
            </a:pP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2526418818"/>
      </p:ext>
    </p:extLst>
  </p:cSld>
  <p:clrMapOvr>
    <a:masterClrMapping/>
  </p:clrMapOvr>
</p:sld>
</file>

<file path=ppt/theme/theme1.xml><?xml version="1.0" encoding="utf-8"?>
<a:theme xmlns:a="http://schemas.openxmlformats.org/drawingml/2006/main" name="Esitysmalli Suomi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6425a5d6274420ba12265519cac2494 xmlns="b03131df-fdca-4f96-b491-cb071e0af9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Selvitys</TermName>
          <TermId xmlns="http://schemas.microsoft.com/office/infopath/2007/PartnerControls">ffd553a6-1967-4ed2-aad7-f053c75ebf5e</TermId>
        </TermInfo>
      </Terms>
    </f6425a5d6274420ba12265519cac2494>
    <_Julkisuus_ xmlns="b03131df-fdca-4f96-b491-cb071e0af91d">Julkinen</_Julkisuus_>
    <Kuvaus_x0020_ xmlns="b03131df-fdca-4f96-b491-cb071e0af91d">&lt;p&gt;Osavuosikatsauksen dia-pohja​&lt;/p&gt;</Kuvaus_x0020_>
    <TaxCatchAll xmlns="b03131df-fdca-4f96-b491-cb071e0af91d">
      <Value>7</Value>
      <Value>4</Value>
      <Value>3</Value>
      <Value>2</Value>
      <Value>1</Value>
    </TaxCatchAll>
    <_kuvaus xmlns="b03131df-fdca-4f96-b491-cb071e0af91d" xsi:nil="true"/>
  </documentManagement>
</p:properties>
</file>

<file path=customXml/item3.xml><?xml version="1.0" encoding="utf-8"?>
<?mso-contentType ?>
<SharedContentType xmlns="Microsoft.SharePoint.Taxonomy.ContentTypeSync" SourceId="6948e327-c22f-45f3-ba73-76ec8822dedd" ContentTypeId="0x010100BABE01DC4AF04CBC98B987127D9FC69A08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Teksti Turku" ma:contentTypeID="0x010100BABE01DC4AF04CBC98B987127D9FC69A0800AF79ED1EE9F59C47BCFA85F24C37FF6E" ma:contentTypeVersion="119" ma:contentTypeDescription="Luo uusi asiakirja." ma:contentTypeScope="" ma:versionID="a54579bac7ffb5241cb18ba1519dc12a">
  <xsd:schema xmlns:xsd="http://www.w3.org/2001/XMLSchema" xmlns:xs="http://www.w3.org/2001/XMLSchema" xmlns:p="http://schemas.microsoft.com/office/2006/metadata/properties" xmlns:ns2="b03131df-fdca-4f96-b491-cb071e0af91d" xmlns:ns3="b7caa62b-7ad8-4ac0-91e3-d215c04b2f01" targetNamespace="http://schemas.microsoft.com/office/2006/metadata/properties" ma:root="true" ma:fieldsID="878b5ddd24b392a041bf51865af8f3be" ns2:_="" ns3:_="">
    <xsd:import namespace="b03131df-fdca-4f96-b491-cb071e0af91d"/>
    <xsd:import namespace="b7caa62b-7ad8-4ac0-91e3-d215c04b2f01"/>
    <xsd:element name="properties">
      <xsd:complexType>
        <xsd:sequence>
          <xsd:element name="documentManagement">
            <xsd:complexType>
              <xsd:all>
                <xsd:element ref="ns2:_Julkisuus_" minOccurs="0"/>
                <xsd:element ref="ns3:_dlc_DocId" minOccurs="0"/>
                <xsd:element ref="ns3:_dlc_DocIdUrl" minOccurs="0"/>
                <xsd:element ref="ns3:_dlc_DocIdPersistId" minOccurs="0"/>
                <xsd:element ref="ns2:f6425a5d6274420ba12265519cac2494" minOccurs="0"/>
                <xsd:element ref="ns2:TaxCatchAll" minOccurs="0"/>
                <xsd:element ref="ns2:TaxCatchAllLabel" minOccurs="0"/>
                <xsd:element ref="ns2:Kuvaus_x0020_" minOccurs="0"/>
                <xsd:element ref="ns2:_kuva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131df-fdca-4f96-b491-cb071e0af91d" elementFormDefault="qualified">
    <xsd:import namespace="http://schemas.microsoft.com/office/2006/documentManagement/types"/>
    <xsd:import namespace="http://schemas.microsoft.com/office/infopath/2007/PartnerControls"/>
    <xsd:element name="_Julkisuus_" ma:index="1" nillable="true" ma:displayName="Julkisuus" ma:default="Julkinen" ma:format="Dropdown" ma:internalName="_Julkisuus_">
      <xsd:simpleType>
        <xsd:restriction base="dms:Choice">
          <xsd:enumeration value="Julkinen"/>
          <xsd:enumeration value="Salassa pidettävä"/>
        </xsd:restriction>
      </xsd:simpleType>
    </xsd:element>
    <xsd:element name="f6425a5d6274420ba12265519cac2494" ma:index="11" ma:taxonomy="true" ma:internalName="f6425a5d6274420ba12265519cac2494" ma:taxonomyFieldName="_Tekstin_x0020_tyyppi" ma:displayName="Tekstin tyyppi" ma:default="" ma:fieldId="{f6425a5d-6274-420b-a122-65519cac2494}" ma:sspId="6948e327-c22f-45f3-ba73-76ec8822dedd" ma:termSetId="11208e52-d581-4242-bb75-ee5be9a498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d685d71d-1d2d-45e9-a202-260c50b74023}" ma:internalName="TaxCatchAll" ma:showField="CatchAllData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d685d71d-1d2d-45e9-a202-260c50b74023}" ma:internalName="TaxCatchAllLabel" ma:readOnly="true" ma:showField="CatchAllDataLabel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uvaus_x0020_" ma:index="17" nillable="true" ma:displayName="Kuvaus" ma:internalName="Kuvaus_x0020_" ma:readOnly="false">
      <xsd:simpleType>
        <xsd:restriction base="dms:Note">
          <xsd:maxLength value="255"/>
        </xsd:restriction>
      </xsd:simpleType>
    </xsd:element>
    <xsd:element name="_kuvaus" ma:index="18" nillable="true" ma:displayName="Kuvaus" ma:internalName="_kuvau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aa62b-7ad8-4ac0-91e3-d215c04b2f01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8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ysyvä tunniste" ma:description="Tunniste säilytetään lisättäessä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BC5982-BF0D-43E6-A43B-B7DC7F5CD00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6AF9F8F-F558-4FD1-94AD-7B588B25C7E6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b03131df-fdca-4f96-b491-cb071e0af91d"/>
    <ds:schemaRef ds:uri="http://schemas.openxmlformats.org/package/2006/metadata/core-properties"/>
    <ds:schemaRef ds:uri="http://schemas.microsoft.com/office/2006/documentManagement/types"/>
    <ds:schemaRef ds:uri="b7caa62b-7ad8-4ac0-91e3-d215c04b2f01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906DBC9-F35C-4CE7-8288-DBAE01BC979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37FBED9-0794-46E0-8FD7-6EF3481DE5D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22FC196-0168-41F9-9411-510630613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131df-fdca-4f96-b491-cb071e0af91d"/>
    <ds:schemaRef ds:uri="b7caa62b-7ad8-4ac0-91e3-d215c04b2f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 Suomi</Template>
  <TotalTime>316</TotalTime>
  <Words>352</Words>
  <Application>Microsoft Office PowerPoint</Application>
  <PresentationFormat>Näytössä katseltava diaesitys (4:3)</PresentationFormat>
  <Paragraphs>251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Esitysmalli Suomi</vt:lpstr>
      <vt:lpstr>Tarkastuslautakunta </vt:lpstr>
      <vt:lpstr>Toiminnan painopisteet ja keskeiset toimintaympäristön muutostekijät</vt:lpstr>
      <vt:lpstr>Toiminnallisten ja taloudellisten tavoitteiden olennaiset poikkeamat</vt:lpstr>
      <vt:lpstr>Työvoiman käyttö</vt:lpstr>
      <vt:lpstr>Uudistamisohjelman 2014 -2016 eteneminen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Lautakunta/Johtokunta</dc:title>
  <dc:creator>Rannikko Riikka</dc:creator>
  <cp:lastModifiedBy>Teuro Mirja</cp:lastModifiedBy>
  <cp:revision>34</cp:revision>
  <cp:lastPrinted>2015-04-20T06:53:45Z</cp:lastPrinted>
  <dcterms:created xsi:type="dcterms:W3CDTF">2012-04-10T09:55:46Z</dcterms:created>
  <dcterms:modified xsi:type="dcterms:W3CDTF">2015-08-13T10:14:52Z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0x010100BABE01DC4AF04CBC98B987127D9FC69A0800AF79ED1EE9F59C47BCFA85F24C37FF6E</vt:lpwstr>
  </property>
  <property fmtid="{D5CDD505-2E9C-101B-9397-08002B2CF9AE}" pid="3" name="h94c21d59b064f78a5c2e322551a3e88">
    <vt:lpwstr>Diaesitys|29bf125c-3304-4b20-a038-e327a30ca536</vt:lpwstr>
  </property>
  <property fmtid="{D5CDD505-2E9C-101B-9397-08002B2CF9AE}" pid="4" name="j08d1eaf84c644719eb3d45d656088a2">
    <vt:lpwstr>Videokuva|82098cdd-6e57-4a24-8887-90ce7bab4a54</vt:lpwstr>
  </property>
  <property fmtid="{D5CDD505-2E9C-101B-9397-08002B2CF9AE}" pid="5" name="ec87dd8dbe3f4b87b196639a53969ad4">
    <vt:lpwstr>Suomi|ddab1725-3888-478f-9c8c-3eeceecd16e9</vt:lpwstr>
  </property>
  <property fmtid="{D5CDD505-2E9C-101B-9397-08002B2CF9AE}" pid="6" name="bcb735522fc34cde8200f6a746f2dda6">
    <vt:lpwstr>Äänitiedosto|2ce7008b-f285-403a-bd25-9c3fffad5372</vt:lpwstr>
  </property>
  <property fmtid="{D5CDD505-2E9C-101B-9397-08002B2CF9AE}" pid="7" name="_Kieli">
    <vt:lpwstr>1;#Suomi|ddab1725-3888-478f-9c8c-3eeceecd16e9</vt:lpwstr>
  </property>
  <property fmtid="{D5CDD505-2E9C-101B-9397-08002B2CF9AE}" pid="8" name="Videotiedoston_x0020_tyyppi">
    <vt:lpwstr>2;#Videokuva|82098cdd-6e57-4a24-8887-90ce7bab4a54</vt:lpwstr>
  </property>
  <property fmtid="{D5CDD505-2E9C-101B-9397-08002B2CF9AE}" pid="9" name="_Tekstin tyyppi">
    <vt:lpwstr>7;#Selvitys|ffd553a6-1967-4ed2-aad7-f053c75ebf5e</vt:lpwstr>
  </property>
  <property fmtid="{D5CDD505-2E9C-101B-9397-08002B2CF9AE}" pid="10" name="__x00c4__x00e4_nitiedoston_x0020_tyyppi">
    <vt:lpwstr>3;#Äänitiedosto|2ce7008b-f285-403a-bd25-9c3fffad5372</vt:lpwstr>
  </property>
  <property fmtid="{D5CDD505-2E9C-101B-9397-08002B2CF9AE}" pid="11" name="_Esitysaineistojen_x0020_tyyppi">
    <vt:lpwstr>4;#Diaesitys|29bf125c-3304-4b20-a038-e327a30ca536</vt:lpwstr>
  </property>
  <property fmtid="{D5CDD505-2E9C-101B-9397-08002B2CF9AE}" pid="12" name="_Äänitiedoston tyyppi">
    <vt:lpwstr>3;#Äänitiedosto|2ce7008b-f285-403a-bd25-9c3fffad5372</vt:lpwstr>
  </property>
  <property fmtid="{D5CDD505-2E9C-101B-9397-08002B2CF9AE}" pid="13" name="_Esitysaineistojen tyyppi">
    <vt:lpwstr>4;#Diaesitys|29bf125c-3304-4b20-a038-e327a30ca536</vt:lpwstr>
  </property>
  <property fmtid="{D5CDD505-2E9C-101B-9397-08002B2CF9AE}" pid="14" name="Videotiedoston tyyppi">
    <vt:lpwstr>2;#Videokuva|82098cdd-6e57-4a24-8887-90ce7bab4a54</vt:lpwstr>
  </property>
  <property fmtid="{D5CDD505-2E9C-101B-9397-08002B2CF9AE}" pid="15" name="Kuvaus">
    <vt:lpwstr>&lt;p&gt;Osavuosikatsauksen dia-pohja​&lt;/p&gt;</vt:lpwstr>
  </property>
</Properties>
</file>