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6"/>
  </p:sldMasterIdLst>
  <p:notesMasterIdLst>
    <p:notesMasterId r:id="rId12"/>
  </p:notesMasterIdLst>
  <p:handoutMasterIdLst>
    <p:handoutMasterId r:id="rId13"/>
  </p:handoutMasterIdLst>
  <p:sldIdLst>
    <p:sldId id="262" r:id="rId7"/>
    <p:sldId id="263" r:id="rId8"/>
    <p:sldId id="264" r:id="rId9"/>
    <p:sldId id="265" r:id="rId10"/>
    <p:sldId id="266" r:id="rId11"/>
  </p:sldIdLst>
  <p:sldSz cx="9144000" cy="6858000" type="screen4x3"/>
  <p:notesSz cx="6797675" cy="987425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clrMru>
    <a:srgbClr val="FFB92F"/>
    <a:srgbClr val="00468B"/>
    <a:srgbClr val="DFDF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9" autoAdjust="0"/>
    <p:restoredTop sz="94643" autoAdjust="0"/>
  </p:normalViewPr>
  <p:slideViewPr>
    <p:cSldViewPr>
      <p:cViewPr>
        <p:scale>
          <a:sx n="100" d="100"/>
          <a:sy n="100" d="100"/>
        </p:scale>
        <p:origin x="-2676" y="-462"/>
      </p:cViewPr>
      <p:guideLst>
        <p:guide orient="horz" pos="1162"/>
        <p:guide pos="5427"/>
        <p:guide pos="3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3154" y="-86"/>
      </p:cViewPr>
      <p:guideLst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50443" y="2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7DFD3-23EC-4407-A3E0-A65838309D1D}" type="datetimeFigureOut">
              <a:rPr lang="fi-FI" smtClean="0"/>
              <a:t>13.8.2015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378826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50443" y="9378826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F0EBA-38FD-4C54-A2B7-1BE923A75A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69035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0443" y="2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47200-69AA-40B8-A453-7A0CF91D5E77}" type="datetimeFigureOut">
              <a:rPr lang="fi-FI" smtClean="0"/>
              <a:t>13.8.2015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378826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0443" y="9378826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C9FDE4-8C83-4586-9F16-6A081C607B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65819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 descr="tku_powerpoint_piirrospohja_kokonaan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85"/>
          <a:stretch/>
        </p:blipFill>
        <p:spPr>
          <a:xfrm>
            <a:off x="-2644" y="-188640"/>
            <a:ext cx="9144000" cy="6420107"/>
          </a:xfrm>
          <a:prstGeom prst="rect">
            <a:avLst/>
          </a:prstGeom>
        </p:spPr>
      </p:pic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684000" y="764704"/>
            <a:ext cx="7704424" cy="18002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D068ECC-E6D4-0A4F-915C-1D74DFB4EBF8}" type="datetime1">
              <a:rPr lang="fi-FI" smtClean="0"/>
              <a:t>13.8.2015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14" name="Kuva 13" descr="Turku_Åbo__Eurooppalainen_m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972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tsikko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13.8.2015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3134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EA3E1-455F-164C-9077-386EF556D5ED}" type="datetime1">
              <a:rPr lang="fi-FI" smtClean="0"/>
              <a:t>13.8.2015</a:t>
            </a:fld>
            <a:endParaRPr lang="fi-FI" dirty="0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28334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FF276-3E43-364D-8989-788CF2A37DE9}" type="datetime1">
              <a:rPr lang="fi-FI" smtClean="0"/>
              <a:t>13.8.2015</a:t>
            </a:fld>
            <a:endParaRPr lang="fi-FI" dirty="0"/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684000" y="620688"/>
            <a:ext cx="3815992" cy="79695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3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1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6" name="Otsikko 11"/>
          <p:cNvSpPr txBox="1">
            <a:spLocks/>
          </p:cNvSpPr>
          <p:nvPr userDrawn="1"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sz="2000" b="1" i="0" dirty="0"/>
          </a:p>
        </p:txBody>
      </p:sp>
    </p:spTree>
    <p:extLst>
      <p:ext uri="{BB962C8B-B14F-4D97-AF65-F5344CB8AC3E}">
        <p14:creationId xmlns:p14="http://schemas.microsoft.com/office/powerpoint/2010/main" val="616875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A0378-CFA0-794B-ACE3-D06791D1C449}" type="datetime1">
              <a:rPr lang="fi-FI" smtClean="0"/>
              <a:t>13.8.2015</a:t>
            </a:fld>
            <a:endParaRPr lang="fi-FI" dirty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129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alkoinen 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Ryhmitä 8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0" name="Suorakulmio 9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1" name="Suora yhdysviiva 10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t>13.8.2015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Kuva 7" descr="Turku_vaakuna_rgb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184600"/>
            <a:ext cx="1332000" cy="381627"/>
          </a:xfrm>
          <a:prstGeom prst="rect">
            <a:avLst/>
          </a:prstGeom>
        </p:spPr>
      </p:pic>
      <p:sp>
        <p:nvSpPr>
          <p:cNvPr id="12" name="Otsikko 14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grpSp>
        <p:nvGrpSpPr>
          <p:cNvPr id="14" name="Ryhmitä 13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5" name="Suorakulmio 1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6" name="Suora yhdysviiva 15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Ryhmitä 17"/>
          <p:cNvGrpSpPr/>
          <p:nvPr userDrawn="1"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9" name="Suorakulmio 18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20" name="Suora yhdysviiva 19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00805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t>13.8.2015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3074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tku_powerpoint_piirrospohja_kokonaan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39"/>
          <a:stretch/>
        </p:blipFill>
        <p:spPr>
          <a:xfrm>
            <a:off x="0" y="-188640"/>
            <a:ext cx="9144000" cy="6437040"/>
          </a:xfrm>
          <a:prstGeom prst="rect">
            <a:avLst/>
          </a:prstGeom>
        </p:spPr>
      </p:pic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684000" y="764704"/>
            <a:ext cx="7704424" cy="18002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D068ECC-E6D4-0A4F-915C-1D74DFB4EBF8}" type="datetime1">
              <a:rPr lang="fi-FI" smtClean="0"/>
              <a:t>13.8.2015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11" name="Kuva 10" descr="Turku_Åbo__Eurooppalainen_mv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055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tku_powerpoint_piirrospohja_kulma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2" y="2816932"/>
            <a:ext cx="5040562" cy="3780420"/>
          </a:xfrm>
          <a:prstGeom prst="rect">
            <a:avLst/>
          </a:prstGeom>
        </p:spPr>
      </p:pic>
      <p:grpSp>
        <p:nvGrpSpPr>
          <p:cNvPr id="18" name="Ryhmitä 17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5" name="Suorakulmio 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5" name="Suora yhdysviiva 14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84000" y="1627200"/>
            <a:ext cx="7776000" cy="42068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</a:p>
        </p:txBody>
      </p:sp>
      <p:sp>
        <p:nvSpPr>
          <p:cNvPr id="11" name="Päivämäärän paikkamerkki 10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D4012-C01B-2E44-9A3D-1C8BBE6C2239}" type="datetime1">
              <a:rPr lang="fi-FI" smtClean="0"/>
              <a:t>13.8.2015</a:t>
            </a:fld>
            <a:endParaRPr lang="fi-FI" dirty="0"/>
          </a:p>
        </p:txBody>
      </p:sp>
      <p:sp>
        <p:nvSpPr>
          <p:cNvPr id="12" name="Alatunnisteen paikkamerkki 11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smtClean="0"/>
              <a:t>Esittäjän nimi</a:t>
            </a:r>
            <a:endParaRPr lang="fi-FI" dirty="0"/>
          </a:p>
        </p:txBody>
      </p:sp>
      <p:sp>
        <p:nvSpPr>
          <p:cNvPr id="13" name="Dian numeron paikkamerkki 12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19" name="Kuva 1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184600"/>
            <a:ext cx="1332000" cy="381626"/>
          </a:xfrm>
          <a:prstGeom prst="rect">
            <a:avLst/>
          </a:prstGeom>
        </p:spPr>
      </p:pic>
      <p:sp>
        <p:nvSpPr>
          <p:cNvPr id="33" name="Otsikon paikkamerkki 32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fi-FI" dirty="0" smtClean="0"/>
              <a:t>Muokkaa perustyylejä naps.</a:t>
            </a:r>
            <a:endParaRPr lang="fi-FI" dirty="0"/>
          </a:p>
        </p:txBody>
      </p:sp>
      <p:pic>
        <p:nvPicPr>
          <p:cNvPr id="6" name="Kuva 5" descr="Turku_Åbo__Eurooppalainen_mv.png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5661248"/>
            <a:ext cx="1332000" cy="40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084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468B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914400" rtl="0" eaLnBrk="1" latinLnBrk="0" hangingPunct="1">
        <a:spcBef>
          <a:spcPts val="24"/>
        </a:spcBef>
        <a:buClr>
          <a:srgbClr val="00468B"/>
        </a:buClr>
        <a:buSzPct val="120000"/>
        <a:buFont typeface="Arial"/>
        <a:buChar char="•"/>
        <a:defRPr sz="2000" b="1" i="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13.8.2015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1</a:t>
            </a:fld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400" dirty="0" smtClean="0"/>
              <a:t>Tarkastuslautakunta</a:t>
            </a:r>
            <a:br>
              <a:rPr lang="fi-FI" sz="2400" dirty="0" smtClean="0"/>
            </a:br>
            <a:endParaRPr lang="fi-FI" sz="2400" dirty="0"/>
          </a:p>
        </p:txBody>
      </p:sp>
      <p:sp>
        <p:nvSpPr>
          <p:cNvPr id="7" name="Sisällön paikkamerkki 6"/>
          <p:cNvSpPr>
            <a:spLocks noGrp="1"/>
          </p:cNvSpPr>
          <p:nvPr>
            <p:ph sz="quarter" idx="13"/>
          </p:nvPr>
        </p:nvSpPr>
        <p:spPr>
          <a:xfrm>
            <a:off x="684213" y="3645024"/>
            <a:ext cx="7775575" cy="2376364"/>
          </a:xfrm>
        </p:spPr>
        <p:txBody>
          <a:bodyPr>
            <a:normAutofit fontScale="92500" lnSpcReduction="20000"/>
          </a:bodyPr>
          <a:lstStyle/>
          <a:p>
            <a:endParaRPr lang="fi-FI" sz="1600" dirty="0" smtClean="0"/>
          </a:p>
          <a:p>
            <a:endParaRPr lang="fi-FI" sz="1600" dirty="0"/>
          </a:p>
          <a:p>
            <a:endParaRPr lang="fi-FI" sz="1600" dirty="0" smtClean="0"/>
          </a:p>
          <a:p>
            <a:r>
              <a:rPr lang="fi-FI" sz="1600" dirty="0" smtClean="0"/>
              <a:t>Toimintamenojen</a:t>
            </a:r>
            <a:r>
              <a:rPr lang="fi-FI" sz="1600" dirty="0"/>
              <a:t>/-tulojen tai nettomenojen poikkeamat</a:t>
            </a:r>
          </a:p>
          <a:p>
            <a:pPr lvl="1"/>
            <a:r>
              <a:rPr lang="fi-FI" sz="1200" dirty="0" smtClean="0"/>
              <a:t>Ei olennaisia poikkeamia</a:t>
            </a:r>
            <a:endParaRPr lang="fi-FI" sz="1200" dirty="0"/>
          </a:p>
          <a:p>
            <a:pPr marL="457200" lvl="1" indent="0">
              <a:buNone/>
            </a:pPr>
            <a:endParaRPr lang="fi-FI" sz="1400" dirty="0"/>
          </a:p>
          <a:p>
            <a:pPr lvl="1"/>
            <a:endParaRPr lang="fi-FI" dirty="0"/>
          </a:p>
          <a:p>
            <a:r>
              <a:rPr lang="fi-FI" sz="1600" dirty="0"/>
              <a:t>Investointiosan menojen/tulojen poikkeamat</a:t>
            </a:r>
          </a:p>
          <a:p>
            <a:pPr lvl="1"/>
            <a:r>
              <a:rPr lang="fi-FI" sz="1200" dirty="0" smtClean="0"/>
              <a:t>---------</a:t>
            </a:r>
            <a:endParaRPr lang="fi-FI" sz="1200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 smtClean="0"/>
              <a:t> </a:t>
            </a:r>
            <a:endParaRPr lang="fi-FI" dirty="0"/>
          </a:p>
        </p:txBody>
      </p:sp>
      <p:pic>
        <p:nvPicPr>
          <p:cNvPr id="8" name="Picture 4" descr="C:\Documents and Settings\rrannikk\Local Settings\Temporary Internet Files\Content.IE5\4PEF63EX\MC90025008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46844"/>
            <a:ext cx="1728192" cy="1874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kstiruutu 8"/>
          <p:cNvSpPr txBox="1"/>
          <p:nvPr/>
        </p:nvSpPr>
        <p:spPr>
          <a:xfrm>
            <a:off x="2276500" y="1902843"/>
            <a:ext cx="5895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>
                <a:solidFill>
                  <a:srgbClr val="1F497D"/>
                </a:solidFill>
                <a:latin typeface="Calibri"/>
                <a:ea typeface="Calibri"/>
                <a:cs typeface="Times New Roman"/>
              </a:rPr>
              <a:t>Tähän </a:t>
            </a:r>
            <a:r>
              <a:rPr lang="fi-FI" dirty="0" err="1" smtClean="0">
                <a:solidFill>
                  <a:srgbClr val="1F497D"/>
                </a:solidFill>
                <a:latin typeface="Calibri"/>
                <a:ea typeface="Calibri"/>
                <a:cs typeface="Times New Roman"/>
              </a:rPr>
              <a:t>SAP-taulukko</a:t>
            </a:r>
            <a:r>
              <a:rPr lang="fi-FI" dirty="0" smtClean="0">
                <a:solidFill>
                  <a:srgbClr val="1F497D"/>
                </a:solidFill>
                <a:latin typeface="Calibri"/>
                <a:ea typeface="Calibri"/>
                <a:cs typeface="Times New Roman"/>
              </a:rPr>
              <a:t>: Käyttötalous- </a:t>
            </a:r>
            <a:r>
              <a:rPr lang="fi-FI" dirty="0">
                <a:solidFill>
                  <a:srgbClr val="1F497D"/>
                </a:solidFill>
                <a:latin typeface="Calibri"/>
                <a:ea typeface="Calibri"/>
                <a:cs typeface="Times New Roman"/>
              </a:rPr>
              <a:t>ja investointiosan toteutumisennuste 1000€ (1-8R</a:t>
            </a:r>
            <a:r>
              <a:rPr lang="fi-FI" dirty="0" smtClean="0">
                <a:solidFill>
                  <a:srgbClr val="1F497D"/>
                </a:solidFill>
                <a:latin typeface="Calibri"/>
                <a:ea typeface="Calibri"/>
                <a:cs typeface="Times New Roman"/>
              </a:rPr>
              <a:t>) </a:t>
            </a:r>
            <a:endParaRPr lang="fi-FI" dirty="0"/>
          </a:p>
        </p:txBody>
      </p:sp>
      <p:sp>
        <p:nvSpPr>
          <p:cNvPr id="3" name="Tekstiruutu 2"/>
          <p:cNvSpPr txBox="1"/>
          <p:nvPr/>
        </p:nvSpPr>
        <p:spPr>
          <a:xfrm>
            <a:off x="2195736" y="116632"/>
            <a:ext cx="475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b="1" dirty="0" smtClean="0">
                <a:solidFill>
                  <a:srgbClr val="00468B"/>
                </a:solidFill>
                <a:latin typeface="+mj-lt"/>
                <a:ea typeface="+mj-ea"/>
                <a:cs typeface="+mj-cs"/>
              </a:rPr>
              <a:t>Revisiotoimisto</a:t>
            </a:r>
            <a:endParaRPr lang="fi-FI" sz="2400" b="1" dirty="0">
              <a:solidFill>
                <a:srgbClr val="00468B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" name="Taulukk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0178600"/>
              </p:ext>
            </p:extLst>
          </p:nvPr>
        </p:nvGraphicFramePr>
        <p:xfrm>
          <a:off x="539552" y="1303038"/>
          <a:ext cx="7775578" cy="2557631"/>
        </p:xfrm>
        <a:graphic>
          <a:graphicData uri="http://schemas.openxmlformats.org/drawingml/2006/table">
            <a:tbl>
              <a:tblPr/>
              <a:tblGrid>
                <a:gridCol w="2021285"/>
                <a:gridCol w="600923"/>
                <a:gridCol w="600923"/>
                <a:gridCol w="600923"/>
                <a:gridCol w="600923"/>
                <a:gridCol w="600923"/>
                <a:gridCol w="673762"/>
                <a:gridCol w="691972"/>
                <a:gridCol w="691972"/>
                <a:gridCol w="691972"/>
              </a:tblGrid>
              <a:tr h="456155"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TOT 2014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TA 2015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TA 2015 muutokset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TA 2015 siirrot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TA 2015 yhteensä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Toteutumis-</a:t>
                      </a:r>
                      <a:b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ennuste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Poikkeama ennuste/</a:t>
                      </a:r>
                      <a:b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 muutoksin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Muutos-% ennuste/</a:t>
                      </a:r>
                      <a:b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 muutoksin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Muutos-% ennuste/</a:t>
                      </a:r>
                      <a:b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Tilinpäätös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7071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Käyttötalousosa (1.000 €)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36573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7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TOT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7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TOT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7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TOT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7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TOT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7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36573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Tarkastuslautakunta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6573"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Toimintatuotot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36573"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Valmistus omaan kayttoon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36573"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Toimintamenot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-177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36573"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Toimintakate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-468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-657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6573">
                <a:tc>
                  <a:txBody>
                    <a:bodyPr/>
                    <a:lstStyle/>
                    <a:p>
                      <a:pPr algn="l" fontAlgn="b"/>
                      <a:r>
                        <a:rPr lang="fi-FI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2962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Investointiosa (1.000 €)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BACC6"/>
                    </a:solidFill>
                  </a:tcPr>
                </a:tc>
              </a:tr>
              <a:tr h="136573"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7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36573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Tarkastuslautakunta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6573"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Investointikulut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36573"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Valtionosuudet ja muut rahoitusosuudet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36573"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Pysyvien vastaavien luovutustuotot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36573"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NETTO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3053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t>13.8.2015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2</a:t>
            </a:fld>
            <a:endParaRPr lang="fi-FI"/>
          </a:p>
        </p:txBody>
      </p:sp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000" dirty="0" smtClean="0"/>
              <a:t>Toiminnan painopisteet ja keskeiset toimintaympäristön muutostekijät</a:t>
            </a:r>
            <a:endParaRPr lang="fi-FI" sz="2000" dirty="0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13"/>
          </p:nvPr>
        </p:nvSpPr>
        <p:spPr>
          <a:xfrm>
            <a:off x="684213" y="1845270"/>
            <a:ext cx="7775575" cy="446405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i-FI" sz="1600" b="0" dirty="0" smtClean="0"/>
          </a:p>
          <a:p>
            <a:r>
              <a:rPr lang="fi-FI" sz="1600" b="0" dirty="0" smtClean="0"/>
              <a:t>Selvitys toiminnan painopisteistä ja keskeisistä muutostekijöistä talousarvion laatimisen jälkeen (jos olennainen vaikutus talousarvion toteutumiseen)</a:t>
            </a:r>
          </a:p>
          <a:p>
            <a:r>
              <a:rPr lang="fi-FI" sz="1600" b="0" dirty="0" smtClean="0"/>
              <a:t>Yleisarvio edelliseen vuoteen verrattuna, tärkeimmät toiminnalliset muutokset ja arvio niiden vaikutuksista talouteen ja henkilötyövoimaan</a:t>
            </a:r>
          </a:p>
          <a:p>
            <a:endParaRPr lang="fi-FI" sz="1600" b="0" dirty="0"/>
          </a:p>
          <a:p>
            <a:endParaRPr lang="fi-FI" sz="1600" b="0" dirty="0" smtClean="0"/>
          </a:p>
          <a:p>
            <a:endParaRPr lang="fi-FI" sz="1600" b="0" dirty="0"/>
          </a:p>
          <a:p>
            <a:r>
              <a:rPr lang="fi-FI" sz="1600" b="0" dirty="0" smtClean="0"/>
              <a:t>Ei olennaisia muutoksia</a:t>
            </a:r>
          </a:p>
          <a:p>
            <a:endParaRPr lang="fi-FI" sz="1600" b="0" dirty="0"/>
          </a:p>
          <a:p>
            <a:endParaRPr lang="fi-FI" sz="1600" b="0" dirty="0" smtClean="0"/>
          </a:p>
          <a:p>
            <a:endParaRPr lang="fi-FI" sz="1600" b="0" dirty="0"/>
          </a:p>
        </p:txBody>
      </p:sp>
    </p:spTree>
    <p:extLst>
      <p:ext uri="{BB962C8B-B14F-4D97-AF65-F5344CB8AC3E}">
        <p14:creationId xmlns:p14="http://schemas.microsoft.com/office/powerpoint/2010/main" val="1549509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t>13.8.2015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3</a:t>
            </a:fld>
            <a:endParaRPr lang="fi-FI"/>
          </a:p>
        </p:txBody>
      </p:sp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000" dirty="0" smtClean="0"/>
              <a:t>Toiminnallisten ja taloudellisten tavoitteiden olennaiset poikkeamat</a:t>
            </a:r>
            <a:endParaRPr lang="fi-FI" sz="2000" dirty="0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13"/>
          </p:nvPr>
        </p:nvSpPr>
        <p:spPr>
          <a:xfrm>
            <a:off x="684213" y="1845270"/>
            <a:ext cx="7775575" cy="446405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i-FI" sz="1600" b="0" dirty="0" smtClean="0"/>
          </a:p>
          <a:p>
            <a:r>
              <a:rPr lang="fi-FI" sz="1600" b="0" dirty="0" smtClean="0"/>
              <a:t>Selvitys olennaisista poikkeamista ja niiden syistä</a:t>
            </a:r>
          </a:p>
          <a:p>
            <a:r>
              <a:rPr lang="fi-FI" sz="1600" b="0" dirty="0" smtClean="0"/>
              <a:t>Selvitys mahdollisista toimenpiteistä, mihin ryhdytty tai ryhdytään talousarviossa pysymiseksi</a:t>
            </a:r>
          </a:p>
          <a:p>
            <a:endParaRPr lang="fi-FI" sz="1600" b="0" dirty="0"/>
          </a:p>
          <a:p>
            <a:endParaRPr lang="fi-FI" sz="1600" b="0" dirty="0" smtClean="0"/>
          </a:p>
          <a:p>
            <a:endParaRPr lang="fi-FI" sz="1600" b="0" dirty="0"/>
          </a:p>
          <a:p>
            <a:r>
              <a:rPr lang="fi-FI" sz="1600" b="0" dirty="0" smtClean="0"/>
              <a:t>Kaupunginvaltuusto </a:t>
            </a:r>
            <a:r>
              <a:rPr lang="fi-FI" sz="1600" b="0" dirty="0"/>
              <a:t>on 23.3.2015 § 48 päättänyt kaupungin vuoden 2015 talousarvion ja vuosien 2016 - 2019 taloussuunnitelman valmisteluraamin tarkistamisesta:</a:t>
            </a:r>
          </a:p>
          <a:p>
            <a:pPr lvl="1"/>
            <a:r>
              <a:rPr lang="fi-FI" sz="1400" dirty="0"/>
              <a:t>Tarkastuslautakunnan osalta valtuuston 17.11.2014 § 165 </a:t>
            </a:r>
            <a:r>
              <a:rPr lang="fi-FI" sz="1400" dirty="0" smtClean="0"/>
              <a:t>hyväksymään </a:t>
            </a:r>
            <a:r>
              <a:rPr lang="fi-FI" sz="1400" dirty="0"/>
              <a:t>vuoden 2015 </a:t>
            </a:r>
            <a:r>
              <a:rPr lang="fi-FI" sz="1400" dirty="0" smtClean="0"/>
              <a:t>talousarvioon </a:t>
            </a:r>
            <a:r>
              <a:rPr lang="fi-FI" sz="1400" dirty="0"/>
              <a:t>(657 000 €) on </a:t>
            </a:r>
            <a:r>
              <a:rPr lang="fi-FI" sz="1400" dirty="0" smtClean="0"/>
              <a:t>tehty </a:t>
            </a:r>
            <a:r>
              <a:rPr lang="fi-FI" sz="1400" dirty="0"/>
              <a:t>-176 946 </a:t>
            </a:r>
            <a:r>
              <a:rPr lang="fi-FI" sz="1400" dirty="0" smtClean="0"/>
              <a:t>€</a:t>
            </a:r>
            <a:r>
              <a:rPr lang="fi-FI" sz="1400" dirty="0"/>
              <a:t> </a:t>
            </a:r>
            <a:r>
              <a:rPr lang="fi-FI" sz="1400" dirty="0" smtClean="0"/>
              <a:t>vähennys. </a:t>
            </a:r>
            <a:r>
              <a:rPr lang="fi-FI" sz="1400" dirty="0"/>
              <a:t>Tarkastuslautakunnan vuoden 2015 tarkistettu talousarvioluku on 480 000 €. Sama luku on annettu tarkastuslautakunnan tavoitetasoluvuksi vuosien 2016-2019 taloussuunnitelmaan.</a:t>
            </a:r>
          </a:p>
          <a:p>
            <a:endParaRPr lang="fi-FI" sz="1600" b="0" dirty="0"/>
          </a:p>
        </p:txBody>
      </p:sp>
    </p:spTree>
    <p:extLst>
      <p:ext uri="{BB962C8B-B14F-4D97-AF65-F5344CB8AC3E}">
        <p14:creationId xmlns:p14="http://schemas.microsoft.com/office/powerpoint/2010/main" val="2400828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t>13.8.2015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4</a:t>
            </a:fld>
            <a:endParaRPr lang="fi-FI" dirty="0"/>
          </a:p>
        </p:txBody>
      </p:sp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000" dirty="0" smtClean="0"/>
              <a:t>Työvoiman käyttö</a:t>
            </a:r>
            <a:endParaRPr lang="fi-FI" sz="2000" dirty="0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13"/>
          </p:nvPr>
        </p:nvSpPr>
        <p:spPr>
          <a:xfrm>
            <a:off x="683568" y="1628800"/>
            <a:ext cx="7199511" cy="46800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1600" b="0" dirty="0" smtClean="0"/>
              <a:t>Liitetään taulukko Työvoima tammi-kesäkuu 2015 (Strateginen HR tallentaa </a:t>
            </a:r>
            <a:r>
              <a:rPr lang="fi-FI" sz="1600" b="0" dirty="0" err="1" smtClean="0"/>
              <a:t>Dotkuun</a:t>
            </a:r>
            <a:r>
              <a:rPr lang="fi-FI" sz="1600" b="0" dirty="0" smtClean="0"/>
              <a:t>)</a:t>
            </a:r>
          </a:p>
          <a:p>
            <a:pPr marL="0" indent="0">
              <a:buNone/>
            </a:pPr>
            <a:endParaRPr lang="fi-FI" sz="1600" b="0" dirty="0"/>
          </a:p>
        </p:txBody>
      </p:sp>
      <p:graphicFrame>
        <p:nvGraphicFramePr>
          <p:cNvPr id="9" name="Taulukko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3683790"/>
              </p:ext>
            </p:extLst>
          </p:nvPr>
        </p:nvGraphicFramePr>
        <p:xfrm>
          <a:off x="971600" y="2708920"/>
          <a:ext cx="4608512" cy="27363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45290"/>
                <a:gridCol w="831611"/>
                <a:gridCol w="831611"/>
              </a:tblGrid>
              <a:tr h="229850">
                <a:tc>
                  <a:txBody>
                    <a:bodyPr/>
                    <a:lstStyle/>
                    <a:p>
                      <a:pPr algn="l" fontAlgn="b"/>
                      <a:r>
                        <a:rPr lang="fi-FI" sz="1400" b="1" u="none" strike="noStrike" dirty="0">
                          <a:effectLst/>
                        </a:rPr>
                        <a:t>Revisiotoimisto</a:t>
                      </a:r>
                      <a:endParaRPr lang="fi-FI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 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 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07959"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 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 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100" u="none" strike="noStrike">
                          <a:effectLst/>
                        </a:rPr>
                        <a:t> 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18905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1" u="none" strike="noStrike" dirty="0">
                          <a:effectLst/>
                        </a:rPr>
                        <a:t>Tammikuu - Kesäkuu</a:t>
                      </a:r>
                      <a:endParaRPr lang="fi-FI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u="none" strike="noStrike" dirty="0">
                          <a:effectLst/>
                        </a:rPr>
                        <a:t>2014</a:t>
                      </a:r>
                      <a:endParaRPr lang="fi-FI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1" u="none" strike="noStrike" dirty="0">
                          <a:effectLst/>
                        </a:rPr>
                        <a:t>2015</a:t>
                      </a:r>
                      <a:endParaRPr lang="fi-FI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07959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 dirty="0">
                          <a:effectLst/>
                        </a:rPr>
                        <a:t>Työvoiman käyttö / </a:t>
                      </a:r>
                      <a:r>
                        <a:rPr lang="fi-FI" sz="1200" u="none" strike="noStrike" dirty="0" err="1">
                          <a:effectLst/>
                        </a:rPr>
                        <a:t>htv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4,9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4,9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07959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>
                          <a:effectLst/>
                        </a:rPr>
                        <a:t>Vakituisten osuus %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100,0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100,0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07959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 dirty="0">
                          <a:effectLst/>
                        </a:rPr>
                        <a:t>Avoimen vakanssin hoitajien osuus %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-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07959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>
                          <a:effectLst/>
                        </a:rPr>
                        <a:t>Sijaisten osuus %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07959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>
                          <a:effectLst/>
                        </a:rPr>
                        <a:t>Tilapäisten määräaikaisten osuus %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07959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>
                          <a:effectLst/>
                        </a:rPr>
                        <a:t>Sairauspoissaolot %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0,1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9,2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07959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>
                          <a:effectLst/>
                        </a:rPr>
                        <a:t>Tapaturmapoissaolot %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0,00 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0,00 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07959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>
                          <a:effectLst/>
                        </a:rPr>
                        <a:t>Työpanos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4,6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4,1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07959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>
                          <a:effectLst/>
                        </a:rPr>
                        <a:t>Työpanoksen osuus työvoimasta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93,9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83,7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207959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 dirty="0" err="1">
                          <a:effectLst/>
                        </a:rPr>
                        <a:t>Sijaistus</a:t>
                      </a:r>
                      <a:r>
                        <a:rPr lang="fi-FI" sz="1200" u="none" strike="noStrike" dirty="0">
                          <a:effectLst/>
                        </a:rPr>
                        <a:t> %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-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-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4469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t>13.8.2015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5</a:t>
            </a:fld>
            <a:endParaRPr lang="fi-FI"/>
          </a:p>
        </p:txBody>
      </p:sp>
      <p:sp>
        <p:nvSpPr>
          <p:cNvPr id="5" name="Otsikko 4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576064"/>
          </a:xfrm>
        </p:spPr>
        <p:txBody>
          <a:bodyPr>
            <a:normAutofit/>
          </a:bodyPr>
          <a:lstStyle/>
          <a:p>
            <a:r>
              <a:rPr lang="fi-FI" sz="2000" dirty="0"/>
              <a:t>Uudistamisohjelman 2014 -2016 eteneminen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fi-FI" sz="1600" b="0" dirty="0"/>
              <a:t>Selvitys hyväksyttyjen toimenpiteiden etenemisestä tiivistettynä ja painotettuna toimenpiteisiin, joiden mahdollisella poikkeamalla on suuri vaikutus kaupungin  toimintaan ja </a:t>
            </a:r>
            <a:r>
              <a:rPr lang="fi-FI" sz="1600" b="0" dirty="0" smtClean="0"/>
              <a:t>talouteen</a:t>
            </a:r>
          </a:p>
          <a:p>
            <a:endParaRPr lang="fi-FI" sz="1600" b="0" dirty="0"/>
          </a:p>
          <a:p>
            <a:endParaRPr lang="fi-FI" sz="1600" b="0" dirty="0" smtClean="0"/>
          </a:p>
          <a:p>
            <a:pPr marL="0" indent="0">
              <a:buNone/>
            </a:pPr>
            <a:endParaRPr lang="fi-FI" sz="1600" b="0" dirty="0"/>
          </a:p>
        </p:txBody>
      </p:sp>
    </p:spTree>
    <p:extLst>
      <p:ext uri="{BB962C8B-B14F-4D97-AF65-F5344CB8AC3E}">
        <p14:creationId xmlns:p14="http://schemas.microsoft.com/office/powerpoint/2010/main" val="2526418818"/>
      </p:ext>
    </p:extLst>
  </p:cSld>
  <p:clrMapOvr>
    <a:masterClrMapping/>
  </p:clrMapOvr>
</p:sld>
</file>

<file path=ppt/theme/theme1.xml><?xml version="1.0" encoding="utf-8"?>
<a:theme xmlns:a="http://schemas.openxmlformats.org/drawingml/2006/main" name="Esitysmalli Suomi">
  <a:themeElements>
    <a:clrScheme name="Mukautettu 1">
      <a:dk1>
        <a:sysClr val="windowText" lastClr="000000"/>
      </a:dk1>
      <a:lt1>
        <a:sysClr val="window" lastClr="FFFFFF"/>
      </a:lt1>
      <a:dk2>
        <a:srgbClr val="00468B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32AACD"/>
      </a:accent5>
      <a:accent6>
        <a:srgbClr val="808080"/>
      </a:accent6>
      <a:hlink>
        <a:srgbClr val="00367A"/>
      </a:hlink>
      <a:folHlink>
        <a:srgbClr val="32AACD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Turun kaupunki">
      <a:dk1>
        <a:sysClr val="windowText" lastClr="000000"/>
      </a:dk1>
      <a:lt1>
        <a:sysClr val="window" lastClr="FFFFFF"/>
      </a:lt1>
      <a:dk2>
        <a:srgbClr val="298AAD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298AAD"/>
      </a:accent5>
      <a:accent6>
        <a:srgbClr val="2C9024"/>
      </a:accent6>
      <a:hlink>
        <a:srgbClr val="0000FF"/>
      </a:hlink>
      <a:folHlink>
        <a:srgbClr val="800080"/>
      </a:folHlink>
    </a:clrScheme>
    <a:fontScheme name="Turun kaupun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Turun kaupunki">
      <a:dk1>
        <a:sysClr val="windowText" lastClr="000000"/>
      </a:dk1>
      <a:lt1>
        <a:sysClr val="window" lastClr="FFFFFF"/>
      </a:lt1>
      <a:dk2>
        <a:srgbClr val="298AAD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298AAD"/>
      </a:accent5>
      <a:accent6>
        <a:srgbClr val="2C9024"/>
      </a:accent6>
      <a:hlink>
        <a:srgbClr val="0000FF"/>
      </a:hlink>
      <a:folHlink>
        <a:srgbClr val="800080"/>
      </a:folHlink>
    </a:clrScheme>
    <a:fontScheme name="Turun kaupun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6425a5d6274420ba12265519cac2494 xmlns="b03131df-fdca-4f96-b491-cb071e0af91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Selvitys</TermName>
          <TermId xmlns="http://schemas.microsoft.com/office/infopath/2007/PartnerControls">ffd553a6-1967-4ed2-aad7-f053c75ebf5e</TermId>
        </TermInfo>
      </Terms>
    </f6425a5d6274420ba12265519cac2494>
    <_Julkisuus_ xmlns="b03131df-fdca-4f96-b491-cb071e0af91d">Julkinen</_Julkisuus_>
    <Kuvaus_x0020_ xmlns="b03131df-fdca-4f96-b491-cb071e0af91d">&lt;p&gt;Osavuosikatsauksen dia-pohja​&lt;/p&gt;</Kuvaus_x0020_>
    <TaxCatchAll xmlns="b03131df-fdca-4f96-b491-cb071e0af91d">
      <Value>7</Value>
      <Value>4</Value>
      <Value>3</Value>
      <Value>2</Value>
      <Value>1</Value>
    </TaxCatchAll>
    <_kuvaus xmlns="b03131df-fdca-4f96-b491-cb071e0af91d" xsi:nil="true"/>
  </documentManagement>
</p:properties>
</file>

<file path=customXml/item3.xml><?xml version="1.0" encoding="utf-8"?>
<?mso-contentType ?>
<SharedContentType xmlns="Microsoft.SharePoint.Taxonomy.ContentTypeSync" SourceId="6948e327-c22f-45f3-ba73-76ec8822dedd" ContentTypeId="0x010100BABE01DC4AF04CBC98B987127D9FC69A08" PreviousValue="false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Teksti Turku" ma:contentTypeID="0x010100BABE01DC4AF04CBC98B987127D9FC69A0800AF79ED1EE9F59C47BCFA85F24C37FF6E" ma:contentTypeVersion="119" ma:contentTypeDescription="Luo uusi asiakirja." ma:contentTypeScope="" ma:versionID="a54579bac7ffb5241cb18ba1519dc12a">
  <xsd:schema xmlns:xsd="http://www.w3.org/2001/XMLSchema" xmlns:xs="http://www.w3.org/2001/XMLSchema" xmlns:p="http://schemas.microsoft.com/office/2006/metadata/properties" xmlns:ns2="b03131df-fdca-4f96-b491-cb071e0af91d" xmlns:ns3="b7caa62b-7ad8-4ac0-91e3-d215c04b2f01" targetNamespace="http://schemas.microsoft.com/office/2006/metadata/properties" ma:root="true" ma:fieldsID="878b5ddd24b392a041bf51865af8f3be" ns2:_="" ns3:_="">
    <xsd:import namespace="b03131df-fdca-4f96-b491-cb071e0af91d"/>
    <xsd:import namespace="b7caa62b-7ad8-4ac0-91e3-d215c04b2f01"/>
    <xsd:element name="properties">
      <xsd:complexType>
        <xsd:sequence>
          <xsd:element name="documentManagement">
            <xsd:complexType>
              <xsd:all>
                <xsd:element ref="ns2:_Julkisuus_" minOccurs="0"/>
                <xsd:element ref="ns3:_dlc_DocId" minOccurs="0"/>
                <xsd:element ref="ns3:_dlc_DocIdUrl" minOccurs="0"/>
                <xsd:element ref="ns3:_dlc_DocIdPersistId" minOccurs="0"/>
                <xsd:element ref="ns2:f6425a5d6274420ba12265519cac2494" minOccurs="0"/>
                <xsd:element ref="ns2:TaxCatchAll" minOccurs="0"/>
                <xsd:element ref="ns2:TaxCatchAllLabel" minOccurs="0"/>
                <xsd:element ref="ns2:Kuvaus_x0020_" minOccurs="0"/>
                <xsd:element ref="ns2:_kuva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3131df-fdca-4f96-b491-cb071e0af91d" elementFormDefault="qualified">
    <xsd:import namespace="http://schemas.microsoft.com/office/2006/documentManagement/types"/>
    <xsd:import namespace="http://schemas.microsoft.com/office/infopath/2007/PartnerControls"/>
    <xsd:element name="_Julkisuus_" ma:index="1" nillable="true" ma:displayName="Julkisuus" ma:default="Julkinen" ma:format="Dropdown" ma:internalName="_Julkisuus_">
      <xsd:simpleType>
        <xsd:restriction base="dms:Choice">
          <xsd:enumeration value="Julkinen"/>
          <xsd:enumeration value="Salassa pidettävä"/>
        </xsd:restriction>
      </xsd:simpleType>
    </xsd:element>
    <xsd:element name="f6425a5d6274420ba12265519cac2494" ma:index="11" ma:taxonomy="true" ma:internalName="f6425a5d6274420ba12265519cac2494" ma:taxonomyFieldName="_Tekstin_x0020_tyyppi" ma:displayName="Tekstin tyyppi" ma:default="" ma:fieldId="{f6425a5d-6274-420b-a122-65519cac2494}" ma:sspId="6948e327-c22f-45f3-ba73-76ec8822dedd" ma:termSetId="11208e52-d581-4242-bb75-ee5be9a4985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description="" ma:hidden="true" ma:list="{d685d71d-1d2d-45e9-a202-260c50b74023}" ma:internalName="TaxCatchAll" ma:showField="CatchAllData" ma:web="7a112db0-4ab2-47df-9bd4-197c83270b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Taxonomy Catch All Column1" ma:description="" ma:hidden="true" ma:list="{d685d71d-1d2d-45e9-a202-260c50b74023}" ma:internalName="TaxCatchAllLabel" ma:readOnly="true" ma:showField="CatchAllDataLabel" ma:web="7a112db0-4ab2-47df-9bd4-197c83270b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Kuvaus_x0020_" ma:index="17" nillable="true" ma:displayName="Kuvaus" ma:internalName="Kuvaus_x0020_" ma:readOnly="false">
      <xsd:simpleType>
        <xsd:restriction base="dms:Note">
          <xsd:maxLength value="255"/>
        </xsd:restriction>
      </xsd:simpleType>
    </xsd:element>
    <xsd:element name="_kuvaus" ma:index="18" nillable="true" ma:displayName="Kuvaus" ma:internalName="_kuvaus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caa62b-7ad8-4ac0-91e3-d215c04b2f01" elementFormDefault="qualified">
    <xsd:import namespace="http://schemas.microsoft.com/office/2006/documentManagement/types"/>
    <xsd:import namespace="http://schemas.microsoft.com/office/infopath/2007/PartnerControls"/>
    <xsd:element name="_dlc_DocId" ma:index="7" nillable="true" ma:displayName="Tiedostotunnisteen arvo" ma:description="Tälle kohteelle määritetyn tiedostotunnisteen arvo." ma:internalName="_dlc_DocId" ma:readOnly="true">
      <xsd:simpleType>
        <xsd:restriction base="dms:Text"/>
      </xsd:simpleType>
    </xsd:element>
    <xsd:element name="_dlc_DocIdUrl" ma:index="8" nillable="true" ma:displayName="Tiedostotunniste" ma:description="Tämän tiedoston pysyvä linkki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9" nillable="true" ma:displayName="Pysyvä tunniste" ma:description="Tunniste säilytetään lisättäessä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6" ma:displayName="Sisältölaji"/>
        <xsd:element ref="dc:title" minOccurs="0" maxOccurs="1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ABC5982-BF0D-43E6-A43B-B7DC7F5CD005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D6AF9F8F-F558-4FD1-94AD-7B588B25C7E6}">
  <ds:schemaRefs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  <ds:schemaRef ds:uri="b03131df-fdca-4f96-b491-cb071e0af91d"/>
    <ds:schemaRef ds:uri="http://schemas.openxmlformats.org/package/2006/metadata/core-properties"/>
    <ds:schemaRef ds:uri="http://schemas.microsoft.com/office/2006/documentManagement/types"/>
    <ds:schemaRef ds:uri="b7caa62b-7ad8-4ac0-91e3-d215c04b2f01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3906DBC9-F35C-4CE7-8288-DBAE01BC979E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E37FBED9-0794-46E0-8FD7-6EF3481DE5D9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122FC196-0168-41F9-9411-510630613B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3131df-fdca-4f96-b491-cb071e0af91d"/>
    <ds:schemaRef ds:uri="b7caa62b-7ad8-4ac0-91e3-d215c04b2f0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Esitysmalli Suomi</Template>
  <TotalTime>316</TotalTime>
  <Words>352</Words>
  <Application>Microsoft Office PowerPoint</Application>
  <PresentationFormat>Näytössä katseltava diaesitys (4:3)</PresentationFormat>
  <Paragraphs>251</Paragraphs>
  <Slides>5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6" baseType="lpstr">
      <vt:lpstr>Esitysmalli Suomi</vt:lpstr>
      <vt:lpstr>Tarkastuslautakunta </vt:lpstr>
      <vt:lpstr>Toiminnan painopisteet ja keskeiset toimintaympäristön muutostekijät</vt:lpstr>
      <vt:lpstr>Toiminnallisten ja taloudellisten tavoitteiden olennaiset poikkeamat</vt:lpstr>
      <vt:lpstr>Työvoiman käyttö</vt:lpstr>
      <vt:lpstr>Uudistamisohjelman 2014 -2016 eteneminen</vt:lpstr>
    </vt:vector>
  </TitlesOfParts>
  <Company>Turun kaupunki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Lautakunta/Johtokunta</dc:title>
  <dc:creator>Rannikko Riikka</dc:creator>
  <cp:lastModifiedBy>Teuro Mirja</cp:lastModifiedBy>
  <cp:revision>34</cp:revision>
  <cp:lastPrinted>2015-04-20T06:53:45Z</cp:lastPrinted>
  <dcterms:created xsi:type="dcterms:W3CDTF">2012-04-10T09:55:46Z</dcterms:created>
  <dcterms:modified xsi:type="dcterms:W3CDTF">2015-08-13T10:14:52Z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0x010100BABE01DC4AF04CBC98B987127D9FC69A0800AF79ED1EE9F59C47BCFA85F24C37FF6E</vt:lpwstr>
  </property>
  <property fmtid="{D5CDD505-2E9C-101B-9397-08002B2CF9AE}" pid="3" name="h94c21d59b064f78a5c2e322551a3e88">
    <vt:lpwstr>Diaesitys|29bf125c-3304-4b20-a038-e327a30ca536</vt:lpwstr>
  </property>
  <property fmtid="{D5CDD505-2E9C-101B-9397-08002B2CF9AE}" pid="4" name="j08d1eaf84c644719eb3d45d656088a2">
    <vt:lpwstr>Videokuva|82098cdd-6e57-4a24-8887-90ce7bab4a54</vt:lpwstr>
  </property>
  <property fmtid="{D5CDD505-2E9C-101B-9397-08002B2CF9AE}" pid="5" name="ec87dd8dbe3f4b87b196639a53969ad4">
    <vt:lpwstr>Suomi|ddab1725-3888-478f-9c8c-3eeceecd16e9</vt:lpwstr>
  </property>
  <property fmtid="{D5CDD505-2E9C-101B-9397-08002B2CF9AE}" pid="6" name="bcb735522fc34cde8200f6a746f2dda6">
    <vt:lpwstr>Äänitiedosto|2ce7008b-f285-403a-bd25-9c3fffad5372</vt:lpwstr>
  </property>
  <property fmtid="{D5CDD505-2E9C-101B-9397-08002B2CF9AE}" pid="7" name="_Kieli">
    <vt:lpwstr>1;#Suomi|ddab1725-3888-478f-9c8c-3eeceecd16e9</vt:lpwstr>
  </property>
  <property fmtid="{D5CDD505-2E9C-101B-9397-08002B2CF9AE}" pid="8" name="Videotiedoston_x0020_tyyppi">
    <vt:lpwstr>2;#Videokuva|82098cdd-6e57-4a24-8887-90ce7bab4a54</vt:lpwstr>
  </property>
  <property fmtid="{D5CDD505-2E9C-101B-9397-08002B2CF9AE}" pid="9" name="_Tekstin tyyppi">
    <vt:lpwstr>7;#Selvitys|ffd553a6-1967-4ed2-aad7-f053c75ebf5e</vt:lpwstr>
  </property>
  <property fmtid="{D5CDD505-2E9C-101B-9397-08002B2CF9AE}" pid="10" name="__x00c4__x00e4_nitiedoston_x0020_tyyppi">
    <vt:lpwstr>3;#Äänitiedosto|2ce7008b-f285-403a-bd25-9c3fffad5372</vt:lpwstr>
  </property>
  <property fmtid="{D5CDD505-2E9C-101B-9397-08002B2CF9AE}" pid="11" name="_Esitysaineistojen_x0020_tyyppi">
    <vt:lpwstr>4;#Diaesitys|29bf125c-3304-4b20-a038-e327a30ca536</vt:lpwstr>
  </property>
  <property fmtid="{D5CDD505-2E9C-101B-9397-08002B2CF9AE}" pid="12" name="_Äänitiedoston tyyppi">
    <vt:lpwstr>3;#Äänitiedosto|2ce7008b-f285-403a-bd25-9c3fffad5372</vt:lpwstr>
  </property>
  <property fmtid="{D5CDD505-2E9C-101B-9397-08002B2CF9AE}" pid="13" name="_Esitysaineistojen tyyppi">
    <vt:lpwstr>4;#Diaesitys|29bf125c-3304-4b20-a038-e327a30ca536</vt:lpwstr>
  </property>
  <property fmtid="{D5CDD505-2E9C-101B-9397-08002B2CF9AE}" pid="14" name="Videotiedoston tyyppi">
    <vt:lpwstr>2;#Videokuva|82098cdd-6e57-4a24-8887-90ce7bab4a54</vt:lpwstr>
  </property>
  <property fmtid="{D5CDD505-2E9C-101B-9397-08002B2CF9AE}" pid="15" name="Kuvaus">
    <vt:lpwstr>&lt;p&gt;Osavuosikatsauksen dia-pohja​&lt;/p&gt;</vt:lpwstr>
  </property>
</Properties>
</file>