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6"/>
  </p:sldMasterIdLst>
  <p:notesMasterIdLst>
    <p:notesMasterId r:id="rId12"/>
  </p:notesMasterIdLst>
  <p:handoutMasterIdLst>
    <p:handoutMasterId r:id="rId13"/>
  </p:handoutMasterIdLst>
  <p:sldIdLst>
    <p:sldId id="262" r:id="rId7"/>
    <p:sldId id="263" r:id="rId8"/>
    <p:sldId id="264" r:id="rId9"/>
    <p:sldId id="265" r:id="rId10"/>
    <p:sldId id="266" r:id="rId11"/>
  </p:sldIdLst>
  <p:sldSz cx="9144000" cy="6858000" type="screen4x3"/>
  <p:notesSz cx="6669088" cy="97536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clrMru>
    <a:srgbClr val="FFB92F"/>
    <a:srgbClr val="00468B"/>
    <a:srgbClr val="DFDF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9" autoAdjust="0"/>
    <p:restoredTop sz="94643" autoAdjust="0"/>
  </p:normalViewPr>
  <p:slideViewPr>
    <p:cSldViewPr>
      <p:cViewPr>
        <p:scale>
          <a:sx n="100" d="100"/>
          <a:sy n="100" d="100"/>
        </p:scale>
        <p:origin x="-1944" y="-324"/>
      </p:cViewPr>
      <p:guideLst>
        <p:guide orient="horz" pos="1162"/>
        <p:guide pos="5427"/>
        <p:guide pos="30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7" d="100"/>
          <a:sy n="67" d="100"/>
        </p:scale>
        <p:origin x="-3154" y="-86"/>
      </p:cViewPr>
      <p:guideLst>
        <p:guide orient="horz" pos="3072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D7DFD3-23EC-4407-A3E0-A65838309D1D}" type="datetimeFigureOut">
              <a:rPr lang="fi-FI" smtClean="0"/>
              <a:t>10.2.2015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777607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2F0EBA-38FD-4C54-A2B7-1BE923A75A7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869035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47200-69AA-40B8-A453-7A0CF91D5E77}" type="datetimeFigureOut">
              <a:rPr lang="fi-FI" smtClean="0"/>
              <a:t>10.2.2015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31838"/>
            <a:ext cx="4875212" cy="36576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66909" y="4632960"/>
            <a:ext cx="5335270" cy="438912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777607" y="9264227"/>
            <a:ext cx="2889938" cy="48768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C9FDE4-8C83-4586-9F16-6A081C607BA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65819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 descr="tku_powerpoint_piirrospohja_kokonaan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385"/>
          <a:stretch/>
        </p:blipFill>
        <p:spPr>
          <a:xfrm>
            <a:off x="-2644" y="-188640"/>
            <a:ext cx="9144000" cy="6420107"/>
          </a:xfrm>
          <a:prstGeom prst="rect">
            <a:avLst/>
          </a:prstGeom>
        </p:spPr>
      </p:pic>
      <p:sp>
        <p:nvSpPr>
          <p:cNvPr id="15" name="Otsikko 14"/>
          <p:cNvSpPr>
            <a:spLocks noGrp="1"/>
          </p:cNvSpPr>
          <p:nvPr>
            <p:ph type="title"/>
          </p:nvPr>
        </p:nvSpPr>
        <p:spPr>
          <a:xfrm>
            <a:off x="684000" y="764704"/>
            <a:ext cx="7704424" cy="1800200"/>
          </a:xfrm>
        </p:spPr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7" name="Tekstin paikkamerkki 16"/>
          <p:cNvSpPr>
            <a:spLocks noGrp="1"/>
          </p:cNvSpPr>
          <p:nvPr>
            <p:ph type="body" sz="quarter" idx="13"/>
          </p:nvPr>
        </p:nvSpPr>
        <p:spPr>
          <a:xfrm>
            <a:off x="683568" y="2771972"/>
            <a:ext cx="7704856" cy="1377108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1800"/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D068ECC-E6D4-0A4F-915C-1D74DFB4EBF8}" type="datetime1">
              <a:rPr lang="fi-FI" smtClean="0"/>
              <a:t>10.2.2015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  <p:pic>
        <p:nvPicPr>
          <p:cNvPr id="14" name="Kuva 13" descr="Turku_Åbo__Eurooppalainen_mv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00" y="5661248"/>
            <a:ext cx="1332000" cy="400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6972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tsikko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quarter" idx="13"/>
          </p:nvPr>
        </p:nvSpPr>
        <p:spPr>
          <a:xfrm>
            <a:off x="684213" y="1557338"/>
            <a:ext cx="7775575" cy="446405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D18F73-29E0-0C48-B7BB-47AD54BA47B9}" type="datetime1">
              <a:rPr lang="fi-FI" smtClean="0"/>
              <a:t>10.2.2015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83134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EA3E1-455F-164C-9077-386EF556D5ED}" type="datetime1">
              <a:rPr lang="fi-FI" smtClean="0"/>
              <a:t>10.2.2015</a:t>
            </a:fld>
            <a:endParaRPr lang="fi-FI" dirty="0"/>
          </a:p>
        </p:txBody>
      </p:sp>
      <p:sp>
        <p:nvSpPr>
          <p:cNvPr id="9" name="Alatunnisteen paikkamerkki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Otsikko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14" name="Sisällön paikkamerkki 13"/>
          <p:cNvSpPr>
            <a:spLocks noGrp="1"/>
          </p:cNvSpPr>
          <p:nvPr>
            <p:ph sz="quarter" idx="13"/>
          </p:nvPr>
        </p:nvSpPr>
        <p:spPr>
          <a:xfrm>
            <a:off x="684213" y="1557338"/>
            <a:ext cx="3780000" cy="4319587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5" name="Sisällön paikkamerkki 13"/>
          <p:cNvSpPr>
            <a:spLocks noGrp="1"/>
          </p:cNvSpPr>
          <p:nvPr>
            <p:ph sz="quarter" idx="14"/>
          </p:nvPr>
        </p:nvSpPr>
        <p:spPr>
          <a:xfrm>
            <a:off x="4680432" y="1556792"/>
            <a:ext cx="3780000" cy="4319587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28334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FF276-3E43-364D-8989-788CF2A37DE9}" type="datetime1">
              <a:rPr lang="fi-FI" smtClean="0"/>
              <a:t>10.2.2015</a:t>
            </a:fld>
            <a:endParaRPr lang="fi-FI" dirty="0"/>
          </a:p>
        </p:txBody>
      </p:sp>
      <p:sp>
        <p:nvSpPr>
          <p:cNvPr id="9" name="Alatunnisteen paikkamerkki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  <p:sp>
        <p:nvSpPr>
          <p:cNvPr id="12" name="Otsikko 11"/>
          <p:cNvSpPr>
            <a:spLocks noGrp="1"/>
          </p:cNvSpPr>
          <p:nvPr>
            <p:ph type="title"/>
          </p:nvPr>
        </p:nvSpPr>
        <p:spPr>
          <a:xfrm>
            <a:off x="684000" y="620688"/>
            <a:ext cx="3815992" cy="796950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4" name="Sisällön paikkamerkki 13"/>
          <p:cNvSpPr>
            <a:spLocks noGrp="1"/>
          </p:cNvSpPr>
          <p:nvPr>
            <p:ph sz="quarter" idx="13"/>
          </p:nvPr>
        </p:nvSpPr>
        <p:spPr>
          <a:xfrm>
            <a:off x="684213" y="1557338"/>
            <a:ext cx="3780000" cy="4319587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5" name="Sisällön paikkamerkki 13"/>
          <p:cNvSpPr>
            <a:spLocks noGrp="1"/>
          </p:cNvSpPr>
          <p:nvPr>
            <p:ph sz="quarter" idx="14"/>
          </p:nvPr>
        </p:nvSpPr>
        <p:spPr>
          <a:xfrm>
            <a:off x="4680432" y="1556792"/>
            <a:ext cx="3780000" cy="4319587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3" name="Otsikko 11"/>
          <p:cNvSpPr txBox="1">
            <a:spLocks/>
          </p:cNvSpPr>
          <p:nvPr/>
        </p:nvSpPr>
        <p:spPr>
          <a:xfrm>
            <a:off x="4644008" y="620688"/>
            <a:ext cx="3815992" cy="796950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rgbClr val="00468B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11" name="Otsikko 11"/>
          <p:cNvSpPr txBox="1">
            <a:spLocks/>
          </p:cNvSpPr>
          <p:nvPr/>
        </p:nvSpPr>
        <p:spPr>
          <a:xfrm>
            <a:off x="4644008" y="620688"/>
            <a:ext cx="3815992" cy="796950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rgbClr val="00468B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dirty="0"/>
          </a:p>
        </p:txBody>
      </p:sp>
      <p:sp>
        <p:nvSpPr>
          <p:cNvPr id="16" name="Otsikko 11"/>
          <p:cNvSpPr txBox="1">
            <a:spLocks/>
          </p:cNvSpPr>
          <p:nvPr userDrawn="1"/>
        </p:nvSpPr>
        <p:spPr>
          <a:xfrm>
            <a:off x="4644008" y="620688"/>
            <a:ext cx="3815992" cy="796950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rgbClr val="00468B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dirty="0" smtClean="0"/>
              <a:t>Muokkaa perustyylejä naps.</a:t>
            </a:r>
            <a:endParaRPr lang="fi-FI" sz="2000" b="1" i="0" dirty="0"/>
          </a:p>
        </p:txBody>
      </p:sp>
    </p:spTree>
    <p:extLst>
      <p:ext uri="{BB962C8B-B14F-4D97-AF65-F5344CB8AC3E}">
        <p14:creationId xmlns:p14="http://schemas.microsoft.com/office/powerpoint/2010/main" val="616875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äivämäärän paikkamerkki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A0378-CFA0-794B-ACE3-D06791D1C449}" type="datetime1">
              <a:rPr lang="fi-FI" smtClean="0"/>
              <a:t>10.2.2015</a:t>
            </a:fld>
            <a:endParaRPr lang="fi-FI" dirty="0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8" name="Dian numeron paikkamerkki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  <p:sp>
        <p:nvSpPr>
          <p:cNvPr id="9" name="Otsikko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129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alkoinen po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Ryhmitä 8"/>
          <p:cNvGrpSpPr/>
          <p:nvPr/>
        </p:nvGrpSpPr>
        <p:grpSpPr>
          <a:xfrm>
            <a:off x="0" y="6300000"/>
            <a:ext cx="9144000" cy="558000"/>
            <a:chOff x="0" y="6300000"/>
            <a:chExt cx="9144000" cy="558000"/>
          </a:xfrm>
        </p:grpSpPr>
        <p:sp>
          <p:nvSpPr>
            <p:cNvPr id="10" name="Suorakulmio 9"/>
            <p:cNvSpPr/>
            <p:nvPr userDrawn="1"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cxnSp>
          <p:nvCxnSpPr>
            <p:cNvPr id="11" name="Suora yhdysviiva 10"/>
            <p:cNvCxnSpPr/>
            <p:nvPr userDrawn="1"/>
          </p:nvCxnSpPr>
          <p:spPr>
            <a:xfrm>
              <a:off x="0" y="6300000"/>
              <a:ext cx="9144000" cy="0"/>
            </a:xfrm>
            <a:prstGeom prst="line">
              <a:avLst/>
            </a:prstGeom>
            <a:ln w="22225">
              <a:solidFill>
                <a:srgbClr val="DFDFD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B0C17-89C6-BC41-B4A0-A125ED2A948D}" type="datetime1">
              <a:rPr lang="fi-FI" smtClean="0"/>
              <a:t>10.2.2015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Kuva 7" descr="Turku_vaakuna_rgb.jpg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00" y="184600"/>
            <a:ext cx="1332000" cy="381627"/>
          </a:xfrm>
          <a:prstGeom prst="rect">
            <a:avLst/>
          </a:prstGeom>
        </p:spPr>
      </p:pic>
      <p:sp>
        <p:nvSpPr>
          <p:cNvPr id="12" name="Otsikko 14"/>
          <p:cNvSpPr>
            <a:spLocks noGrp="1"/>
          </p:cNvSpPr>
          <p:nvPr>
            <p:ph type="title"/>
          </p:nvPr>
        </p:nvSpPr>
        <p:spPr>
          <a:xfrm>
            <a:off x="684000" y="620688"/>
            <a:ext cx="7776000" cy="79695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3" name="Sisällön paikkamerkki 2"/>
          <p:cNvSpPr>
            <a:spLocks noGrp="1"/>
          </p:cNvSpPr>
          <p:nvPr>
            <p:ph sz="quarter" idx="13"/>
          </p:nvPr>
        </p:nvSpPr>
        <p:spPr>
          <a:xfrm>
            <a:off x="684213" y="1557338"/>
            <a:ext cx="7775575" cy="4464050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grpSp>
        <p:nvGrpSpPr>
          <p:cNvPr id="14" name="Ryhmitä 13"/>
          <p:cNvGrpSpPr/>
          <p:nvPr/>
        </p:nvGrpSpPr>
        <p:grpSpPr>
          <a:xfrm>
            <a:off x="0" y="6300000"/>
            <a:ext cx="9144000" cy="558000"/>
            <a:chOff x="0" y="6300000"/>
            <a:chExt cx="9144000" cy="558000"/>
          </a:xfrm>
        </p:grpSpPr>
        <p:sp>
          <p:nvSpPr>
            <p:cNvPr id="15" name="Suorakulmio 14"/>
            <p:cNvSpPr/>
            <p:nvPr userDrawn="1"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cxnSp>
          <p:nvCxnSpPr>
            <p:cNvPr id="16" name="Suora yhdysviiva 15"/>
            <p:cNvCxnSpPr/>
            <p:nvPr userDrawn="1"/>
          </p:nvCxnSpPr>
          <p:spPr>
            <a:xfrm>
              <a:off x="0" y="6300000"/>
              <a:ext cx="9144000" cy="0"/>
            </a:xfrm>
            <a:prstGeom prst="line">
              <a:avLst/>
            </a:prstGeom>
            <a:ln w="22225">
              <a:solidFill>
                <a:srgbClr val="DFDFD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Ryhmitä 17"/>
          <p:cNvGrpSpPr/>
          <p:nvPr userDrawn="1"/>
        </p:nvGrpSpPr>
        <p:grpSpPr>
          <a:xfrm>
            <a:off x="0" y="6300000"/>
            <a:ext cx="9144000" cy="558000"/>
            <a:chOff x="0" y="6300000"/>
            <a:chExt cx="9144000" cy="558000"/>
          </a:xfrm>
        </p:grpSpPr>
        <p:sp>
          <p:nvSpPr>
            <p:cNvPr id="19" name="Suorakulmio 18"/>
            <p:cNvSpPr/>
            <p:nvPr userDrawn="1"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cxnSp>
          <p:nvCxnSpPr>
            <p:cNvPr id="20" name="Suora yhdysviiva 19"/>
            <p:cNvCxnSpPr/>
            <p:nvPr userDrawn="1"/>
          </p:nvCxnSpPr>
          <p:spPr>
            <a:xfrm>
              <a:off x="0" y="6300000"/>
              <a:ext cx="9144000" cy="0"/>
            </a:xfrm>
            <a:prstGeom prst="line">
              <a:avLst/>
            </a:prstGeom>
            <a:ln w="22225">
              <a:solidFill>
                <a:srgbClr val="DFDFD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00805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B0C17-89C6-BC41-B4A0-A125ED2A948D}" type="datetime1">
              <a:rPr lang="fi-FI" smtClean="0"/>
              <a:t>10.2.2015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3074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 descr="tku_powerpoint_piirrospohja_kokonaan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139"/>
          <a:stretch/>
        </p:blipFill>
        <p:spPr>
          <a:xfrm>
            <a:off x="0" y="-188640"/>
            <a:ext cx="9144000" cy="6437040"/>
          </a:xfrm>
          <a:prstGeom prst="rect">
            <a:avLst/>
          </a:prstGeom>
        </p:spPr>
      </p:pic>
      <p:sp>
        <p:nvSpPr>
          <p:cNvPr id="15" name="Otsikko 14"/>
          <p:cNvSpPr>
            <a:spLocks noGrp="1"/>
          </p:cNvSpPr>
          <p:nvPr>
            <p:ph type="title"/>
          </p:nvPr>
        </p:nvSpPr>
        <p:spPr>
          <a:xfrm>
            <a:off x="684000" y="764704"/>
            <a:ext cx="7704424" cy="1800200"/>
          </a:xfrm>
        </p:spPr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 dirty="0"/>
          </a:p>
        </p:txBody>
      </p:sp>
      <p:sp>
        <p:nvSpPr>
          <p:cNvPr id="17" name="Tekstin paikkamerkki 16"/>
          <p:cNvSpPr>
            <a:spLocks noGrp="1"/>
          </p:cNvSpPr>
          <p:nvPr>
            <p:ph type="body" sz="quarter" idx="13"/>
          </p:nvPr>
        </p:nvSpPr>
        <p:spPr>
          <a:xfrm>
            <a:off x="683568" y="2771972"/>
            <a:ext cx="7704856" cy="1377108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1800"/>
            </a:lvl1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ED068ECC-E6D4-0A4F-915C-1D74DFB4EBF8}" type="datetime1">
              <a:rPr lang="fi-FI" smtClean="0"/>
              <a:t>10.2.2015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 descr="Turku_Åbo__Eurooppalainen_mv.png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00" y="5661248"/>
            <a:ext cx="1332000" cy="400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4055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 descr="tku_powerpoint_piirrospohja_kulma.p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2" y="2816932"/>
            <a:ext cx="5040562" cy="3780420"/>
          </a:xfrm>
          <a:prstGeom prst="rect">
            <a:avLst/>
          </a:prstGeom>
        </p:spPr>
      </p:pic>
      <p:grpSp>
        <p:nvGrpSpPr>
          <p:cNvPr id="18" name="Ryhmitä 17"/>
          <p:cNvGrpSpPr/>
          <p:nvPr/>
        </p:nvGrpSpPr>
        <p:grpSpPr>
          <a:xfrm>
            <a:off x="0" y="6300000"/>
            <a:ext cx="9144000" cy="558000"/>
            <a:chOff x="0" y="6300000"/>
            <a:chExt cx="9144000" cy="558000"/>
          </a:xfrm>
        </p:grpSpPr>
        <p:sp>
          <p:nvSpPr>
            <p:cNvPr id="5" name="Suorakulmio 4"/>
            <p:cNvSpPr/>
            <p:nvPr userDrawn="1"/>
          </p:nvSpPr>
          <p:spPr>
            <a:xfrm>
              <a:off x="0" y="6309320"/>
              <a:ext cx="9144000" cy="548680"/>
            </a:xfrm>
            <a:prstGeom prst="rect">
              <a:avLst/>
            </a:prstGeom>
            <a:solidFill>
              <a:schemeClr val="bg1"/>
            </a:solidFill>
            <a:ln w="12700"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/>
            </a:p>
          </p:txBody>
        </p:sp>
        <p:cxnSp>
          <p:nvCxnSpPr>
            <p:cNvPr id="15" name="Suora yhdysviiva 14"/>
            <p:cNvCxnSpPr/>
            <p:nvPr userDrawn="1"/>
          </p:nvCxnSpPr>
          <p:spPr>
            <a:xfrm>
              <a:off x="0" y="6300000"/>
              <a:ext cx="9144000" cy="0"/>
            </a:xfrm>
            <a:prstGeom prst="line">
              <a:avLst/>
            </a:prstGeom>
            <a:ln w="22225">
              <a:solidFill>
                <a:srgbClr val="DFDFD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84000" y="1627200"/>
            <a:ext cx="7776000" cy="42068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</a:p>
        </p:txBody>
      </p:sp>
      <p:sp>
        <p:nvSpPr>
          <p:cNvPr id="11" name="Päivämäärän paikkamerkki 10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1D4012-C01B-2E44-9A3D-1C8BBE6C2239}" type="datetime1">
              <a:rPr lang="fi-FI" smtClean="0"/>
              <a:t>10.2.2015</a:t>
            </a:fld>
            <a:endParaRPr lang="fi-FI" dirty="0"/>
          </a:p>
        </p:txBody>
      </p:sp>
      <p:sp>
        <p:nvSpPr>
          <p:cNvPr id="12" name="Alatunnisteen paikkamerkki 11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Esittäjän nimi</a:t>
            </a:r>
            <a:endParaRPr lang="fi-FI" dirty="0"/>
          </a:p>
        </p:txBody>
      </p:sp>
      <p:sp>
        <p:nvSpPr>
          <p:cNvPr id="13" name="Dian numeron paikkamerkki 12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3BD74-EA17-574A-98E7-0901538991B3}" type="slidenum">
              <a:rPr lang="fi-FI" smtClean="0"/>
              <a:t>‹#›</a:t>
            </a:fld>
            <a:endParaRPr lang="fi-FI"/>
          </a:p>
        </p:txBody>
      </p:sp>
      <p:pic>
        <p:nvPicPr>
          <p:cNvPr id="19" name="Kuva 18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00" y="184600"/>
            <a:ext cx="1332000" cy="381626"/>
          </a:xfrm>
          <a:prstGeom prst="rect">
            <a:avLst/>
          </a:prstGeom>
        </p:spPr>
      </p:pic>
      <p:sp>
        <p:nvSpPr>
          <p:cNvPr id="33" name="Otsikon paikkamerkki 32"/>
          <p:cNvSpPr>
            <a:spLocks noGrp="1"/>
          </p:cNvSpPr>
          <p:nvPr>
            <p:ph type="title"/>
          </p:nvPr>
        </p:nvSpPr>
        <p:spPr>
          <a:xfrm>
            <a:off x="684000" y="620688"/>
            <a:ext cx="7776000" cy="796950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fi-FI" dirty="0" smtClean="0"/>
              <a:t>Muokkaa perustyylejä naps.</a:t>
            </a:r>
            <a:endParaRPr lang="fi-FI" dirty="0"/>
          </a:p>
        </p:txBody>
      </p:sp>
      <p:pic>
        <p:nvPicPr>
          <p:cNvPr id="6" name="Kuva 5" descr="Turku_Åbo__Eurooppalainen_mv.png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600" y="5661248"/>
            <a:ext cx="1332000" cy="400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084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200" b="1" kern="1200">
          <a:solidFill>
            <a:srgbClr val="00468B"/>
          </a:solidFill>
          <a:latin typeface="+mj-lt"/>
          <a:ea typeface="+mj-ea"/>
          <a:cs typeface="+mj-cs"/>
        </a:defRPr>
      </a:lvl1pPr>
    </p:titleStyle>
    <p:bodyStyle>
      <a:lvl1pPr marL="285750" indent="-285750" algn="l" defTabSz="914400" rtl="0" eaLnBrk="1" latinLnBrk="0" hangingPunct="1">
        <a:spcBef>
          <a:spcPts val="24"/>
        </a:spcBef>
        <a:buClr>
          <a:srgbClr val="00468B"/>
        </a:buClr>
        <a:buSzPct val="120000"/>
        <a:buFont typeface="Arial"/>
        <a:buChar char="•"/>
        <a:defRPr sz="2000" b="1" i="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800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rgbClr val="298AAD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D18F73-29E0-0C48-B7BB-47AD54BA47B9}" type="datetime1">
              <a:rPr lang="fi-FI" smtClean="0"/>
              <a:t>10.2.2015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1</a:t>
            </a:fld>
            <a:endParaRPr lang="fi-FI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400" dirty="0" smtClean="0"/>
              <a:t>Tarkastuslautakunta</a:t>
            </a:r>
            <a:endParaRPr lang="fi-FI" sz="2400" dirty="0"/>
          </a:p>
        </p:txBody>
      </p:sp>
      <p:sp>
        <p:nvSpPr>
          <p:cNvPr id="7" name="Sisällön paikkamerkki 6"/>
          <p:cNvSpPr>
            <a:spLocks noGrp="1"/>
          </p:cNvSpPr>
          <p:nvPr>
            <p:ph sz="quarter" idx="13"/>
          </p:nvPr>
        </p:nvSpPr>
        <p:spPr>
          <a:xfrm>
            <a:off x="684213" y="3645024"/>
            <a:ext cx="7775575" cy="2376364"/>
          </a:xfrm>
        </p:spPr>
        <p:txBody>
          <a:bodyPr/>
          <a:lstStyle/>
          <a:p>
            <a:r>
              <a:rPr lang="fi-FI" sz="1600" dirty="0" smtClean="0"/>
              <a:t>Toimintamenojen</a:t>
            </a:r>
            <a:r>
              <a:rPr lang="fi-FI" sz="1600" dirty="0"/>
              <a:t>/-tulojen tai nettomenojen poikkeamat</a:t>
            </a:r>
          </a:p>
          <a:p>
            <a:pPr lvl="1"/>
            <a:r>
              <a:rPr lang="fi-FI" sz="1200" dirty="0" smtClean="0"/>
              <a:t>Ei olennaisia poikkeamia</a:t>
            </a:r>
            <a:endParaRPr lang="fi-FI" sz="1200" dirty="0"/>
          </a:p>
          <a:p>
            <a:pPr marL="457200" lvl="1" indent="0">
              <a:buNone/>
            </a:pPr>
            <a:endParaRPr lang="fi-FI" sz="1400" dirty="0"/>
          </a:p>
          <a:p>
            <a:pPr lvl="1"/>
            <a:endParaRPr lang="fi-FI" dirty="0"/>
          </a:p>
          <a:p>
            <a:r>
              <a:rPr lang="fi-FI" sz="1600" dirty="0"/>
              <a:t>Investointiosan menojen/tulojen poikkeamat</a:t>
            </a:r>
          </a:p>
          <a:p>
            <a:pPr lvl="1"/>
            <a:r>
              <a:rPr lang="fi-FI" sz="1200" dirty="0" smtClean="0"/>
              <a:t>--------</a:t>
            </a:r>
            <a:endParaRPr lang="fi-FI" sz="1200" dirty="0"/>
          </a:p>
          <a:p>
            <a:pPr marL="0" indent="0">
              <a:buNone/>
            </a:pPr>
            <a:endParaRPr lang="fi-FI" dirty="0"/>
          </a:p>
          <a:p>
            <a:pPr marL="0" indent="0">
              <a:buNone/>
            </a:pPr>
            <a:r>
              <a:rPr lang="fi-FI" dirty="0" smtClean="0"/>
              <a:t> </a:t>
            </a:r>
            <a:endParaRPr lang="fi-FI" dirty="0"/>
          </a:p>
        </p:txBody>
      </p:sp>
      <p:pic>
        <p:nvPicPr>
          <p:cNvPr id="8" name="Picture 4" descr="C:\Documents and Settings\rrannikk\Local Settings\Temporary Internet Files\Content.IE5\4PEF63EX\MC900250085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346844"/>
            <a:ext cx="1728192" cy="1874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kstiruutu 8"/>
          <p:cNvSpPr txBox="1"/>
          <p:nvPr/>
        </p:nvSpPr>
        <p:spPr>
          <a:xfrm>
            <a:off x="2276500" y="1902843"/>
            <a:ext cx="58959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>
                <a:solidFill>
                  <a:srgbClr val="1F497D"/>
                </a:solidFill>
                <a:latin typeface="Calibri"/>
                <a:ea typeface="Calibri"/>
                <a:cs typeface="Times New Roman"/>
              </a:rPr>
              <a:t>Tähän </a:t>
            </a:r>
            <a:r>
              <a:rPr lang="fi-FI" dirty="0" err="1" smtClean="0">
                <a:solidFill>
                  <a:srgbClr val="1F497D"/>
                </a:solidFill>
                <a:latin typeface="Calibri"/>
                <a:ea typeface="Calibri"/>
                <a:cs typeface="Times New Roman"/>
              </a:rPr>
              <a:t>SAP-taulukko</a:t>
            </a:r>
            <a:r>
              <a:rPr lang="fi-FI" dirty="0" smtClean="0">
                <a:solidFill>
                  <a:srgbClr val="1F497D"/>
                </a:solidFill>
                <a:latin typeface="Calibri"/>
                <a:ea typeface="Calibri"/>
                <a:cs typeface="Times New Roman"/>
              </a:rPr>
              <a:t>:</a:t>
            </a:r>
            <a:endParaRPr lang="fi-FI" dirty="0">
              <a:solidFill>
                <a:srgbClr val="1F497D"/>
              </a:solidFill>
              <a:latin typeface="Calibri"/>
              <a:cs typeface="Times New Roman"/>
            </a:endParaRPr>
          </a:p>
          <a:p>
            <a:r>
              <a:rPr lang="fi-FI" dirty="0" smtClean="0">
                <a:solidFill>
                  <a:srgbClr val="1F497D"/>
                </a:solidFill>
                <a:latin typeface="Calibri"/>
                <a:cs typeface="Times New Roman"/>
              </a:rPr>
              <a:t>Konsernihallinnon talouden ja rahoituksen vastuualue liittää kunkin toimielimen diaesitykseen toimielimen talousarvion taloudellisten tavoitteiden toteutumisraportin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03053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B0C17-89C6-BC41-B4A0-A125ED2A948D}" type="datetime1">
              <a:rPr lang="fi-FI" smtClean="0"/>
              <a:t>10.2.2015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2</a:t>
            </a:fld>
            <a:endParaRPr lang="fi-FI"/>
          </a:p>
        </p:txBody>
      </p:sp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000" dirty="0" smtClean="0"/>
              <a:t>Toiminnan painopisteet ja keskeiset toimintaympäristön muutostekijät</a:t>
            </a:r>
            <a:endParaRPr lang="fi-FI" sz="2000" dirty="0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13"/>
          </p:nvPr>
        </p:nvSpPr>
        <p:spPr>
          <a:xfrm>
            <a:off x="684213" y="1845270"/>
            <a:ext cx="7775575" cy="4464050"/>
          </a:xfrm>
        </p:spPr>
        <p:txBody>
          <a:bodyPr>
            <a:normAutofit/>
          </a:bodyPr>
          <a:lstStyle/>
          <a:p>
            <a:r>
              <a:rPr lang="fi-FI" sz="1600" b="0" dirty="0" smtClean="0"/>
              <a:t>Yleisarvio edelliseen vuoteen verrattuna, tärkeimmät toiminnalliset muutokset ja arvio niiden vaikutuksista talouteen ja henkilötyövoimaan</a:t>
            </a:r>
          </a:p>
          <a:p>
            <a:endParaRPr lang="fi-FI" sz="1600" b="0" dirty="0"/>
          </a:p>
          <a:p>
            <a:endParaRPr lang="fi-FI" sz="1600" b="0" dirty="0" smtClean="0"/>
          </a:p>
          <a:p>
            <a:endParaRPr lang="fi-FI" sz="1600" b="0" dirty="0"/>
          </a:p>
          <a:p>
            <a:r>
              <a:rPr lang="fi-FI" sz="1600" b="0" dirty="0" smtClean="0"/>
              <a:t>Ei olennaisia muutoksia</a:t>
            </a:r>
            <a:endParaRPr lang="fi-FI" sz="1600" b="0" dirty="0"/>
          </a:p>
        </p:txBody>
      </p:sp>
    </p:spTree>
    <p:extLst>
      <p:ext uri="{BB962C8B-B14F-4D97-AF65-F5344CB8AC3E}">
        <p14:creationId xmlns:p14="http://schemas.microsoft.com/office/powerpoint/2010/main" val="1549509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B0C17-89C6-BC41-B4A0-A125ED2A948D}" type="datetime1">
              <a:rPr lang="fi-FI" smtClean="0"/>
              <a:t>10.2.2015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3</a:t>
            </a:fld>
            <a:endParaRPr lang="fi-FI"/>
          </a:p>
        </p:txBody>
      </p:sp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000" dirty="0" smtClean="0"/>
              <a:t>Toiminnallisten ja taloudellisten tavoitteiden olennaiset poikkeamat</a:t>
            </a:r>
            <a:endParaRPr lang="fi-FI" sz="2000" dirty="0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13"/>
          </p:nvPr>
        </p:nvSpPr>
        <p:spPr>
          <a:xfrm>
            <a:off x="684213" y="1845270"/>
            <a:ext cx="7775575" cy="4464050"/>
          </a:xfrm>
        </p:spPr>
        <p:txBody>
          <a:bodyPr>
            <a:normAutofit/>
          </a:bodyPr>
          <a:lstStyle/>
          <a:p>
            <a:r>
              <a:rPr lang="fi-FI" sz="1600" b="0" dirty="0" smtClean="0"/>
              <a:t>Selvitys olennaisista poikkeamista ja niiden syistä</a:t>
            </a:r>
          </a:p>
          <a:p>
            <a:endParaRPr lang="fi-FI" sz="1600" b="0" dirty="0"/>
          </a:p>
          <a:p>
            <a:endParaRPr lang="fi-FI" sz="1600" b="0" dirty="0" smtClean="0"/>
          </a:p>
          <a:p>
            <a:endParaRPr lang="fi-FI" sz="1600" b="0" dirty="0"/>
          </a:p>
          <a:p>
            <a:r>
              <a:rPr lang="fi-FI" sz="1600" b="0" dirty="0" smtClean="0"/>
              <a:t>Ei poikkeamia</a:t>
            </a:r>
          </a:p>
        </p:txBody>
      </p:sp>
    </p:spTree>
    <p:extLst>
      <p:ext uri="{BB962C8B-B14F-4D97-AF65-F5344CB8AC3E}">
        <p14:creationId xmlns:p14="http://schemas.microsoft.com/office/powerpoint/2010/main" val="2400828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B0C17-89C6-BC41-B4A0-A125ED2A948D}" type="datetime1">
              <a:rPr lang="fi-FI" smtClean="0"/>
              <a:t>10.2.2015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4</a:t>
            </a:fld>
            <a:endParaRPr lang="fi-FI"/>
          </a:p>
        </p:txBody>
      </p:sp>
      <p:sp>
        <p:nvSpPr>
          <p:cNvPr id="5" name="Otsikko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2000" dirty="0" smtClean="0"/>
              <a:t>Työvoiman käyttö</a:t>
            </a:r>
            <a:endParaRPr lang="fi-FI" sz="2000" dirty="0"/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13"/>
          </p:nvPr>
        </p:nvSpPr>
        <p:spPr>
          <a:xfrm>
            <a:off x="684213" y="1845270"/>
            <a:ext cx="7775575" cy="4464050"/>
          </a:xfrm>
        </p:spPr>
        <p:txBody>
          <a:bodyPr>
            <a:normAutofit/>
          </a:bodyPr>
          <a:lstStyle/>
          <a:p>
            <a:r>
              <a:rPr lang="fi-FI" sz="1600" b="0" dirty="0"/>
              <a:t>Työvoiman käyttö raportoidaan määräaikaan mennessä käytettävissä olevien tietojen perusteella </a:t>
            </a:r>
            <a:endParaRPr lang="fi-FI" sz="1600" b="0" dirty="0" smtClean="0"/>
          </a:p>
          <a:p>
            <a:endParaRPr lang="fi-FI" sz="1600" b="0" dirty="0"/>
          </a:p>
          <a:p>
            <a:r>
              <a:rPr lang="fi-FI" sz="1600" b="0" dirty="0" smtClean="0"/>
              <a:t>Revisiotoimisto</a:t>
            </a:r>
            <a:endParaRPr lang="fi-FI" sz="1600" b="0" dirty="0" smtClean="0"/>
          </a:p>
          <a:p>
            <a:endParaRPr lang="fi-FI" sz="1600" b="0" dirty="0" smtClean="0"/>
          </a:p>
          <a:p>
            <a:pPr marL="0" indent="0">
              <a:buNone/>
            </a:pPr>
            <a:endParaRPr lang="fi-FI" sz="1600" b="0" dirty="0"/>
          </a:p>
        </p:txBody>
      </p:sp>
      <p:graphicFrame>
        <p:nvGraphicFramePr>
          <p:cNvPr id="7" name="Taulukko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1437030"/>
              </p:ext>
            </p:extLst>
          </p:nvPr>
        </p:nvGraphicFramePr>
        <p:xfrm>
          <a:off x="1259632" y="3140968"/>
          <a:ext cx="3543300" cy="24463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84400"/>
                <a:gridCol w="685800"/>
                <a:gridCol w="673100"/>
              </a:tblGrid>
              <a:tr h="162210"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 dirty="0">
                          <a:effectLst/>
                        </a:rPr>
                        <a:t> </a:t>
                      </a:r>
                      <a:endParaRPr lang="fi-FI" sz="10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000" u="none" strike="noStrike">
                          <a:effectLst/>
                        </a:rPr>
                        <a:t> </a:t>
                      </a:r>
                      <a:endParaRPr lang="fi-FI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71752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 dirty="0">
                          <a:effectLst/>
                        </a:rPr>
                        <a:t>Tammikuu - Joulukuu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u="none" strike="noStrike" dirty="0">
                          <a:effectLst/>
                        </a:rPr>
                        <a:t>2013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i-FI" sz="1100" u="none" strike="noStrike" dirty="0">
                          <a:effectLst/>
                        </a:rPr>
                        <a:t>2014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221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 dirty="0">
                          <a:effectLst/>
                        </a:rPr>
                        <a:t>Työvoiman käyttö / </a:t>
                      </a:r>
                      <a:r>
                        <a:rPr lang="fi-FI" sz="1100" u="none" strike="noStrike" dirty="0" err="1">
                          <a:effectLst/>
                        </a:rPr>
                        <a:t>htv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5,4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4,9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221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 dirty="0">
                          <a:effectLst/>
                        </a:rPr>
                        <a:t>Vakituisten osuus %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100,0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100,0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221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 dirty="0">
                          <a:effectLst/>
                        </a:rPr>
                        <a:t>Avoimen vakanssin hoitajien osuus %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-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-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221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 dirty="0">
                          <a:effectLst/>
                        </a:rPr>
                        <a:t>Sijaisten osuus %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-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-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221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 dirty="0">
                          <a:effectLst/>
                        </a:rPr>
                        <a:t>Tilapäisten määräaikaisten osuus %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-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-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221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 dirty="0">
                          <a:effectLst/>
                        </a:rPr>
                        <a:t>Sairauspoissaolot %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0,5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1,2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221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 dirty="0" err="1">
                          <a:effectLst/>
                        </a:rPr>
                        <a:t>Tapaturmapoissaolot</a:t>
                      </a:r>
                      <a:r>
                        <a:rPr lang="fi-FI" sz="1100" u="none" strike="noStrike" dirty="0">
                          <a:effectLst/>
                        </a:rPr>
                        <a:t> %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0,00 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0,00 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221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 dirty="0">
                          <a:effectLst/>
                        </a:rPr>
                        <a:t>Työpanos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4,4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4,1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221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 dirty="0">
                          <a:effectLst/>
                        </a:rPr>
                        <a:t>Työpanoksen osuus työvoimasta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81,5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83,7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  <a:tr h="162210">
                <a:tc>
                  <a:txBody>
                    <a:bodyPr/>
                    <a:lstStyle/>
                    <a:p>
                      <a:pPr algn="l" fontAlgn="b"/>
                      <a:r>
                        <a:rPr lang="fi-FI" sz="1100" u="none" strike="noStrike" dirty="0" err="1">
                          <a:effectLst/>
                        </a:rPr>
                        <a:t>Sijaistus</a:t>
                      </a:r>
                      <a:r>
                        <a:rPr lang="fi-FI" sz="1100" u="none" strike="noStrike" dirty="0">
                          <a:effectLst/>
                        </a:rPr>
                        <a:t> %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-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100" u="none" strike="noStrike" dirty="0">
                          <a:effectLst/>
                        </a:rPr>
                        <a:t>-</a:t>
                      </a:r>
                      <a:endParaRPr lang="fi-FI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14469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B0C17-89C6-BC41-B4A0-A125ED2A948D}" type="datetime1">
              <a:rPr lang="fi-FI" smtClean="0"/>
              <a:t>10.2.2015</a:t>
            </a:fld>
            <a:endParaRPr lang="fi-FI" dirty="0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Esittäjän nimi</a:t>
            </a: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3BD74-EA17-574A-98E7-0901538991B3}" type="slidenum">
              <a:rPr lang="fi-FI" smtClean="0"/>
              <a:t>5</a:t>
            </a:fld>
            <a:endParaRPr lang="fi-FI"/>
          </a:p>
        </p:txBody>
      </p:sp>
      <p:sp>
        <p:nvSpPr>
          <p:cNvPr id="5" name="Otsikko 4"/>
          <p:cNvSpPr>
            <a:spLocks noGrp="1"/>
          </p:cNvSpPr>
          <p:nvPr>
            <p:ph type="title"/>
          </p:nvPr>
        </p:nvSpPr>
        <p:spPr>
          <a:xfrm>
            <a:off x="684000" y="620688"/>
            <a:ext cx="7776000" cy="576064"/>
          </a:xfrm>
        </p:spPr>
        <p:txBody>
          <a:bodyPr>
            <a:normAutofit/>
          </a:bodyPr>
          <a:lstStyle/>
          <a:p>
            <a:r>
              <a:rPr lang="fi-FI" sz="2000" dirty="0"/>
              <a:t>Uudistamisohjelman 2014 -2016 eteneminen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fi-FI" sz="1600" b="0" dirty="0"/>
              <a:t>Selvitys hyväksyttyjen toimenpiteiden etenemisestä tiivistettynä ja painotettuna toimenpiteisiin, joiden mahdollisella poikkeamalla on suuri vaikutus kaupungin  toimintaan ja talouteen</a:t>
            </a:r>
          </a:p>
        </p:txBody>
      </p:sp>
    </p:spTree>
    <p:extLst>
      <p:ext uri="{BB962C8B-B14F-4D97-AF65-F5344CB8AC3E}">
        <p14:creationId xmlns:p14="http://schemas.microsoft.com/office/powerpoint/2010/main" val="2526418818"/>
      </p:ext>
    </p:extLst>
  </p:cSld>
  <p:clrMapOvr>
    <a:masterClrMapping/>
  </p:clrMapOvr>
</p:sld>
</file>

<file path=ppt/theme/theme1.xml><?xml version="1.0" encoding="utf-8"?>
<a:theme xmlns:a="http://schemas.openxmlformats.org/drawingml/2006/main" name="Esitysmalli Suomi">
  <a:themeElements>
    <a:clrScheme name="Mukautettu 1">
      <a:dk1>
        <a:sysClr val="windowText" lastClr="000000"/>
      </a:dk1>
      <a:lt1>
        <a:sysClr val="window" lastClr="FFFFFF"/>
      </a:lt1>
      <a:dk2>
        <a:srgbClr val="00468B"/>
      </a:dk2>
      <a:lt2>
        <a:srgbClr val="EEECE1"/>
      </a:lt2>
      <a:accent1>
        <a:srgbClr val="00468B"/>
      </a:accent1>
      <a:accent2>
        <a:srgbClr val="FFB92F"/>
      </a:accent2>
      <a:accent3>
        <a:srgbClr val="B61130"/>
      </a:accent3>
      <a:accent4>
        <a:srgbClr val="FC670D"/>
      </a:accent4>
      <a:accent5>
        <a:srgbClr val="32AACD"/>
      </a:accent5>
      <a:accent6>
        <a:srgbClr val="808080"/>
      </a:accent6>
      <a:hlink>
        <a:srgbClr val="00367A"/>
      </a:hlink>
      <a:folHlink>
        <a:srgbClr val="32AACD"/>
      </a:folHlink>
    </a:clrScheme>
    <a:fontScheme name="Office, klassinen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Turun kaupunki">
      <a:dk1>
        <a:sysClr val="windowText" lastClr="000000"/>
      </a:dk1>
      <a:lt1>
        <a:sysClr val="window" lastClr="FFFFFF"/>
      </a:lt1>
      <a:dk2>
        <a:srgbClr val="298AAD"/>
      </a:dk2>
      <a:lt2>
        <a:srgbClr val="EEECE1"/>
      </a:lt2>
      <a:accent1>
        <a:srgbClr val="00468B"/>
      </a:accent1>
      <a:accent2>
        <a:srgbClr val="FFB92F"/>
      </a:accent2>
      <a:accent3>
        <a:srgbClr val="B61130"/>
      </a:accent3>
      <a:accent4>
        <a:srgbClr val="FC670D"/>
      </a:accent4>
      <a:accent5>
        <a:srgbClr val="298AAD"/>
      </a:accent5>
      <a:accent6>
        <a:srgbClr val="2C9024"/>
      </a:accent6>
      <a:hlink>
        <a:srgbClr val="0000FF"/>
      </a:hlink>
      <a:folHlink>
        <a:srgbClr val="800080"/>
      </a:folHlink>
    </a:clrScheme>
    <a:fontScheme name="Turun kaupunk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Turun kaupunki">
      <a:dk1>
        <a:sysClr val="windowText" lastClr="000000"/>
      </a:dk1>
      <a:lt1>
        <a:sysClr val="window" lastClr="FFFFFF"/>
      </a:lt1>
      <a:dk2>
        <a:srgbClr val="298AAD"/>
      </a:dk2>
      <a:lt2>
        <a:srgbClr val="EEECE1"/>
      </a:lt2>
      <a:accent1>
        <a:srgbClr val="00468B"/>
      </a:accent1>
      <a:accent2>
        <a:srgbClr val="FFB92F"/>
      </a:accent2>
      <a:accent3>
        <a:srgbClr val="B61130"/>
      </a:accent3>
      <a:accent4>
        <a:srgbClr val="FC670D"/>
      </a:accent4>
      <a:accent5>
        <a:srgbClr val="298AAD"/>
      </a:accent5>
      <a:accent6>
        <a:srgbClr val="2C9024"/>
      </a:accent6>
      <a:hlink>
        <a:srgbClr val="0000FF"/>
      </a:hlink>
      <a:folHlink>
        <a:srgbClr val="800080"/>
      </a:folHlink>
    </a:clrScheme>
    <a:fontScheme name="Turun kaupunki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6948e327-c22f-45f3-ba73-76ec8822dedd" ContentTypeId="0x010100BABE01DC4AF04CBC98B987127D9FC69A08" PreviousValue="false"/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6425a5d6274420ba12265519cac2494 xmlns="b03131df-fdca-4f96-b491-cb071e0af91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Selvitys</TermName>
          <TermId xmlns="http://schemas.microsoft.com/office/infopath/2007/PartnerControls">ffd553a6-1967-4ed2-aad7-f053c75ebf5e</TermId>
        </TermInfo>
      </Terms>
    </f6425a5d6274420ba12265519cac2494>
    <_Julkisuus_ xmlns="b03131df-fdca-4f96-b491-cb071e0af91d">Julkinen</_Julkisuus_>
    <Kuvaus_x0020_ xmlns="b03131df-fdca-4f96-b491-cb071e0af91d">Tilinpäätöksen diapohja</Kuvaus_x0020_>
    <TaxCatchAll xmlns="b03131df-fdca-4f96-b491-cb071e0af91d">
      <Value>7</Value>
      <Value>4</Value>
      <Value>3</Value>
      <Value>2</Value>
      <Value>1</Value>
    </TaxCatchAll>
    <_kuvaus xmlns="b03131df-fdca-4f96-b491-cb071e0af91d" xsi:nil="true"/>
  </documentManagement>
</p:properties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Teksti Turku" ma:contentTypeID="0x010100BABE01DC4AF04CBC98B987127D9FC69A08002119B9663657F3449502FDC2E79B0668" ma:contentTypeVersion="118" ma:contentTypeDescription="Luo uusi asiakirja." ma:contentTypeScope="" ma:versionID="26066cc8b00cac1b4ef708bca817543b">
  <xsd:schema xmlns:xsd="http://www.w3.org/2001/XMLSchema" xmlns:xs="http://www.w3.org/2001/XMLSchema" xmlns:p="http://schemas.microsoft.com/office/2006/metadata/properties" xmlns:ns2="b03131df-fdca-4f96-b491-cb071e0af91d" xmlns:ns3="b7caa62b-7ad8-4ac0-91e3-d215c04b2f01" targetNamespace="http://schemas.microsoft.com/office/2006/metadata/properties" ma:root="true" ma:fieldsID="ce939db918298c2e4dab9754bb24f76d" ns2:_="" ns3:_="">
    <xsd:import namespace="b03131df-fdca-4f96-b491-cb071e0af91d"/>
    <xsd:import namespace="b7caa62b-7ad8-4ac0-91e3-d215c04b2f01"/>
    <xsd:element name="properties">
      <xsd:complexType>
        <xsd:sequence>
          <xsd:element name="documentManagement">
            <xsd:complexType>
              <xsd:all>
                <xsd:element ref="ns2:_Julkisuus_" minOccurs="0"/>
                <xsd:element ref="ns3:_dlc_DocId" minOccurs="0"/>
                <xsd:element ref="ns3:_dlc_DocIdUrl" minOccurs="0"/>
                <xsd:element ref="ns3:_dlc_DocIdPersistId" minOccurs="0"/>
                <xsd:element ref="ns2:f6425a5d6274420ba12265519cac2494" minOccurs="0"/>
                <xsd:element ref="ns2:TaxCatchAll" minOccurs="0"/>
                <xsd:element ref="ns2:TaxCatchAllLabel" minOccurs="0"/>
                <xsd:element ref="ns2:Kuvaus_x0020_" minOccurs="0"/>
                <xsd:element ref="ns2:_kuva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03131df-fdca-4f96-b491-cb071e0af91d" elementFormDefault="qualified">
    <xsd:import namespace="http://schemas.microsoft.com/office/2006/documentManagement/types"/>
    <xsd:import namespace="http://schemas.microsoft.com/office/infopath/2007/PartnerControls"/>
    <xsd:element name="_Julkisuus_" ma:index="1" nillable="true" ma:displayName="Julkisuus" ma:default="Julkinen" ma:format="Dropdown" ma:internalName="_Julkisuus_">
      <xsd:simpleType>
        <xsd:restriction base="dms:Choice">
          <xsd:enumeration value="Julkinen"/>
          <xsd:enumeration value="Salassa pidettävä"/>
        </xsd:restriction>
      </xsd:simpleType>
    </xsd:element>
    <xsd:element name="f6425a5d6274420ba12265519cac2494" ma:index="11" ma:taxonomy="true" ma:internalName="f6425a5d6274420ba12265519cac2494" ma:taxonomyFieldName="_Tekstin_x0020_tyyppi" ma:displayName="Tekstin tyyppi" ma:default="" ma:fieldId="{f6425a5d-6274-420b-a122-65519cac2494}" ma:sspId="6948e327-c22f-45f3-ba73-76ec8822dedd" ma:termSetId="11208e52-d581-4242-bb75-ee5be9a4985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description="" ma:hidden="true" ma:list="{d685d71d-1d2d-45e9-a202-260c50b74023}" ma:internalName="TaxCatchAll" ma:showField="CatchAllData" ma:web="7a112db0-4ab2-47df-9bd4-197c83270bb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description="" ma:hidden="true" ma:list="{d685d71d-1d2d-45e9-a202-260c50b74023}" ma:internalName="TaxCatchAllLabel" ma:readOnly="true" ma:showField="CatchAllDataLabel" ma:web="7a112db0-4ab2-47df-9bd4-197c83270bb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Kuvaus_x0020_" ma:index="17" nillable="true" ma:displayName="Kuvaus" ma:internalName="Kuvaus_x0020_" ma:readOnly="false">
      <xsd:simpleType>
        <xsd:restriction base="dms:Note">
          <xsd:maxLength value="255"/>
        </xsd:restriction>
      </xsd:simpleType>
    </xsd:element>
    <xsd:element name="_kuvaus" ma:index="18" nillable="true" ma:displayName="Kuvaus" ma:internalName="_kuvaus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7caa62b-7ad8-4ac0-91e3-d215c04b2f01" elementFormDefault="qualified">
    <xsd:import namespace="http://schemas.microsoft.com/office/2006/documentManagement/types"/>
    <xsd:import namespace="http://schemas.microsoft.com/office/infopath/2007/PartnerControls"/>
    <xsd:element name="_dlc_DocId" ma:index="7" nillable="true" ma:displayName="Tiedostotunnisteen arvo" ma:description="Tälle kohteelle määritetyn tiedostotunnisteen arvo." ma:internalName="_dlc_DocId" ma:readOnly="true">
      <xsd:simpleType>
        <xsd:restriction base="dms:Text"/>
      </xsd:simpleType>
    </xsd:element>
    <xsd:element name="_dlc_DocIdUrl" ma:index="8" nillable="true" ma:displayName="Tiedostotunniste" ma:description="Tämän tiedoston pysyvä linkki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9" nillable="true" ma:displayName="Pysyvä tunniste" ma:description="Tunniste säilytetään lisättäessä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6" ma:displayName="Sisältölaji"/>
        <xsd:element ref="dc:title" minOccurs="0" maxOccurs="1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906DBC9-F35C-4CE7-8288-DBAE01BC979E}">
  <ds:schemaRefs>
    <ds:schemaRef ds:uri="Microsoft.SharePoint.Taxonomy.ContentTypeSync"/>
  </ds:schemaRefs>
</ds:datastoreItem>
</file>

<file path=customXml/itemProps2.xml><?xml version="1.0" encoding="utf-8"?>
<ds:datastoreItem xmlns:ds="http://schemas.openxmlformats.org/officeDocument/2006/customXml" ds:itemID="{D6AF9F8F-F558-4FD1-94AD-7B588B25C7E6}">
  <ds:schemaRefs>
    <ds:schemaRef ds:uri="http://schemas.microsoft.com/office/2006/documentManagement/types"/>
    <ds:schemaRef ds:uri="http://schemas.microsoft.com/office/infopath/2007/PartnerControls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b7caa62b-7ad8-4ac0-91e3-d215c04b2f01"/>
    <ds:schemaRef ds:uri="b03131df-fdca-4f96-b491-cb071e0af91d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ABC5982-BF0D-43E6-A43B-B7DC7F5CD005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E37FBED9-0794-46E0-8FD7-6EF3481DE5D9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67F55B35-F7B8-4768-8F5E-38A3A6238D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03131df-fdca-4f96-b491-cb071e0af91d"/>
    <ds:schemaRef ds:uri="b7caa62b-7ad8-4ac0-91e3-d215c04b2f0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Esitysmalli Suomi</Template>
  <TotalTime>146</TotalTime>
  <Words>180</Words>
  <Application>Microsoft Office PowerPoint</Application>
  <PresentationFormat>Näytössä katseltava diaesitys (4:3)</PresentationFormat>
  <Paragraphs>80</Paragraphs>
  <Slides>5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6" baseType="lpstr">
      <vt:lpstr>Esitysmalli Suomi</vt:lpstr>
      <vt:lpstr>Tarkastuslautakunta</vt:lpstr>
      <vt:lpstr>Toiminnan painopisteet ja keskeiset toimintaympäristön muutostekijät</vt:lpstr>
      <vt:lpstr>Toiminnallisten ja taloudellisten tavoitteiden olennaiset poikkeamat</vt:lpstr>
      <vt:lpstr>Työvoiman käyttö</vt:lpstr>
      <vt:lpstr>Uudistamisohjelman 2014 -2016 eteneminen</vt:lpstr>
    </vt:vector>
  </TitlesOfParts>
  <Company>Turun kaupunki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Lautakunta/Johtokunta</dc:title>
  <dc:creator>Rannikko Riikka</dc:creator>
  <cp:lastModifiedBy>Teuro Mirja</cp:lastModifiedBy>
  <cp:revision>24</cp:revision>
  <cp:lastPrinted>2015-01-22T08:14:42Z</cp:lastPrinted>
  <dcterms:created xsi:type="dcterms:W3CDTF">2012-04-10T09:55:46Z</dcterms:created>
  <dcterms:modified xsi:type="dcterms:W3CDTF">2015-02-10T11:55:24Z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0x010100BABE01DC4AF04CBC98B987127D9FC69A08002119B9663657F3449502FDC2E79B0668</vt:lpwstr>
  </property>
  <property fmtid="{D5CDD505-2E9C-101B-9397-08002B2CF9AE}" pid="3" name="h94c21d59b064f78a5c2e322551a3e88">
    <vt:lpwstr>Diaesitys|29bf125c-3304-4b20-a038-e327a30ca536</vt:lpwstr>
  </property>
  <property fmtid="{D5CDD505-2E9C-101B-9397-08002B2CF9AE}" pid="4" name="j08d1eaf84c644719eb3d45d656088a2">
    <vt:lpwstr>Videokuva|82098cdd-6e57-4a24-8887-90ce7bab4a54</vt:lpwstr>
  </property>
  <property fmtid="{D5CDD505-2E9C-101B-9397-08002B2CF9AE}" pid="5" name="ec87dd8dbe3f4b87b196639a53969ad4">
    <vt:lpwstr>Suomi|ddab1725-3888-478f-9c8c-3eeceecd16e9</vt:lpwstr>
  </property>
  <property fmtid="{D5CDD505-2E9C-101B-9397-08002B2CF9AE}" pid="6" name="bcb735522fc34cde8200f6a746f2dda6">
    <vt:lpwstr>Äänitiedosto|2ce7008b-f285-403a-bd25-9c3fffad5372</vt:lpwstr>
  </property>
  <property fmtid="{D5CDD505-2E9C-101B-9397-08002B2CF9AE}" pid="7" name="_Kieli">
    <vt:lpwstr>1;#Suomi|ddab1725-3888-478f-9c8c-3eeceecd16e9</vt:lpwstr>
  </property>
  <property fmtid="{D5CDD505-2E9C-101B-9397-08002B2CF9AE}" pid="8" name="Videotiedoston_x0020_tyyppi">
    <vt:lpwstr>2;#Videokuva|82098cdd-6e57-4a24-8887-90ce7bab4a54</vt:lpwstr>
  </property>
  <property fmtid="{D5CDD505-2E9C-101B-9397-08002B2CF9AE}" pid="9" name="_Tekstin tyyppi">
    <vt:lpwstr>7;#Selvitys|ffd553a6-1967-4ed2-aad7-f053c75ebf5e</vt:lpwstr>
  </property>
  <property fmtid="{D5CDD505-2E9C-101B-9397-08002B2CF9AE}" pid="10" name="__x00c4__x00e4_nitiedoston_x0020_tyyppi">
    <vt:lpwstr>3;#Äänitiedosto|2ce7008b-f285-403a-bd25-9c3fffad5372</vt:lpwstr>
  </property>
  <property fmtid="{D5CDD505-2E9C-101B-9397-08002B2CF9AE}" pid="11" name="_Esitysaineistojen_x0020_tyyppi">
    <vt:lpwstr>4;#Diaesitys|29bf125c-3304-4b20-a038-e327a30ca536</vt:lpwstr>
  </property>
  <property fmtid="{D5CDD505-2E9C-101B-9397-08002B2CF9AE}" pid="12" name="_Äänitiedoston tyyppi">
    <vt:lpwstr>3;#Äänitiedosto|2ce7008b-f285-403a-bd25-9c3fffad5372</vt:lpwstr>
  </property>
  <property fmtid="{D5CDD505-2E9C-101B-9397-08002B2CF9AE}" pid="13" name="_Esitysaineistojen tyyppi">
    <vt:lpwstr>4;#Diaesitys|29bf125c-3304-4b20-a038-e327a30ca536</vt:lpwstr>
  </property>
  <property fmtid="{D5CDD505-2E9C-101B-9397-08002B2CF9AE}" pid="14" name="Videotiedoston tyyppi">
    <vt:lpwstr>2;#Videokuva|82098cdd-6e57-4a24-8887-90ce7bab4a54</vt:lpwstr>
  </property>
  <property fmtid="{D5CDD505-2E9C-101B-9397-08002B2CF9AE}" pid="15" name="Kuvaus">
    <vt:lpwstr>&lt;p&gt;Osavuosikatsauksen dia-pohja​&lt;/p&gt;</vt:lpwstr>
  </property>
</Properties>
</file>