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6"/>
  </p:sldMasterIdLst>
  <p:notesMasterIdLst>
    <p:notesMasterId r:id="rId12"/>
  </p:notesMasterIdLst>
  <p:handoutMasterIdLst>
    <p:handoutMasterId r:id="rId13"/>
  </p:handoutMasterIdLst>
  <p:sldIdLst>
    <p:sldId id="262" r:id="rId7"/>
    <p:sldId id="263" r:id="rId8"/>
    <p:sldId id="264" r:id="rId9"/>
    <p:sldId id="265" r:id="rId10"/>
    <p:sldId id="266" r:id="rId11"/>
  </p:sldIdLst>
  <p:sldSz cx="9144000" cy="6858000" type="screen4x3"/>
  <p:notesSz cx="6669088" cy="97536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FFB92F"/>
    <a:srgbClr val="00468B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3" autoAdjust="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1162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54" y="-86"/>
      </p:cViewPr>
      <p:guideLst>
        <p:guide orient="horz" pos="3072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DFD3-23EC-4407-A3E0-A65838309D1D}" type="datetimeFigureOut">
              <a:rPr lang="fi-FI" smtClean="0"/>
              <a:t>10.2.2015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F0EBA-38FD-4C54-A2B7-1BE923A75A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90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7200-69AA-40B8-A453-7A0CF91D5E77}" type="datetimeFigureOut">
              <a:rPr lang="fi-FI" smtClean="0"/>
              <a:t>10.2.2015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9FDE4-8C83-4586-9F16-6A081C607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581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644" y="-188640"/>
            <a:ext cx="9144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10.2.2015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10.2.2015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10.2.2015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F276-3E43-364D-8989-788CF2A37DE9}" type="datetime1">
              <a:rPr lang="fi-FI" smtClean="0"/>
              <a:t>10.2.2015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10.2.2015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10.2.2015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10.2.2015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10.2.2015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012-C01B-2E44-9A3D-1C8BBE6C2239}" type="datetime1">
              <a:rPr lang="fi-FI" smtClean="0"/>
              <a:t>10.2.2015</a:t>
            </a:fld>
            <a:endParaRPr lang="fi-FI" dirty="0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9" name="Kuva 1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10.2.2015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Tarkastuslautakunta</a:t>
            </a:r>
            <a:endParaRPr lang="fi-FI" sz="2400" dirty="0"/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3"/>
          </p:nvPr>
        </p:nvSpPr>
        <p:spPr>
          <a:xfrm>
            <a:off x="684213" y="3645024"/>
            <a:ext cx="7775575" cy="2376364"/>
          </a:xfrm>
        </p:spPr>
        <p:txBody>
          <a:bodyPr/>
          <a:lstStyle/>
          <a:p>
            <a:r>
              <a:rPr lang="fi-FI" sz="1600" dirty="0" smtClean="0"/>
              <a:t>Toimintamenojen</a:t>
            </a:r>
            <a:r>
              <a:rPr lang="fi-FI" sz="1600" dirty="0"/>
              <a:t>/-tulojen tai nettomenojen poikkeamat</a:t>
            </a:r>
          </a:p>
          <a:p>
            <a:pPr lvl="1"/>
            <a:r>
              <a:rPr lang="fi-FI" sz="1200" dirty="0" smtClean="0"/>
              <a:t>Ei olennaisia poikkeamia</a:t>
            </a:r>
            <a:endParaRPr lang="fi-FI" sz="1200" dirty="0"/>
          </a:p>
          <a:p>
            <a:pPr marL="457200" lvl="1" indent="0">
              <a:buNone/>
            </a:pPr>
            <a:endParaRPr lang="fi-FI" sz="1400" dirty="0"/>
          </a:p>
          <a:p>
            <a:pPr lvl="1"/>
            <a:endParaRPr lang="fi-FI" dirty="0"/>
          </a:p>
          <a:p>
            <a:r>
              <a:rPr lang="fi-FI" sz="1600" dirty="0"/>
              <a:t>Investointiosan menojen/tulojen poikkeamat</a:t>
            </a:r>
          </a:p>
          <a:p>
            <a:pPr lvl="1"/>
            <a:r>
              <a:rPr lang="fi-FI" sz="1200" dirty="0" smtClean="0"/>
              <a:t>--------</a:t>
            </a:r>
            <a:endParaRPr lang="fi-FI" sz="1200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 </a:t>
            </a:r>
            <a:endParaRPr lang="fi-FI" dirty="0"/>
          </a:p>
        </p:txBody>
      </p:sp>
      <p:pic>
        <p:nvPicPr>
          <p:cNvPr id="8" name="Picture 4" descr="C:\Documents and Settings\rrannikk\Local Settings\Temporary Internet Files\Content.IE5\4PEF63EX\MC9002500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6844"/>
            <a:ext cx="1728192" cy="1874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kstiruutu 8"/>
          <p:cNvSpPr txBox="1"/>
          <p:nvPr/>
        </p:nvSpPr>
        <p:spPr>
          <a:xfrm>
            <a:off x="2276500" y="1902843"/>
            <a:ext cx="5895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1F497D"/>
                </a:solidFill>
                <a:latin typeface="Calibri"/>
                <a:ea typeface="Calibri"/>
                <a:cs typeface="Times New Roman"/>
              </a:rPr>
              <a:t>Tähän </a:t>
            </a:r>
            <a:r>
              <a:rPr lang="fi-FI" dirty="0" err="1" smtClean="0">
                <a:solidFill>
                  <a:srgbClr val="1F497D"/>
                </a:solidFill>
                <a:latin typeface="Calibri"/>
                <a:ea typeface="Calibri"/>
                <a:cs typeface="Times New Roman"/>
              </a:rPr>
              <a:t>SAP-taulukko</a:t>
            </a:r>
            <a:r>
              <a:rPr lang="fi-FI" dirty="0" smtClean="0">
                <a:solidFill>
                  <a:srgbClr val="1F497D"/>
                </a:solidFill>
                <a:latin typeface="Calibri"/>
                <a:ea typeface="Calibri"/>
                <a:cs typeface="Times New Roman"/>
              </a:rPr>
              <a:t>:</a:t>
            </a:r>
            <a:endParaRPr lang="fi-FI" dirty="0">
              <a:solidFill>
                <a:srgbClr val="1F497D"/>
              </a:solidFill>
              <a:latin typeface="Calibri"/>
              <a:cs typeface="Times New Roman"/>
            </a:endParaRPr>
          </a:p>
          <a:p>
            <a:r>
              <a:rPr lang="fi-FI" dirty="0" smtClean="0">
                <a:solidFill>
                  <a:srgbClr val="1F497D"/>
                </a:solidFill>
                <a:latin typeface="Calibri"/>
                <a:cs typeface="Times New Roman"/>
              </a:rPr>
              <a:t>Konsernihallinnon talouden ja rahoituksen vastuualue liittää kunkin toimielimen diaesitykseen toimielimen talousarvion taloudellisten tavoitteiden toteutumisraportin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03053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10.2.2015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2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000" dirty="0" smtClean="0"/>
              <a:t>Toiminnan painopisteet ja keskeiset toimintaympäristön muutostekijät</a:t>
            </a:r>
            <a:endParaRPr lang="fi-FI" sz="2000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3"/>
          </p:nvPr>
        </p:nvSpPr>
        <p:spPr>
          <a:xfrm>
            <a:off x="684213" y="1845270"/>
            <a:ext cx="7775575" cy="4464050"/>
          </a:xfrm>
        </p:spPr>
        <p:txBody>
          <a:bodyPr>
            <a:normAutofit/>
          </a:bodyPr>
          <a:lstStyle/>
          <a:p>
            <a:r>
              <a:rPr lang="fi-FI" sz="1600" b="0" dirty="0" smtClean="0"/>
              <a:t>Yleisarvio edelliseen vuoteen verrattuna, tärkeimmät toiminnalliset muutokset ja arvio niiden vaikutuksista talouteen ja henkilötyövoimaan</a:t>
            </a:r>
          </a:p>
          <a:p>
            <a:endParaRPr lang="fi-FI" sz="1600" b="0" dirty="0"/>
          </a:p>
          <a:p>
            <a:endParaRPr lang="fi-FI" sz="1600" b="0" dirty="0" smtClean="0"/>
          </a:p>
          <a:p>
            <a:endParaRPr lang="fi-FI" sz="1600" b="0" dirty="0"/>
          </a:p>
          <a:p>
            <a:r>
              <a:rPr lang="fi-FI" sz="1600" b="0" dirty="0" smtClean="0"/>
              <a:t>Ei olennaisia muutoksia</a:t>
            </a:r>
            <a:endParaRPr lang="fi-FI" sz="1600" b="0" dirty="0"/>
          </a:p>
        </p:txBody>
      </p:sp>
    </p:spTree>
    <p:extLst>
      <p:ext uri="{BB962C8B-B14F-4D97-AF65-F5344CB8AC3E}">
        <p14:creationId xmlns:p14="http://schemas.microsoft.com/office/powerpoint/2010/main" val="1549509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10.2.2015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3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000" dirty="0" smtClean="0"/>
              <a:t>Toiminnallisten ja taloudellisten tavoitteiden olennaiset poikkeamat</a:t>
            </a:r>
            <a:endParaRPr lang="fi-FI" sz="2000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3"/>
          </p:nvPr>
        </p:nvSpPr>
        <p:spPr>
          <a:xfrm>
            <a:off x="684213" y="1845270"/>
            <a:ext cx="7775575" cy="4464050"/>
          </a:xfrm>
        </p:spPr>
        <p:txBody>
          <a:bodyPr>
            <a:normAutofit/>
          </a:bodyPr>
          <a:lstStyle/>
          <a:p>
            <a:r>
              <a:rPr lang="fi-FI" sz="1600" b="0" dirty="0" smtClean="0"/>
              <a:t>Selvitys olennaisista poikkeamista ja niiden syistä</a:t>
            </a:r>
          </a:p>
          <a:p>
            <a:endParaRPr lang="fi-FI" sz="1600" b="0" dirty="0"/>
          </a:p>
          <a:p>
            <a:endParaRPr lang="fi-FI" sz="1600" b="0" dirty="0" smtClean="0"/>
          </a:p>
          <a:p>
            <a:endParaRPr lang="fi-FI" sz="1600" b="0" dirty="0"/>
          </a:p>
          <a:p>
            <a:r>
              <a:rPr lang="fi-FI" sz="1600" b="0" dirty="0" smtClean="0"/>
              <a:t>Ei poikkeamia</a:t>
            </a:r>
          </a:p>
        </p:txBody>
      </p:sp>
    </p:spTree>
    <p:extLst>
      <p:ext uri="{BB962C8B-B14F-4D97-AF65-F5344CB8AC3E}">
        <p14:creationId xmlns:p14="http://schemas.microsoft.com/office/powerpoint/2010/main" val="2400828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10.2.2015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4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000" dirty="0" smtClean="0"/>
              <a:t>Työvoiman käyttö</a:t>
            </a:r>
            <a:endParaRPr lang="fi-FI" sz="2000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3"/>
          </p:nvPr>
        </p:nvSpPr>
        <p:spPr>
          <a:xfrm>
            <a:off x="684213" y="1845270"/>
            <a:ext cx="7775575" cy="4464050"/>
          </a:xfrm>
        </p:spPr>
        <p:txBody>
          <a:bodyPr>
            <a:normAutofit/>
          </a:bodyPr>
          <a:lstStyle/>
          <a:p>
            <a:r>
              <a:rPr lang="fi-FI" sz="1600" b="0" dirty="0"/>
              <a:t>Työvoiman käyttö raportoidaan määräaikaan mennessä käytettävissä olevien tietojen perusteella </a:t>
            </a:r>
            <a:endParaRPr lang="fi-FI" sz="1600" b="0" dirty="0" smtClean="0"/>
          </a:p>
          <a:p>
            <a:endParaRPr lang="fi-FI" sz="1600" b="0" dirty="0"/>
          </a:p>
          <a:p>
            <a:r>
              <a:rPr lang="fi-FI" sz="1600" b="0" dirty="0" smtClean="0"/>
              <a:t>Revisiotoimisto</a:t>
            </a:r>
            <a:endParaRPr lang="fi-FI" sz="1600" b="0" dirty="0" smtClean="0"/>
          </a:p>
          <a:p>
            <a:endParaRPr lang="fi-FI" sz="1600" b="0" dirty="0" smtClean="0"/>
          </a:p>
          <a:p>
            <a:pPr marL="0" indent="0">
              <a:buNone/>
            </a:pPr>
            <a:endParaRPr lang="fi-FI" sz="1600" b="0" dirty="0"/>
          </a:p>
        </p:txBody>
      </p:sp>
      <p:graphicFrame>
        <p:nvGraphicFramePr>
          <p:cNvPr id="7" name="Taulukk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437030"/>
              </p:ext>
            </p:extLst>
          </p:nvPr>
        </p:nvGraphicFramePr>
        <p:xfrm>
          <a:off x="1259632" y="3140968"/>
          <a:ext cx="3543300" cy="24463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4400"/>
                <a:gridCol w="685800"/>
                <a:gridCol w="673100"/>
              </a:tblGrid>
              <a:tr h="16221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 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752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 dirty="0">
                          <a:effectLst/>
                        </a:rPr>
                        <a:t>Tammikuu - Joulukuu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u="none" strike="noStrike" dirty="0">
                          <a:effectLst/>
                        </a:rPr>
                        <a:t>2013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u="none" strike="noStrike" dirty="0">
                          <a:effectLst/>
                        </a:rPr>
                        <a:t>2014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221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 dirty="0">
                          <a:effectLst/>
                        </a:rPr>
                        <a:t>Työvoiman käyttö / </a:t>
                      </a:r>
                      <a:r>
                        <a:rPr lang="fi-FI" sz="1100" u="none" strike="noStrike" dirty="0" err="1">
                          <a:effectLst/>
                        </a:rPr>
                        <a:t>htv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5,4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4,9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221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 dirty="0">
                          <a:effectLst/>
                        </a:rPr>
                        <a:t>Vakituisten osuus %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100,0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100,0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221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 dirty="0">
                          <a:effectLst/>
                        </a:rPr>
                        <a:t>Avoimen vakanssin hoitajien osuus %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-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-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221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 dirty="0">
                          <a:effectLst/>
                        </a:rPr>
                        <a:t>Sijaisten osuus %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-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-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221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 dirty="0">
                          <a:effectLst/>
                        </a:rPr>
                        <a:t>Tilapäisten määräaikaisten osuus %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-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-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221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 dirty="0">
                          <a:effectLst/>
                        </a:rPr>
                        <a:t>Sairauspoissaolot %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0,5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1,2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221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 dirty="0" err="1">
                          <a:effectLst/>
                        </a:rPr>
                        <a:t>Tapaturmapoissaolot</a:t>
                      </a:r>
                      <a:r>
                        <a:rPr lang="fi-FI" sz="1100" u="none" strike="noStrike" dirty="0">
                          <a:effectLst/>
                        </a:rPr>
                        <a:t> %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0,00 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0,00 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221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 dirty="0">
                          <a:effectLst/>
                        </a:rPr>
                        <a:t>Työpanos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4,4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4,1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221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 dirty="0">
                          <a:effectLst/>
                        </a:rPr>
                        <a:t>Työpanoksen osuus työvoimasta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81,5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83,7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221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 dirty="0" err="1">
                          <a:effectLst/>
                        </a:rPr>
                        <a:t>Sijaistus</a:t>
                      </a:r>
                      <a:r>
                        <a:rPr lang="fi-FI" sz="1100" u="none" strike="noStrike" dirty="0">
                          <a:effectLst/>
                        </a:rPr>
                        <a:t> %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-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-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469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10.2.2015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5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576064"/>
          </a:xfrm>
        </p:spPr>
        <p:txBody>
          <a:bodyPr>
            <a:normAutofit/>
          </a:bodyPr>
          <a:lstStyle/>
          <a:p>
            <a:r>
              <a:rPr lang="fi-FI" sz="2000" dirty="0"/>
              <a:t>Uudistamisohjelman 2014 -2016 eteneminen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fi-FI" sz="1600" b="0" dirty="0"/>
              <a:t>Selvitys hyväksyttyjen toimenpiteiden etenemisestä tiivistettynä ja painotettuna toimenpiteisiin, joiden mahdollisella poikkeamalla on suuri vaikutus kaupungin  toimintaan ja talouteen</a:t>
            </a:r>
          </a:p>
        </p:txBody>
      </p:sp>
    </p:spTree>
    <p:extLst>
      <p:ext uri="{BB962C8B-B14F-4D97-AF65-F5344CB8AC3E}">
        <p14:creationId xmlns:p14="http://schemas.microsoft.com/office/powerpoint/2010/main" val="2526418818"/>
      </p:ext>
    </p:extLst>
  </p:cSld>
  <p:clrMapOvr>
    <a:masterClrMapping/>
  </p:clrMapOvr>
</p:sld>
</file>

<file path=ppt/theme/theme1.xml><?xml version="1.0" encoding="utf-8"?>
<a:theme xmlns:a="http://schemas.openxmlformats.org/drawingml/2006/main" name="Esitysmalli Suomi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6948e327-c22f-45f3-ba73-76ec8822dedd" ContentTypeId="0x010100BABE01DC4AF04CBC98B987127D9FC69A08" PreviousValue="false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6425a5d6274420ba12265519cac2494 xmlns="b03131df-fdca-4f96-b491-cb071e0af9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Selvitys</TermName>
          <TermId xmlns="http://schemas.microsoft.com/office/infopath/2007/PartnerControls">ffd553a6-1967-4ed2-aad7-f053c75ebf5e</TermId>
        </TermInfo>
      </Terms>
    </f6425a5d6274420ba12265519cac2494>
    <_Julkisuus_ xmlns="b03131df-fdca-4f96-b491-cb071e0af91d">Julkinen</_Julkisuus_>
    <Kuvaus_x0020_ xmlns="b03131df-fdca-4f96-b491-cb071e0af91d">Tilinpäätöksen diapohja</Kuvaus_x0020_>
    <TaxCatchAll xmlns="b03131df-fdca-4f96-b491-cb071e0af91d">
      <Value>7</Value>
      <Value>4</Value>
      <Value>3</Value>
      <Value>2</Value>
      <Value>1</Value>
    </TaxCatchAll>
    <_kuvaus xmlns="b03131df-fdca-4f96-b491-cb071e0af91d" xsi:nil="true"/>
  </documentManagement>
</p:properties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Teksti Turku" ma:contentTypeID="0x010100BABE01DC4AF04CBC98B987127D9FC69A08002119B9663657F3449502FDC2E79B0668" ma:contentTypeVersion="118" ma:contentTypeDescription="Luo uusi asiakirja." ma:contentTypeScope="" ma:versionID="26066cc8b00cac1b4ef708bca817543b">
  <xsd:schema xmlns:xsd="http://www.w3.org/2001/XMLSchema" xmlns:xs="http://www.w3.org/2001/XMLSchema" xmlns:p="http://schemas.microsoft.com/office/2006/metadata/properties" xmlns:ns2="b03131df-fdca-4f96-b491-cb071e0af91d" xmlns:ns3="b7caa62b-7ad8-4ac0-91e3-d215c04b2f01" targetNamespace="http://schemas.microsoft.com/office/2006/metadata/properties" ma:root="true" ma:fieldsID="ce939db918298c2e4dab9754bb24f76d" ns2:_="" ns3:_="">
    <xsd:import namespace="b03131df-fdca-4f96-b491-cb071e0af91d"/>
    <xsd:import namespace="b7caa62b-7ad8-4ac0-91e3-d215c04b2f01"/>
    <xsd:element name="properties">
      <xsd:complexType>
        <xsd:sequence>
          <xsd:element name="documentManagement">
            <xsd:complexType>
              <xsd:all>
                <xsd:element ref="ns2:_Julkisuus_" minOccurs="0"/>
                <xsd:element ref="ns3:_dlc_DocId" minOccurs="0"/>
                <xsd:element ref="ns3:_dlc_DocIdUrl" minOccurs="0"/>
                <xsd:element ref="ns3:_dlc_DocIdPersistId" minOccurs="0"/>
                <xsd:element ref="ns2:f6425a5d6274420ba12265519cac2494" minOccurs="0"/>
                <xsd:element ref="ns2:TaxCatchAll" minOccurs="0"/>
                <xsd:element ref="ns2:TaxCatchAllLabel" minOccurs="0"/>
                <xsd:element ref="ns2:Kuvaus_x0020_" minOccurs="0"/>
                <xsd:element ref="ns2:_kuva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3131df-fdca-4f96-b491-cb071e0af91d" elementFormDefault="qualified">
    <xsd:import namespace="http://schemas.microsoft.com/office/2006/documentManagement/types"/>
    <xsd:import namespace="http://schemas.microsoft.com/office/infopath/2007/PartnerControls"/>
    <xsd:element name="_Julkisuus_" ma:index="1" nillable="true" ma:displayName="Julkisuus" ma:default="Julkinen" ma:format="Dropdown" ma:internalName="_Julkisuus_">
      <xsd:simpleType>
        <xsd:restriction base="dms:Choice">
          <xsd:enumeration value="Julkinen"/>
          <xsd:enumeration value="Salassa pidettävä"/>
        </xsd:restriction>
      </xsd:simpleType>
    </xsd:element>
    <xsd:element name="f6425a5d6274420ba12265519cac2494" ma:index="11" ma:taxonomy="true" ma:internalName="f6425a5d6274420ba12265519cac2494" ma:taxonomyFieldName="_Tekstin_x0020_tyyppi" ma:displayName="Tekstin tyyppi" ma:default="" ma:fieldId="{f6425a5d-6274-420b-a122-65519cac2494}" ma:sspId="6948e327-c22f-45f3-ba73-76ec8822dedd" ma:termSetId="11208e52-d581-4242-bb75-ee5be9a4985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d685d71d-1d2d-45e9-a202-260c50b74023}" ma:internalName="TaxCatchAll" ma:showField="CatchAllData" ma:web="7a112db0-4ab2-47df-9bd4-197c83270b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d685d71d-1d2d-45e9-a202-260c50b74023}" ma:internalName="TaxCatchAllLabel" ma:readOnly="true" ma:showField="CatchAllDataLabel" ma:web="7a112db0-4ab2-47df-9bd4-197c83270b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uvaus_x0020_" ma:index="17" nillable="true" ma:displayName="Kuvaus" ma:internalName="Kuvaus_x0020_" ma:readOnly="false">
      <xsd:simpleType>
        <xsd:restriction base="dms:Note">
          <xsd:maxLength value="255"/>
        </xsd:restriction>
      </xsd:simpleType>
    </xsd:element>
    <xsd:element name="_kuvaus" ma:index="18" nillable="true" ma:displayName="Kuvaus" ma:internalName="_kuvau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caa62b-7ad8-4ac0-91e3-d215c04b2f01" elementFormDefault="qualified">
    <xsd:import namespace="http://schemas.microsoft.com/office/2006/documentManagement/types"/>
    <xsd:import namespace="http://schemas.microsoft.com/office/infopath/2007/PartnerControls"/>
    <xsd:element name="_dlc_DocId" ma:index="7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8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9" nillable="true" ma:displayName="Pysyvä tunniste" ma:description="Tunniste säilytetään lisättäessä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06DBC9-F35C-4CE7-8288-DBAE01BC979E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D6AF9F8F-F558-4FD1-94AD-7B588B25C7E6}">
  <ds:schemaRefs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b7caa62b-7ad8-4ac0-91e3-d215c04b2f01"/>
    <ds:schemaRef ds:uri="b03131df-fdca-4f96-b491-cb071e0af91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ABC5982-BF0D-43E6-A43B-B7DC7F5CD005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37FBED9-0794-46E0-8FD7-6EF3481DE5D9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67F55B35-F7B8-4768-8F5E-38A3A6238D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3131df-fdca-4f96-b491-cb071e0af91d"/>
    <ds:schemaRef ds:uri="b7caa62b-7ad8-4ac0-91e3-d215c04b2f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Esitysmalli Suomi</Template>
  <TotalTime>146</TotalTime>
  <Words>180</Words>
  <Application>Microsoft Office PowerPoint</Application>
  <PresentationFormat>Näytössä katseltava diaesitys (4:3)</PresentationFormat>
  <Paragraphs>80</Paragraphs>
  <Slides>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Esitysmalli Suomi</vt:lpstr>
      <vt:lpstr>Tarkastuslautakunta</vt:lpstr>
      <vt:lpstr>Toiminnan painopisteet ja keskeiset toimintaympäristön muutostekijät</vt:lpstr>
      <vt:lpstr>Toiminnallisten ja taloudellisten tavoitteiden olennaiset poikkeamat</vt:lpstr>
      <vt:lpstr>Työvoiman käyttö</vt:lpstr>
      <vt:lpstr>Uudistamisohjelman 2014 -2016 eteneminen</vt:lpstr>
    </vt:vector>
  </TitlesOfParts>
  <Company>Turun kaupunki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Lautakunta/Johtokunta</dc:title>
  <dc:creator>Rannikko Riikka</dc:creator>
  <cp:lastModifiedBy>Teuro Mirja</cp:lastModifiedBy>
  <cp:revision>24</cp:revision>
  <cp:lastPrinted>2015-01-22T08:14:42Z</cp:lastPrinted>
  <dcterms:created xsi:type="dcterms:W3CDTF">2012-04-10T09:55:46Z</dcterms:created>
  <dcterms:modified xsi:type="dcterms:W3CDTF">2015-02-10T11:55:24Z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0x010100BABE01DC4AF04CBC98B987127D9FC69A08002119B9663657F3449502FDC2E79B0668</vt:lpwstr>
  </property>
  <property fmtid="{D5CDD505-2E9C-101B-9397-08002B2CF9AE}" pid="3" name="h94c21d59b064f78a5c2e322551a3e88">
    <vt:lpwstr>Diaesitys|29bf125c-3304-4b20-a038-e327a30ca536</vt:lpwstr>
  </property>
  <property fmtid="{D5CDD505-2E9C-101B-9397-08002B2CF9AE}" pid="4" name="j08d1eaf84c644719eb3d45d656088a2">
    <vt:lpwstr>Videokuva|82098cdd-6e57-4a24-8887-90ce7bab4a54</vt:lpwstr>
  </property>
  <property fmtid="{D5CDD505-2E9C-101B-9397-08002B2CF9AE}" pid="5" name="ec87dd8dbe3f4b87b196639a53969ad4">
    <vt:lpwstr>Suomi|ddab1725-3888-478f-9c8c-3eeceecd16e9</vt:lpwstr>
  </property>
  <property fmtid="{D5CDD505-2E9C-101B-9397-08002B2CF9AE}" pid="6" name="bcb735522fc34cde8200f6a746f2dda6">
    <vt:lpwstr>Äänitiedosto|2ce7008b-f285-403a-bd25-9c3fffad5372</vt:lpwstr>
  </property>
  <property fmtid="{D5CDD505-2E9C-101B-9397-08002B2CF9AE}" pid="7" name="_Kieli">
    <vt:lpwstr>1;#Suomi|ddab1725-3888-478f-9c8c-3eeceecd16e9</vt:lpwstr>
  </property>
  <property fmtid="{D5CDD505-2E9C-101B-9397-08002B2CF9AE}" pid="8" name="Videotiedoston_x0020_tyyppi">
    <vt:lpwstr>2;#Videokuva|82098cdd-6e57-4a24-8887-90ce7bab4a54</vt:lpwstr>
  </property>
  <property fmtid="{D5CDD505-2E9C-101B-9397-08002B2CF9AE}" pid="9" name="_Tekstin tyyppi">
    <vt:lpwstr>7;#Selvitys|ffd553a6-1967-4ed2-aad7-f053c75ebf5e</vt:lpwstr>
  </property>
  <property fmtid="{D5CDD505-2E9C-101B-9397-08002B2CF9AE}" pid="10" name="__x00c4__x00e4_nitiedoston_x0020_tyyppi">
    <vt:lpwstr>3;#Äänitiedosto|2ce7008b-f285-403a-bd25-9c3fffad5372</vt:lpwstr>
  </property>
  <property fmtid="{D5CDD505-2E9C-101B-9397-08002B2CF9AE}" pid="11" name="_Esitysaineistojen_x0020_tyyppi">
    <vt:lpwstr>4;#Diaesitys|29bf125c-3304-4b20-a038-e327a30ca536</vt:lpwstr>
  </property>
  <property fmtid="{D5CDD505-2E9C-101B-9397-08002B2CF9AE}" pid="12" name="_Äänitiedoston tyyppi">
    <vt:lpwstr>3;#Äänitiedosto|2ce7008b-f285-403a-bd25-9c3fffad5372</vt:lpwstr>
  </property>
  <property fmtid="{D5CDD505-2E9C-101B-9397-08002B2CF9AE}" pid="13" name="_Esitysaineistojen tyyppi">
    <vt:lpwstr>4;#Diaesitys|29bf125c-3304-4b20-a038-e327a30ca536</vt:lpwstr>
  </property>
  <property fmtid="{D5CDD505-2E9C-101B-9397-08002B2CF9AE}" pid="14" name="Videotiedoston tyyppi">
    <vt:lpwstr>2;#Videokuva|82098cdd-6e57-4a24-8887-90ce7bab4a54</vt:lpwstr>
  </property>
  <property fmtid="{D5CDD505-2E9C-101B-9397-08002B2CF9AE}" pid="15" name="Kuvaus">
    <vt:lpwstr>&lt;p&gt;Osavuosikatsauksen dia-pohja​&lt;/p&gt;</vt:lpwstr>
  </property>
</Properties>
</file>