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6"/>
  </p:sldMasterIdLst>
  <p:notesMasterIdLst>
    <p:notesMasterId r:id="rId11"/>
  </p:notesMasterIdLst>
  <p:handoutMasterIdLst>
    <p:handoutMasterId r:id="rId12"/>
  </p:handoutMasterIdLst>
  <p:sldIdLst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FFB92F"/>
    <a:srgbClr val="00468B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1162"/>
        <p:guide pos="5427"/>
        <p:guide pos="3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54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DFD3-23EC-4407-A3E0-A65838309D1D}" type="datetimeFigureOut">
              <a:rPr lang="fi-FI" smtClean="0"/>
              <a:t>27.8.2014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F0EBA-38FD-4C54-A2B7-1BE923A75A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6903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7200-69AA-40B8-A453-7A0CF91D5E77}" type="datetimeFigureOut">
              <a:rPr lang="fi-FI" smtClean="0"/>
              <a:t>27.8.2014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9FDE4-8C83-4586-9F16-6A081C607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5819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85"/>
          <a:stretch/>
        </p:blipFill>
        <p:spPr>
          <a:xfrm>
            <a:off x="-2644" y="-188640"/>
            <a:ext cx="9144000" cy="6420107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7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31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A3E1-455F-164C-9077-386EF556D5ED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833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F276-3E43-364D-8989-788CF2A37DE9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684000" y="620688"/>
            <a:ext cx="3815992" cy="7969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3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1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6" name="Otsikko 11"/>
          <p:cNvSpPr txBox="1">
            <a:spLocks/>
          </p:cNvSpPr>
          <p:nvPr userDrawn="1"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sz="2000" b="1" i="0" dirty="0"/>
          </a:p>
        </p:txBody>
      </p:sp>
    </p:spTree>
    <p:extLst>
      <p:ext uri="{BB962C8B-B14F-4D97-AF65-F5344CB8AC3E}">
        <p14:creationId xmlns:p14="http://schemas.microsoft.com/office/powerpoint/2010/main" val="6168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0378-CFA0-794B-ACE3-D06791D1C449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2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lkoi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Ryhmitä 8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0" name="Suorakulmio 9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1" name="Suora yhdysviiva 10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Turku_vaakuna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7"/>
          </a:xfrm>
          <a:prstGeom prst="rect">
            <a:avLst/>
          </a:prstGeom>
        </p:spPr>
      </p:pic>
      <p:sp>
        <p:nvSpPr>
          <p:cNvPr id="12" name="Otsikko 14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grpSp>
        <p:nvGrpSpPr>
          <p:cNvPr id="14" name="Ryhmitä 13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5" name="Suorakulmio 1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6" name="Suora yhdysviiva 15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Ryhmitä 17"/>
          <p:cNvGrpSpPr/>
          <p:nvPr userDrawn="1"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20" name="Suora yhdysviiva 19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080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307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39"/>
          <a:stretch/>
        </p:blipFill>
        <p:spPr>
          <a:xfrm>
            <a:off x="0" y="-188640"/>
            <a:ext cx="9144000" cy="6437040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5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ku_powerpoint_piirrospohja_kulma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2" y="2816932"/>
            <a:ext cx="5040562" cy="3780420"/>
          </a:xfrm>
          <a:prstGeom prst="rect">
            <a:avLst/>
          </a:prstGeom>
        </p:spPr>
      </p:pic>
      <p:grpSp>
        <p:nvGrpSpPr>
          <p:cNvPr id="18" name="Ryhmitä 17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5" name="Suorakulmio 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5" name="Suora yhdysviiva 14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4000" y="1627200"/>
            <a:ext cx="7776000" cy="42068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4012-C01B-2E44-9A3D-1C8BBE6C2239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Esittäjän nimi</a:t>
            </a:r>
            <a:endParaRPr lang="fi-FI" dirty="0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9" name="Kuva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6"/>
          </a:xfrm>
          <a:prstGeom prst="rect">
            <a:avLst/>
          </a:prstGeom>
        </p:spPr>
      </p:pic>
      <p:sp>
        <p:nvSpPr>
          <p:cNvPr id="33" name="Otsikon paikkamerkki 32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pic>
        <p:nvPicPr>
          <p:cNvPr id="6" name="Kuva 5" descr="Turku_Åbo__Eurooppalainen_mv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8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468B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spcBef>
          <a:spcPts val="24"/>
        </a:spcBef>
        <a:buClr>
          <a:srgbClr val="00468B"/>
        </a:buClr>
        <a:buSzPct val="120000"/>
        <a:buFont typeface="Arial"/>
        <a:buChar char="•"/>
        <a:defRPr sz="2000" b="1" i="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1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000" y="578297"/>
            <a:ext cx="7776000" cy="796950"/>
          </a:xfrm>
        </p:spPr>
        <p:txBody>
          <a:bodyPr>
            <a:normAutofit/>
          </a:bodyPr>
          <a:lstStyle/>
          <a:p>
            <a:r>
              <a:rPr lang="fi-FI" sz="2400" dirty="0" smtClean="0"/>
              <a:t>Tarkastuslautakunta</a:t>
            </a:r>
            <a:endParaRPr lang="fi-FI" sz="2400" dirty="0"/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13"/>
          </p:nvPr>
        </p:nvSpPr>
        <p:spPr>
          <a:xfrm>
            <a:off x="684212" y="3933056"/>
            <a:ext cx="7775575" cy="2376364"/>
          </a:xfrm>
        </p:spPr>
        <p:txBody>
          <a:bodyPr>
            <a:normAutofit fontScale="92500" lnSpcReduction="20000"/>
          </a:bodyPr>
          <a:lstStyle/>
          <a:p>
            <a:endParaRPr lang="fi-FI" sz="1600" dirty="0" smtClean="0"/>
          </a:p>
          <a:p>
            <a:endParaRPr lang="fi-FI" sz="1600" dirty="0"/>
          </a:p>
          <a:p>
            <a:endParaRPr lang="fi-FI" sz="1600" dirty="0" smtClean="0"/>
          </a:p>
          <a:p>
            <a:r>
              <a:rPr lang="fi-FI" sz="1600" dirty="0" smtClean="0"/>
              <a:t>Toimintamenojen</a:t>
            </a:r>
            <a:r>
              <a:rPr lang="fi-FI" sz="1600" dirty="0"/>
              <a:t>/-tulojen tai nettomenojen poikkeamat</a:t>
            </a:r>
          </a:p>
          <a:p>
            <a:pPr lvl="1"/>
            <a:r>
              <a:rPr lang="fi-FI" sz="1200" dirty="0" smtClean="0"/>
              <a:t>Ei olennaisia poikkeamina</a:t>
            </a:r>
            <a:endParaRPr lang="fi-FI" sz="1200" dirty="0"/>
          </a:p>
          <a:p>
            <a:pPr marL="457200" lvl="1" indent="0">
              <a:buNone/>
            </a:pPr>
            <a:endParaRPr lang="fi-FI" sz="1400" dirty="0"/>
          </a:p>
          <a:p>
            <a:pPr lvl="1"/>
            <a:endParaRPr lang="fi-FI" dirty="0"/>
          </a:p>
          <a:p>
            <a:r>
              <a:rPr lang="fi-FI" sz="1600" dirty="0"/>
              <a:t>Investointiosan menojen/tulojen poikkeamat</a:t>
            </a:r>
          </a:p>
          <a:p>
            <a:pPr lvl="1"/>
            <a:r>
              <a:rPr lang="fi-FI" sz="1200" dirty="0" smtClean="0"/>
              <a:t>--------</a:t>
            </a:r>
            <a:endParaRPr lang="fi-FI" sz="1200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2276500" y="1902843"/>
            <a:ext cx="589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Tähän </a:t>
            </a:r>
            <a:r>
              <a:rPr lang="fi-FI" dirty="0" err="1" smtClean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SAP-taulukko</a:t>
            </a:r>
            <a:r>
              <a:rPr lang="fi-FI" dirty="0" smtClean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: Käyttötalous- </a:t>
            </a:r>
            <a:r>
              <a:rPr lang="fi-FI" dirty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ja investointiosan toteutumisennuste 1000€ (1-8R</a:t>
            </a:r>
            <a:r>
              <a:rPr lang="fi-FI" dirty="0" smtClean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) </a:t>
            </a:r>
            <a:endParaRPr lang="fi-FI" dirty="0"/>
          </a:p>
        </p:txBody>
      </p:sp>
      <p:graphicFrame>
        <p:nvGraphicFramePr>
          <p:cNvPr id="11" name="Taulukk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31901"/>
              </p:ext>
            </p:extLst>
          </p:nvPr>
        </p:nvGraphicFramePr>
        <p:xfrm>
          <a:off x="684211" y="1484784"/>
          <a:ext cx="7775578" cy="2557631"/>
        </p:xfrm>
        <a:graphic>
          <a:graphicData uri="http://schemas.openxmlformats.org/drawingml/2006/table">
            <a:tbl>
              <a:tblPr/>
              <a:tblGrid>
                <a:gridCol w="2021285"/>
                <a:gridCol w="600923"/>
                <a:gridCol w="600923"/>
                <a:gridCol w="600923"/>
                <a:gridCol w="600923"/>
                <a:gridCol w="600923"/>
                <a:gridCol w="673762"/>
                <a:gridCol w="691972"/>
                <a:gridCol w="691972"/>
                <a:gridCol w="691972"/>
              </a:tblGrid>
              <a:tr h="456155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TP 2013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 2014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 2014 muutokset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 2014 siirrot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 2014 yhteensä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Toteutumis-</a:t>
                      </a:r>
                      <a:b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ennuste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Poikkeama ennuste/</a:t>
                      </a:r>
                      <a:b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 muutoksin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Muutos-% ennuste/</a:t>
                      </a:r>
                      <a:b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 muutoksin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Muutos-% ennuste/</a:t>
                      </a:r>
                      <a:b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Tilinpäätös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70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Käyttötalousosa (1.000 €)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Tarkastuslautakunta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Toimintatuotot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Valmistus omaan kayttoon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Toimintamenot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Toimintakate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6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Investointiosa (1.000 €)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Tarkastuslautakunta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Investointikulut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Valtionosuudet ja muut rahoitusosuudet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Pysyvien vastaavien luovutustuotot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6573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05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2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Olennaiset toiminnalliset ja talouden muutokset edelliseen vuoteen verrattuna</a:t>
            </a:r>
            <a:endParaRPr lang="fi-FI" sz="20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>
          <a:xfrm>
            <a:off x="684213" y="1845270"/>
            <a:ext cx="7775575" cy="4464050"/>
          </a:xfrm>
        </p:spPr>
        <p:txBody>
          <a:bodyPr>
            <a:normAutofit/>
          </a:bodyPr>
          <a:lstStyle/>
          <a:p>
            <a:r>
              <a:rPr lang="fi-FI" sz="1600" b="0" dirty="0" smtClean="0"/>
              <a:t>Yleisarvio edelliseen vuoteen verrattuna, tärkeimmät toiminnalliset muutokset ja arvio niiden vaikutuksista talouteen ja henkilötyövoimaan</a:t>
            </a:r>
          </a:p>
          <a:p>
            <a:endParaRPr lang="fi-FI" sz="1600" b="0" dirty="0"/>
          </a:p>
          <a:p>
            <a:endParaRPr lang="fi-FI" sz="1600" b="0" dirty="0" smtClean="0"/>
          </a:p>
          <a:p>
            <a:r>
              <a:rPr lang="fi-FI" sz="1600" b="0" dirty="0" smtClean="0"/>
              <a:t>Ei olennaisia muutoksia</a:t>
            </a:r>
            <a:endParaRPr lang="fi-FI" sz="1600" b="0" dirty="0"/>
          </a:p>
        </p:txBody>
      </p:sp>
    </p:spTree>
    <p:extLst>
      <p:ext uri="{BB962C8B-B14F-4D97-AF65-F5344CB8AC3E}">
        <p14:creationId xmlns:p14="http://schemas.microsoft.com/office/powerpoint/2010/main" val="154950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3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Selvitys/yleisarvio lautakunnan/johtokunnan talousarvion toteutumisesta tulosalueittain/palvelualueittain</a:t>
            </a:r>
            <a:endParaRPr lang="fi-FI" sz="20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>
          <a:xfrm>
            <a:off x="684213" y="1845270"/>
            <a:ext cx="7775575" cy="4464050"/>
          </a:xfrm>
        </p:spPr>
        <p:txBody>
          <a:bodyPr>
            <a:normAutofit/>
          </a:bodyPr>
          <a:lstStyle/>
          <a:p>
            <a:r>
              <a:rPr lang="fi-FI" sz="1600" b="0" dirty="0"/>
              <a:t>Yleisarvio talousarvion vahvistamisen jälkeen tapahtuneista toiminnallisista muutoksista ja niiden vaikutuksista raportointikauden toteutumiseen ja koko </a:t>
            </a:r>
            <a:r>
              <a:rPr lang="fi-FI" sz="1600" b="0" dirty="0" smtClean="0"/>
              <a:t>talousarviovuoden/tilikauden toteutumiseen </a:t>
            </a:r>
          </a:p>
          <a:p>
            <a:endParaRPr lang="fi-FI" sz="1600" b="0" dirty="0"/>
          </a:p>
          <a:p>
            <a:endParaRPr lang="fi-FI" sz="1600" b="0" dirty="0" smtClean="0"/>
          </a:p>
          <a:p>
            <a:r>
              <a:rPr lang="fi-FI" sz="1600" b="0" dirty="0" smtClean="0"/>
              <a:t>Ei olennaisia muutoksia</a:t>
            </a:r>
            <a:endParaRPr lang="fi-FI" sz="1600" b="0" dirty="0"/>
          </a:p>
        </p:txBody>
      </p:sp>
    </p:spTree>
    <p:extLst>
      <p:ext uri="{BB962C8B-B14F-4D97-AF65-F5344CB8AC3E}">
        <p14:creationId xmlns:p14="http://schemas.microsoft.com/office/powerpoint/2010/main" val="2400828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27.8.2014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4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Työvoiman käyttö</a:t>
            </a:r>
            <a:endParaRPr lang="fi-FI" sz="20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>
          <a:xfrm>
            <a:off x="684213" y="1845270"/>
            <a:ext cx="7775575" cy="4464050"/>
          </a:xfrm>
        </p:spPr>
        <p:txBody>
          <a:bodyPr>
            <a:normAutofit/>
          </a:bodyPr>
          <a:lstStyle/>
          <a:p>
            <a:r>
              <a:rPr lang="fi-FI" sz="1600" dirty="0" smtClean="0"/>
              <a:t>Revisiotoimisto</a:t>
            </a:r>
            <a:endParaRPr lang="fi-FI" sz="1600" b="0" dirty="0"/>
          </a:p>
          <a:p>
            <a:pPr marL="0" indent="0">
              <a:buNone/>
            </a:pPr>
            <a:endParaRPr lang="fi-FI" sz="1600" b="0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748875"/>
              </p:ext>
            </p:extLst>
          </p:nvPr>
        </p:nvGraphicFramePr>
        <p:xfrm>
          <a:off x="1259632" y="2492895"/>
          <a:ext cx="4176464" cy="2476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6843"/>
                <a:gridCol w="709211"/>
                <a:gridCol w="630410"/>
              </a:tblGrid>
              <a:tr h="22513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u="none" strike="noStrike" dirty="0">
                          <a:effectLst/>
                        </a:rPr>
                        <a:t>Tammikuu - Heinäkuu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effectLst/>
                        </a:rPr>
                        <a:t>2013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effectLst/>
                        </a:rPr>
                        <a:t>2014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13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Työvoiman käyttö / </a:t>
                      </a:r>
                      <a:r>
                        <a:rPr lang="fi-FI" sz="1200" u="none" strike="noStrike" dirty="0" err="1">
                          <a:effectLst/>
                        </a:rPr>
                        <a:t>htv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5,5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4,9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13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Vakituisten osuus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100,0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100,0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13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Avoimen vakanssin hoitajien osuus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13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Sijaisten osuus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13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Tilapäisten määräaikaisten osuus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13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Sairauspoissaolot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0,7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0,1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13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 err="1">
                          <a:effectLst/>
                        </a:rPr>
                        <a:t>Tapaturmapoissaolot</a:t>
                      </a:r>
                      <a:r>
                        <a:rPr lang="fi-FI" sz="1200" u="none" strike="noStrike" dirty="0">
                          <a:effectLst/>
                        </a:rPr>
                        <a:t>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0,00 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0,00 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13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Työpanos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4,4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4,0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13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Työpanoksen osuus työvoimasta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80,0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81,6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513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 err="1">
                          <a:effectLst/>
                        </a:rPr>
                        <a:t>Sijaistus</a:t>
                      </a:r>
                      <a:r>
                        <a:rPr lang="fi-FI" sz="1200" u="none" strike="noStrike" dirty="0">
                          <a:effectLst/>
                        </a:rPr>
                        <a:t> %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469451"/>
      </p:ext>
    </p:extLst>
  </p:cSld>
  <p:clrMapOvr>
    <a:masterClrMapping/>
  </p:clrMapOvr>
</p:sld>
</file>

<file path=ppt/theme/theme1.xml><?xml version="1.0" encoding="utf-8"?>
<a:theme xmlns:a="http://schemas.openxmlformats.org/drawingml/2006/main" name="Esitysmalli Suomi">
  <a:themeElements>
    <a:clrScheme name="Mukautettu 1">
      <a:dk1>
        <a:sysClr val="windowText" lastClr="000000"/>
      </a:dk1>
      <a:lt1>
        <a:sysClr val="window" lastClr="FFFFFF"/>
      </a:lt1>
      <a:dk2>
        <a:srgbClr val="00468B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32AACD"/>
      </a:accent5>
      <a:accent6>
        <a:srgbClr val="808080"/>
      </a:accent6>
      <a:hlink>
        <a:srgbClr val="00367A"/>
      </a:hlink>
      <a:folHlink>
        <a:srgbClr val="32AACD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6948e327-c22f-45f3-ba73-76ec8822dedd" ContentTypeId="0x010100BABE01DC4AF04CBC98B987127D9FC69A08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6425a5d6274420ba12265519cac2494 xmlns="b03131df-fdca-4f96-b491-cb071e0af9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Selvitys</TermName>
          <TermId xmlns="http://schemas.microsoft.com/office/infopath/2007/PartnerControls">ffd553a6-1967-4ed2-aad7-f053c75ebf5e</TermId>
        </TermInfo>
      </Terms>
    </f6425a5d6274420ba12265519cac2494>
    <_Julkisuus_ xmlns="b03131df-fdca-4f96-b491-cb071e0af91d">Julkinen</_Julkisuus_>
    <Kuvaus_x0020_ xmlns="b03131df-fdca-4f96-b491-cb071e0af91d">&lt;p&gt;Osavuosikatsauksen dia-pohja​&lt;/p&gt;</Kuvaus_x0020_>
    <TaxCatchAll xmlns="b03131df-fdca-4f96-b491-cb071e0af91d">
      <Value>7</Value>
      <Value>4</Value>
      <Value>3</Value>
      <Value>2</Value>
      <Value>1</Value>
    </TaxCatchAll>
    <_kuvaus xmlns="b03131df-fdca-4f96-b491-cb071e0af91d" xsi:nil="true"/>
  </documentManagement>
</p:properti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Teksti Turku" ma:contentTypeID="0x010100BABE01DC4AF04CBC98B987127D9FC69A0800AF79ED1EE9F59C47BCFA85F24C37FF6E" ma:contentTypeVersion="119" ma:contentTypeDescription="Luo uusi asiakirja." ma:contentTypeScope="" ma:versionID="54551595b131f12849ddf8f29bc03830">
  <xsd:schema xmlns:xsd="http://www.w3.org/2001/XMLSchema" xmlns:xs="http://www.w3.org/2001/XMLSchema" xmlns:p="http://schemas.microsoft.com/office/2006/metadata/properties" xmlns:ns2="b03131df-fdca-4f96-b491-cb071e0af91d" targetNamespace="http://schemas.microsoft.com/office/2006/metadata/properties" ma:root="true" ma:fieldsID="9254f1a3965327f6ace6b8c74bd86abb" ns2:_="">
    <xsd:import namespace="b03131df-fdca-4f96-b491-cb071e0af91d"/>
    <xsd:element name="properties">
      <xsd:complexType>
        <xsd:sequence>
          <xsd:element name="documentManagement">
            <xsd:complexType>
              <xsd:all>
                <xsd:element ref="ns2:_Julkisuus_" minOccurs="0"/>
                <xsd:element ref="ns2:_dlc_DocId" minOccurs="0"/>
                <xsd:element ref="ns2:_dlc_DocIdUrl" minOccurs="0"/>
                <xsd:element ref="ns2:_dlc_DocIdPersistId" minOccurs="0"/>
                <xsd:element ref="ns2:f6425a5d6274420ba12265519cac2494" minOccurs="0"/>
                <xsd:element ref="ns2:TaxCatchAll" minOccurs="0"/>
                <xsd:element ref="ns2:TaxCatchAllLabel" minOccurs="0"/>
                <xsd:element ref="ns2:Kuvaus_x0020_" minOccurs="0"/>
                <xsd:element ref="ns2:_kuva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3131df-fdca-4f96-b491-cb071e0af91d" elementFormDefault="qualified">
    <xsd:import namespace="http://schemas.microsoft.com/office/2006/documentManagement/types"/>
    <xsd:import namespace="http://schemas.microsoft.com/office/infopath/2007/PartnerControls"/>
    <xsd:element name="_Julkisuus_" ma:index="1" nillable="true" ma:displayName="Julkisuus" ma:default="Julkinen" ma:format="Dropdown" ma:internalName="_Julkisuus_">
      <xsd:simpleType>
        <xsd:restriction base="dms:Choice">
          <xsd:enumeration value="Julkinen"/>
          <xsd:enumeration value="Salassa pidettävä"/>
        </xsd:restriction>
      </xsd:simpleType>
    </xsd:element>
    <xsd:element name="_dlc_DocId" ma:index="7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8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f6425a5d6274420ba12265519cac2494" ma:index="11" ma:taxonomy="true" ma:internalName="f6425a5d6274420ba12265519cac2494" ma:taxonomyFieldName="_Tekstin_x0020_tyyppi" ma:displayName="Tekstin tyyppi" ma:default="" ma:fieldId="{f6425a5d-6274-420b-a122-65519cac2494}" ma:sspId="6948e327-c22f-45f3-ba73-76ec8822dedd" ma:termSetId="11208e52-d581-4242-bb75-ee5be9a498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d685d71d-1d2d-45e9-a202-260c50b74023}" ma:internalName="TaxCatchAll" ma:showField="CatchAllData" ma:web="7a112db0-4ab2-47df-9bd4-197c83270b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d685d71d-1d2d-45e9-a202-260c50b74023}" ma:internalName="TaxCatchAllLabel" ma:readOnly="true" ma:showField="CatchAllDataLabel" ma:web="7a112db0-4ab2-47df-9bd4-197c83270b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uvaus_x0020_" ma:index="17" nillable="true" ma:displayName="Kuvaus" ma:internalName="Kuvaus_x0020_" ma:readOnly="false">
      <xsd:simpleType>
        <xsd:restriction base="dms:Note">
          <xsd:maxLength value="255"/>
        </xsd:restriction>
      </xsd:simpleType>
    </xsd:element>
    <xsd:element name="_kuvaus" ma:index="18" nillable="true" ma:displayName="Kuvaus" ma:internalName="_kuvau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Sisältölaji"/>
        <xsd:element ref="dc:title" minOccurs="0" maxOccurs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06DBC9-F35C-4CE7-8288-DBAE01BC979E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D6AF9F8F-F558-4FD1-94AD-7B588B25C7E6}">
  <ds:schemaRefs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03131df-fdca-4f96-b491-cb071e0af91d"/>
  </ds:schemaRefs>
</ds:datastoreItem>
</file>

<file path=customXml/itemProps3.xml><?xml version="1.0" encoding="utf-8"?>
<ds:datastoreItem xmlns:ds="http://schemas.openxmlformats.org/officeDocument/2006/customXml" ds:itemID="{0ABC5982-BF0D-43E6-A43B-B7DC7F5CD00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37FBED9-0794-46E0-8FD7-6EF3481DE5D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2EB2881-792F-446C-8A3F-A402F8CA62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3131df-fdca-4f96-b491-cb071e0af9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Esitysmalli Suomi</Template>
  <TotalTime>108</TotalTime>
  <Words>235</Words>
  <Application>Microsoft Office PowerPoint</Application>
  <PresentationFormat>Näytössä katseltava diaesitys (4:3)</PresentationFormat>
  <Paragraphs>230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Esitysmalli Suomi</vt:lpstr>
      <vt:lpstr>Tarkastuslautakunta</vt:lpstr>
      <vt:lpstr>Olennaiset toiminnalliset ja talouden muutokset edelliseen vuoteen verrattuna</vt:lpstr>
      <vt:lpstr>Selvitys/yleisarvio lautakunnan/johtokunnan talousarvion toteutumisesta tulosalueittain/palvelualueittain</vt:lpstr>
      <vt:lpstr>Työvoiman käyttö</vt:lpstr>
    </vt:vector>
  </TitlesOfParts>
  <Company>Turun kaupunki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Lautakunta/Johtokunta</dc:title>
  <dc:creator>Rannikko Riikka</dc:creator>
  <cp:lastModifiedBy>Teuro Mirja</cp:lastModifiedBy>
  <cp:revision>20</cp:revision>
  <cp:lastPrinted>2012-01-23T13:05:33Z</cp:lastPrinted>
  <dcterms:created xsi:type="dcterms:W3CDTF">2012-04-10T09:55:46Z</dcterms:created>
  <dcterms:modified xsi:type="dcterms:W3CDTF">2014-08-27T05:23:57Z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0x010100BABE01DC4AF04CBC98B987127D9FC69A0800AF79ED1EE9F59C47BCFA85F24C37FF6E</vt:lpwstr>
  </property>
  <property fmtid="{D5CDD505-2E9C-101B-9397-08002B2CF9AE}" pid="3" name="h94c21d59b064f78a5c2e322551a3e88">
    <vt:lpwstr>Diaesitys|29bf125c-3304-4b20-a038-e327a30ca536</vt:lpwstr>
  </property>
  <property fmtid="{D5CDD505-2E9C-101B-9397-08002B2CF9AE}" pid="4" name="j08d1eaf84c644719eb3d45d656088a2">
    <vt:lpwstr>Videokuva|82098cdd-6e57-4a24-8887-90ce7bab4a54</vt:lpwstr>
  </property>
  <property fmtid="{D5CDD505-2E9C-101B-9397-08002B2CF9AE}" pid="5" name="ec87dd8dbe3f4b87b196639a53969ad4">
    <vt:lpwstr>Suomi|ddab1725-3888-478f-9c8c-3eeceecd16e9</vt:lpwstr>
  </property>
  <property fmtid="{D5CDD505-2E9C-101B-9397-08002B2CF9AE}" pid="6" name="bcb735522fc34cde8200f6a746f2dda6">
    <vt:lpwstr>Äänitiedosto|2ce7008b-f285-403a-bd25-9c3fffad5372</vt:lpwstr>
  </property>
  <property fmtid="{D5CDD505-2E9C-101B-9397-08002B2CF9AE}" pid="7" name="_Kieli">
    <vt:lpwstr>1;#Suomi|ddab1725-3888-478f-9c8c-3eeceecd16e9</vt:lpwstr>
  </property>
  <property fmtid="{D5CDD505-2E9C-101B-9397-08002B2CF9AE}" pid="8" name="Videotiedoston_x0020_tyyppi">
    <vt:lpwstr>2;#Videokuva|82098cdd-6e57-4a24-8887-90ce7bab4a54</vt:lpwstr>
  </property>
  <property fmtid="{D5CDD505-2E9C-101B-9397-08002B2CF9AE}" pid="9" name="_Tekstin tyyppi">
    <vt:lpwstr>7;#Selvitys|ffd553a6-1967-4ed2-aad7-f053c75ebf5e</vt:lpwstr>
  </property>
  <property fmtid="{D5CDD505-2E9C-101B-9397-08002B2CF9AE}" pid="10" name="__x00c4__x00e4_nitiedoston_x0020_tyyppi">
    <vt:lpwstr>3;#Äänitiedosto|2ce7008b-f285-403a-bd25-9c3fffad5372</vt:lpwstr>
  </property>
  <property fmtid="{D5CDD505-2E9C-101B-9397-08002B2CF9AE}" pid="11" name="_Esitysaineistojen_x0020_tyyppi">
    <vt:lpwstr>4;#Diaesitys|29bf125c-3304-4b20-a038-e327a30ca536</vt:lpwstr>
  </property>
  <property fmtid="{D5CDD505-2E9C-101B-9397-08002B2CF9AE}" pid="12" name="_Äänitiedoston tyyppi">
    <vt:lpwstr>3;#Äänitiedosto|2ce7008b-f285-403a-bd25-9c3fffad5372</vt:lpwstr>
  </property>
  <property fmtid="{D5CDD505-2E9C-101B-9397-08002B2CF9AE}" pid="13" name="_Esitysaineistojen tyyppi">
    <vt:lpwstr>4;#Diaesitys|29bf125c-3304-4b20-a038-e327a30ca536</vt:lpwstr>
  </property>
  <property fmtid="{D5CDD505-2E9C-101B-9397-08002B2CF9AE}" pid="14" name="Videotiedoston tyyppi">
    <vt:lpwstr>2;#Videokuva|82098cdd-6e57-4a24-8887-90ce7bab4a54</vt:lpwstr>
  </property>
</Properties>
</file>