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3" r:id="rId4"/>
    <p:sldId id="284" r:id="rId5"/>
    <p:sldId id="296" r:id="rId6"/>
    <p:sldId id="294" r:id="rId7"/>
    <p:sldId id="295" r:id="rId8"/>
    <p:sldId id="297" r:id="rId9"/>
    <p:sldId id="298" r:id="rId10"/>
    <p:sldId id="299" r:id="rId11"/>
    <p:sldId id="286" r:id="rId12"/>
    <p:sldId id="302" r:id="rId13"/>
    <p:sldId id="303" r:id="rId14"/>
    <p:sldId id="304" r:id="rId15"/>
    <p:sldId id="306" r:id="rId16"/>
    <p:sldId id="288" r:id="rId17"/>
    <p:sldId id="301" r:id="rId18"/>
    <p:sldId id="293" r:id="rId19"/>
    <p:sldId id="305" r:id="rId20"/>
  </p:sldIdLst>
  <p:sldSz cx="9144000" cy="6858000" type="screen4x3"/>
  <p:notesSz cx="6799263" cy="99298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EC24"/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94643" autoAdjust="0"/>
  </p:normalViewPr>
  <p:slideViewPr>
    <p:cSldViewPr>
      <p:cViewPr>
        <p:scale>
          <a:sx n="80" d="100"/>
          <a:sy n="80" d="100"/>
        </p:scale>
        <p:origin x="-2514" y="-109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C461DA-B2B1-4586-8C5A-8231E944AC00}" type="datetimeFigureOut">
              <a:rPr lang="fi-FI"/>
              <a:pPr>
                <a:defRPr/>
              </a:pPr>
              <a:t>18.3.2013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27DC3C-D052-4F4E-837F-728758B958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40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D335CF-7A62-44BA-B3CD-EEC95F973812}" type="datetimeFigureOut">
              <a:rPr lang="fi-FI"/>
              <a:pPr>
                <a:defRPr/>
              </a:pPr>
              <a:t>18.3.2013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CD9053-CE2D-450B-8157-FB1325929A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258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93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CD9053-CE2D-450B-8157-FB1325929ACB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033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3" descr="tku_powerpoint_piirrospohja_kokonaa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4"/>
          <a:stretch>
            <a:fillRect/>
          </a:stretch>
        </p:blipFill>
        <p:spPr bwMode="auto">
          <a:xfrm>
            <a:off x="-3175" y="-188913"/>
            <a:ext cx="9144000" cy="641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5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661025"/>
            <a:ext cx="133191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3EFA-9B9B-4D62-B470-635444B38C6A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7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</a:p>
        </p:txBody>
      </p:sp>
      <p:sp>
        <p:nvSpPr>
          <p:cNvPr id="8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62D84-7114-4F19-B43C-9E417900971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71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57BC-1B27-4CE8-B863-AC6D3FF124E3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  <a:endParaRPr lang="fi-FI" dirty="0"/>
          </a:p>
        </p:txBody>
      </p:sp>
      <p:sp>
        <p:nvSpPr>
          <p:cNvPr id="6" name="Dian numeron paikkamerkki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726D-9BE9-4D44-B0F4-865A51A1731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2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BE9F-2E89-4C49-A86D-754057AF799A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6" name="Alatunnisteen paikkamerkki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  <a:endParaRPr lang="fi-FI" dirty="0"/>
          </a:p>
        </p:txBody>
      </p:sp>
      <p:sp>
        <p:nvSpPr>
          <p:cNvPr id="7" name="Dian numeron paikkamerkki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1FDB5-7F9C-4BF0-B28C-BD38C2EC5F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357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1"/>
          <p:cNvSpPr txBox="1">
            <a:spLocks/>
          </p:cNvSpPr>
          <p:nvPr/>
        </p:nvSpPr>
        <p:spPr>
          <a:xfrm>
            <a:off x="4643438" y="620713"/>
            <a:ext cx="3816350" cy="79692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6" name="Otsikko 11"/>
          <p:cNvSpPr txBox="1">
            <a:spLocks/>
          </p:cNvSpPr>
          <p:nvPr/>
        </p:nvSpPr>
        <p:spPr>
          <a:xfrm>
            <a:off x="4643438" y="620713"/>
            <a:ext cx="3816350" cy="79692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7" name="Otsikko 11"/>
          <p:cNvSpPr txBox="1">
            <a:spLocks/>
          </p:cNvSpPr>
          <p:nvPr userDrawn="1"/>
        </p:nvSpPr>
        <p:spPr>
          <a:xfrm>
            <a:off x="4643438" y="620713"/>
            <a:ext cx="3816350" cy="79692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8B7C1-0EEF-45F6-890D-FFCE1657DC8F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1541F-6429-4726-9A0A-62CC1C0BA2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8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A5BB-CE26-49A5-A873-2646814AEF4B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4" name="Alatunnisteen paikkamerk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  <a:endParaRPr lang="fi-FI" dirty="0"/>
          </a:p>
        </p:txBody>
      </p:sp>
      <p:sp>
        <p:nvSpPr>
          <p:cNvPr id="5" name="Dian numeron paikkamerkki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ECC7-F058-4688-9953-F5F8130785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40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itä 8"/>
          <p:cNvGrpSpPr>
            <a:grpSpLocks/>
          </p:cNvGrpSpPr>
          <p:nvPr/>
        </p:nvGrpSpPr>
        <p:grpSpPr bwMode="auto">
          <a:xfrm>
            <a:off x="0" y="6300788"/>
            <a:ext cx="9144000" cy="557212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538"/>
              <a:ext cx="9144000" cy="548462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cxnSp>
          <p:nvCxnSpPr>
            <p:cNvPr id="6" name="Suora yhdysviiva 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Kuva 19" descr="Turku_vaakuna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84150"/>
            <a:ext cx="133191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Ryhmitä 13"/>
          <p:cNvGrpSpPr>
            <a:grpSpLocks/>
          </p:cNvGrpSpPr>
          <p:nvPr/>
        </p:nvGrpSpPr>
        <p:grpSpPr bwMode="auto">
          <a:xfrm>
            <a:off x="0" y="6300788"/>
            <a:ext cx="9144000" cy="557212"/>
            <a:chOff x="0" y="6300000"/>
            <a:chExt cx="9144000" cy="558000"/>
          </a:xfrm>
        </p:grpSpPr>
        <p:sp>
          <p:nvSpPr>
            <p:cNvPr id="9" name="Suorakulmio 8"/>
            <p:cNvSpPr/>
            <p:nvPr userDrawn="1"/>
          </p:nvSpPr>
          <p:spPr>
            <a:xfrm>
              <a:off x="0" y="6309538"/>
              <a:ext cx="9144000" cy="548462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cxnSp>
          <p:nvCxnSpPr>
            <p:cNvPr id="10" name="Suora yhdysviiva 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itä 17"/>
          <p:cNvGrpSpPr>
            <a:grpSpLocks/>
          </p:cNvGrpSpPr>
          <p:nvPr userDrawn="1"/>
        </p:nvGrpSpPr>
        <p:grpSpPr bwMode="auto">
          <a:xfrm>
            <a:off x="0" y="6300788"/>
            <a:ext cx="9144000" cy="557212"/>
            <a:chOff x="0" y="6300000"/>
            <a:chExt cx="9144000" cy="558000"/>
          </a:xfrm>
        </p:grpSpPr>
        <p:sp>
          <p:nvSpPr>
            <p:cNvPr id="14" name="Suorakulmio 13"/>
            <p:cNvSpPr/>
            <p:nvPr userDrawn="1"/>
          </p:nvSpPr>
          <p:spPr>
            <a:xfrm>
              <a:off x="0" y="6309538"/>
              <a:ext cx="9144000" cy="548462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6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CAB5-F212-4E53-8FA2-A14FE292E991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17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</a:p>
        </p:txBody>
      </p:sp>
      <p:sp>
        <p:nvSpPr>
          <p:cNvPr id="18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8F9C-D436-4064-B239-9804213BE66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90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08C3-4DC0-4996-A23E-A8456A8CD549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3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6F7DE-F1A5-4275-962F-A276EC4A045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78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3" descr="tku_powerpoint_piirrospohja_kokonaa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>
            <a:fillRect/>
          </a:stretch>
        </p:blipFill>
        <p:spPr bwMode="auto">
          <a:xfrm>
            <a:off x="0" y="-188913"/>
            <a:ext cx="9144000" cy="6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5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661025"/>
            <a:ext cx="133191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9A4F-7839-4691-8E87-CE30643B6194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7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Esittäjän nimi</a:t>
            </a:r>
          </a:p>
        </p:txBody>
      </p:sp>
      <p:sp>
        <p:nvSpPr>
          <p:cNvPr id="8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8C17-F4AC-40DF-960D-3D919D09D3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321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816225"/>
            <a:ext cx="5040313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Ryhmitä 17"/>
          <p:cNvGrpSpPr>
            <a:grpSpLocks/>
          </p:cNvGrpSpPr>
          <p:nvPr/>
        </p:nvGrpSpPr>
        <p:grpSpPr bwMode="auto">
          <a:xfrm>
            <a:off x="0" y="6300788"/>
            <a:ext cx="9144000" cy="557212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538"/>
              <a:ext cx="9144000" cy="548462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8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84213" y="1627188"/>
            <a:ext cx="777557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CAD3C9-08C4-49D1-88A0-007F6DF41D12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D794C-A2CA-46FE-B775-A28472B2B2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2" name="Kuva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84150"/>
            <a:ext cx="133191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Otsikon paikkamerkki 32"/>
          <p:cNvSpPr>
            <a:spLocks noGrp="1"/>
          </p:cNvSpPr>
          <p:nvPr>
            <p:ph type="title"/>
          </p:nvPr>
        </p:nvSpPr>
        <p:spPr bwMode="auto">
          <a:xfrm>
            <a:off x="684213" y="620713"/>
            <a:ext cx="77755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naps.</a:t>
            </a:r>
          </a:p>
        </p:txBody>
      </p:sp>
      <p:pic>
        <p:nvPicPr>
          <p:cNvPr id="1034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661025"/>
            <a:ext cx="133191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kstiruutu 13"/>
          <p:cNvSpPr txBox="1"/>
          <p:nvPr userDrawn="1"/>
        </p:nvSpPr>
        <p:spPr>
          <a:xfrm>
            <a:off x="7668343" y="-4465"/>
            <a:ext cx="1472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>
                <a:solidFill>
                  <a:srgbClr val="FF0000"/>
                </a:solidFill>
              </a:rPr>
              <a:t>Ei julkinen</a:t>
            </a:r>
            <a:endParaRPr lang="fi-FI" sz="20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9" r:id="rId2"/>
    <p:sldLayoutId id="2147483750" r:id="rId3"/>
    <p:sldLayoutId id="2147483753" r:id="rId4"/>
    <p:sldLayoutId id="2147483751" r:id="rId5"/>
    <p:sldLayoutId id="2147483754" r:id="rId6"/>
    <p:sldLayoutId id="2147483755" r:id="rId7"/>
    <p:sldLayoutId id="2147483756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68B"/>
          </a:solidFill>
          <a:latin typeface="Arial" pitchFamily="34" charset="0"/>
        </a:defRPr>
      </a:lvl9pPr>
    </p:titleStyle>
    <p:bodyStyle>
      <a:lvl1pPr marL="285750" indent="-285750" algn="l" rtl="0" eaLnBrk="1" fontAlgn="base" hangingPunct="1">
        <a:spcBef>
          <a:spcPts val="25"/>
        </a:spcBef>
        <a:spcAft>
          <a:spcPct val="0"/>
        </a:spcAft>
        <a:buClr>
          <a:srgbClr val="00468B"/>
        </a:buClr>
        <a:buSzPct val="120000"/>
        <a:buFont typeface="Arial" pitchFamily="34" charset="0"/>
        <a:buChar char="•"/>
        <a:defRPr sz="20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98AAD"/>
        </a:buClr>
        <a:buFont typeface="Arial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98AAD"/>
        </a:buClr>
        <a:buFont typeface="Arial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98AAD"/>
        </a:buClr>
        <a:buFont typeface="Arial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98AAD"/>
        </a:buClr>
        <a:buFont typeface="Arial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>
          <a:xfrm>
            <a:off x="684213" y="1916807"/>
            <a:ext cx="7704137" cy="180022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Joukkoliikenteen maksu- ja informaatiojärjestelmän uudistus – TMI2014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 smtClean="0"/>
          </a:p>
        </p:txBody>
      </p:sp>
      <p:sp>
        <p:nvSpPr>
          <p:cNvPr id="8195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684213" y="3923258"/>
            <a:ext cx="7704137" cy="1377950"/>
          </a:xfrm>
        </p:spPr>
        <p:txBody>
          <a:bodyPr/>
          <a:lstStyle/>
          <a:p>
            <a:r>
              <a:rPr lang="fi-FI" dirty="0"/>
              <a:t>Turun kaupunkiseudun joukkoliikennelautakunta</a:t>
            </a:r>
          </a:p>
          <a:p>
            <a:endParaRPr lang="fi-FI" dirty="0"/>
          </a:p>
          <a:p>
            <a:r>
              <a:rPr lang="fi-FI" dirty="0" smtClean="0"/>
              <a:t>Jari Paasikivi</a:t>
            </a:r>
          </a:p>
          <a:p>
            <a:r>
              <a:rPr lang="fi-FI" dirty="0" smtClean="0"/>
              <a:t>20.03.2013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fld id="{504ED2EF-5F81-BF4E-B183-FC9EBAF08F64}" type="datetime1">
              <a:rPr lang="fi-FI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AFCCE37-95B1-4AA4-BA6F-D7F38BDB0CAA}" type="slidenum">
              <a:rPr lang="fi-FI"/>
              <a:pPr>
                <a:defRPr/>
              </a:pPr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332656"/>
            <a:ext cx="7776000" cy="796950"/>
          </a:xfrm>
        </p:spPr>
        <p:txBody>
          <a:bodyPr/>
          <a:lstStyle/>
          <a:p>
            <a:r>
              <a:rPr lang="fi-FI" dirty="0" smtClean="0"/>
              <a:t>3. Käytettävät lippumediat (tulevaisuus)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00881" y="1268760"/>
            <a:ext cx="7775575" cy="5112568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Paperilippu</a:t>
            </a:r>
          </a:p>
          <a:p>
            <a:pPr lvl="1"/>
            <a:r>
              <a:rPr lang="fi-FI" dirty="0" smtClean="0"/>
              <a:t>Kertatuotteiden mediana ajoneuvoissa</a:t>
            </a:r>
          </a:p>
          <a:p>
            <a:pPr lvl="1"/>
            <a:r>
              <a:rPr lang="fi-FI" dirty="0" smtClean="0"/>
              <a:t>Kevyen lippuautomaatin kertatuotteiden media</a:t>
            </a:r>
          </a:p>
          <a:p>
            <a:pPr lvl="1"/>
            <a:r>
              <a:rPr lang="fi-FI" dirty="0" smtClean="0"/>
              <a:t>Ajoneuvossa tapahtuvaa </a:t>
            </a:r>
            <a:r>
              <a:rPr lang="fi-FI" dirty="0" err="1" smtClean="0"/>
              <a:t>tunnistautumista</a:t>
            </a:r>
            <a:r>
              <a:rPr lang="fi-FI" dirty="0" smtClean="0"/>
              <a:t> varten printataan myös 2d-viivakoodi lippuun</a:t>
            </a:r>
          </a:p>
          <a:p>
            <a:endParaRPr lang="fi-FI" dirty="0"/>
          </a:p>
          <a:p>
            <a:r>
              <a:rPr lang="fi-FI" dirty="0" smtClean="0"/>
              <a:t>Matkakortti</a:t>
            </a:r>
          </a:p>
          <a:p>
            <a:pPr lvl="1"/>
            <a:r>
              <a:rPr lang="fi-FI" dirty="0" smtClean="0"/>
              <a:t>Arvo ja kausituotteiden </a:t>
            </a:r>
            <a:r>
              <a:rPr lang="fi-FI" dirty="0" err="1" smtClean="0"/>
              <a:t>hallintaan/tunnistautumiseen</a:t>
            </a:r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 smtClean="0"/>
              <a:t>Ultra </a:t>
            </a:r>
            <a:r>
              <a:rPr lang="fi-FI" dirty="0" err="1" smtClean="0"/>
              <a:t>light</a:t>
            </a:r>
            <a:r>
              <a:rPr lang="fi-FI" dirty="0" smtClean="0"/>
              <a:t> kortti (matkailijakortti)</a:t>
            </a: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Esitetään, että tästä luovutaan kustannusten karsimiseksi. Myöskään Turku </a:t>
            </a:r>
            <a:r>
              <a:rPr lang="fi-FI" dirty="0" err="1" smtClean="0">
                <a:solidFill>
                  <a:schemeClr val="tx1"/>
                </a:solidFill>
              </a:rPr>
              <a:t>Touring</a:t>
            </a:r>
            <a:r>
              <a:rPr lang="fi-FI" dirty="0" smtClean="0">
                <a:solidFill>
                  <a:schemeClr val="tx1"/>
                </a:solidFill>
              </a:rPr>
              <a:t> ei näe tarvetta nykyisen kaltaiselle korttiratkaisulle tulevaisuudessa.</a:t>
            </a: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Käyttöä voidaan jatkaa, jos käyttöönotto saadaan ilman lisäkustannuksia (kuuluu toimittajan standardoituun tuoteratkaisuun) tai jos lippuautomaatit tulevat laajasti käyttöön</a:t>
            </a:r>
          </a:p>
          <a:p>
            <a:pPr lvl="1"/>
            <a:r>
              <a:rPr lang="fi-FI" dirty="0" smtClean="0"/>
              <a:t>Käytetään ennakkokertalipuissa, kausituotteissa ja mahdollisissa automaattituotteissa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 smtClean="0"/>
              <a:t>EMV maksukortti</a:t>
            </a:r>
          </a:p>
          <a:p>
            <a:pPr lvl="1"/>
            <a:r>
              <a:rPr lang="fi-FI" dirty="0" smtClean="0"/>
              <a:t>Kerta ja </a:t>
            </a:r>
            <a:r>
              <a:rPr lang="fi-FI" dirty="0" err="1" smtClean="0"/>
              <a:t>jälkilaskutteisten</a:t>
            </a:r>
            <a:r>
              <a:rPr lang="fi-FI" dirty="0" smtClean="0"/>
              <a:t> tuotteiden lippumedia</a:t>
            </a:r>
          </a:p>
          <a:p>
            <a:endParaRPr lang="fi-FI" dirty="0"/>
          </a:p>
          <a:p>
            <a:r>
              <a:rPr lang="fi-FI" dirty="0" smtClean="0"/>
              <a:t>Matkapuhelin</a:t>
            </a:r>
          </a:p>
          <a:p>
            <a:pPr lvl="1"/>
            <a:r>
              <a:rPr lang="fi-FI" dirty="0" smtClean="0"/>
              <a:t>NFC ominaisuudella varustettu matkapuhelin</a:t>
            </a:r>
          </a:p>
          <a:p>
            <a:pPr lvl="2"/>
            <a:r>
              <a:rPr lang="fi-FI" dirty="0" smtClean="0"/>
              <a:t>Kerta, matkailija (ja kausituotteiden) hallintaan</a:t>
            </a:r>
          </a:p>
          <a:p>
            <a:pPr lvl="2"/>
            <a:r>
              <a:rPr lang="fi-FI" dirty="0" smtClean="0"/>
              <a:t>mahdollisuus sähköiseen tiliin ja jälkilaskutus/maksukortti palvelumuotoihin</a:t>
            </a:r>
          </a:p>
          <a:p>
            <a:pPr lvl="1"/>
            <a:r>
              <a:rPr lang="fi-FI" dirty="0" smtClean="0"/>
              <a:t>2d –viivakoodin esittäminen puhelimen näytöltä</a:t>
            </a:r>
          </a:p>
          <a:p>
            <a:pPr lvl="2"/>
            <a:r>
              <a:rPr lang="fi-FI" dirty="0" smtClean="0"/>
              <a:t>Kerta- ja matkailijatuotteiden hallintaan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/>
              <a:t>Jari Paasikivi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3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832648" cy="796925"/>
          </a:xfrm>
        </p:spPr>
        <p:txBody>
          <a:bodyPr/>
          <a:lstStyle/>
          <a:p>
            <a:r>
              <a:rPr lang="fi-FI" dirty="0" smtClean="0"/>
              <a:t>4. Myyntikanavat joita TMI2014 hanke tukee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124744"/>
            <a:ext cx="8136259" cy="4824636"/>
          </a:xfrm>
        </p:spPr>
        <p:txBody>
          <a:bodyPr/>
          <a:lstStyle/>
          <a:p>
            <a:r>
              <a:rPr lang="fi-FI" dirty="0" smtClean="0"/>
              <a:t>Ajoneuvomyynti</a:t>
            </a:r>
          </a:p>
          <a:p>
            <a:pPr lvl="1"/>
            <a:r>
              <a:rPr lang="fi-FI" dirty="0" smtClean="0"/>
              <a:t>Huomioiden myös mahdollisuuden ”kuntalippusopimuksiin”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”JLT omat” myyntipisteet (resursoidaan JLT ja kuntien toimesta)</a:t>
            </a:r>
          </a:p>
          <a:p>
            <a:pPr lvl="1"/>
            <a:r>
              <a:rPr lang="fi-FI" dirty="0" smtClean="0"/>
              <a:t>Joukkoliikenteen palvelutoimisto</a:t>
            </a:r>
          </a:p>
          <a:p>
            <a:pPr lvl="1"/>
            <a:r>
              <a:rPr lang="fi-FI" dirty="0" smtClean="0"/>
              <a:t>Kunnalliset palvelupisteet </a:t>
            </a:r>
          </a:p>
          <a:p>
            <a:pPr lvl="1"/>
            <a:endParaRPr lang="fi-FI" dirty="0"/>
          </a:p>
          <a:p>
            <a:r>
              <a:rPr lang="fi-FI" dirty="0" smtClean="0"/>
              <a:t>Ulkoiset myyntipisteet</a:t>
            </a:r>
          </a:p>
          <a:p>
            <a:pPr lvl="1"/>
            <a:r>
              <a:rPr lang="fi-FI" dirty="0" smtClean="0"/>
              <a:t>Yksittäiset kumppanit, kuten paikallinen kioski</a:t>
            </a:r>
          </a:p>
          <a:p>
            <a:pPr lvl="1"/>
            <a:r>
              <a:rPr lang="fi-FI" dirty="0" smtClean="0"/>
              <a:t>Ketjut (mahdollisia esim. R-kioski, </a:t>
            </a:r>
            <a:r>
              <a:rPr lang="fi-FI" dirty="0" err="1" smtClean="0"/>
              <a:t>Siwa/Valintatalo</a:t>
            </a:r>
            <a:r>
              <a:rPr lang="fi-FI" dirty="0" smtClean="0"/>
              <a:t>, VR)</a:t>
            </a:r>
          </a:p>
          <a:p>
            <a:pPr lvl="1"/>
            <a:endParaRPr lang="fi-FI" dirty="0"/>
          </a:p>
          <a:p>
            <a:r>
              <a:rPr lang="fi-FI" dirty="0" smtClean="0"/>
              <a:t>Internet ja </a:t>
            </a:r>
            <a:r>
              <a:rPr lang="fi-FI" dirty="0" err="1" smtClean="0"/>
              <a:t>mobiilimyynti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Lippuautomaatit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8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64977" y="-243408"/>
            <a:ext cx="7775575" cy="796925"/>
          </a:xfrm>
        </p:spPr>
        <p:txBody>
          <a:bodyPr/>
          <a:lstStyle/>
          <a:p>
            <a:r>
              <a:rPr lang="fi-FI" sz="2800" dirty="0" smtClean="0"/>
              <a:t>5. </a:t>
            </a:r>
            <a:r>
              <a:rPr lang="fi-FI" sz="2800" dirty="0" err="1" smtClean="0"/>
              <a:t>ID-pohjainen</a:t>
            </a:r>
            <a:r>
              <a:rPr lang="fi-FI" sz="2800" dirty="0" smtClean="0"/>
              <a:t> matkustaminen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692696"/>
            <a:ext cx="7992243" cy="4680074"/>
          </a:xfrm>
        </p:spPr>
        <p:txBody>
          <a:bodyPr/>
          <a:lstStyle/>
          <a:p>
            <a:r>
              <a:rPr lang="fi-FI" dirty="0" smtClean="0"/>
              <a:t>TMI2014 hankkeessa lähtökohtana </a:t>
            </a:r>
            <a:r>
              <a:rPr lang="fi-FI" dirty="0" err="1" smtClean="0"/>
              <a:t>ID-pohjainen</a:t>
            </a:r>
            <a:r>
              <a:rPr lang="fi-FI" dirty="0" smtClean="0"/>
              <a:t> matkustaminen</a:t>
            </a:r>
          </a:p>
          <a:p>
            <a:endParaRPr lang="fi-FI" dirty="0" smtClean="0"/>
          </a:p>
          <a:p>
            <a:r>
              <a:rPr lang="fi-FI" dirty="0" err="1" smtClean="0"/>
              <a:t>ID-pohjainen</a:t>
            </a:r>
            <a:r>
              <a:rPr lang="fi-FI" dirty="0" smtClean="0"/>
              <a:t> matkustaminen käyttäytyy asiakkaan näkökulmasta vastaavasti kuin etäluettavalla älykortilla tapahtuva matkustus</a:t>
            </a:r>
          </a:p>
          <a:p>
            <a:endParaRPr lang="fi-FI" dirty="0" smtClean="0"/>
          </a:p>
          <a:p>
            <a:r>
              <a:rPr lang="fi-FI" dirty="0" smtClean="0"/>
              <a:t>Merkittävimmät erot perinteisen älykorttipohjaisen matkustamisen ja </a:t>
            </a:r>
            <a:r>
              <a:rPr lang="fi-FI" dirty="0" err="1" smtClean="0"/>
              <a:t>ID-pohjaisen</a:t>
            </a:r>
            <a:r>
              <a:rPr lang="fi-FI" dirty="0" smtClean="0"/>
              <a:t> matkustamisen välillä</a:t>
            </a:r>
          </a:p>
          <a:p>
            <a:pPr lvl="1"/>
            <a:r>
              <a:rPr lang="fi-FI" dirty="0" err="1" smtClean="0"/>
              <a:t>ID-pohjaisessa</a:t>
            </a:r>
            <a:r>
              <a:rPr lang="fi-FI" dirty="0" smtClean="0"/>
              <a:t> matkustamisessa ei asiakkaan matkakortilla ole muuta kuin asiakkaan yksilöivä tunniste, itse matkustusoikeustieto on keskusjärjestelmässä ja sieltä haettuna/ladattuna ajoneuvoissa tai muissa tunnisteen käyttöpaikoissa</a:t>
            </a:r>
          </a:p>
          <a:p>
            <a:pPr lvl="1"/>
            <a:r>
              <a:rPr lang="fi-FI" dirty="0" smtClean="0"/>
              <a:t>Ajoneuvossa tai muissa tunnisteen käyttöpaikoissa ei itse tunnisteelle kirjoiteta mitään vaan kaikki tapahtumat kirjoitetaan vain taustajärjestelmään ja se käsittelee tapahtumat</a:t>
            </a:r>
          </a:p>
          <a:p>
            <a:pPr lvl="2"/>
            <a:r>
              <a:rPr lang="fi-FI" dirty="0" smtClean="0"/>
              <a:t>Näin ollen ei esim. internetostosta erikseen tarvitse aktivoida ajoneuvossa vaan taustajärjestelmä ja tunnisteen lukijapisteet osaavat käsitellä tietoja sovittujen sääntöjen mukaan näytettäessä tunniste esim. ajoneuvon lukijalaitteelle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80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264052" cy="796925"/>
          </a:xfrm>
        </p:spPr>
        <p:txBody>
          <a:bodyPr/>
          <a:lstStyle/>
          <a:p>
            <a:r>
              <a:rPr lang="fi-FI" dirty="0" smtClean="0"/>
              <a:t>5. </a:t>
            </a:r>
            <a:r>
              <a:rPr lang="fi-FI" dirty="0" err="1" smtClean="0"/>
              <a:t>ID-pohjainen</a:t>
            </a:r>
            <a:r>
              <a:rPr lang="fi-FI" dirty="0" smtClean="0"/>
              <a:t> matkustaminen ja muut vaihtoehdot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268760"/>
            <a:ext cx="7775575" cy="4752628"/>
          </a:xfrm>
        </p:spPr>
        <p:txBody>
          <a:bodyPr/>
          <a:lstStyle/>
          <a:p>
            <a:r>
              <a:rPr lang="fi-FI" sz="1800" dirty="0" smtClean="0"/>
              <a:t>TMI2014 hankkeessa päädytty </a:t>
            </a:r>
            <a:r>
              <a:rPr lang="fi-FI" sz="1800" dirty="0" err="1" smtClean="0"/>
              <a:t>ID-pohjaiseen</a:t>
            </a:r>
            <a:r>
              <a:rPr lang="fi-FI" sz="1800" dirty="0" smtClean="0"/>
              <a:t> matkustamiseen seuraavista syistä:</a:t>
            </a:r>
          </a:p>
          <a:p>
            <a:pPr lvl="1"/>
            <a:r>
              <a:rPr lang="fi-FI" sz="1600" dirty="0" smtClean="0"/>
              <a:t>Mahdollistaa useiden erilaisten tunnisteiden hyödyntämisen matkustusoikeuden esittämisessä</a:t>
            </a:r>
          </a:p>
          <a:p>
            <a:pPr lvl="1"/>
            <a:endParaRPr lang="fi-FI" sz="1600" dirty="0" smtClean="0"/>
          </a:p>
          <a:p>
            <a:pPr lvl="1"/>
            <a:r>
              <a:rPr lang="fi-FI" sz="1600" dirty="0" smtClean="0"/>
              <a:t>Mahdollistaa samojen tunnisteiden hyödyntämisen myös muussa kuin joukkoliikenne käytössä</a:t>
            </a:r>
          </a:p>
          <a:p>
            <a:pPr lvl="1"/>
            <a:endParaRPr lang="fi-FI" sz="1600" dirty="0" smtClean="0"/>
          </a:p>
          <a:p>
            <a:pPr lvl="1"/>
            <a:r>
              <a:rPr lang="fi-FI" sz="1600" dirty="0" smtClean="0"/>
              <a:t>Mahdollistaa nykyisten matkakorttien käytön </a:t>
            </a:r>
            <a:r>
              <a:rPr lang="fi-FI" sz="1600" dirty="0" err="1" smtClean="0"/>
              <a:t>tunnistautumisessa</a:t>
            </a:r>
            <a:endParaRPr lang="fi-FI" sz="1600" dirty="0"/>
          </a:p>
          <a:p>
            <a:pPr lvl="2"/>
            <a:r>
              <a:rPr lang="fi-FI" sz="1600" dirty="0" smtClean="0"/>
              <a:t>Voitaneen välttää nykyisten asiakkaiden matkakorttien vaihto, erittäin kiireisessä aikataulussa</a:t>
            </a:r>
          </a:p>
          <a:p>
            <a:pPr lvl="1"/>
            <a:endParaRPr lang="fi-FI" sz="1600" dirty="0" smtClean="0"/>
          </a:p>
          <a:p>
            <a:pPr lvl="1"/>
            <a:r>
              <a:rPr lang="fi-FI" sz="1600" dirty="0" smtClean="0"/>
              <a:t>Tarjolla ei ole valmista korttijärjestelmää, joka soveltuisi sellaisenaan Turun seudulle ja joka takaisi valtiovallankin tavoitteiden täyttymisen esim. joukkoliikennevälineiden lippujen yhteiskäyttöisyydestä</a:t>
            </a:r>
          </a:p>
          <a:p>
            <a:pPr lvl="2"/>
            <a:r>
              <a:rPr lang="fi-FI" sz="1600" dirty="0" smtClean="0"/>
              <a:t>”Piletti” tulee olemaan tällainen ja siksi sitä mietitty myös Turun tunnistealustaksi</a:t>
            </a:r>
          </a:p>
          <a:p>
            <a:pPr lvl="2"/>
            <a:r>
              <a:rPr lang="fi-FI" sz="1600" dirty="0" smtClean="0"/>
              <a:t>ID </a:t>
            </a:r>
            <a:r>
              <a:rPr lang="fi-FI" sz="1600" dirty="0" err="1" smtClean="0"/>
              <a:t>pohjainen</a:t>
            </a:r>
            <a:r>
              <a:rPr lang="fi-FI" sz="1600" dirty="0" smtClean="0"/>
              <a:t> matkustaminen on suunta, johon monia muitakin valmistelussa olevia projekteja viedään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4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768108" cy="648072"/>
          </a:xfrm>
        </p:spPr>
        <p:txBody>
          <a:bodyPr/>
          <a:lstStyle/>
          <a:p>
            <a:r>
              <a:rPr lang="fi-FI" dirty="0" smtClean="0"/>
              <a:t>5. </a:t>
            </a:r>
            <a:r>
              <a:rPr lang="fi-FI" dirty="0" err="1" smtClean="0"/>
              <a:t>ID-Pohjaisen</a:t>
            </a:r>
            <a:r>
              <a:rPr lang="fi-FI" dirty="0" smtClean="0"/>
              <a:t> matkustamisen haasteet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052736"/>
            <a:ext cx="8280275" cy="48246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Aikataulu</a:t>
            </a:r>
          </a:p>
          <a:p>
            <a:pPr marL="914400" lvl="1" indent="-457200">
              <a:buFont typeface="+mj-lt"/>
              <a:buAutoNum type="alphaLcPeriod"/>
            </a:pPr>
            <a:r>
              <a:rPr lang="fi-FI" sz="1400" dirty="0" smtClean="0"/>
              <a:t>Vaikka </a:t>
            </a:r>
            <a:r>
              <a:rPr lang="fi-FI" sz="1400" dirty="0" err="1" smtClean="0"/>
              <a:t>ID-pohjaisuus</a:t>
            </a:r>
            <a:r>
              <a:rPr lang="fi-FI" sz="1400" dirty="0" smtClean="0"/>
              <a:t> on todettu yleiseksi kehityssuunnaksi, on TMI2014 hankkeen aikataulu erittäin kireä ja tämän takia uuden tunnisteratkaisun käyttöönotto voi tuoda haasteita</a:t>
            </a:r>
          </a:p>
          <a:p>
            <a:pPr marL="1314450" lvl="2" indent="-457200">
              <a:buFont typeface="+mj-lt"/>
              <a:buAutoNum type="alphaLcPeriod"/>
            </a:pPr>
            <a:r>
              <a:rPr lang="fi-FI" sz="1400" dirty="0" smtClean="0"/>
              <a:t>Asiaa korostaa edelleen, että kaikilla toimittajilla ei ole tarjota valmista ratkaisua hankkeelle</a:t>
            </a:r>
          </a:p>
          <a:p>
            <a:pPr marL="914400" lvl="1" indent="-457200">
              <a:buFont typeface="+mj-lt"/>
              <a:buAutoNum type="alphaLcPeriod"/>
            </a:pPr>
            <a:r>
              <a:rPr lang="fi-FI" sz="1400" dirty="0" smtClean="0"/>
              <a:t>Nopea toteuttamisaikataulu voi johtaa esim. tuotekirjon supistamiseen, koska esim. Tupla tuotteen kaltaiset ratkaisut ovat toimijoilla vasta kehitysasteella</a:t>
            </a:r>
          </a:p>
          <a:p>
            <a:pPr marL="457200" lvl="1" indent="0">
              <a:buNone/>
            </a:pPr>
            <a:endParaRPr lang="fi-FI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ID ja sen turvallisuus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400" dirty="0" smtClean="0"/>
              <a:t>Mikäli käytetään vanhoja matkakortteja uuden järjestelmän tunnisteena, ei näihin kortteihin voida luoda turvaratkaisua, joka aukottomasti estäisi korttien kopioinnin</a:t>
            </a:r>
          </a:p>
          <a:p>
            <a:pPr marL="1314450" lvl="2" indent="-457200">
              <a:buFont typeface="+mj-lt"/>
              <a:buAutoNum type="alphaLcParenR"/>
            </a:pPr>
            <a:r>
              <a:rPr lang="fi-FI" sz="1400" dirty="0" smtClean="0"/>
              <a:t>Avoimella alueella olevaa kortin </a:t>
            </a:r>
            <a:r>
              <a:rPr lang="fi-FI" sz="1400" dirty="0" err="1" smtClean="0"/>
              <a:t>ID:tä</a:t>
            </a:r>
            <a:r>
              <a:rPr lang="fi-FI" sz="1400" dirty="0" smtClean="0"/>
              <a:t> voidaan lukea esim. tietyillä </a:t>
            </a:r>
            <a:r>
              <a:rPr lang="fi-FI" sz="1400" dirty="0" err="1" smtClean="0"/>
              <a:t>mobiililaitteilla</a:t>
            </a:r>
            <a:r>
              <a:rPr lang="fi-FI" sz="1400" dirty="0" smtClean="0"/>
              <a:t> ja julkisesti myynnissä olevilla kortinlukijoilla</a:t>
            </a:r>
          </a:p>
          <a:p>
            <a:pPr marL="1771650" lvl="3" indent="-457200">
              <a:buFont typeface="+mj-lt"/>
              <a:buAutoNum type="alphaLcParenR"/>
            </a:pPr>
            <a:r>
              <a:rPr lang="fi-FI" sz="1400" dirty="0" smtClean="0"/>
              <a:t>Kopiokortteja pystyy alaan perehtynyt harrastaja valmistamaan niin halutessaan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Reaaliaikaisen tiedonsiirron kriittisyys järjestelmälle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400" dirty="0" smtClean="0"/>
              <a:t>Koska kaikki tuote ja matkustusoikeustiedot säilytetään keskusjärjestelmässä, josta ne haetaan/ladataan ajoneuvoihin, tulee ajoneuvojen olla jatkuvassa tai lyhyellä aikajänteellä tapahtuvilla toistuvaiskontakteilla kiinni keskusjärjestelmässä, jotta ajoneuvoissa on oikea ja ajantasainen tieto asiakkaiden matkustusoikeudesta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400" dirty="0" smtClean="0"/>
              <a:t>Myös ajoneuvoista taustajärjestelmään päin tapahtuva tiedonsiirto vaatii lähes jatkuvaa tiedonsiirtomahdollisuutta, jotta asiakkaiden käyttötapaukset olisivat ajantasaisesti tiedossa keskusjärjestelmässä ja muissa ajoneuvoissa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400" dirty="0" smtClean="0"/>
              <a:t>Viiveet voivat aiheuttaa korttien väärinkäytöstä sekä arvotilien ylittymistä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315341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92324" y="260648"/>
            <a:ext cx="6264052" cy="796925"/>
          </a:xfrm>
        </p:spPr>
        <p:txBody>
          <a:bodyPr/>
          <a:lstStyle/>
          <a:p>
            <a:r>
              <a:rPr lang="fi-FI" dirty="0" smtClean="0"/>
              <a:t>5. Tuettavat </a:t>
            </a:r>
            <a:r>
              <a:rPr lang="fi-FI" dirty="0"/>
              <a:t>korttijärjestelmät sekä </a:t>
            </a:r>
            <a:r>
              <a:rPr lang="fi-FI" dirty="0" err="1"/>
              <a:t>tunnistautumisen</a:t>
            </a:r>
            <a:r>
              <a:rPr lang="fi-FI" dirty="0"/>
              <a:t> välineet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107504" y="5517232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052736"/>
            <a:ext cx="8280275" cy="4824636"/>
          </a:xfrm>
        </p:spPr>
        <p:txBody>
          <a:bodyPr/>
          <a:lstStyle/>
          <a:p>
            <a:r>
              <a:rPr lang="fi-FI" sz="1400" dirty="0" err="1" smtClean="0"/>
              <a:t>ID-pohjaisessa</a:t>
            </a:r>
            <a:r>
              <a:rPr lang="fi-FI" sz="1400" dirty="0" smtClean="0"/>
              <a:t> matkustamisessa voidaan </a:t>
            </a:r>
            <a:r>
              <a:rPr lang="fi-FI" sz="1400" dirty="0" err="1" smtClean="0"/>
              <a:t>tunnistautumisessa</a:t>
            </a:r>
            <a:r>
              <a:rPr lang="fi-FI" sz="1400" dirty="0" smtClean="0"/>
              <a:t> käyttää useita hyväksyttyjä </a:t>
            </a:r>
            <a:r>
              <a:rPr lang="fi-FI" sz="1400" dirty="0" err="1" smtClean="0"/>
              <a:t>tunnistautumisvälineitä</a:t>
            </a:r>
            <a:endParaRPr lang="fi-FI" sz="1400" dirty="0" smtClean="0"/>
          </a:p>
          <a:p>
            <a:pPr lvl="1"/>
            <a:r>
              <a:rPr lang="fi-FI" sz="1200" dirty="0" smtClean="0"/>
              <a:t>Hankkeessa määritelty nyt seuraavaa:</a:t>
            </a:r>
          </a:p>
          <a:p>
            <a:pPr lvl="2"/>
            <a:r>
              <a:rPr lang="fi-FI" sz="1200" dirty="0" smtClean="0"/>
              <a:t>Vanhat Turun matkakortit (ainakin siirtymävaiheessa)</a:t>
            </a:r>
          </a:p>
          <a:p>
            <a:pPr lvl="2"/>
            <a:r>
              <a:rPr lang="fi-FI" sz="1200" dirty="0" smtClean="0"/>
              <a:t>PILETTI –matkakortti</a:t>
            </a:r>
          </a:p>
          <a:p>
            <a:pPr lvl="2"/>
            <a:r>
              <a:rPr lang="fi-FI" sz="1200" dirty="0" smtClean="0"/>
              <a:t>Kontaktiton EMV pankkikortti</a:t>
            </a:r>
          </a:p>
          <a:p>
            <a:pPr lvl="2"/>
            <a:r>
              <a:rPr lang="fi-FI" sz="1200" dirty="0" smtClean="0"/>
              <a:t>2d viivakoodi paperilla tai </a:t>
            </a:r>
            <a:r>
              <a:rPr lang="fi-FI" sz="1200" dirty="0" err="1" smtClean="0"/>
              <a:t>mobiililaitteessa</a:t>
            </a:r>
            <a:endParaRPr lang="fi-FI" sz="1200" dirty="0" smtClean="0"/>
          </a:p>
          <a:p>
            <a:pPr lvl="2"/>
            <a:r>
              <a:rPr lang="fi-FI" sz="1200" dirty="0" smtClean="0"/>
              <a:t>NFC </a:t>
            </a:r>
            <a:r>
              <a:rPr lang="fi-FI" sz="1200" dirty="0" err="1" smtClean="0"/>
              <a:t>mobiililaite</a:t>
            </a:r>
            <a:endParaRPr lang="fi-FI" sz="1200" dirty="0" smtClean="0"/>
          </a:p>
          <a:p>
            <a:pPr lvl="2"/>
            <a:endParaRPr lang="fi-FI" sz="1200" dirty="0"/>
          </a:p>
          <a:p>
            <a:r>
              <a:rPr lang="fi-FI" sz="1400" dirty="0" smtClean="0"/>
              <a:t>PILETTI –korttijärjestelmä tullaan myös implementoimaan sen valmistuessa</a:t>
            </a:r>
          </a:p>
          <a:p>
            <a:pPr lvl="1"/>
            <a:r>
              <a:rPr lang="fi-FI" sz="1200" dirty="0" smtClean="0"/>
              <a:t>Tunnisteiden lisäturvaratkaisu osana korttijärjestelmää</a:t>
            </a:r>
          </a:p>
          <a:p>
            <a:pPr lvl="1"/>
            <a:r>
              <a:rPr lang="fi-FI" sz="1200" dirty="0" smtClean="0"/>
              <a:t>Yhteensopivuus ELY liikenteessä</a:t>
            </a:r>
          </a:p>
          <a:p>
            <a:pPr lvl="1"/>
            <a:r>
              <a:rPr lang="fi-FI" sz="1200" dirty="0" smtClean="0"/>
              <a:t>Asiakkaille korttialusta, jolle voi ostaa tuotteita myös muissa kaupungeissa</a:t>
            </a:r>
          </a:p>
          <a:p>
            <a:pPr lvl="1"/>
            <a:endParaRPr lang="fi-FI" sz="1200" dirty="0"/>
          </a:p>
          <a:p>
            <a:r>
              <a:rPr lang="fi-FI" sz="1400" dirty="0" smtClean="0"/>
              <a:t>Kontaktittomat EMV maksukortit</a:t>
            </a:r>
          </a:p>
          <a:p>
            <a:pPr lvl="1"/>
            <a:r>
              <a:rPr lang="fi-FI" sz="1200" dirty="0" smtClean="0"/>
              <a:t>Toteutus projektin myöhemmissä vaiheissa, koska kortteja ei vielä jaossa merkittävästi</a:t>
            </a:r>
          </a:p>
          <a:p>
            <a:pPr lvl="1"/>
            <a:endParaRPr lang="fi-FI" sz="1200" dirty="0"/>
          </a:p>
          <a:p>
            <a:r>
              <a:rPr lang="fi-FI" sz="1400" dirty="0" smtClean="0"/>
              <a:t>Varmistuksena </a:t>
            </a:r>
            <a:r>
              <a:rPr lang="fi-FI" sz="1400" dirty="0" err="1" smtClean="0"/>
              <a:t>ID-pohjaisen</a:t>
            </a:r>
            <a:r>
              <a:rPr lang="fi-FI" sz="1400" dirty="0" smtClean="0"/>
              <a:t> tai PILETTI –korttijärjestelmän ongelmatilanteissa on optiona pyydetty seuraavia</a:t>
            </a:r>
          </a:p>
          <a:p>
            <a:pPr lvl="1"/>
            <a:r>
              <a:rPr lang="fi-FI" sz="1200" dirty="0" smtClean="0"/>
              <a:t>Toimittajan oman suosittelemansa korttiratkaisun käyttöönottoa</a:t>
            </a:r>
          </a:p>
          <a:p>
            <a:pPr lvl="1"/>
            <a:r>
              <a:rPr lang="fi-FI" sz="1200" dirty="0" smtClean="0"/>
              <a:t>Matkahuollon korttijärjestelmän käyttöönottoa kontaktittoman korttiosuuden osalta</a:t>
            </a:r>
          </a:p>
          <a:p>
            <a:endParaRPr lang="fi-FI" sz="1400" dirty="0"/>
          </a:p>
          <a:p>
            <a:r>
              <a:rPr lang="fi-FI" sz="1400" dirty="0" smtClean="0"/>
              <a:t>Matkailijatuotteiden osalta pyydetty erikseen optiona </a:t>
            </a:r>
            <a:r>
              <a:rPr lang="fi-FI" sz="1400" dirty="0" err="1" smtClean="0"/>
              <a:t>UltraLight</a:t>
            </a:r>
            <a:r>
              <a:rPr lang="fi-FI" sz="1400" dirty="0" smtClean="0"/>
              <a:t> matkakorttien korttisovellusta</a:t>
            </a:r>
          </a:p>
          <a:p>
            <a:pPr lvl="1"/>
            <a:r>
              <a:rPr lang="fi-FI" sz="1200" dirty="0" smtClean="0"/>
              <a:t>Nykyisen Turun matkailijakortin korttiratkaisu tai toimittajan oma/suosittelema </a:t>
            </a:r>
            <a:r>
              <a:rPr lang="fi-FI" sz="1200" dirty="0" err="1" smtClean="0"/>
              <a:t>UltraLight</a:t>
            </a:r>
            <a:r>
              <a:rPr lang="fi-FI" sz="1200" dirty="0" smtClean="0"/>
              <a:t> sovellus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682376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pic>
        <p:nvPicPr>
          <p:cNvPr id="7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56184" y="111795"/>
            <a:ext cx="7524328" cy="508893"/>
          </a:xfrm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6. Ajoneuvolaitekokonaisuudet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7740352" y="44624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Ei julkinen</a:t>
            </a:r>
            <a:endParaRPr lang="fi-F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7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17</a:t>
            </a:fld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1619672" y="-27384"/>
            <a:ext cx="6184881" cy="796950"/>
          </a:xfrm>
        </p:spPr>
        <p:txBody>
          <a:bodyPr>
            <a:noAutofit/>
          </a:bodyPr>
          <a:lstStyle/>
          <a:p>
            <a:r>
              <a:rPr lang="fi-FI" sz="2400" dirty="0" smtClean="0"/>
              <a:t>7. Maksu- ja informaatiojärjestelmän integraatiot (</a:t>
            </a:r>
            <a:r>
              <a:rPr lang="fi-FI" sz="2400" dirty="0" err="1" smtClean="0"/>
              <a:t>external</a:t>
            </a:r>
            <a:r>
              <a:rPr lang="fi-FI" sz="2400" dirty="0"/>
              <a:t>)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2555776" y="1700808"/>
            <a:ext cx="3888432" cy="3600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smtClean="0"/>
              <a:t>Uusi Maksu- </a:t>
            </a:r>
            <a:r>
              <a:rPr lang="fi-FI" sz="2400" dirty="0" smtClean="0"/>
              <a:t>ja informaatiojärjestelmä kokonaisuus</a:t>
            </a:r>
            <a:endParaRPr lang="fi-FI" sz="2400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6732240" y="1556792"/>
            <a:ext cx="2160240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SAP finance and </a:t>
            </a:r>
            <a:r>
              <a:rPr lang="fi-FI" dirty="0" err="1" smtClean="0"/>
              <a:t>control</a:t>
            </a:r>
            <a:endParaRPr lang="fi-FI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6732240" y="2492896"/>
            <a:ext cx="2160240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DW and </a:t>
            </a:r>
            <a:r>
              <a:rPr lang="fi-FI" dirty="0" err="1" smtClean="0"/>
              <a:t>reporting</a:t>
            </a:r>
            <a:r>
              <a:rPr lang="fi-FI" dirty="0" smtClean="0"/>
              <a:t> (</a:t>
            </a:r>
            <a:r>
              <a:rPr lang="fi-FI" dirty="0" err="1" smtClean="0"/>
              <a:t>Cognos</a:t>
            </a:r>
            <a:r>
              <a:rPr lang="fi-FI" dirty="0" smtClean="0"/>
              <a:t>, SAP, etc.)</a:t>
            </a:r>
            <a:endParaRPr lang="fi-FI" dirty="0"/>
          </a:p>
        </p:txBody>
      </p:sp>
      <p:sp>
        <p:nvSpPr>
          <p:cNvPr id="11" name="Pyöristetty suorakulmio 10"/>
          <p:cNvSpPr/>
          <p:nvPr/>
        </p:nvSpPr>
        <p:spPr>
          <a:xfrm>
            <a:off x="6724433" y="3356241"/>
            <a:ext cx="2160240" cy="1008863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SKJ kassajärjestelmä </a:t>
            </a:r>
            <a:r>
              <a:rPr lang="fi-FI" sz="1000" dirty="0" smtClean="0"/>
              <a:t>(jos maksujärjestelmässä ei itsessään kassan hallinta ominaisuuksia)</a:t>
            </a:r>
            <a:endParaRPr lang="fi-FI" sz="14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6732239" y="5445224"/>
            <a:ext cx="2152433" cy="7920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Liikennevalojen keskusohjaus-järjestelmä</a:t>
            </a: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179387" y="4665769"/>
            <a:ext cx="2160240" cy="72008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PILETTI valtakunnallinen maksujärjestelmä</a:t>
            </a:r>
            <a:endParaRPr lang="fi-FI" sz="1400" dirty="0"/>
          </a:p>
        </p:txBody>
      </p:sp>
      <p:sp>
        <p:nvSpPr>
          <p:cNvPr id="14" name="Pyöristetty suorakulmio 13"/>
          <p:cNvSpPr/>
          <p:nvPr/>
        </p:nvSpPr>
        <p:spPr>
          <a:xfrm>
            <a:off x="179512" y="4005064"/>
            <a:ext cx="2160240" cy="57606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SMS </a:t>
            </a:r>
            <a:r>
              <a:rPr lang="fi-FI" sz="1600" dirty="0" err="1" smtClean="0"/>
              <a:t>ticket</a:t>
            </a:r>
            <a:r>
              <a:rPr lang="fi-FI" sz="1600" dirty="0" smtClean="0"/>
              <a:t> </a:t>
            </a:r>
            <a:r>
              <a:rPr lang="fi-FI" sz="1600" dirty="0" err="1" smtClean="0"/>
              <a:t>selling</a:t>
            </a:r>
            <a:r>
              <a:rPr lang="fi-FI" sz="1600" dirty="0" smtClean="0"/>
              <a:t> </a:t>
            </a:r>
            <a:r>
              <a:rPr lang="fi-FI" sz="1600" dirty="0" err="1" smtClean="0"/>
              <a:t>solution</a:t>
            </a:r>
            <a:endParaRPr lang="fi-FI" sz="1600" dirty="0"/>
          </a:p>
        </p:txBody>
      </p:sp>
      <p:sp>
        <p:nvSpPr>
          <p:cNvPr id="15" name="Pyöristetty suorakulmio 14"/>
          <p:cNvSpPr/>
          <p:nvPr/>
        </p:nvSpPr>
        <p:spPr>
          <a:xfrm>
            <a:off x="179512" y="3284984"/>
            <a:ext cx="2160240" cy="64807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3.rd party </a:t>
            </a:r>
            <a:r>
              <a:rPr lang="fi-FI" sz="1600" dirty="0" err="1" smtClean="0"/>
              <a:t>sales</a:t>
            </a:r>
            <a:r>
              <a:rPr lang="fi-FI" sz="1600" dirty="0" smtClean="0"/>
              <a:t> </a:t>
            </a:r>
            <a:r>
              <a:rPr lang="fi-FI" sz="1600" dirty="0" err="1" smtClean="0"/>
              <a:t>solutions</a:t>
            </a:r>
            <a:endParaRPr lang="fi-FI" sz="1600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179512" y="1556792"/>
            <a:ext cx="2160240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VTJ tai Turku oma sovellus Suomen väestötiedoista</a:t>
            </a:r>
            <a:endParaRPr lang="fi-FI" sz="14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2555776" y="836712"/>
            <a:ext cx="1872208" cy="71400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WINBUS </a:t>
            </a:r>
            <a:r>
              <a:rPr lang="fi-FI" dirty="0" err="1" smtClean="0">
                <a:solidFill>
                  <a:schemeClr val="bg1"/>
                </a:solidFill>
              </a:rPr>
              <a:t>planning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tool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6732240" y="4509120"/>
            <a:ext cx="2160240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Liikennöitsijöiden tilitysautomaatit</a:t>
            </a:r>
            <a:endParaRPr lang="fi-FI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2555776" y="5445224"/>
            <a:ext cx="1872208" cy="7920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AXENTIA </a:t>
            </a:r>
            <a:r>
              <a:rPr lang="fi-FI" dirty="0" err="1" smtClean="0"/>
              <a:t>customer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4644008" y="836712"/>
            <a:ext cx="1800200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Western </a:t>
            </a:r>
            <a:r>
              <a:rPr lang="fi-FI" sz="1600" dirty="0">
                <a:solidFill>
                  <a:schemeClr val="bg1"/>
                </a:solidFill>
              </a:rPr>
              <a:t>S</a:t>
            </a:r>
            <a:r>
              <a:rPr lang="fi-FI" sz="1600" dirty="0" smtClean="0">
                <a:solidFill>
                  <a:schemeClr val="bg1"/>
                </a:solidFill>
              </a:rPr>
              <a:t>ystems </a:t>
            </a:r>
            <a:r>
              <a:rPr lang="fi-FI" sz="1600" dirty="0" err="1" smtClean="0">
                <a:solidFill>
                  <a:schemeClr val="bg1"/>
                </a:solidFill>
              </a:rPr>
              <a:t>old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</a:rPr>
              <a:t>central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</a:rPr>
              <a:t>system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21" name="Pyöristetty suorakulmio 20"/>
          <p:cNvSpPr/>
          <p:nvPr/>
        </p:nvSpPr>
        <p:spPr>
          <a:xfrm>
            <a:off x="179511" y="5445224"/>
            <a:ext cx="2160115" cy="7920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Open </a:t>
            </a:r>
            <a:r>
              <a:rPr lang="fi-FI" sz="1600" dirty="0" err="1" smtClean="0"/>
              <a:t>interface</a:t>
            </a:r>
            <a:r>
              <a:rPr lang="fi-FI" sz="1600" dirty="0" smtClean="0"/>
              <a:t> for </a:t>
            </a:r>
            <a:r>
              <a:rPr lang="fi-FI" sz="1600" dirty="0" err="1" smtClean="0"/>
              <a:t>customer</a:t>
            </a:r>
            <a:r>
              <a:rPr lang="fi-FI" sz="1600" dirty="0" smtClean="0"/>
              <a:t> </a:t>
            </a:r>
            <a:r>
              <a:rPr lang="fi-FI" sz="1600" dirty="0" err="1" smtClean="0"/>
              <a:t>information</a:t>
            </a:r>
            <a:endParaRPr lang="fi-FI" sz="1600" dirty="0"/>
          </a:p>
        </p:txBody>
      </p:sp>
      <p:sp>
        <p:nvSpPr>
          <p:cNvPr id="22" name="Pyöristetty suorakulmio 21"/>
          <p:cNvSpPr/>
          <p:nvPr/>
        </p:nvSpPr>
        <p:spPr>
          <a:xfrm>
            <a:off x="4572000" y="5445224"/>
            <a:ext cx="1872208" cy="7920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SEASAM </a:t>
            </a:r>
            <a:r>
              <a:rPr lang="fi-FI" dirty="0" err="1" smtClean="0"/>
              <a:t>customer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/>
          </a:p>
        </p:txBody>
      </p:sp>
      <p:sp>
        <p:nvSpPr>
          <p:cNvPr id="23" name="Pyöristetty suorakulmio 22"/>
          <p:cNvSpPr/>
          <p:nvPr/>
        </p:nvSpPr>
        <p:spPr>
          <a:xfrm>
            <a:off x="179512" y="836712"/>
            <a:ext cx="2160240" cy="64807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Bank- and </a:t>
            </a:r>
            <a:r>
              <a:rPr lang="fi-FI" sz="1200" dirty="0" err="1" smtClean="0"/>
              <a:t>creditcard</a:t>
            </a:r>
            <a:r>
              <a:rPr lang="fi-FI" sz="1200" dirty="0" smtClean="0"/>
              <a:t> </a:t>
            </a:r>
            <a:r>
              <a:rPr lang="fi-FI" sz="1200" dirty="0" err="1" smtClean="0"/>
              <a:t>sequrity</a:t>
            </a:r>
            <a:r>
              <a:rPr lang="fi-FI" sz="1200" dirty="0" smtClean="0"/>
              <a:t> </a:t>
            </a:r>
            <a:r>
              <a:rPr lang="fi-FI" sz="1200" dirty="0" err="1" smtClean="0"/>
              <a:t>checks</a:t>
            </a:r>
            <a:r>
              <a:rPr lang="fi-FI" sz="1200" dirty="0" smtClean="0"/>
              <a:t> + internet </a:t>
            </a:r>
            <a:r>
              <a:rPr lang="fi-FI" sz="1200" dirty="0" err="1" smtClean="0"/>
              <a:t>sales</a:t>
            </a:r>
            <a:r>
              <a:rPr lang="fi-FI" sz="1200" dirty="0" smtClean="0"/>
              <a:t> </a:t>
            </a:r>
            <a:r>
              <a:rPr lang="fi-FI" sz="1200" dirty="0" err="1" smtClean="0"/>
              <a:t>sequrity</a:t>
            </a:r>
            <a:r>
              <a:rPr lang="fi-FI" sz="1200" dirty="0" smtClean="0"/>
              <a:t> </a:t>
            </a:r>
            <a:r>
              <a:rPr lang="fi-FI" sz="1200" dirty="0" err="1" smtClean="0"/>
              <a:t>checks</a:t>
            </a:r>
            <a:endParaRPr lang="fi-FI" sz="1200" dirty="0"/>
          </a:p>
        </p:txBody>
      </p:sp>
      <p:sp>
        <p:nvSpPr>
          <p:cNvPr id="24" name="Pyöristetty suorakulmio 23"/>
          <p:cNvSpPr/>
          <p:nvPr/>
        </p:nvSpPr>
        <p:spPr>
          <a:xfrm>
            <a:off x="6724432" y="836712"/>
            <a:ext cx="2168047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/>
              <a:t>External</a:t>
            </a:r>
            <a:r>
              <a:rPr lang="fi-FI" sz="1600" dirty="0" smtClean="0"/>
              <a:t> </a:t>
            </a:r>
            <a:r>
              <a:rPr lang="fi-FI" sz="1600" dirty="0" err="1" smtClean="0"/>
              <a:t>vehicles</a:t>
            </a:r>
            <a:endParaRPr lang="fi-FI" sz="1600" dirty="0"/>
          </a:p>
        </p:txBody>
      </p:sp>
      <p:sp>
        <p:nvSpPr>
          <p:cNvPr id="25" name="Pyöristetty suorakulmio 24"/>
          <p:cNvSpPr/>
          <p:nvPr/>
        </p:nvSpPr>
        <p:spPr>
          <a:xfrm>
            <a:off x="179512" y="2348880"/>
            <a:ext cx="2160240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/>
              <a:t>DigiTurku</a:t>
            </a:r>
            <a:r>
              <a:rPr lang="fi-FI" sz="1400" dirty="0" smtClean="0"/>
              <a:t> (webshop, mobile </a:t>
            </a:r>
            <a:r>
              <a:rPr lang="fi-FI" sz="1400" dirty="0" err="1" smtClean="0"/>
              <a:t>services</a:t>
            </a:r>
            <a:r>
              <a:rPr lang="fi-FI" sz="1400" dirty="0" smtClean="0"/>
              <a:t>, ID and </a:t>
            </a:r>
            <a:r>
              <a:rPr lang="fi-FI" sz="1400" dirty="0" err="1" smtClean="0"/>
              <a:t>customer</a:t>
            </a:r>
            <a:r>
              <a:rPr lang="fi-FI" sz="1400" dirty="0" smtClean="0"/>
              <a:t> management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4034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3" y="687859"/>
            <a:ext cx="7775575" cy="796925"/>
          </a:xfrm>
        </p:spPr>
        <p:txBody>
          <a:bodyPr/>
          <a:lstStyle/>
          <a:p>
            <a:r>
              <a:rPr lang="fi-FI" dirty="0"/>
              <a:t>8</a:t>
            </a:r>
            <a:r>
              <a:rPr lang="fi-FI" dirty="0" smtClean="0"/>
              <a:t>. </a:t>
            </a:r>
            <a:r>
              <a:rPr lang="fi-FI" dirty="0"/>
              <a:t>Hankinnan vertailuperusteet ja Sopimuksen </a:t>
            </a:r>
            <a:r>
              <a:rPr lang="fi-FI" dirty="0" smtClean="0"/>
              <a:t>kesto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5112022"/>
          </a:xfrm>
        </p:spPr>
        <p:txBody>
          <a:bodyPr/>
          <a:lstStyle/>
          <a:p>
            <a:r>
              <a:rPr lang="fi-FI" sz="1600" dirty="0" smtClean="0"/>
              <a:t>Vertailuperusteena </a:t>
            </a:r>
            <a:r>
              <a:rPr lang="fi-FI" sz="1600" dirty="0"/>
              <a:t>on kokonaistaloudellinen edullisuus, jonka arviointiperusteina ovat hinta, järjestelmän toiminnalliset vertailuperusteet sekä ratkaisun määrittelyn, käyttöönoton projektitoimitus. </a:t>
            </a:r>
          </a:p>
          <a:p>
            <a:endParaRPr lang="fi-FI" sz="1600" dirty="0"/>
          </a:p>
          <a:p>
            <a:r>
              <a:rPr lang="fi-FI" sz="1600" dirty="0" smtClean="0"/>
              <a:t>Painotus:</a:t>
            </a:r>
          </a:p>
          <a:p>
            <a:pPr lvl="1"/>
            <a:r>
              <a:rPr lang="fi-FI" sz="1400" dirty="0" smtClean="0"/>
              <a:t>Hinnan </a:t>
            </a:r>
            <a:r>
              <a:rPr lang="fi-FI" sz="1400" dirty="0"/>
              <a:t>painoarvo on </a:t>
            </a:r>
            <a:r>
              <a:rPr lang="fi-FI" sz="1400" b="1" dirty="0">
                <a:solidFill>
                  <a:srgbClr val="FF0000"/>
                </a:solidFill>
              </a:rPr>
              <a:t>45 % </a:t>
            </a:r>
            <a:r>
              <a:rPr lang="fi-FI" sz="1400" dirty="0"/>
              <a:t>(maksimipisteet 45), </a:t>
            </a:r>
            <a:endParaRPr lang="fi-FI" sz="1400" dirty="0" smtClean="0"/>
          </a:p>
          <a:p>
            <a:pPr lvl="1"/>
            <a:r>
              <a:rPr lang="fi-FI" sz="1400" dirty="0"/>
              <a:t>J</a:t>
            </a:r>
            <a:r>
              <a:rPr lang="fi-FI" sz="1400" dirty="0" smtClean="0"/>
              <a:t>ärjestelmän </a:t>
            </a:r>
            <a:r>
              <a:rPr lang="fi-FI" sz="1400" dirty="0"/>
              <a:t>toiminnallisten vaatimusten täyttymisen painoarvo on </a:t>
            </a:r>
            <a:r>
              <a:rPr lang="fi-FI" sz="1400" b="1" dirty="0">
                <a:solidFill>
                  <a:srgbClr val="FF0000"/>
                </a:solidFill>
              </a:rPr>
              <a:t>45 % </a:t>
            </a:r>
            <a:r>
              <a:rPr lang="fi-FI" sz="1400" dirty="0"/>
              <a:t>(maksimipisteet 45) ja </a:t>
            </a:r>
            <a:endParaRPr lang="fi-FI" sz="1400" dirty="0" smtClean="0"/>
          </a:p>
          <a:p>
            <a:pPr lvl="1"/>
            <a:r>
              <a:rPr lang="fi-FI" sz="1400" dirty="0"/>
              <a:t>P</a:t>
            </a:r>
            <a:r>
              <a:rPr lang="fi-FI" sz="1400" dirty="0" smtClean="0"/>
              <a:t>rojektisuunnitelman</a:t>
            </a:r>
            <a:r>
              <a:rPr lang="fi-FI" sz="1400" dirty="0"/>
              <a:t>, projektitoimituksen ja resursoinnin painoarvo on </a:t>
            </a:r>
            <a:r>
              <a:rPr lang="fi-FI" sz="1400" b="1" dirty="0">
                <a:solidFill>
                  <a:srgbClr val="FF0000"/>
                </a:solidFill>
              </a:rPr>
              <a:t>10 % </a:t>
            </a:r>
            <a:r>
              <a:rPr lang="fi-FI" sz="1400" dirty="0"/>
              <a:t>(maksimipisteet 10 %). </a:t>
            </a:r>
            <a:endParaRPr lang="fi-FI" sz="1400" dirty="0" smtClean="0"/>
          </a:p>
          <a:p>
            <a:pPr lvl="1"/>
            <a:r>
              <a:rPr lang="fi-FI" sz="1400" dirty="0" smtClean="0"/>
              <a:t>Maksimipistemäärä </a:t>
            </a:r>
            <a:r>
              <a:rPr lang="fi-FI" sz="1400" dirty="0"/>
              <a:t>on 100 pistettä. </a:t>
            </a:r>
            <a:endParaRPr lang="fi-FI" sz="1400" dirty="0" smtClean="0"/>
          </a:p>
          <a:p>
            <a:pPr lvl="1"/>
            <a:endParaRPr lang="fi-FI" sz="1400" dirty="0"/>
          </a:p>
          <a:p>
            <a:r>
              <a:rPr lang="fi-FI" sz="1600" dirty="0" smtClean="0"/>
              <a:t>Sopimuksen kesto:</a:t>
            </a:r>
            <a:endParaRPr lang="fi-FI" sz="1600" dirty="0"/>
          </a:p>
          <a:p>
            <a:pPr lvl="1"/>
            <a:r>
              <a:rPr lang="fi-FI" sz="1400" dirty="0"/>
              <a:t>Sopimus syntyy sen allekirjoittamisella. Sopimus on voimassa allekirjoituksesta alkaen kahdeksan (8) vuotta, jonka jälkeen sopimus on voimassa toistaiseksi Julkisen hallinnon IT-hankintojen sopimusehdot (JIT 2007) - Erityisehtoja palveluista (JIT 2007 </a:t>
            </a:r>
            <a:r>
              <a:rPr lang="fi-FI" sz="1400" dirty="0" err="1"/>
              <a:t>-Palvelut</a:t>
            </a:r>
            <a:r>
              <a:rPr lang="fi-FI" sz="1400" dirty="0"/>
              <a:t>) 8 kohdan mukaisin irtisanomisehdoin.</a:t>
            </a:r>
          </a:p>
          <a:p>
            <a:pPr lvl="1"/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7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92324" y="260648"/>
            <a:ext cx="6336060" cy="796925"/>
          </a:xfrm>
        </p:spPr>
        <p:txBody>
          <a:bodyPr/>
          <a:lstStyle/>
          <a:p>
            <a:r>
              <a:rPr lang="fi-FI" dirty="0" smtClean="0"/>
              <a:t>9. Kokonaishankinnan suurimmat riskit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11560" y="1197198"/>
            <a:ext cx="8242376" cy="44640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1800" dirty="0" smtClean="0"/>
              <a:t>Hankkeen aikataulu ja JLT omat resurssit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600" dirty="0" smtClean="0"/>
              <a:t>Hankkeen aikataulu on erittäin kireä näin laajan kokonaisuuden toteuttamiseen, vaikka jo nyt ei kriittisiä toiminnallisuuksia siirretty projektin myöhempiin vaiheisiin</a:t>
            </a:r>
          </a:p>
          <a:p>
            <a:pPr marL="1314450" lvl="2" indent="-457200">
              <a:buFont typeface="+mj-lt"/>
              <a:buAutoNum type="alphaLcParenR"/>
            </a:pPr>
            <a:r>
              <a:rPr lang="fi-FI" sz="1600" dirty="0" smtClean="0"/>
              <a:t>Tämä ei ole vain IT hanke vaan tässä samassa ajassa tulee myös toimintamalleja muuttaa merkittävästi (esim. uudet myyntipisteet, tulojen seuranta, tunnisteiden hallinta)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600" dirty="0" err="1" smtClean="0"/>
              <a:t>JLT:llä</a:t>
            </a:r>
            <a:r>
              <a:rPr lang="fi-FI" sz="1600" dirty="0" smtClean="0"/>
              <a:t> ei ole yhtään täysiaikaisesti tähän projektiin osoitettua toimijaa</a:t>
            </a:r>
          </a:p>
          <a:p>
            <a:pPr marL="1314450" lvl="2" indent="-457200">
              <a:buFont typeface="+mj-lt"/>
              <a:buAutoNum type="alphaLcParenR"/>
            </a:pPr>
            <a:r>
              <a:rPr lang="fi-FI" sz="1600" dirty="0" smtClean="0"/>
              <a:t>JLT omilla toimijoilla kriittinen merkitys niin määrittelyssä, testauksessa kuin käyttöönotossakin</a:t>
            </a:r>
          </a:p>
          <a:p>
            <a:pPr marL="457200" indent="-457200">
              <a:buFont typeface="+mj-lt"/>
              <a:buAutoNum type="arabicPeriod"/>
            </a:pPr>
            <a:endParaRPr lang="fi-FI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800" dirty="0" err="1" smtClean="0"/>
              <a:t>ID-pohjainen</a:t>
            </a:r>
            <a:r>
              <a:rPr lang="fi-FI" sz="1800" dirty="0" smtClean="0"/>
              <a:t> matkustaminen ja korttiratkaisut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600" dirty="0" smtClean="0"/>
              <a:t>Ei ole täysin valmista ratkaisua johon tukeutua -&gt; joudutaan kehittämään osin uutta nopeassa aikataulussa toteutettavassa projektissa </a:t>
            </a:r>
          </a:p>
          <a:p>
            <a:pPr marL="457200" indent="-457200">
              <a:buFont typeface="+mj-lt"/>
              <a:buAutoNum type="arabicPeriod"/>
            </a:pPr>
            <a:endParaRPr lang="fi-FI" sz="8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800" dirty="0" smtClean="0"/>
              <a:t>Valittavan järjestelmän kriittisten komponenttien toimivuus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600" dirty="0" smtClean="0"/>
              <a:t>Ajoneuvojärjestelmä ja -laitteet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1600" dirty="0" smtClean="0"/>
              <a:t>Myyntijärjestelmä sekä tunnisteiden ja tapahtumien hallinta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971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624092" cy="576039"/>
          </a:xfrm>
        </p:spPr>
        <p:txBody>
          <a:bodyPr/>
          <a:lstStyle/>
          <a:p>
            <a:r>
              <a:rPr lang="fi-FI" dirty="0" smtClean="0"/>
              <a:t>Sisällys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196752"/>
            <a:ext cx="8208267" cy="44640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Keskeisimmät tavoitteet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Kokonaisuuden moduulit</a:t>
            </a:r>
            <a:endParaRPr lang="fi-FI" sz="1600" dirty="0"/>
          </a:p>
          <a:p>
            <a:pPr marL="457200" indent="-457200">
              <a:buFont typeface="+mj-lt"/>
              <a:buAutoNum type="arabicPeriod"/>
            </a:pPr>
            <a:endParaRPr lang="fi-FI" sz="1600" dirty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Ajatus joukkoliikenteen tuotteista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Myyntikanavat, joita TMI2014 tukee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ID </a:t>
            </a:r>
            <a:r>
              <a:rPr lang="fi-FI" sz="1600" dirty="0" err="1" smtClean="0"/>
              <a:t>pohjainen</a:t>
            </a:r>
            <a:r>
              <a:rPr lang="fi-FI" sz="1600" dirty="0" smtClean="0"/>
              <a:t> matkustaminen ja tuettavat korttijärjestelmät sekä </a:t>
            </a:r>
            <a:r>
              <a:rPr lang="fi-FI" sz="1600" dirty="0" err="1" smtClean="0"/>
              <a:t>tunnistautumisen</a:t>
            </a:r>
            <a:r>
              <a:rPr lang="fi-FI" sz="1600" dirty="0" smtClean="0"/>
              <a:t> välineet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Ajoneuvolaitekokonaisuudet</a:t>
            </a:r>
            <a:endParaRPr lang="fi-FI" sz="1600" dirty="0"/>
          </a:p>
          <a:p>
            <a:pPr marL="457200" indent="-457200">
              <a:buFont typeface="+mj-lt"/>
              <a:buAutoNum type="arabicPeriod"/>
            </a:pPr>
            <a:endParaRPr lang="fi-F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Liittymät muihin järjestelmiin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Hankinnan vertailuperusteet ja Sopimuksen kesto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600" dirty="0" smtClean="0"/>
              <a:t>Hankintaan liittyvät riskit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98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796925"/>
          </a:xfrm>
        </p:spPr>
        <p:txBody>
          <a:bodyPr/>
          <a:lstStyle/>
          <a:p>
            <a:r>
              <a:rPr lang="fi-FI" dirty="0" smtClean="0"/>
              <a:t>1. Keskeisimmät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828873" y="1124744"/>
            <a:ext cx="7775575" cy="4464050"/>
          </a:xfrm>
        </p:spPr>
        <p:txBody>
          <a:bodyPr/>
          <a:lstStyle/>
          <a:p>
            <a:r>
              <a:rPr lang="fi-FI" dirty="0" smtClean="0"/>
              <a:t>Maksu- ja informaatiojärjestelmien toteuttaminen vastaamaan seudullisen joukkoliikenneviranomaisen tarpeita</a:t>
            </a:r>
          </a:p>
          <a:p>
            <a:pPr lvl="1"/>
            <a:r>
              <a:rPr lang="fi-FI" dirty="0" smtClean="0"/>
              <a:t>Esim. Vyöhykepohjainen hinnoittelu, tuottojen jakamisen laskentamallit ja clearing toiminnallisuudet</a:t>
            </a:r>
          </a:p>
          <a:p>
            <a:pPr lvl="1"/>
            <a:endParaRPr lang="fi-FI" dirty="0"/>
          </a:p>
          <a:p>
            <a:r>
              <a:rPr lang="fi-FI" dirty="0" smtClean="0"/>
              <a:t>Joukkoliikenteen houkuttelevuuden edistäminen</a:t>
            </a:r>
          </a:p>
          <a:p>
            <a:pPr lvl="1"/>
            <a:r>
              <a:rPr lang="fi-FI" dirty="0" smtClean="0"/>
              <a:t>Uudet maksumenettelyt (kontaktiton EMV, </a:t>
            </a:r>
            <a:r>
              <a:rPr lang="fi-FI" dirty="0" err="1" smtClean="0"/>
              <a:t>mobiilipalvelut</a:t>
            </a:r>
            <a:r>
              <a:rPr lang="fi-FI" dirty="0" smtClean="0"/>
              <a:t>), ID </a:t>
            </a:r>
            <a:r>
              <a:rPr lang="fi-FI" dirty="0" err="1" smtClean="0"/>
              <a:t>pohjainen</a:t>
            </a:r>
            <a:r>
              <a:rPr lang="fi-FI" dirty="0" smtClean="0"/>
              <a:t> matkustaminen ja tunnisteiden yhteiskäyttöisyys kuntalaispalveluissa</a:t>
            </a:r>
          </a:p>
          <a:p>
            <a:pPr lvl="1"/>
            <a:r>
              <a:rPr lang="fi-FI" dirty="0" smtClean="0"/>
              <a:t>Myyntikanavien parantaminen (esim. nettikauppa, lippuautomaatit)</a:t>
            </a:r>
          </a:p>
          <a:p>
            <a:pPr lvl="1"/>
            <a:endParaRPr lang="fi-FI" dirty="0"/>
          </a:p>
          <a:p>
            <a:r>
              <a:rPr lang="fi-FI" dirty="0" smtClean="0"/>
              <a:t>Järjestelmän uudistaminen vanhentuvan laitekannan vuoksi</a:t>
            </a:r>
          </a:p>
          <a:p>
            <a:pPr lvl="1"/>
            <a:r>
              <a:rPr lang="fi-FI" dirty="0" smtClean="0"/>
              <a:t>Turun nykyisen maksujärjestelmän laitekanta ehtii saavuttaa lähes 10 vuoden iän</a:t>
            </a:r>
          </a:p>
          <a:p>
            <a:pPr lvl="1"/>
            <a:r>
              <a:rPr lang="fi-FI" dirty="0" smtClean="0"/>
              <a:t>Keskusjärjestelmän osalta kokonaisuus sisältää yli 10 vuoden ikäisiäkin komponentteja ja ratkaisuja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02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63688" y="-171400"/>
            <a:ext cx="6696100" cy="796925"/>
          </a:xfrm>
        </p:spPr>
        <p:txBody>
          <a:bodyPr/>
          <a:lstStyle/>
          <a:p>
            <a:r>
              <a:rPr lang="fi-FI" dirty="0" smtClean="0"/>
              <a:t>2. Kokonaisuuden moduulit 1/4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837158"/>
            <a:ext cx="8280275" cy="4464050"/>
          </a:xfrm>
        </p:spPr>
        <p:txBody>
          <a:bodyPr/>
          <a:lstStyle/>
          <a:p>
            <a:pPr lvl="0"/>
            <a:r>
              <a:rPr lang="fi-FI" sz="1800" dirty="0"/>
              <a:t>K</a:t>
            </a:r>
            <a:r>
              <a:rPr lang="fi-FI" sz="1800" dirty="0" smtClean="0"/>
              <a:t>orttijärjestelmän </a:t>
            </a:r>
            <a:r>
              <a:rPr lang="fi-FI" sz="1800" dirty="0"/>
              <a:t>uudistaminen ja </a:t>
            </a:r>
            <a:r>
              <a:rPr lang="fi-FI" sz="1800" dirty="0" smtClean="0"/>
              <a:t>implementointi	</a:t>
            </a:r>
          </a:p>
          <a:p>
            <a:pPr lvl="1"/>
            <a:r>
              <a:rPr lang="fi-FI" sz="1600" dirty="0" smtClean="0"/>
              <a:t>Meillä keskeisiä elementtejä on </a:t>
            </a:r>
            <a:r>
              <a:rPr lang="fi-FI" sz="1600" dirty="0" err="1" smtClean="0"/>
              <a:t>ID-pohjainen</a:t>
            </a:r>
            <a:r>
              <a:rPr lang="fi-FI" sz="1600" dirty="0" smtClean="0"/>
              <a:t> matkustaminen ja ”PILETTI”-järjestelmän yhteensopivuus</a:t>
            </a:r>
            <a:endParaRPr lang="fi-FI" sz="1600" dirty="0"/>
          </a:p>
          <a:p>
            <a:pPr lvl="0"/>
            <a:endParaRPr lang="fi-FI" sz="1800" dirty="0" smtClean="0"/>
          </a:p>
          <a:p>
            <a:pPr lvl="0"/>
            <a:r>
              <a:rPr lang="fi-FI" sz="1800" dirty="0"/>
              <a:t>A</a:t>
            </a:r>
            <a:r>
              <a:rPr lang="fi-FI" sz="1800" dirty="0" smtClean="0"/>
              <a:t>joneuvojärjestelmä </a:t>
            </a:r>
            <a:r>
              <a:rPr lang="fi-FI" sz="1800" dirty="0"/>
              <a:t>sisältäen myös reaaliaikaisen tiedonhallinnan</a:t>
            </a:r>
            <a:r>
              <a:rPr lang="fi-FI" sz="1800" dirty="0" smtClean="0"/>
              <a:t>.</a:t>
            </a:r>
          </a:p>
          <a:p>
            <a:pPr lvl="1"/>
            <a:r>
              <a:rPr lang="fi-FI" sz="1600" dirty="0" smtClean="0"/>
              <a:t>Ajoneuvo –pc, kuljettajan myyntipääte, itsepalvelulukija, paikannuslaitteet, tiedonsiirto, jne.</a:t>
            </a:r>
            <a:endParaRPr lang="fi-FI" sz="1600" dirty="0"/>
          </a:p>
          <a:p>
            <a:pPr lvl="0"/>
            <a:endParaRPr lang="fi-FI" sz="1800" dirty="0" smtClean="0"/>
          </a:p>
          <a:p>
            <a:pPr lvl="0"/>
            <a:r>
              <a:rPr lang="fi-FI" sz="1800" dirty="0"/>
              <a:t>J</a:t>
            </a:r>
            <a:r>
              <a:rPr lang="fi-FI" sz="1800" dirty="0" smtClean="0"/>
              <a:t>oukkoliikenteen </a:t>
            </a:r>
            <a:r>
              <a:rPr lang="fi-FI" sz="1800" dirty="0"/>
              <a:t>tuotteiden myyntijärjestelmä</a:t>
            </a:r>
            <a:r>
              <a:rPr lang="fi-FI" sz="1800" dirty="0" smtClean="0"/>
              <a:t>,</a:t>
            </a:r>
          </a:p>
          <a:p>
            <a:pPr lvl="1"/>
            <a:r>
              <a:rPr lang="fi-FI" sz="1600" dirty="0" smtClean="0"/>
              <a:t>Myyntipisteiden ohjelmistot, tuotehallinta, myyntipistehallinta, taloushallinta ja –seuranta, tuottojen jakaminen ja clearing, jne.</a:t>
            </a:r>
            <a:endParaRPr lang="fi-FI" sz="1600" dirty="0"/>
          </a:p>
          <a:p>
            <a:pPr lvl="0"/>
            <a:endParaRPr lang="fi-FI" sz="1800" dirty="0" smtClean="0"/>
          </a:p>
          <a:p>
            <a:pPr lvl="0"/>
            <a:r>
              <a:rPr lang="fi-FI" sz="1800" dirty="0" smtClean="0"/>
              <a:t>joukkoliikenteen </a:t>
            </a:r>
            <a:r>
              <a:rPr lang="fi-FI" sz="1800" dirty="0"/>
              <a:t>järjestämiseksi tarvittava keskusjärjestelmä sisältäen myös reaaliaikaisen tapahtumahallinnan ja asiakasinformaation tuottamiseksi tarvittavat </a:t>
            </a:r>
            <a:r>
              <a:rPr lang="fi-FI" sz="1800" dirty="0" smtClean="0"/>
              <a:t>toiminnallisuudet</a:t>
            </a:r>
          </a:p>
          <a:p>
            <a:pPr lvl="1"/>
            <a:r>
              <a:rPr lang="fi-FI" sz="1600" dirty="0" smtClean="0"/>
              <a:t>Tuote-, ID-, asiakastietorekisterit, paikannustiedon käsittely, reitti-, aikataulu tiedot ja niiden reaaliaikakäsittely, jne. </a:t>
            </a:r>
            <a:endParaRPr lang="fi-FI" sz="1600" dirty="0"/>
          </a:p>
          <a:p>
            <a:pPr lvl="0"/>
            <a:endParaRPr lang="fi-FI" sz="1800" dirty="0" smtClean="0"/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8818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63688" y="-171400"/>
            <a:ext cx="6696100" cy="796925"/>
          </a:xfrm>
        </p:spPr>
        <p:txBody>
          <a:bodyPr/>
          <a:lstStyle/>
          <a:p>
            <a:r>
              <a:rPr lang="fi-FI" dirty="0" smtClean="0"/>
              <a:t>2. Kokonaisuuden moduulit 2/4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107504" y="5373216"/>
            <a:ext cx="216024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837158"/>
            <a:ext cx="7488187" cy="4464050"/>
          </a:xfrm>
        </p:spPr>
        <p:txBody>
          <a:bodyPr/>
          <a:lstStyle/>
          <a:p>
            <a:pPr lvl="0"/>
            <a:endParaRPr lang="fi-FI" sz="1800" dirty="0" smtClean="0"/>
          </a:p>
          <a:p>
            <a:pPr lvl="0"/>
            <a:r>
              <a:rPr lang="fi-FI" sz="1800" dirty="0"/>
              <a:t>I</a:t>
            </a:r>
            <a:r>
              <a:rPr lang="fi-FI" sz="1800" dirty="0" smtClean="0"/>
              <a:t>ntegraatiorajapinnat </a:t>
            </a:r>
            <a:r>
              <a:rPr lang="fi-FI" sz="1800" dirty="0"/>
              <a:t>eri moduulien ja kolmansien osapuolten </a:t>
            </a:r>
            <a:r>
              <a:rPr lang="fi-FI" sz="1800" dirty="0" smtClean="0"/>
              <a:t>kanssa</a:t>
            </a:r>
          </a:p>
          <a:p>
            <a:pPr lvl="1"/>
            <a:r>
              <a:rPr lang="fi-FI" sz="1600" dirty="0" smtClean="0"/>
              <a:t>Ulkoiset myyntipisteet, internet ja </a:t>
            </a:r>
            <a:r>
              <a:rPr lang="fi-FI" sz="1600" dirty="0" err="1" smtClean="0"/>
              <a:t>mobiilipalvelut</a:t>
            </a:r>
            <a:r>
              <a:rPr lang="fi-FI" sz="1600" dirty="0" smtClean="0"/>
              <a:t>, aikataulunäytöt, rajapinta nykyjärjestelmään, taloushallinnan SAP, VTJ, Liikennevalojen keskusohjausrajapinta, avoimet reaaliaikatietojen rajapinta, jne.</a:t>
            </a:r>
            <a:endParaRPr lang="fi-FI" sz="1600" dirty="0"/>
          </a:p>
          <a:p>
            <a:pPr lvl="0"/>
            <a:endParaRPr lang="fi-FI" sz="1800" dirty="0" smtClean="0"/>
          </a:p>
          <a:p>
            <a:pPr lvl="0"/>
            <a:r>
              <a:rPr lang="fi-FI" sz="1800" dirty="0"/>
              <a:t>J</a:t>
            </a:r>
            <a:r>
              <a:rPr lang="fi-FI" sz="1800" dirty="0" smtClean="0"/>
              <a:t>oukkoliikenteen </a:t>
            </a:r>
            <a:r>
              <a:rPr lang="fi-FI" sz="1800" dirty="0"/>
              <a:t>liikennevaloetuisuuksien </a:t>
            </a:r>
            <a:r>
              <a:rPr lang="fi-FI" sz="1800" dirty="0" smtClean="0"/>
              <a:t>hallinta</a:t>
            </a:r>
          </a:p>
          <a:p>
            <a:pPr lvl="1"/>
            <a:r>
              <a:rPr lang="fi-FI" sz="1600" dirty="0" smtClean="0"/>
              <a:t>Joukkoliikenteen liikennevaloetuuslaskenta ja varautuminen risteyskohtaisten liikennevalolaitteiden ohjaukseen</a:t>
            </a:r>
          </a:p>
          <a:p>
            <a:pPr lvl="1"/>
            <a:endParaRPr lang="fi-FI" sz="1600" dirty="0" smtClean="0"/>
          </a:p>
          <a:p>
            <a:r>
              <a:rPr lang="fi-FI" sz="1800" dirty="0" smtClean="0"/>
              <a:t>Järjestelmän ylläpito ja tukipalvelut</a:t>
            </a:r>
          </a:p>
          <a:p>
            <a:pPr lvl="1"/>
            <a:r>
              <a:rPr lang="fi-FI" sz="1600" dirty="0" smtClean="0"/>
              <a:t>Järjestelmän ylläpito ja tukipalvelut noin 7 vuoden ajaksi (tarkka kesto riippuu kunkin osa-alueen toteutusajasta)</a:t>
            </a:r>
          </a:p>
          <a:p>
            <a:pPr lvl="2"/>
            <a:r>
              <a:rPr lang="fi-FI" sz="1600" dirty="0" smtClean="0"/>
              <a:t>Jatkuu kiinteän sopimuskauden jälkeen toistaiseksi voimassa olevana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8192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63688" y="44624"/>
            <a:ext cx="6696100" cy="576039"/>
          </a:xfrm>
        </p:spPr>
        <p:txBody>
          <a:bodyPr/>
          <a:lstStyle/>
          <a:p>
            <a:r>
              <a:rPr lang="fi-FI" dirty="0"/>
              <a:t>2. Kokonaisuuden moduulit </a:t>
            </a:r>
            <a:r>
              <a:rPr lang="fi-FI" dirty="0" smtClean="0"/>
              <a:t>3/4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992888" cy="5112668"/>
          </a:xfrm>
        </p:spPr>
        <p:txBody>
          <a:bodyPr/>
          <a:lstStyle/>
          <a:p>
            <a:pPr marL="0" indent="0">
              <a:buNone/>
            </a:pPr>
            <a:r>
              <a:rPr lang="fi-FI" sz="1600" dirty="0" smtClean="0"/>
              <a:t>Keskeisimmät Optiot</a:t>
            </a:r>
          </a:p>
          <a:p>
            <a:pPr lvl="1"/>
            <a:endParaRPr lang="fi-FI" sz="1400" b="1" dirty="0" smtClean="0"/>
          </a:p>
          <a:p>
            <a:pPr lvl="1"/>
            <a:r>
              <a:rPr lang="fi-FI" sz="1400" b="1" dirty="0" smtClean="0"/>
              <a:t>Myynti:</a:t>
            </a:r>
          </a:p>
          <a:p>
            <a:pPr lvl="2"/>
            <a:r>
              <a:rPr lang="fi-FI" sz="1400" dirty="0" smtClean="0"/>
              <a:t>Toimittajan esittämä korttijärjestelmä </a:t>
            </a:r>
            <a:r>
              <a:rPr lang="fi-FI" sz="1400" dirty="0" err="1" smtClean="0"/>
              <a:t>ID-pohjaisen</a:t>
            </a:r>
            <a:r>
              <a:rPr lang="fi-FI" sz="1400" dirty="0" smtClean="0"/>
              <a:t> perustoteutuksen vararatkaisuna</a:t>
            </a:r>
          </a:p>
          <a:p>
            <a:pPr lvl="3"/>
            <a:r>
              <a:rPr lang="fi-FI" sz="1400" dirty="0" smtClean="0"/>
              <a:t>Samoin optioksi jätetty MH kontaktittoman korttiosuuden implementointi</a:t>
            </a:r>
          </a:p>
          <a:p>
            <a:pPr lvl="2"/>
            <a:r>
              <a:rPr lang="fi-FI" sz="1400" dirty="0" smtClean="0"/>
              <a:t>Matkailijakortin implementointi</a:t>
            </a:r>
          </a:p>
          <a:p>
            <a:pPr lvl="3"/>
            <a:r>
              <a:rPr lang="fi-FI" sz="1400" dirty="0" smtClean="0"/>
              <a:t>Tuotteet toteutetaan joka tapauksessa, käytettävä media hieman avoin</a:t>
            </a:r>
          </a:p>
          <a:p>
            <a:pPr lvl="2"/>
            <a:r>
              <a:rPr lang="fi-FI" sz="1400" dirty="0" smtClean="0"/>
              <a:t>Internet ja </a:t>
            </a:r>
            <a:r>
              <a:rPr lang="fi-FI" sz="1400" dirty="0" err="1" smtClean="0"/>
              <a:t>mobiilikäyttöliittymien</a:t>
            </a:r>
            <a:r>
              <a:rPr lang="fi-FI" sz="1400" dirty="0" smtClean="0"/>
              <a:t> toteuttaminen valmiiksi myyntikanavaksi</a:t>
            </a:r>
          </a:p>
          <a:p>
            <a:pPr lvl="3"/>
            <a:r>
              <a:rPr lang="fi-FI" sz="1400" dirty="0" smtClean="0"/>
              <a:t>mikäli </a:t>
            </a:r>
            <a:r>
              <a:rPr lang="fi-FI" sz="1400" dirty="0" err="1" smtClean="0"/>
              <a:t>Digi</a:t>
            </a:r>
            <a:r>
              <a:rPr lang="fi-FI" sz="1400" dirty="0" smtClean="0"/>
              <a:t> Turku hanke ei etene riittävässä aikataulussa</a:t>
            </a:r>
          </a:p>
          <a:p>
            <a:pPr lvl="2"/>
            <a:r>
              <a:rPr lang="fi-FI" sz="1400" dirty="0" smtClean="0"/>
              <a:t>Lippuautomaatit</a:t>
            </a:r>
          </a:p>
          <a:p>
            <a:pPr lvl="3"/>
            <a:r>
              <a:rPr lang="fi-FI" sz="1400" dirty="0" smtClean="0"/>
              <a:t>Pyydetty kahta eri mallia (kevyt ja raskas)</a:t>
            </a:r>
          </a:p>
          <a:p>
            <a:pPr lvl="2"/>
            <a:r>
              <a:rPr lang="fi-FI" sz="1400" dirty="0" smtClean="0"/>
              <a:t>Matkakorttien ja Ultra </a:t>
            </a:r>
            <a:r>
              <a:rPr lang="fi-FI" sz="1400" dirty="0" err="1" smtClean="0"/>
              <a:t>Light</a:t>
            </a:r>
            <a:r>
              <a:rPr lang="fi-FI" sz="1400" dirty="0" smtClean="0"/>
              <a:t> matkakorttien toimitus</a:t>
            </a:r>
          </a:p>
          <a:p>
            <a:pPr lvl="3"/>
            <a:r>
              <a:rPr lang="fi-FI" sz="1400" dirty="0"/>
              <a:t>j</a:t>
            </a:r>
            <a:r>
              <a:rPr lang="fi-FI" sz="1400" dirty="0" smtClean="0"/>
              <a:t>os emme voi hyödyntää Piletti kautta hankittavia kortteja</a:t>
            </a:r>
          </a:p>
          <a:p>
            <a:pPr lvl="1"/>
            <a:endParaRPr lang="fi-FI" sz="1400" b="1" dirty="0" smtClean="0"/>
          </a:p>
          <a:p>
            <a:pPr lvl="1"/>
            <a:r>
              <a:rPr lang="fi-FI" sz="1400" b="1" dirty="0" smtClean="0"/>
              <a:t>Ajoneuvo</a:t>
            </a:r>
            <a:r>
              <a:rPr lang="fi-FI" sz="1400" dirty="0" smtClean="0"/>
              <a:t>:</a:t>
            </a:r>
          </a:p>
          <a:p>
            <a:pPr lvl="2"/>
            <a:r>
              <a:rPr lang="fi-FI" sz="1400" dirty="0" smtClean="0"/>
              <a:t>Matkustajalaskentalaitteet</a:t>
            </a:r>
          </a:p>
          <a:p>
            <a:pPr lvl="2"/>
            <a:r>
              <a:rPr lang="fi-FI" sz="1400" dirty="0" smtClean="0"/>
              <a:t>Sisä- ja ulkokuulutusratkaisut</a:t>
            </a:r>
          </a:p>
          <a:p>
            <a:pPr lvl="2"/>
            <a:r>
              <a:rPr lang="fi-FI" sz="1400" dirty="0" smtClean="0"/>
              <a:t>Sisänäyttötaulut</a:t>
            </a:r>
          </a:p>
          <a:p>
            <a:pPr lvl="2"/>
            <a:r>
              <a:rPr lang="fi-FI" sz="1400" dirty="0" smtClean="0"/>
              <a:t>Valvontakamerat</a:t>
            </a:r>
          </a:p>
          <a:p>
            <a:pPr lvl="2"/>
            <a:r>
              <a:rPr lang="fi-FI" sz="1400" dirty="0" smtClean="0"/>
              <a:t>Kannettava myyntilaite, esim. pienajoneuvoihin ja ”kuntalippusopimusautoihin”</a:t>
            </a: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8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63688" y="44624"/>
            <a:ext cx="6696100" cy="576039"/>
          </a:xfrm>
        </p:spPr>
        <p:txBody>
          <a:bodyPr/>
          <a:lstStyle/>
          <a:p>
            <a:r>
              <a:rPr lang="fi-FI" dirty="0"/>
              <a:t>2. Kokonaisuuden moduulit </a:t>
            </a:r>
            <a:r>
              <a:rPr lang="fi-FI" dirty="0" smtClean="0"/>
              <a:t>4/4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992888" cy="4896644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/>
              <a:t>Keskeisimmät Optiot</a:t>
            </a:r>
          </a:p>
          <a:p>
            <a:pPr marL="0" indent="0">
              <a:buNone/>
            </a:pPr>
            <a:endParaRPr lang="fi-FI" sz="1800" dirty="0" smtClean="0"/>
          </a:p>
          <a:p>
            <a:pPr lvl="1"/>
            <a:r>
              <a:rPr lang="fi-FI" sz="1600" b="1" dirty="0" smtClean="0"/>
              <a:t>Suunniteltu ja reaaliaikainen matkustajainformaatio</a:t>
            </a:r>
          </a:p>
          <a:p>
            <a:pPr lvl="2"/>
            <a:r>
              <a:rPr lang="fi-FI" sz="1600" dirty="0" smtClean="0"/>
              <a:t>Matkahakupalvelut (</a:t>
            </a:r>
            <a:r>
              <a:rPr lang="fi-FI" sz="1600" dirty="0" err="1" smtClean="0"/>
              <a:t>JourneyPlanner</a:t>
            </a:r>
            <a:r>
              <a:rPr lang="fi-FI" sz="1600" dirty="0" smtClean="0"/>
              <a:t>)</a:t>
            </a:r>
          </a:p>
          <a:p>
            <a:pPr lvl="3"/>
            <a:r>
              <a:rPr lang="fi-FI" sz="1600" dirty="0" smtClean="0"/>
              <a:t>Vanha sopimus loppuu 2014</a:t>
            </a:r>
          </a:p>
          <a:p>
            <a:pPr lvl="2"/>
            <a:r>
              <a:rPr lang="fi-FI" sz="1600" dirty="0" smtClean="0"/>
              <a:t>Internet ja </a:t>
            </a:r>
            <a:r>
              <a:rPr lang="fi-FI" sz="1600" dirty="0" err="1" smtClean="0"/>
              <a:t>mobiili</a:t>
            </a:r>
            <a:r>
              <a:rPr lang="fi-FI" sz="1600" dirty="0" smtClean="0"/>
              <a:t> kanavien reaaliaikapalvelut, kuten pysäkin lähtöjen esittäminen</a:t>
            </a:r>
          </a:p>
          <a:p>
            <a:pPr lvl="3"/>
            <a:r>
              <a:rPr lang="fi-FI" sz="1600" dirty="0" smtClean="0"/>
              <a:t>Erillisten toiminnallisuuksien synkronointi yhdeksi kokonaisuudeksi ja palvelutason parantaminen</a:t>
            </a:r>
          </a:p>
          <a:p>
            <a:pPr lvl="2"/>
            <a:r>
              <a:rPr lang="fi-FI" sz="1600" dirty="0" smtClean="0"/>
              <a:t>Pysäkkinäytöt ja niiden ohjainohjelmistot</a:t>
            </a:r>
          </a:p>
          <a:p>
            <a:pPr lvl="2"/>
            <a:r>
              <a:rPr lang="fi-FI" sz="1600" dirty="0" smtClean="0"/>
              <a:t>Terminaalinäytöt ja niiden ohjainohjelmistot</a:t>
            </a:r>
          </a:p>
          <a:p>
            <a:pPr lvl="1"/>
            <a:endParaRPr lang="fi-FI" sz="1600" b="1" dirty="0" smtClean="0"/>
          </a:p>
          <a:p>
            <a:pPr lvl="1"/>
            <a:r>
              <a:rPr lang="fi-FI" sz="1600" b="1" dirty="0" smtClean="0"/>
              <a:t>Muita:</a:t>
            </a:r>
          </a:p>
          <a:p>
            <a:pPr lvl="2"/>
            <a:r>
              <a:rPr lang="fi-FI" sz="1600" dirty="0" err="1" smtClean="0"/>
              <a:t>Wlan</a:t>
            </a:r>
            <a:r>
              <a:rPr lang="fi-FI" sz="1600" dirty="0" smtClean="0"/>
              <a:t> tukiasemat varatiedonsiirtokanavaksi</a:t>
            </a:r>
          </a:p>
          <a:p>
            <a:pPr lvl="2"/>
            <a:r>
              <a:rPr lang="fi-FI" sz="1600" dirty="0" smtClean="0"/>
              <a:t>Lisätyöt:</a:t>
            </a:r>
          </a:p>
          <a:p>
            <a:pPr lvl="3"/>
            <a:r>
              <a:rPr lang="fi-FI" sz="1600" dirty="0" smtClean="0"/>
              <a:t>Projektihallinta, sovelluskehitys, koulutus, jne.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C357BC-1B27-4CE8-B863-AC6D3FF124E3}" type="datetime1">
              <a:rPr lang="fi-FI" smtClean="0"/>
              <a:pPr>
                <a:defRPr/>
              </a:pPr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A4726D-9BE9-4D44-B0F4-865A51A1731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45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92544" y="44624"/>
            <a:ext cx="7559976" cy="796950"/>
          </a:xfrm>
        </p:spPr>
        <p:txBody>
          <a:bodyPr>
            <a:noAutofit/>
          </a:bodyPr>
          <a:lstStyle/>
          <a:p>
            <a:r>
              <a:rPr lang="fi-FI" sz="2400" dirty="0" smtClean="0"/>
              <a:t>3. Mitä maksu- ja informaatiojärjestelmän uudistaminen tuo tuotteisiin ja myyntikanaviin? 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539552" y="908720"/>
            <a:ext cx="8424935" cy="5688632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Tuotteet</a:t>
            </a:r>
          </a:p>
          <a:p>
            <a:pPr lvl="1"/>
            <a:r>
              <a:rPr lang="fi-FI" dirty="0" smtClean="0"/>
              <a:t>Mahdollistaa meille ja asiakkaille helposti tapahtuvan matkustamisen vyöhykepohjaisessa hinnoittelumaailmassa</a:t>
            </a:r>
          </a:p>
          <a:p>
            <a:pPr lvl="2"/>
            <a:r>
              <a:rPr lang="fi-FI" dirty="0" smtClean="0"/>
              <a:t>Itsepalvelulukijoissa valintapainikkeiden mahdollisuus</a:t>
            </a:r>
          </a:p>
          <a:p>
            <a:pPr lvl="2"/>
            <a:r>
              <a:rPr lang="fi-FI" dirty="0" smtClean="0"/>
              <a:t>Erihintaiset tuotteet helposti hankittavissa myös internet- ja </a:t>
            </a:r>
            <a:r>
              <a:rPr lang="fi-FI" dirty="0" err="1" smtClean="0"/>
              <a:t>mobiilikanavissa</a:t>
            </a:r>
            <a:endParaRPr lang="fi-FI" dirty="0" smtClean="0"/>
          </a:p>
          <a:p>
            <a:pPr lvl="1"/>
            <a:endParaRPr lang="fi-FI" dirty="0" smtClean="0"/>
          </a:p>
          <a:p>
            <a:pPr lvl="1"/>
            <a:r>
              <a:rPr lang="fi-FI" dirty="0" smtClean="0"/>
              <a:t>Uusien tuotetyyppien ja maksuvaihtoehtojen tarjoamisen asiakkaille</a:t>
            </a:r>
          </a:p>
          <a:p>
            <a:pPr lvl="2"/>
            <a:r>
              <a:rPr lang="fi-FI" dirty="0" smtClean="0"/>
              <a:t>Perustuen nykyiseen perustuotteisiin liittyen esim. </a:t>
            </a:r>
            <a:r>
              <a:rPr lang="fi-FI" dirty="0" err="1" smtClean="0"/>
              <a:t>jälkilaskutteiset</a:t>
            </a:r>
            <a:r>
              <a:rPr lang="fi-FI" dirty="0" smtClean="0"/>
              <a:t> palvelut tai esim. käyttöperustaisen jatkuvan palveluratkaisun kuukausikorttikäyttäjille (</a:t>
            </a:r>
            <a:r>
              <a:rPr lang="fi-FI" dirty="0" err="1" smtClean="0"/>
              <a:t>suoraveloitteisten</a:t>
            </a:r>
            <a:r>
              <a:rPr lang="fi-FI" dirty="0" smtClean="0"/>
              <a:t> tuotteiden jatkokehitys)</a:t>
            </a:r>
          </a:p>
          <a:p>
            <a:pPr lvl="2"/>
            <a:endParaRPr lang="fi-FI" dirty="0" smtClean="0"/>
          </a:p>
          <a:p>
            <a:pPr lvl="2"/>
            <a:r>
              <a:rPr lang="fi-FI" dirty="0" smtClean="0"/>
              <a:t>Arvotilin/-lompakon kehittäminen ja mahdollisuus kytkeä esim. useampia perheen jäseniä käyttämään yhtä arvotiliä, kunkin erillisen arvotilin sijaan</a:t>
            </a:r>
          </a:p>
          <a:p>
            <a:pPr lvl="2"/>
            <a:endParaRPr lang="fi-FI" dirty="0" smtClean="0"/>
          </a:p>
          <a:p>
            <a:pPr lvl="2"/>
            <a:r>
              <a:rPr lang="fi-FI" dirty="0" smtClean="0"/>
              <a:t>Kontaktittoman EMV (</a:t>
            </a:r>
            <a:r>
              <a:rPr lang="fi-FI" dirty="0" err="1" smtClean="0"/>
              <a:t>eurocard</a:t>
            </a:r>
            <a:r>
              <a:rPr lang="fi-FI" dirty="0" smtClean="0"/>
              <a:t>, </a:t>
            </a:r>
            <a:r>
              <a:rPr lang="fi-FI" dirty="0" err="1" smtClean="0"/>
              <a:t>mastercard</a:t>
            </a:r>
            <a:r>
              <a:rPr lang="fi-FI" dirty="0" smtClean="0"/>
              <a:t>, visa) maksamisen</a:t>
            </a:r>
          </a:p>
          <a:p>
            <a:pPr lvl="3"/>
            <a:r>
              <a:rPr lang="fi-FI" dirty="0" smtClean="0"/>
              <a:t>Nopea maksukorttimaksaminen linja-autossa</a:t>
            </a:r>
          </a:p>
          <a:p>
            <a:pPr lvl="3"/>
            <a:r>
              <a:rPr lang="fi-FI" dirty="0" smtClean="0"/>
              <a:t>Voidaan kytkeä esim. päiväkohtainen </a:t>
            </a:r>
            <a:r>
              <a:rPr lang="fi-FI" dirty="0" err="1" smtClean="0"/>
              <a:t>best-price</a:t>
            </a:r>
            <a:r>
              <a:rPr lang="fi-FI" dirty="0" smtClean="0"/>
              <a:t> laskenta, jolloin asiakas maksaa käyttönsä mukaan joko kertalipun tai päivälipun maksukortiltansa</a:t>
            </a:r>
          </a:p>
          <a:p>
            <a:pPr lvl="2"/>
            <a:endParaRPr lang="fi-FI" dirty="0" smtClean="0"/>
          </a:p>
          <a:p>
            <a:pPr lvl="2"/>
            <a:r>
              <a:rPr lang="fi-FI" dirty="0" err="1" smtClean="0"/>
              <a:t>Mobiilipalveluiden</a:t>
            </a:r>
            <a:r>
              <a:rPr lang="fi-FI" dirty="0" smtClean="0"/>
              <a:t> kehittäminen</a:t>
            </a:r>
          </a:p>
          <a:p>
            <a:pPr lvl="3"/>
            <a:r>
              <a:rPr lang="fi-FI" dirty="0" smtClean="0"/>
              <a:t>Yhdistetyt myynti ja </a:t>
            </a:r>
            <a:r>
              <a:rPr lang="fi-FI" dirty="0" err="1" smtClean="0"/>
              <a:t>asiaakasinformaatiokokonaisuudet</a:t>
            </a:r>
            <a:endParaRPr lang="fi-FI" dirty="0" smtClean="0"/>
          </a:p>
          <a:p>
            <a:pPr lvl="3"/>
            <a:r>
              <a:rPr lang="fi-FI" dirty="0" smtClean="0"/>
              <a:t>Myös </a:t>
            </a:r>
            <a:r>
              <a:rPr lang="fi-FI" dirty="0" err="1" smtClean="0"/>
              <a:t>mobiilissa</a:t>
            </a:r>
            <a:r>
              <a:rPr lang="fi-FI" dirty="0" smtClean="0"/>
              <a:t> muita kuin vain SMS liput ja puhelinoperaattorimaksaminen (luottokortti, arvotili)  </a:t>
            </a:r>
          </a:p>
          <a:p>
            <a:pPr lvl="3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6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19672" y="-27384"/>
            <a:ext cx="7776000" cy="1224582"/>
          </a:xfrm>
        </p:spPr>
        <p:txBody>
          <a:bodyPr>
            <a:normAutofit/>
          </a:bodyPr>
          <a:lstStyle/>
          <a:p>
            <a:r>
              <a:rPr lang="fi-FI" dirty="0" smtClean="0"/>
              <a:t>3. Lipputuotteet</a:t>
            </a:r>
            <a:br>
              <a:rPr lang="fi-FI" dirty="0" smtClean="0"/>
            </a:br>
            <a:r>
              <a:rPr lang="fi-FI" sz="2000" dirty="0" smtClean="0"/>
              <a:t>(oletuksena, että Turun käyttämät alennus ja muut ryhmät käytössä koko alueella)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12205" y="1412776"/>
            <a:ext cx="3887787" cy="432058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Kertatuotteet</a:t>
            </a:r>
          </a:p>
          <a:p>
            <a:pPr lvl="1"/>
            <a:r>
              <a:rPr lang="fi-FI" dirty="0" smtClean="0"/>
              <a:t>Kertalippu</a:t>
            </a:r>
          </a:p>
          <a:p>
            <a:pPr lvl="1"/>
            <a:r>
              <a:rPr lang="fi-FI" dirty="0" smtClean="0"/>
              <a:t>Ennakkokertalippu</a:t>
            </a:r>
          </a:p>
          <a:p>
            <a:pPr lvl="1"/>
            <a:r>
              <a:rPr lang="fi-FI" dirty="0" smtClean="0"/>
              <a:t>24h paperilippu/ennakkolippu</a:t>
            </a:r>
          </a:p>
          <a:p>
            <a:pPr lvl="1"/>
            <a:r>
              <a:rPr lang="fi-FI" dirty="0" err="1" smtClean="0"/>
              <a:t>Sms</a:t>
            </a:r>
            <a:r>
              <a:rPr lang="fi-FI" dirty="0" smtClean="0"/>
              <a:t> lippu</a:t>
            </a:r>
          </a:p>
          <a:p>
            <a:pPr lvl="1"/>
            <a:r>
              <a:rPr lang="fi-FI" b="1" dirty="0" smtClean="0"/>
              <a:t>Uusi: </a:t>
            </a:r>
            <a:r>
              <a:rPr lang="fi-FI" dirty="0" err="1" smtClean="0"/>
              <a:t>mobiilikertalippu</a:t>
            </a:r>
            <a:endParaRPr lang="fi-FI" b="1" dirty="0" smtClean="0"/>
          </a:p>
          <a:p>
            <a:pPr lvl="1"/>
            <a:r>
              <a:rPr lang="fi-FI" b="1" dirty="0" smtClean="0"/>
              <a:t>Uusi: </a:t>
            </a:r>
            <a:r>
              <a:rPr lang="fi-FI" dirty="0" err="1" smtClean="0"/>
              <a:t>emv</a:t>
            </a:r>
            <a:r>
              <a:rPr lang="fi-FI" dirty="0" smtClean="0"/>
              <a:t> maksukortilla hankittu kertamatkustusoikeus </a:t>
            </a:r>
          </a:p>
          <a:p>
            <a:pPr lvl="1"/>
            <a:endParaRPr lang="fi-FI" dirty="0" smtClean="0"/>
          </a:p>
          <a:p>
            <a:endParaRPr lang="fi-FI" dirty="0"/>
          </a:p>
          <a:p>
            <a:r>
              <a:rPr lang="fi-FI" dirty="0" smtClean="0"/>
              <a:t>Kausituotteet</a:t>
            </a:r>
          </a:p>
          <a:p>
            <a:pPr lvl="1"/>
            <a:r>
              <a:rPr lang="fi-FI" dirty="0" smtClean="0"/>
              <a:t>Matkailijakortti 1-7vrk ja 14vrk</a:t>
            </a:r>
          </a:p>
          <a:p>
            <a:pPr lvl="1"/>
            <a:r>
              <a:rPr lang="fi-FI" dirty="0" smtClean="0"/>
              <a:t>Kausikortti 30, 90, 180 vrk</a:t>
            </a:r>
          </a:p>
          <a:p>
            <a:pPr lvl="1"/>
            <a:r>
              <a:rPr lang="fi-FI" dirty="0"/>
              <a:t>Tuplakortti </a:t>
            </a:r>
            <a:endParaRPr lang="fi-FI" dirty="0" smtClean="0"/>
          </a:p>
          <a:p>
            <a:pPr lvl="1"/>
            <a:r>
              <a:rPr lang="fi-FI" dirty="0" smtClean="0"/>
              <a:t>Lisäpäivät = kausikortti 9-13 vrk</a:t>
            </a:r>
          </a:p>
          <a:p>
            <a:pPr lvl="1"/>
            <a:r>
              <a:rPr lang="fi-FI" b="1" dirty="0" smtClean="0"/>
              <a:t>Uusi</a:t>
            </a:r>
            <a:r>
              <a:rPr lang="fi-FI" dirty="0" smtClean="0"/>
              <a:t>: jatkuvan palvelusopimuksen ratkaisut, joissa laskutus tai tuotteen maksaminen maksukortilla</a:t>
            </a:r>
          </a:p>
          <a:p>
            <a:pPr lvl="1"/>
            <a:r>
              <a:rPr lang="fi-FI" b="1" dirty="0" smtClean="0"/>
              <a:t>Uusi: </a:t>
            </a:r>
            <a:r>
              <a:rPr lang="fi-FI" dirty="0" smtClean="0"/>
              <a:t>Joustokausi???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18.3.2013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/>
              <a:t>Jari Paasikivi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4860032" y="1389016"/>
            <a:ext cx="3887787" cy="4488255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10000"/>
          </a:bodyPr>
          <a:lstStyle>
            <a:lvl1pPr marL="285750" indent="-285750" algn="l" defTabSz="914400" rtl="0" eaLnBrk="1" latinLnBrk="0" hangingPunct="1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  <a:defRPr sz="20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Arvotuotteet</a:t>
            </a:r>
          </a:p>
          <a:p>
            <a:pPr lvl="1"/>
            <a:r>
              <a:rPr lang="fi-FI" dirty="0" smtClean="0"/>
              <a:t>Arvokortti/arvolompakko</a:t>
            </a:r>
          </a:p>
          <a:p>
            <a:pPr lvl="1"/>
            <a:r>
              <a:rPr lang="fi-FI" b="1" dirty="0" smtClean="0"/>
              <a:t>Uusi (myöhemmin): </a:t>
            </a:r>
            <a:r>
              <a:rPr lang="fi-FI" dirty="0" smtClean="0"/>
              <a:t>yhteiskäyttöinen arvolompakko</a:t>
            </a:r>
            <a:endParaRPr lang="fi-FI" b="1" dirty="0" smtClean="0"/>
          </a:p>
          <a:p>
            <a:pPr lvl="1"/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Muut tuotteet</a:t>
            </a:r>
          </a:p>
          <a:p>
            <a:pPr lvl="1"/>
            <a:r>
              <a:rPr lang="fi-FI" dirty="0" smtClean="0"/>
              <a:t>Koululaiskortti</a:t>
            </a:r>
          </a:p>
          <a:p>
            <a:pPr lvl="1"/>
            <a:r>
              <a:rPr lang="fi-FI" dirty="0" smtClean="0"/>
              <a:t>Ryhmäkortti</a:t>
            </a:r>
          </a:p>
          <a:p>
            <a:pPr lvl="1"/>
            <a:r>
              <a:rPr lang="fi-FI" dirty="0" err="1" smtClean="0"/>
              <a:t>Jälkilaskutteiset</a:t>
            </a:r>
            <a:r>
              <a:rPr lang="fi-FI" dirty="0" smtClean="0"/>
              <a:t> käytön mukaan tapahtuvat tuotteet esim. kouluille </a:t>
            </a:r>
          </a:p>
          <a:p>
            <a:pPr lvl="1"/>
            <a:r>
              <a:rPr lang="fi-FI" b="1" dirty="0" smtClean="0"/>
              <a:t>Uusi: </a:t>
            </a:r>
            <a:r>
              <a:rPr lang="fi-FI" dirty="0" smtClean="0"/>
              <a:t>yrityskohtaiset räätälöidyt ratkaisut, esim. </a:t>
            </a:r>
            <a:r>
              <a:rPr lang="fi-FI" dirty="0" err="1" smtClean="0"/>
              <a:t>jälkilaskutteiset</a:t>
            </a:r>
            <a:r>
              <a:rPr lang="fi-FI" dirty="0" smtClean="0"/>
              <a:t> palvelut liittyen arvotili käyttöön</a:t>
            </a:r>
          </a:p>
          <a:p>
            <a:pPr lvl="1"/>
            <a:r>
              <a:rPr lang="fi-FI" b="1" dirty="0" smtClean="0"/>
              <a:t>Uusi: </a:t>
            </a:r>
            <a:r>
              <a:rPr lang="fi-FI" dirty="0" err="1" smtClean="0"/>
              <a:t>Emv</a:t>
            </a:r>
            <a:r>
              <a:rPr lang="fi-FI" dirty="0" smtClean="0"/>
              <a:t>/ </a:t>
            </a:r>
            <a:r>
              <a:rPr lang="fi-FI" dirty="0" err="1" smtClean="0"/>
              <a:t>mobiili</a:t>
            </a:r>
            <a:r>
              <a:rPr lang="fi-FI" dirty="0" smtClean="0"/>
              <a:t> tuote, jossa päivittäin lasketaan käyttömäärä ja veloitetaan annetulta maksukortilta tai sovitulla </a:t>
            </a:r>
            <a:r>
              <a:rPr lang="fi-FI" dirty="0" err="1" smtClean="0"/>
              <a:t>mobiilimaksamisen</a:t>
            </a:r>
            <a:r>
              <a:rPr lang="fi-FI" dirty="0" smtClean="0"/>
              <a:t> menetelmällä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79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ihtoehtoiset energiaratkaisut Turun seudun joukkoliikenteessä  Biokaasun liikennekäyttö 20122012_vanha versio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Vaihtoehtoiset energiaratkaisut Turun seudun joukkoliikenteessä  Biokaasun liikennekäyttö 20122012_vanha versio</Template>
  <TotalTime>17838</TotalTime>
  <Words>1663</Words>
  <Application>Microsoft Office PowerPoint</Application>
  <PresentationFormat>Näytössä katseltava diaesitys (4:3)</PresentationFormat>
  <Paragraphs>339</Paragraphs>
  <Slides>19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Vaihtoehtoiset energiaratkaisut Turun seudun joukkoliikenteessä  Biokaasun liikennekäyttö 20122012_vanha versio</vt:lpstr>
      <vt:lpstr>Joukkoliikenteen maksu- ja informaatiojärjestelmän uudistus – TMI2014  </vt:lpstr>
      <vt:lpstr>Sisällys</vt:lpstr>
      <vt:lpstr>1. Keskeisimmät tavoitteet</vt:lpstr>
      <vt:lpstr>2. Kokonaisuuden moduulit 1/4</vt:lpstr>
      <vt:lpstr>2. Kokonaisuuden moduulit 2/4</vt:lpstr>
      <vt:lpstr>2. Kokonaisuuden moduulit 3/4</vt:lpstr>
      <vt:lpstr>2. Kokonaisuuden moduulit 4/4</vt:lpstr>
      <vt:lpstr>3. Mitä maksu- ja informaatiojärjestelmän uudistaminen tuo tuotteisiin ja myyntikanaviin? </vt:lpstr>
      <vt:lpstr>3. Lipputuotteet (oletuksena, että Turun käyttämät alennus ja muut ryhmät käytössä koko alueella)</vt:lpstr>
      <vt:lpstr>3. Käytettävät lippumediat (tulevaisuus)</vt:lpstr>
      <vt:lpstr>4. Myyntikanavat joita TMI2014 hanke tukee</vt:lpstr>
      <vt:lpstr>5. ID-pohjainen matkustaminen</vt:lpstr>
      <vt:lpstr>5. ID-pohjainen matkustaminen ja muut vaihtoehdot</vt:lpstr>
      <vt:lpstr>5. ID-Pohjaisen matkustamisen haasteet</vt:lpstr>
      <vt:lpstr>5. Tuettavat korttijärjestelmät sekä tunnistautumisen välineet</vt:lpstr>
      <vt:lpstr>6. Ajoneuvolaitekokonaisuudet</vt:lpstr>
      <vt:lpstr>7. Maksu- ja informaatiojärjestelmän integraatiot (external)</vt:lpstr>
      <vt:lpstr>8. Hankinnan vertailuperusteet ja Sopimuksen kesto</vt:lpstr>
      <vt:lpstr>9. Kokonaishankinnan suurimmat riskit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Joukkoliikenteen maksu- ja informaatiojärjestelmän uudistus – TMI2014  Ohjausryhmän 2. kokous</dc:title>
  <dc:creator>Paasikivi Jari</dc:creator>
  <cp:lastModifiedBy>Laitila Maritta</cp:lastModifiedBy>
  <cp:revision>62</cp:revision>
  <cp:lastPrinted>2013-03-18T12:48:28Z</cp:lastPrinted>
  <dcterms:created xsi:type="dcterms:W3CDTF">2013-02-05T03:12:53Z</dcterms:created>
  <dcterms:modified xsi:type="dcterms:W3CDTF">2013-03-18T12:51:14Z</dcterms:modified>
</cp:coreProperties>
</file>