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53" r:id="rId2"/>
    <p:sldMasterId id="2147483676" r:id="rId3"/>
  </p:sldMasterIdLst>
  <p:handoutMasterIdLst>
    <p:handoutMasterId r:id="rId16"/>
  </p:handoutMasterIdLst>
  <p:sldIdLst>
    <p:sldId id="291" r:id="rId4"/>
    <p:sldId id="269" r:id="rId5"/>
    <p:sldId id="293" r:id="rId6"/>
    <p:sldId id="294" r:id="rId7"/>
    <p:sldId id="296" r:id="rId8"/>
    <p:sldId id="297" r:id="rId9"/>
    <p:sldId id="298" r:id="rId10"/>
    <p:sldId id="288" r:id="rId11"/>
    <p:sldId id="290" r:id="rId12"/>
    <p:sldId id="292" r:id="rId13"/>
    <p:sldId id="289" r:id="rId14"/>
    <p:sldId id="287" r:id="rId15"/>
  </p:sldIdLst>
  <p:sldSz cx="9144000" cy="6858000" type="screen4x3"/>
  <p:notesSz cx="70104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 autoAdjust="0"/>
    <p:restoredTop sz="94737" autoAdjust="0"/>
  </p:normalViewPr>
  <p:slideViewPr>
    <p:cSldViewPr snapToGrid="0" snapToObjects="1"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10/2/2018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5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  <p:sldLayoutId id="2147483689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Ruotsinkielinen kasvatuksen ja opetuksen palvelualue /elokuu 2018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Kuukausiraportti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59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4703" y="504000"/>
            <a:ext cx="7602249" cy="712241"/>
          </a:xfrm>
        </p:spPr>
        <p:txBody>
          <a:bodyPr anchor="t"/>
          <a:lstStyle/>
          <a:p>
            <a:pPr>
              <a:lnSpc>
                <a:spcPts val="2700"/>
              </a:lnSpc>
            </a:pPr>
            <a:r>
              <a:rPr lang="fi-FI" sz="2000" dirty="0" smtClean="0"/>
              <a:t>Kokonaisarvio operatiivisiin sopimuksiin sisältyvien toiminnallisten tavoitteiden toteutumisesta</a:t>
            </a:r>
            <a:endParaRPr lang="fi-FI" sz="20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674703" y="1793289"/>
            <a:ext cx="8076191" cy="42485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 smtClean="0"/>
              <a:t>Kokonaisarvio operatiivisiin sopimuksiin sisältyvien tavoitteiden toteutumisesta </a:t>
            </a:r>
          </a:p>
          <a:p>
            <a:endParaRPr lang="fi-FI" sz="1600" dirty="0" smtClean="0"/>
          </a:p>
          <a:p>
            <a:r>
              <a:rPr lang="fi-FI" sz="1600" dirty="0" smtClean="0"/>
              <a:t>Keskeiset toiminnalliset riskit toiminnallisten tavoitteiden toteutumiselle</a:t>
            </a:r>
            <a:endParaRPr lang="fi-FI" sz="12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02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/>
              <a:t>Työvoiman käyttö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00" y="1502538"/>
            <a:ext cx="4644541" cy="28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90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 smtClean="0"/>
              <a:t>Ruotsinkielinen kasvatus ja  opetus elokuu 2018</a:t>
            </a:r>
            <a:endParaRPr lang="fi-FI" sz="28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884912" y="3331209"/>
            <a:ext cx="7865982" cy="2710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Toimintamenojen/-tulojen tai nettomenojen poikkeamat</a:t>
            </a:r>
          </a:p>
          <a:p>
            <a:pPr lvl="1"/>
            <a:endParaRPr lang="fi-FI" sz="12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r>
              <a:rPr lang="fi-FI" sz="1600" dirty="0" smtClean="0"/>
              <a:t>Investointiosan menojen/tulojen poikkeamat</a:t>
            </a:r>
          </a:p>
          <a:p>
            <a:pPr lvl="1"/>
            <a:endParaRPr lang="fi-FI" sz="1200" dirty="0" smtClean="0"/>
          </a:p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08858"/>
              </p:ext>
            </p:extLst>
          </p:nvPr>
        </p:nvGraphicFramePr>
        <p:xfrm>
          <a:off x="884912" y="1502538"/>
          <a:ext cx="6734175" cy="2193721"/>
        </p:xfrm>
        <a:graphic>
          <a:graphicData uri="http://schemas.openxmlformats.org/drawingml/2006/table">
            <a:tbl>
              <a:tblPr/>
              <a:tblGrid>
                <a:gridCol w="919578"/>
                <a:gridCol w="763424"/>
                <a:gridCol w="876202"/>
                <a:gridCol w="878371"/>
                <a:gridCol w="659320"/>
                <a:gridCol w="659320"/>
                <a:gridCol w="659320"/>
                <a:gridCol w="659320"/>
                <a:gridCol w="659320"/>
              </a:tblGrid>
              <a:tr h="121054">
                <a:tc rowSpan="2">
                  <a:txBody>
                    <a:bodyPr/>
                    <a:lstStyle/>
                    <a:p>
                      <a:pPr algn="r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Tulosyksikkö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1000VARUKAOP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1000VARUKAOP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1000VARUKAOP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1000VARUKAOP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1000VARUKAOP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1000VARUKAOP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1000VARUKAOP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1000VARUKAOP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21054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309360"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muutokset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muutoksineen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8./2018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1 - 8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%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1 - 8   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Muutos %</a:t>
                      </a:r>
                    </a:p>
                  </a:txBody>
                  <a:tcPr marL="6725" marR="6725" marT="672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210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Kustannuslaji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</a:tr>
              <a:tr h="1210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Kokonaistulos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13 498,06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13 498,06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986,45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8 393,20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62,2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8 536,06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</a:tr>
              <a:tr h="1210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TOIMINTATUOTOT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-2 294,75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-2 294,75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-179,26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-1 693,21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73,8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-1 628,93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10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Myyntituotot</a:t>
                      </a:r>
                    </a:p>
                  </a:txBody>
                  <a:tcPr marL="80702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-1 690,75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-1 690,75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-135,75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-1 132,49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-1 080,94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0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Maksutuotot</a:t>
                      </a:r>
                    </a:p>
                  </a:txBody>
                  <a:tcPr marL="80702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-574,05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-574,05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-2,27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-415,11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72,3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-447,87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-7,3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10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Tuet ja avustukset</a:t>
                      </a:r>
                    </a:p>
                  </a:txBody>
                  <a:tcPr marL="80702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-29,25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-29,25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-40,62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-143,82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491,7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-94,08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52,9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0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Vuokratuotot</a:t>
                      </a:r>
                    </a:p>
                  </a:txBody>
                  <a:tcPr marL="80702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-0,62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-1,57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223,7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-0,74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111,8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10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 toimintatuotot</a:t>
                      </a:r>
                    </a:p>
                  </a:txBody>
                  <a:tcPr marL="80702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-0,23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-5,31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-95,7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0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TOIMINTAKULUT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15 792,81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15 792,81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1 165,72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10 086,42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63,9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10 164,99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10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Henkilöstökulut</a:t>
                      </a:r>
                    </a:p>
                  </a:txBody>
                  <a:tcPr marL="80702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9 600,06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52,47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9 652,53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768,57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6 255,25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64,8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6 111,52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0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Palvelujen ostot</a:t>
                      </a:r>
                    </a:p>
                  </a:txBody>
                  <a:tcPr marL="80702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2 030,51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2 030,51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66,44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1 108,28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54,6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1 296,61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10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Aineet, tarvikkeet</a:t>
                      </a:r>
                    </a:p>
                  </a:txBody>
                  <a:tcPr marL="80702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449,08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449,08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27,56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281,88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62,8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243,03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054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Muut toimintakulut</a:t>
                      </a:r>
                    </a:p>
                  </a:txBody>
                  <a:tcPr marL="80702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3 713,15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-52,47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3 660,68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303,15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2 441,00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66,7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2 513,83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7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 smtClean="0"/>
              <a:t>Ruotsinkielisen kasvatuksen ja opetuksen hallinto elokuu 2018</a:t>
            </a:r>
            <a:endParaRPr lang="fi-FI" sz="28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884912" y="3331209"/>
            <a:ext cx="7865982" cy="2710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Toimintamenojen/-tulojen tai nettomenojen poikkeamat</a:t>
            </a:r>
          </a:p>
          <a:p>
            <a:pPr lvl="1"/>
            <a:endParaRPr lang="fi-FI" sz="12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r>
              <a:rPr lang="fi-FI" sz="1600" dirty="0" smtClean="0"/>
              <a:t>Investointiosan menojen/tulojen poikkeamat</a:t>
            </a:r>
          </a:p>
          <a:p>
            <a:pPr lvl="1"/>
            <a:endParaRPr lang="fi-FI" sz="1200" dirty="0" smtClean="0"/>
          </a:p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39143"/>
              </p:ext>
            </p:extLst>
          </p:nvPr>
        </p:nvGraphicFramePr>
        <p:xfrm>
          <a:off x="864000" y="1760537"/>
          <a:ext cx="6734174" cy="1717677"/>
        </p:xfrm>
        <a:graphic>
          <a:graphicData uri="http://schemas.openxmlformats.org/drawingml/2006/table">
            <a:tbl>
              <a:tblPr/>
              <a:tblGrid>
                <a:gridCol w="889461"/>
                <a:gridCol w="767378"/>
                <a:gridCol w="880740"/>
                <a:gridCol w="882920"/>
                <a:gridCol w="662735"/>
                <a:gridCol w="662735"/>
                <a:gridCol w="662735"/>
                <a:gridCol w="662735"/>
                <a:gridCol w="662735"/>
              </a:tblGrid>
              <a:tr h="121702">
                <a:tc rowSpan="2">
                  <a:txBody>
                    <a:bodyPr/>
                    <a:lstStyle/>
                    <a:p>
                      <a:pPr algn="r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Tulosyksikkö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1000VARUHA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1000VARUHA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1000VARUHA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1000VARUHA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1000VARUHA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1000VARUHA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1000VARUHA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1000VARUHA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2170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Ruotsink. kasv. ja o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311016"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muutokset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muutoksineen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8./2018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1 - 8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%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1 - 8   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Muutos %</a:t>
                      </a:r>
                    </a:p>
                  </a:txBody>
                  <a:tcPr marL="6761" marR="6761" marT="6761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2170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Kustannuslaji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</a:tr>
              <a:tr h="12170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Kokonaistulos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137,11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137,11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94,57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84,87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</a:tr>
              <a:tr h="12170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TOIMINTATUOTOT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56,7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170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Myyntituotot</a:t>
                      </a:r>
                    </a:p>
                  </a:txBody>
                  <a:tcPr marL="81135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56,7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-0,11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0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TOIMINTAKULUT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137,31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137,31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14,72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94,69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84,98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170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Henkilöstökulut</a:t>
                      </a:r>
                    </a:p>
                  </a:txBody>
                  <a:tcPr marL="81135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126,11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126,11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9,65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83,30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79,88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0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Palvelujen ostot</a:t>
                      </a:r>
                    </a:p>
                  </a:txBody>
                  <a:tcPr marL="81135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5,05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9,55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142,6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125,8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170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Aineet, tarvikkeet</a:t>
                      </a:r>
                    </a:p>
                  </a:txBody>
                  <a:tcPr marL="81135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32,8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152,6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02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Muut toimintakulut</a:t>
                      </a:r>
                    </a:p>
                  </a:txBody>
                  <a:tcPr marL="81135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1,20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0,75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62,4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0,45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68,3</a:t>
                      </a:r>
                    </a:p>
                  </a:txBody>
                  <a:tcPr marL="6761" marR="6761" marT="6761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5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 smtClean="0"/>
              <a:t>Ruotsinkielinen varhaiskasvatusalue elokuu 2018</a:t>
            </a:r>
            <a:endParaRPr lang="fi-FI" sz="28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884912" y="3331209"/>
            <a:ext cx="7865982" cy="2710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Toimintamenojen/-tulojen tai nettomenojen poikkeamat</a:t>
            </a:r>
          </a:p>
          <a:p>
            <a:pPr lvl="1"/>
            <a:endParaRPr lang="fi-FI" sz="12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r>
              <a:rPr lang="fi-FI" sz="1600" dirty="0" smtClean="0"/>
              <a:t>Investointiosan menojen/tulojen poikkeamat</a:t>
            </a:r>
          </a:p>
          <a:p>
            <a:pPr lvl="1"/>
            <a:endParaRPr lang="fi-FI" sz="1200" dirty="0" smtClean="0"/>
          </a:p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90202"/>
              </p:ext>
            </p:extLst>
          </p:nvPr>
        </p:nvGraphicFramePr>
        <p:xfrm>
          <a:off x="884912" y="1505089"/>
          <a:ext cx="6734177" cy="2033248"/>
        </p:xfrm>
        <a:graphic>
          <a:graphicData uri="http://schemas.openxmlformats.org/drawingml/2006/table">
            <a:tbl>
              <a:tblPr/>
              <a:tblGrid>
                <a:gridCol w="939207"/>
                <a:gridCol w="749662"/>
                <a:gridCol w="860407"/>
                <a:gridCol w="862536"/>
                <a:gridCol w="664473"/>
                <a:gridCol w="664473"/>
                <a:gridCol w="664473"/>
                <a:gridCol w="664473"/>
                <a:gridCol w="664473"/>
              </a:tblGrid>
              <a:tr h="118529">
                <a:tc rowSpan="2">
                  <a:txBody>
                    <a:bodyPr/>
                    <a:lstStyle/>
                    <a:p>
                      <a:pPr algn="r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Tulosyksikkö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1000VARUOTSI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1000VARUOTSI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1000VARUOTSI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1000VARUOTSI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1000VARUOTSI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1000VARUOTSI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1000VARUOTSI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1000VARUOTSI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18529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varh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varh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varh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varh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varh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varh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varh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varh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302906"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muutokset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muutoksineen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8./2018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1 - 8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%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1 - 8   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Muutos %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Kustannuslaji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Kokonaistulos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3 621,37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3 621,37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302,50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2 178,81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60,2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2 190,68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TOIMINTATUOTOT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-664,70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-664,70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-13,38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-503,88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75,8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-479,04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Myyntituotot</a:t>
                      </a:r>
                    </a:p>
                  </a:txBody>
                  <a:tcPr marL="79019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-145,94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-145,94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-7,09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-102,36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70,1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-53,06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92,9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Maksutuotot</a:t>
                      </a:r>
                    </a:p>
                  </a:txBody>
                  <a:tcPr marL="79019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-513,55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-513,55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-2,20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-379,12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73,8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-413,39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-8,3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Tuet ja avustukset</a:t>
                      </a:r>
                    </a:p>
                  </a:txBody>
                  <a:tcPr marL="79019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-5,21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-5,21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-4,09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-22,40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430,0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-7,28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207,8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 toimintatuotot</a:t>
                      </a:r>
                    </a:p>
                  </a:txBody>
                  <a:tcPr marL="79019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-5,31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-100,0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TOIMINTAKULUT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4 286,07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4 286,07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315,88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2 682,69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62,6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2 669,71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Henkilöstökulut</a:t>
                      </a:r>
                    </a:p>
                  </a:txBody>
                  <a:tcPr marL="79019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2 962,94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2 962,94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243,10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1 898,74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64,1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1 820,03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Palvelujen ostot</a:t>
                      </a:r>
                    </a:p>
                  </a:txBody>
                  <a:tcPr marL="79019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523,04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523,04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258,29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349,15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-26,0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Aineet, tarvikkeet</a:t>
                      </a:r>
                    </a:p>
                  </a:txBody>
                  <a:tcPr marL="79019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53,27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53,27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31,00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58,2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29,37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Muut toimintakulut</a:t>
                      </a:r>
                    </a:p>
                  </a:txBody>
                  <a:tcPr marL="79019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746,82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746,82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60,67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494,67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66,2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471,15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9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 smtClean="0"/>
              <a:t>Ruotsinkielinen perusopetus elokuu 2018</a:t>
            </a:r>
            <a:endParaRPr lang="fi-FI" sz="28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884912" y="3331209"/>
            <a:ext cx="7865982" cy="2710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Toimintamenojen/-tulojen tai nettomenojen poikkeamat</a:t>
            </a:r>
          </a:p>
          <a:p>
            <a:pPr lvl="1"/>
            <a:endParaRPr lang="fi-FI" sz="12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r>
              <a:rPr lang="fi-FI" sz="1600" dirty="0" smtClean="0"/>
              <a:t>Investointiosan menojen/tulojen poikkeamat</a:t>
            </a:r>
          </a:p>
          <a:p>
            <a:pPr lvl="1"/>
            <a:endParaRPr lang="fi-FI" sz="1200" dirty="0" smtClean="0"/>
          </a:p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36594"/>
              </p:ext>
            </p:extLst>
          </p:nvPr>
        </p:nvGraphicFramePr>
        <p:xfrm>
          <a:off x="864000" y="1297961"/>
          <a:ext cx="6734177" cy="2033248"/>
        </p:xfrm>
        <a:graphic>
          <a:graphicData uri="http://schemas.openxmlformats.org/drawingml/2006/table">
            <a:tbl>
              <a:tblPr/>
              <a:tblGrid>
                <a:gridCol w="939207"/>
                <a:gridCol w="749662"/>
                <a:gridCol w="860407"/>
                <a:gridCol w="862536"/>
                <a:gridCol w="664473"/>
                <a:gridCol w="664473"/>
                <a:gridCol w="664473"/>
                <a:gridCol w="664473"/>
                <a:gridCol w="664473"/>
              </a:tblGrid>
              <a:tr h="118529">
                <a:tc rowSpan="2">
                  <a:txBody>
                    <a:bodyPr/>
                    <a:lstStyle/>
                    <a:p>
                      <a:pPr algn="r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Tulosyksikkö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1000VARUOP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1000VARUOP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1000VARUOP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1000VARUOP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1000VARUOP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1000VARUOP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1000VARUOP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1000VARUOP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18529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peru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peru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peru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peru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peru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peru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peru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peru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302906"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muutokset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muutoksineen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8./2018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1 - 8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%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1 - 8   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Muutos %</a:t>
                      </a:r>
                    </a:p>
                  </a:txBody>
                  <a:tcPr marL="6585" marR="6585" marT="6585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Kustannuslaji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Kokonaistulos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7 402,94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7 402,94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492,30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4 645,00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4 701,51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TOIMINTATUOTOT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-1 567,80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-1 567,80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-165,11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-1 147,09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73,2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-1 109,10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Myyntituotot</a:t>
                      </a:r>
                    </a:p>
                  </a:txBody>
                  <a:tcPr marL="79019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-1 543,06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-1 543,06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-128,58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-1 028,98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-1 026,10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Tuet ja avustukset</a:t>
                      </a:r>
                    </a:p>
                  </a:txBody>
                  <a:tcPr marL="79019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-24,04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-24,04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-36,53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-117,02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486,8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-82,60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Vuokratuotot</a:t>
                      </a:r>
                    </a:p>
                  </a:txBody>
                  <a:tcPr marL="79019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-0,86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123,0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-0,40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113,4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 toimintatuotot</a:t>
                      </a:r>
                    </a:p>
                  </a:txBody>
                  <a:tcPr marL="79019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-0,23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TOIMINTAKULUT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8 970,74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8 970,74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657,41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5 792,09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64,6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5 810,61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Henkilöstökulut</a:t>
                      </a:r>
                    </a:p>
                  </a:txBody>
                  <a:tcPr marL="79019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5 088,22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52,47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5 140,69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413,88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3 376,05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3 319,17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Palvelujen ostot</a:t>
                      </a:r>
                    </a:p>
                  </a:txBody>
                  <a:tcPr marL="79019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1 272,65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1 272,65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39,84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728,33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57,2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788,57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Aineet, tarvikkeet</a:t>
                      </a:r>
                    </a:p>
                  </a:txBody>
                  <a:tcPr marL="79019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361,63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361,63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22,63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225,13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62,3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203,70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18529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Muut toimintakulut</a:t>
                      </a:r>
                    </a:p>
                  </a:txBody>
                  <a:tcPr marL="79019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2 248,25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-52,47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2 195,78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181,06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1 462,58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66,6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1 499,18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6585" marR="6585" marT="6585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1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 smtClean="0"/>
              <a:t>Ruotsinkielinen lukiokoulutus elokuu 2018</a:t>
            </a:r>
            <a:endParaRPr lang="fi-FI" sz="28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884912" y="3331209"/>
            <a:ext cx="7865982" cy="2710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Toimintamenojen/-tulojen tai nettomenojen poikkeamat</a:t>
            </a:r>
          </a:p>
          <a:p>
            <a:pPr lvl="1"/>
            <a:endParaRPr lang="fi-FI" sz="12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r>
              <a:rPr lang="fi-FI" sz="1600" dirty="0" smtClean="0"/>
              <a:t>Investointiosan menojen/tulojen poikkeamat</a:t>
            </a:r>
          </a:p>
          <a:p>
            <a:pPr lvl="1"/>
            <a:endParaRPr lang="fi-FI" sz="1200" dirty="0" smtClean="0"/>
          </a:p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69167"/>
              </p:ext>
            </p:extLst>
          </p:nvPr>
        </p:nvGraphicFramePr>
        <p:xfrm>
          <a:off x="864000" y="1365896"/>
          <a:ext cx="6734177" cy="2070153"/>
        </p:xfrm>
        <a:graphic>
          <a:graphicData uri="http://schemas.openxmlformats.org/drawingml/2006/table">
            <a:tbl>
              <a:tblPr/>
              <a:tblGrid>
                <a:gridCol w="1078849"/>
                <a:gridCol w="759510"/>
                <a:gridCol w="871710"/>
                <a:gridCol w="873868"/>
                <a:gridCol w="630048"/>
                <a:gridCol w="630048"/>
                <a:gridCol w="630048"/>
                <a:gridCol w="630048"/>
                <a:gridCol w="630048"/>
              </a:tblGrid>
              <a:tr h="120893">
                <a:tc rowSpan="2">
                  <a:txBody>
                    <a:bodyPr/>
                    <a:lstStyle/>
                    <a:p>
                      <a:pPr algn="r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Tulosyksikkö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1000LARKLUKI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1000LARKLUKI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1000LARKLUKI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1000LARKLUKI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1000LARKLUKI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1000LARKLUKI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1000LARKLUKI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1000LARKLUKI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208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luki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luki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luki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luki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luki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luki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luki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luki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308948"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muutokset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muutoksineen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8./2018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1 - 8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%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1 - 8   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Muutos %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Kustannuslaji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Kokonaistulos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1 973,40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1 973,40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152,47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1 264,69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64,1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1 318,11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-4,1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TOIMINTATUOTOT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-0,76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-5,05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296,8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-5,19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-2,9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Myyntituotot</a:t>
                      </a:r>
                    </a:p>
                  </a:txBody>
                  <a:tcPr marL="80595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-0,06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-0,64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53,3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-1,46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-56,3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Maksutuotot</a:t>
                      </a:r>
                    </a:p>
                  </a:txBody>
                  <a:tcPr marL="80595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-0,07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-0,46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91,2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-0,40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Tuet ja avustukset</a:t>
                      </a:r>
                    </a:p>
                  </a:txBody>
                  <a:tcPr marL="80595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-3,25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-3,00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Vuokratuotot</a:t>
                      </a:r>
                    </a:p>
                  </a:txBody>
                  <a:tcPr marL="80595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-0,62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-0,70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-0,34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109,8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TOIMINTAKULUT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1 975,10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1 975,10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153,23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1 269,74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64,3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1 323,31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Henkilöstökulut</a:t>
                      </a:r>
                    </a:p>
                  </a:txBody>
                  <a:tcPr marL="80595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1 135,18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1 135,18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90,69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744,48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65,6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721,22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Palvelujen ostot</a:t>
                      </a:r>
                    </a:p>
                  </a:txBody>
                  <a:tcPr marL="80595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193,66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193,66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9,06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89,29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46,1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118,79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-24,8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Aineet, tarvikkeet</a:t>
                      </a:r>
                    </a:p>
                  </a:txBody>
                  <a:tcPr marL="80595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19,30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19,30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16,19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83,9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378,7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Muut toimintakulut</a:t>
                      </a:r>
                    </a:p>
                  </a:txBody>
                  <a:tcPr marL="80595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626,96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626,96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52,18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419,78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479,92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-12,5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7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 smtClean="0"/>
              <a:t>Ruotsinkielinen aikuiskoulutus elokuu 2018</a:t>
            </a:r>
            <a:endParaRPr lang="fi-FI" sz="28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884912" y="3331209"/>
            <a:ext cx="7865982" cy="27106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 smtClean="0"/>
          </a:p>
          <a:p>
            <a:endParaRPr lang="fi-FI" sz="1600" dirty="0"/>
          </a:p>
          <a:p>
            <a:r>
              <a:rPr lang="fi-FI" sz="1600" dirty="0" smtClean="0"/>
              <a:t>Toimintamenojen/-tulojen tai nettomenojen poikkeamat</a:t>
            </a:r>
          </a:p>
          <a:p>
            <a:pPr lvl="1"/>
            <a:endParaRPr lang="fi-FI" sz="12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pPr marL="457200" lvl="1" indent="0">
              <a:buFont typeface="Arial" pitchFamily="34" charset="0"/>
              <a:buNone/>
            </a:pPr>
            <a:endParaRPr lang="fi-FI" sz="1400" dirty="0" smtClean="0"/>
          </a:p>
          <a:p>
            <a:r>
              <a:rPr lang="fi-FI" sz="1600" dirty="0" smtClean="0"/>
              <a:t>Investointiosan menojen/tulojen poikkeamat</a:t>
            </a:r>
          </a:p>
          <a:p>
            <a:pPr lvl="1"/>
            <a:endParaRPr lang="fi-FI" sz="1200" dirty="0" smtClean="0"/>
          </a:p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87400"/>
              </p:ext>
            </p:extLst>
          </p:nvPr>
        </p:nvGraphicFramePr>
        <p:xfrm>
          <a:off x="864000" y="1606645"/>
          <a:ext cx="6734174" cy="1949260"/>
        </p:xfrm>
        <a:graphic>
          <a:graphicData uri="http://schemas.openxmlformats.org/drawingml/2006/table">
            <a:tbl>
              <a:tblPr/>
              <a:tblGrid>
                <a:gridCol w="928926"/>
                <a:gridCol w="762196"/>
                <a:gridCol w="874793"/>
                <a:gridCol w="876959"/>
                <a:gridCol w="658260"/>
                <a:gridCol w="658260"/>
                <a:gridCol w="658260"/>
                <a:gridCol w="658260"/>
                <a:gridCol w="658260"/>
              </a:tblGrid>
              <a:tr h="120893">
                <a:tc rowSpan="2">
                  <a:txBody>
                    <a:bodyPr/>
                    <a:lstStyle/>
                    <a:p>
                      <a:pPr algn="r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Tulosyksikkö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1000LARKTYOV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1000LARKTYOV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1000LARKTYOV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1000LARKTYOV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1000LARKTYOV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1000LARKTYOV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1000LARKTYOV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1000LARKTYOV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20893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aiku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aiku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aiku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aiku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aiku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aiku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aiku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Ruotsinkielinen aiku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308948"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muutokset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muutoksineen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8./2018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1 - 8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/2018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%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 1 - 8    </a:t>
                      </a:r>
                      <a:b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Muutos %</a:t>
                      </a:r>
                    </a:p>
                  </a:txBody>
                  <a:tcPr marL="6716" marR="6716" marT="6716" marB="0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Kustannuslaji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1.000 EUR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C4C4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Kokonaistulos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363,23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363,23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210,13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57,9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225,89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43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TOIMINTATUOTOT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-60,35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-60,35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-37,08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61,4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-35,49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Myyntituotot</a:t>
                      </a:r>
                    </a:p>
                  </a:txBody>
                  <a:tcPr marL="80595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-0,35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-0,35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-0,39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112,2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-0,21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86,5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Maksutuotot</a:t>
                      </a:r>
                    </a:p>
                  </a:txBody>
                  <a:tcPr marL="80595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-60,00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-60,00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-35,53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59,2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-34,08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Tuet ja avustukset</a:t>
                      </a:r>
                    </a:p>
                  </a:txBody>
                  <a:tcPr marL="80595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-1,15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TOIMINTAKULUT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423,58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423,58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247,21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58,4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261,38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Henkilöstökulut</a:t>
                      </a:r>
                    </a:p>
                  </a:txBody>
                  <a:tcPr marL="80595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287,60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287,60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11,25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152,68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53,1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171,22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-10,8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Palvelujen ostot</a:t>
                      </a:r>
                    </a:p>
                  </a:txBody>
                  <a:tcPr marL="80595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34,46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34,46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2,92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22,82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66,2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20,87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Aineet, tarvikkeet</a:t>
                      </a:r>
                    </a:p>
                  </a:txBody>
                  <a:tcPr marL="80595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11,59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11,59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8,48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73,2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6,15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38,0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8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Muut toimintakulut</a:t>
                      </a:r>
                    </a:p>
                  </a:txBody>
                  <a:tcPr marL="80595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89,93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89,93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9,22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63,23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70,3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63,14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6716" marR="6716" marT="6716" marB="0" anchor="ctr">
                    <a:lnL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1393856"/>
          </a:xfrm>
        </p:spPr>
        <p:txBody>
          <a:bodyPr anchor="t"/>
          <a:lstStyle/>
          <a:p>
            <a:r>
              <a:rPr lang="fi-FI" sz="2800" dirty="0"/>
              <a:t>Olennaiset toiminnalliset ja talouden muutokset edelliseen vuoteen verrattuna</a:t>
            </a:r>
          </a:p>
        </p:txBody>
      </p:sp>
    </p:spTree>
    <p:extLst>
      <p:ext uri="{BB962C8B-B14F-4D97-AF65-F5344CB8AC3E}">
        <p14:creationId xmlns:p14="http://schemas.microsoft.com/office/powerpoint/2010/main" val="22863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76544" y="1835150"/>
            <a:ext cx="7321319" cy="40579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128" y="504000"/>
            <a:ext cx="8376040" cy="1257123"/>
          </a:xfrm>
        </p:spPr>
        <p:txBody>
          <a:bodyPr anchor="t"/>
          <a:lstStyle/>
          <a:p>
            <a:pPr>
              <a:lnSpc>
                <a:spcPts val="2700"/>
              </a:lnSpc>
            </a:pPr>
            <a:r>
              <a:rPr lang="fi-FI" sz="2400" dirty="0"/>
              <a:t>Selvitys </a:t>
            </a:r>
            <a:r>
              <a:rPr lang="fi-FI" sz="2400" dirty="0" smtClean="0"/>
              <a:t>talousarvion taloudellisten tavoitteiden toteutumisesta </a:t>
            </a:r>
            <a:r>
              <a:rPr lang="fi-FI" sz="2400" dirty="0"/>
              <a:t>ja merkittävimmistä poikkeamista tulosalueittain/palvelualueittain</a:t>
            </a:r>
          </a:p>
        </p:txBody>
      </p:sp>
    </p:spTree>
    <p:extLst>
      <p:ext uri="{BB962C8B-B14F-4D97-AF65-F5344CB8AC3E}">
        <p14:creationId xmlns:p14="http://schemas.microsoft.com/office/powerpoint/2010/main" val="39958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KU_PPT_4-3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459</TotalTime>
  <Words>1307</Words>
  <Application>Microsoft Office PowerPoint</Application>
  <PresentationFormat>Bildspel på skärmen (4:3)</PresentationFormat>
  <Paragraphs>837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Lucida Grande</vt:lpstr>
      <vt:lpstr>ヒラギノ角ゴ Pro W3</vt:lpstr>
      <vt:lpstr>TURKU_PPT_4-3</vt:lpstr>
      <vt:lpstr>Kuvalliset</vt:lpstr>
      <vt:lpstr>Värilliset</vt:lpstr>
      <vt:lpstr>Kuukausiraportti</vt:lpstr>
      <vt:lpstr>Ruotsinkielinen kasvatus ja  opetus elokuu 2018</vt:lpstr>
      <vt:lpstr>Ruotsinkielisen kasvatuksen ja opetuksen hallinto elokuu 2018</vt:lpstr>
      <vt:lpstr>Ruotsinkielinen varhaiskasvatusalue elokuu 2018</vt:lpstr>
      <vt:lpstr>Ruotsinkielinen perusopetus elokuu 2018</vt:lpstr>
      <vt:lpstr>Ruotsinkielinen lukiokoulutus elokuu 2018</vt:lpstr>
      <vt:lpstr>Ruotsinkielinen aikuiskoulutus elokuu 2018</vt:lpstr>
      <vt:lpstr>Olennaiset toiminnalliset ja talouden muutokset edelliseen vuoteen verrattuna</vt:lpstr>
      <vt:lpstr>Selvitys talousarvion taloudellisten tavoitteiden toteutumisesta ja merkittävimmistä poikkeamista tulosalueittain/palvelualueittain</vt:lpstr>
      <vt:lpstr>Kokonaisarvio operatiivisiin sopimuksiin sisältyvien toiminnallisten tavoitteiden toteutumisesta</vt:lpstr>
      <vt:lpstr>Työvoiman käyttö</vt:lpstr>
      <vt:lpstr>Kiitos!</vt:lpstr>
    </vt:vector>
  </TitlesOfParts>
  <Company>Turun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Kuukausiraportin diapohja  /  18.1.2016</dc:title>
  <dc:creator>Puska Markku</dc:creator>
  <cp:lastModifiedBy>Kjellman Liliane</cp:lastModifiedBy>
  <cp:revision>55</cp:revision>
  <cp:lastPrinted>2016-04-13T05:42:58Z</cp:lastPrinted>
  <dcterms:created xsi:type="dcterms:W3CDTF">2016-01-18T08:27:41Z</dcterms:created>
  <dcterms:modified xsi:type="dcterms:W3CDTF">2018-10-02T10:01:47Z</dcterms:modified>
</cp:coreProperties>
</file>