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7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62AD909B-26AF-4015-B041-35967E929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8835A311-A3FC-41D3-9DBF-A6E32A5A2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410B3808-B053-4D46-94CC-A8F89D663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15B1-1D9A-4D14-8819-8242ADB08EE7}" type="datetimeFigureOut">
              <a:rPr lang="sv-SE" smtClean="0"/>
              <a:t>2018-02-08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D73336A4-814F-4A63-BE8F-A2924A7B5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26EC6EBB-C071-4044-B53E-EFCFDA6CB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D406-F0D6-4561-9F46-0BC561EE07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221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CACE9B6-E271-4C5A-AC51-0BA8CCCE6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xmlns="" id="{4C8159C9-20C4-4B97-B9F8-28EBC502F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1314F1D7-EF13-4DB5-A550-AF382B580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15B1-1D9A-4D14-8819-8242ADB08EE7}" type="datetimeFigureOut">
              <a:rPr lang="sv-SE" smtClean="0"/>
              <a:t>2018-02-08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0FFACD21-8CCB-4309-B3B3-96B6066F3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0AFA2DAB-6F59-4D50-9A9B-D49E1FE88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D406-F0D6-4561-9F46-0BC561EE07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272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xmlns="" id="{6FEFA7D2-3EEB-43DF-B4C3-01F9BDED6C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xmlns="" id="{2BE034FB-C2A2-4C9E-A5AE-BD7032582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4947E330-9041-4AD7-B6E4-F9A5ED3F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15B1-1D9A-4D14-8819-8242ADB08EE7}" type="datetimeFigureOut">
              <a:rPr lang="sv-SE" smtClean="0"/>
              <a:t>2018-02-08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15EDD4EC-E8FC-4013-BF20-05FB24132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E2E263A7-BFCB-4F52-8ABC-B348B6535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D406-F0D6-4561-9F46-0BC561EE07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39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5A9F81D5-C8BA-4505-98AB-B7535ECD2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F2F60418-A34D-459D-9890-0ECE9C043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4A1A48EF-0A34-456C-A1EB-FC1727A7F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15B1-1D9A-4D14-8819-8242ADB08EE7}" type="datetimeFigureOut">
              <a:rPr lang="sv-SE" smtClean="0"/>
              <a:t>2018-02-08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61D47DBD-47D0-4B34-BD6D-05663CDD5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F4B45195-F046-455B-9CFA-FA846796B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D406-F0D6-4561-9F46-0BC561EE07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033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7A7F7C9-67E6-491E-A742-4C4A8A398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F5B3B57B-36CA-4173-B2FE-36D46CD21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9813D013-F821-436C-BA9D-97D4A92A4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15B1-1D9A-4D14-8819-8242ADB08EE7}" type="datetimeFigureOut">
              <a:rPr lang="sv-SE" smtClean="0"/>
              <a:t>2018-02-08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413B898C-B50C-42E0-9100-327484ACE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7295EE85-B77B-4F32-8BEC-5ACC5C6EB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D406-F0D6-4561-9F46-0BC561EE07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82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2810E594-A29A-4EE4-BA73-079C82AEB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471F9FAD-1405-469F-AF58-596EAD881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1BD8CDE5-EF9E-4FBC-9CA0-59372713B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7C587C23-AD3B-4259-A6AE-13652DF78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15B1-1D9A-4D14-8819-8242ADB08EE7}" type="datetimeFigureOut">
              <a:rPr lang="sv-SE" smtClean="0"/>
              <a:t>2018-02-08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F26D61F9-E72A-4511-9D0B-9FBE2AD15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0D884740-40E3-49FF-98AB-AE177783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D406-F0D6-4561-9F46-0BC561EE07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589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5B6515AE-9443-4D1C-855A-87EB2FA15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A1EB3116-27FE-456C-A5AE-7EBC3F5E1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F0D08AA5-1EC5-477F-ACA0-CE26BCD82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xmlns="" id="{50302A5F-A231-4127-A45A-4278375C9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xmlns="" id="{37F9B36E-F682-4DB9-B1AF-0C3C8E6A7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xmlns="" id="{679A133A-4F01-4D43-A07F-42DE0DE59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15B1-1D9A-4D14-8819-8242ADB08EE7}" type="datetimeFigureOut">
              <a:rPr lang="sv-SE" smtClean="0"/>
              <a:t>2018-02-08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xmlns="" id="{265BEFD4-6DA1-4A8E-A90E-EC8C6D0B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xmlns="" id="{96F907FA-6A4D-4047-902F-BC54FC844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D406-F0D6-4561-9F46-0BC561EE07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529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2E61ED22-744E-4F60-AC5F-04582159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xmlns="" id="{EBA50CF3-5ED8-4C63-B44C-5274BD6B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15B1-1D9A-4D14-8819-8242ADB08EE7}" type="datetimeFigureOut">
              <a:rPr lang="sv-SE" smtClean="0"/>
              <a:t>2018-02-08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21884969-9351-449A-BB55-6228A65AA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944F17A4-C40D-4099-8BA8-AB9D2B5A9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D406-F0D6-4561-9F46-0BC561EE07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629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xmlns="" id="{C8EF49BF-7C54-4109-A9CD-27C4D8AD3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15B1-1D9A-4D14-8819-8242ADB08EE7}" type="datetimeFigureOut">
              <a:rPr lang="sv-SE" smtClean="0"/>
              <a:t>2018-02-08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xmlns="" id="{8084791C-4C5E-4AC8-A5C7-03F137B8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F7EEFBE6-D7FB-4400-95F6-21A55D0A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D406-F0D6-4561-9F46-0BC561EE07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668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46C362F4-9A4B-40AF-88E8-B5F4C061D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FBAFB0A9-6BBB-4D68-BECB-4901196D8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C4F7BF04-16A1-4B1F-8189-1AD02CF41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940F35E8-0DDA-4909-B152-A222EC45F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15B1-1D9A-4D14-8819-8242ADB08EE7}" type="datetimeFigureOut">
              <a:rPr lang="sv-SE" smtClean="0"/>
              <a:t>2018-02-08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ADA9855A-5294-4C13-9674-4DDE36D19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820AD44D-FC4E-4295-86CE-ACA8753E4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D406-F0D6-4561-9F46-0BC561EE07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118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E64208D-12B8-47DD-914F-DC1C6EC46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xmlns="" id="{FE2B3C41-BE7B-445B-B6B7-4B2BEA572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56AF0713-27C3-42BA-BD58-CCB6DE147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C1F7AD2E-2DB2-40C3-B3F9-13A7A900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15B1-1D9A-4D14-8819-8242ADB08EE7}" type="datetimeFigureOut">
              <a:rPr lang="sv-SE" smtClean="0"/>
              <a:t>2018-02-08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3C01F644-4220-46E9-A6F0-B02754962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7F8CC0C8-ADAF-4F66-A21E-0BEA6573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D406-F0D6-4561-9F46-0BC561EE07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420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xmlns="" id="{A3DD975E-DE8F-44A2-8107-83D153C1D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E8D3BFF5-D3B0-4C9D-9C38-72E0DF523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63C0FAA4-93E9-4A4B-AFE2-6A1585CFA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515B1-1D9A-4D14-8819-8242ADB08EE7}" type="datetimeFigureOut">
              <a:rPr lang="sv-SE" smtClean="0"/>
              <a:t>2018-02-08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C24F9BBF-31A7-4F13-BE31-385DFA79E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9BD01448-86A9-4BEC-8053-EAF5D9ACE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8D406-F0D6-4561-9F46-0BC561EE07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288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0C4C113D-8C64-4F90-94E8-B4A46A4702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t="21052"/>
          <a:stretch/>
        </p:blipFill>
        <p:spPr>
          <a:xfrm>
            <a:off x="-50790" y="-1"/>
            <a:ext cx="12191980" cy="685799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034A2E9-9F83-4FAA-8293-E6655B958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400" y="1122362"/>
            <a:ext cx="9245600" cy="3358198"/>
          </a:xfrm>
        </p:spPr>
        <p:txBody>
          <a:bodyPr>
            <a:normAutofit fontScale="90000"/>
          </a:bodyPr>
          <a:lstStyle/>
          <a:p>
            <a:r>
              <a:rPr lang="sv-SE" sz="8000" b="1">
                <a:solidFill>
                  <a:srgbClr val="FFFFFF"/>
                </a:solidFill>
              </a:rPr>
              <a:t/>
            </a:r>
            <a:br>
              <a:rPr lang="sv-SE" sz="8000" b="1">
                <a:solidFill>
                  <a:srgbClr val="FFFFFF"/>
                </a:solidFill>
              </a:rPr>
            </a:br>
            <a:r>
              <a:rPr lang="sv-SE" sz="8000" b="1">
                <a:solidFill>
                  <a:srgbClr val="FFFFFF"/>
                </a:solidFill>
              </a:rPr>
              <a:t/>
            </a:r>
            <a:br>
              <a:rPr lang="sv-SE" sz="8000" b="1">
                <a:solidFill>
                  <a:srgbClr val="FFFFFF"/>
                </a:solidFill>
              </a:rPr>
            </a:br>
            <a:r>
              <a:rPr lang="sv-SE" sz="8000" b="1">
                <a:solidFill>
                  <a:srgbClr val="FFFFFF"/>
                </a:solidFill>
              </a:rPr>
              <a:t/>
            </a:r>
            <a:br>
              <a:rPr lang="sv-SE" sz="8000" b="1">
                <a:solidFill>
                  <a:srgbClr val="FFFFFF"/>
                </a:solidFill>
              </a:rPr>
            </a:br>
            <a:r>
              <a:rPr lang="sv-SE" sz="8000" b="1">
                <a:solidFill>
                  <a:srgbClr val="FFFFFF"/>
                </a:solidFill>
              </a:rPr>
              <a:t/>
            </a:r>
            <a:br>
              <a:rPr lang="sv-SE" sz="8000" b="1">
                <a:solidFill>
                  <a:srgbClr val="FFFFFF"/>
                </a:solidFill>
              </a:rPr>
            </a:br>
            <a:r>
              <a:rPr lang="sv-SE" sz="8000" b="1">
                <a:solidFill>
                  <a:srgbClr val="FFFFFF"/>
                </a:solidFill>
              </a:rPr>
              <a:t>Bensows</a:t>
            </a:r>
            <a:r>
              <a:rPr lang="sv-SE" b="1">
                <a:solidFill>
                  <a:srgbClr val="FFFFFF"/>
                </a:solidFill>
              </a:rPr>
              <a:t> </a:t>
            </a:r>
            <a:endParaRPr lang="sv-SE" b="1" dirty="0">
              <a:solidFill>
                <a:srgbClr val="FFFFFF"/>
              </a:solidFill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86F80486-91BD-4F08-93F6-C8FD90FF3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sv-SE" sz="5400">
                <a:solidFill>
                  <a:srgbClr val="FFFFFF"/>
                </a:solidFill>
              </a:rPr>
              <a:t>Stödpersonsverksamhet</a:t>
            </a:r>
            <a:endParaRPr lang="sv-SE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3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98BC887-4916-4227-9F48-3B078D238F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xmlns="" id="{1AD6DCFA-0E71-4650-A5E4-3C20E73EB6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8DAFFA02-163F-41EA-A694-57C1871951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5668" r="-2" b="12387"/>
          <a:stretch/>
        </p:blipFill>
        <p:spPr>
          <a:xfrm>
            <a:off x="804672" y="803049"/>
            <a:ext cx="3026664" cy="2470743"/>
          </a:xfrm>
          <a:prstGeom prst="rect">
            <a:avLst/>
          </a:prstGeom>
          <a:effectLst/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42B70749-E640-4C90-8CFA-2A1B1D839B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rcRect l="11900" r="2336" b="1"/>
          <a:stretch/>
        </p:blipFill>
        <p:spPr>
          <a:xfrm>
            <a:off x="804672" y="3461344"/>
            <a:ext cx="3026663" cy="243840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4DC9C371-B308-4F65-87F8-B9AD75FF877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16878" y="1550504"/>
            <a:ext cx="6422850" cy="467331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/>
            <a:endParaRPr lang="en-US" sz="20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xmlns="" id="{6631F03A-DCE3-44CD-9550-10DC66070F1A}"/>
              </a:ext>
            </a:extLst>
          </p:cNvPr>
          <p:cNvSpPr txBox="1"/>
          <p:nvPr/>
        </p:nvSpPr>
        <p:spPr>
          <a:xfrm>
            <a:off x="5116878" y="629266"/>
            <a:ext cx="6422849" cy="5270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Bensows</a:t>
            </a:r>
            <a:r>
              <a:rPr lang="en-US" sz="3400" b="1" kern="1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stödpersonsverksamhet</a:t>
            </a:r>
            <a:r>
              <a:rPr lang="en-US" sz="3400" b="1" kern="1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är</a:t>
            </a:r>
            <a:r>
              <a:rPr lang="en-US" sz="3400" b="1" kern="1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utvecklad</a:t>
            </a:r>
            <a:r>
              <a:rPr lang="en-US" sz="3400" b="1" kern="1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400" b="1" kern="1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samarbete</a:t>
            </a:r>
            <a:r>
              <a:rPr lang="en-US" sz="3400" b="1" kern="1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med </a:t>
            </a:r>
            <a:r>
              <a:rPr lang="en-US" sz="3400" b="1" kern="1200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Helsingfors</a:t>
            </a:r>
            <a:r>
              <a:rPr lang="en-US" sz="3400" b="1" kern="1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Mission</a:t>
            </a:r>
          </a:p>
        </p:txBody>
      </p:sp>
    </p:spTree>
    <p:extLst>
      <p:ext uri="{BB962C8B-B14F-4D97-AF65-F5344CB8AC3E}">
        <p14:creationId xmlns:p14="http://schemas.microsoft.com/office/powerpoint/2010/main" val="81488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D871AAF-CBBC-4B7B-8B03-7FDDFA0B4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13" y="365125"/>
            <a:ext cx="10588487" cy="1040163"/>
          </a:xfrm>
        </p:spPr>
        <p:txBody>
          <a:bodyPr/>
          <a:lstStyle/>
          <a:p>
            <a:r>
              <a:rPr lang="sv-SE" b="1" dirty="0">
                <a:solidFill>
                  <a:schemeClr val="accent6">
                    <a:lumMod val="50000"/>
                  </a:schemeClr>
                </a:solidFill>
              </a:rPr>
              <a:t>För vem?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xmlns="" id="{F42A4757-A3B4-4DBC-912C-E5A7B4F450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770335"/>
              </p:ext>
            </p:extLst>
          </p:nvPr>
        </p:nvGraphicFramePr>
        <p:xfrm>
          <a:off x="1020279" y="1405288"/>
          <a:ext cx="10061852" cy="5677408"/>
        </p:xfrm>
        <a:graphic>
          <a:graphicData uri="http://schemas.openxmlformats.org/drawingml/2006/table">
            <a:tbl>
              <a:tblPr firstRow="1" firstCol="1" bandRow="1"/>
              <a:tblGrid>
                <a:gridCol w="10061852">
                  <a:extLst>
                    <a:ext uri="{9D8B030D-6E8A-4147-A177-3AD203B41FA5}">
                      <a16:colId xmlns:a16="http://schemas.microsoft.com/office/drawing/2014/main" xmlns="" val="2067405549"/>
                    </a:ext>
                  </a:extLst>
                </a:gridCol>
              </a:tblGrid>
              <a:tr h="545271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</a:pPr>
                      <a:r>
                        <a:rPr lang="sv-SE" sz="2000" b="1" dirty="0">
                          <a:solidFill>
                            <a:srgbClr val="4D4436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Vi vill rikta oss till barn i grundskolan och andra stadiets utbildning, barn och unga i åldern 12-18 som av olika orsaker har det jobbigt, t.ex.:</a:t>
                      </a:r>
                      <a:endParaRPr lang="sv-SE" sz="1100" dirty="0">
                        <a:solidFill>
                          <a:srgbClr val="4D4436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2000" dirty="0">
                          <a:solidFill>
                            <a:srgbClr val="4D4436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Har lindriga neuropsykiatriska svårigheter (ej för barn med diagnostiserad utvecklingsstörning)</a:t>
                      </a:r>
                    </a:p>
                    <a:p>
                      <a:pPr marL="2705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4D4436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200" dirty="0">
                        <a:solidFill>
                          <a:srgbClr val="4D4436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2000" dirty="0">
                          <a:solidFill>
                            <a:srgbClr val="4D4436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Lider av ångest, depression eller ensamhet</a:t>
                      </a:r>
                    </a:p>
                    <a:p>
                      <a:pPr marL="2705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4D4436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2000" dirty="0">
                          <a:solidFill>
                            <a:srgbClr val="4D4436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Är eller har varit utsatta för mobbning</a:t>
                      </a:r>
                    </a:p>
                    <a:p>
                      <a:pPr marL="2705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4D4436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2000" dirty="0">
                          <a:solidFill>
                            <a:srgbClr val="4D4436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Familjen går igenom en kris såsom skilsmässa, sjukdom, utmattning m.m.</a:t>
                      </a: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4D4436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2000" dirty="0">
                          <a:solidFill>
                            <a:srgbClr val="4D4436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Av olika orsaker skulle må bra av ett extra vuxenstöd för att barnets svårigheter/illamående inte skall förvärras.</a:t>
                      </a: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rgbClr val="4D4436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2000" dirty="0">
                          <a:solidFill>
                            <a:srgbClr val="4D4436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Vars livssituation är så stabil att stödpersonen kan vara till hjälp enbart med sin närvaro, livserfarenhet och tidsinsats. </a:t>
                      </a:r>
                      <a:r>
                        <a:rPr lang="sv-SE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OBS: </a:t>
                      </a:r>
                      <a:r>
                        <a:rPr lang="sv-SE" sz="2000" b="1" dirty="0">
                          <a:solidFill>
                            <a:srgbClr val="4D4436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Unga med behov av professionell hjälp bör få sådan innan de ansöker om en stödperson eller vid sidan om stödrelationen.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sv-SE" sz="1000" dirty="0">
                          <a:solidFill>
                            <a:srgbClr val="4D4436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 dirty="0">
                        <a:solidFill>
                          <a:srgbClr val="4D4436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4423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2143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873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4E0925B1-9999-48E1-AB7F-E303EC9EB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chemeClr val="accent6">
                    <a:lumMod val="50000"/>
                  </a:schemeClr>
                </a:solidFill>
              </a:rPr>
              <a:t>Hur ansöker man om en stödperson?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11D0517F-01CA-4031-A5E3-046FFE9BB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82" y="685799"/>
            <a:ext cx="6470348" cy="5615609"/>
          </a:xfrm>
        </p:spPr>
        <p:txBody>
          <a:bodyPr anchor="ctr">
            <a:normAutofit/>
          </a:bodyPr>
          <a:lstStyle/>
          <a:p>
            <a:pPr lvl="0"/>
            <a:r>
              <a:rPr lang="sv-SE" sz="2200" dirty="0"/>
              <a:t>Eleven fyller i en blankett med förhandsuppgifter med stöd av sin kontaktperson och med föräldrarnas medgivande. </a:t>
            </a:r>
          </a:p>
          <a:p>
            <a:pPr marL="0" lvl="0" indent="0">
              <a:buNone/>
            </a:pPr>
            <a:endParaRPr lang="sv-SE" sz="2200" dirty="0"/>
          </a:p>
          <a:p>
            <a:pPr lvl="0"/>
            <a:r>
              <a:rPr lang="sv-SE" sz="2200" dirty="0"/>
              <a:t>Kontaktpersonen bör vara behörig att bedöma att lämplighetskriterierna uppfylls.</a:t>
            </a:r>
          </a:p>
          <a:p>
            <a:pPr marL="0" indent="0">
              <a:buNone/>
            </a:pPr>
            <a:endParaRPr lang="sv-SE" sz="2200" dirty="0"/>
          </a:p>
          <a:p>
            <a:r>
              <a:rPr lang="sv-SE" sz="2200" dirty="0"/>
              <a:t>Kontaktpersonen stöder den unga i ansökningsprocessen och förbinder sig att vara kontaktperson under hela stödrelationen. Kontaktpersonen förutsätts inte träffa den unga regelbundet under stödrelationen.</a:t>
            </a:r>
          </a:p>
        </p:txBody>
      </p:sp>
    </p:spTree>
    <p:extLst>
      <p:ext uri="{BB962C8B-B14F-4D97-AF65-F5344CB8AC3E}">
        <p14:creationId xmlns:p14="http://schemas.microsoft.com/office/powerpoint/2010/main" val="2871203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5EB5EB4C-1712-4BD1-A935-F0F2D6CA8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r>
              <a:rPr lang="sv-SE" sz="4100" b="1" dirty="0">
                <a:solidFill>
                  <a:schemeClr val="accent6">
                    <a:lumMod val="50000"/>
                  </a:schemeClr>
                </a:solidFill>
              </a:rPr>
              <a:t>Stödrelationen inleds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D60F0B02-7C22-447D-AB34-E68B30CE5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198" y="963876"/>
            <a:ext cx="6729885" cy="5357411"/>
          </a:xfrm>
        </p:spPr>
        <p:txBody>
          <a:bodyPr anchor="ctr">
            <a:normAutofit/>
          </a:bodyPr>
          <a:lstStyle/>
          <a:p>
            <a:pPr lvl="0"/>
            <a:r>
              <a:rPr lang="sv-SE" sz="2400" dirty="0"/>
              <a:t>Stödrelationen inleds med en </a:t>
            </a:r>
            <a:r>
              <a:rPr lang="sv-SE" sz="2400" b="1" dirty="0"/>
              <a:t>matchningsträff</a:t>
            </a:r>
            <a:r>
              <a:rPr lang="sv-SE" sz="2400" dirty="0"/>
              <a:t>. </a:t>
            </a:r>
          </a:p>
          <a:p>
            <a:pPr marL="268288" lvl="0" indent="-268288">
              <a:buNone/>
            </a:pPr>
            <a:r>
              <a:rPr lang="sv-SE" sz="2400" dirty="0"/>
              <a:t>	I träffen deltar koordinatorn för stödpersons-verksamheten, stödpersonen, eleven och kontakt-personen. Den ungas vårdnadshavare kan också delta vid behov</a:t>
            </a:r>
          </a:p>
          <a:p>
            <a:pPr marL="0" indent="0">
              <a:buNone/>
            </a:pPr>
            <a:endParaRPr lang="sv-SE" sz="2400" dirty="0"/>
          </a:p>
          <a:p>
            <a:pPr lvl="0"/>
            <a:r>
              <a:rPr lang="sv-SE" sz="2400" dirty="0"/>
              <a:t>Under matchningsträffen kommer den unga och stödpersonen tillsammans överens om målsättningar för stödrelationen och om spelregler för hur de vill hålla kontakt och träffas. Målsättningarna och spelreglerna skrivs in i ett </a:t>
            </a:r>
            <a:r>
              <a:rPr lang="sv-SE" sz="2400" b="1" dirty="0"/>
              <a:t>ömsesidigt avtal</a:t>
            </a:r>
            <a:endParaRPr lang="sv-SE" sz="2400" dirty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201706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D8694CC-CC3C-4934-AE96-131DC3E7C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chemeClr val="accent6">
                    <a:lumMod val="50000"/>
                  </a:schemeClr>
                </a:solidFill>
              </a:rPr>
              <a:t>Stödpersonen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F2D4D8E7-E4F6-4326-9D3F-7F1075573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1202416"/>
            <a:ext cx="6377769" cy="4930246"/>
          </a:xfrm>
        </p:spPr>
        <p:txBody>
          <a:bodyPr anchor="ctr">
            <a:normAutofit/>
          </a:bodyPr>
          <a:lstStyle/>
          <a:p>
            <a:r>
              <a:rPr lang="sv-SE" sz="2400" dirty="0"/>
              <a:t>Bör vara minst 25 år gammal </a:t>
            </a:r>
          </a:p>
          <a:p>
            <a:pPr lvl="0"/>
            <a:r>
              <a:rPr lang="sv-SE" sz="2400" dirty="0"/>
              <a:t>Förbinder sig till stödrelationen för ett år</a:t>
            </a:r>
          </a:p>
          <a:p>
            <a:pPr lvl="0"/>
            <a:r>
              <a:rPr lang="sv-SE" sz="2400" dirty="0"/>
              <a:t>Förbinder sig till att träffa sin adept minst 2 ggr/månad</a:t>
            </a:r>
          </a:p>
          <a:p>
            <a:pPr lvl="0"/>
            <a:r>
              <a:rPr lang="sv-SE" sz="2400" dirty="0"/>
              <a:t>Avger löfte om tystnadsplikt</a:t>
            </a:r>
          </a:p>
          <a:p>
            <a:pPr lvl="0"/>
            <a:r>
              <a:rPr lang="sv-SE" sz="2400" dirty="0"/>
              <a:t>Uppvisar utdrag ur straffregister för koordinatorn</a:t>
            </a:r>
          </a:p>
          <a:p>
            <a:pPr lvl="0"/>
            <a:r>
              <a:rPr lang="sv-SE" sz="2400" dirty="0"/>
              <a:t>Får utbildning för uppdraget och professionell arbetshandledning genom Stiftelsen </a:t>
            </a:r>
            <a:r>
              <a:rPr lang="sv-SE" sz="2400" dirty="0" err="1"/>
              <a:t>Bensow</a:t>
            </a:r>
            <a:endParaRPr lang="sv-SE" sz="2400" dirty="0"/>
          </a:p>
          <a:p>
            <a:pPr lvl="0"/>
            <a:r>
              <a:rPr lang="sv-SE" sz="2400" dirty="0"/>
              <a:t>Är en trygg vuxen som lyssnar, stöder, tränar sociala färdigheter och bekräftar.</a:t>
            </a:r>
          </a:p>
          <a:p>
            <a:pPr marL="0" indent="0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492445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24BD038-BA8B-474E-9CA0-0C3A43C8C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r>
              <a:rPr lang="sv-SE" sz="2400" b="1" dirty="0" err="1">
                <a:solidFill>
                  <a:schemeClr val="accent6">
                    <a:lumMod val="50000"/>
                  </a:schemeClr>
                </a:solidFill>
              </a:rPr>
              <a:t>Bensow</a:t>
            </a:r>
            <a:r>
              <a:rPr lang="sv-SE" sz="2400" b="1" dirty="0">
                <a:solidFill>
                  <a:schemeClr val="accent6">
                    <a:lumMod val="50000"/>
                  </a:schemeClr>
                </a:solidFill>
              </a:rPr>
              <a:t> / Stödpersonskoordinatorn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045929F9-3E94-4C97-A6B6-2AE8B3C9A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287" y="963876"/>
            <a:ext cx="6334513" cy="5347471"/>
          </a:xfrm>
        </p:spPr>
        <p:txBody>
          <a:bodyPr anchor="ctr">
            <a:normAutofit fontScale="85000" lnSpcReduction="20000"/>
          </a:bodyPr>
          <a:lstStyle/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Rekryterar, intervjuar, bedömer stödpersonens lämplighet för uppdraget, utbildar och ger arbetshandledning till stödpersonen</a:t>
            </a:r>
          </a:p>
          <a:p>
            <a:endParaRPr lang="sv-SE" sz="2400" dirty="0"/>
          </a:p>
          <a:p>
            <a:r>
              <a:rPr lang="sv-SE" sz="2400" dirty="0"/>
              <a:t>Kontrollerar utdrag ur straffregister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Följer regelbundet upp hur stödrelationen framskrider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Betalar en ersättning till </a:t>
            </a:r>
            <a:r>
              <a:rPr lang="sv-SE" sz="2400" dirty="0" err="1"/>
              <a:t>stödparet</a:t>
            </a:r>
            <a:r>
              <a:rPr lang="sv-SE" sz="2400" dirty="0"/>
              <a:t> om 30€/mån för verkliga utgifter för t.ex. inträden, cafébesök, biobiljetter m.m.</a:t>
            </a:r>
          </a:p>
          <a:p>
            <a:endParaRPr lang="sv-SE" sz="2400" dirty="0"/>
          </a:p>
          <a:p>
            <a:r>
              <a:rPr lang="sv-SE" sz="2400" dirty="0"/>
              <a:t>Fungerar som kontaktperson till stödpersonen</a:t>
            </a:r>
          </a:p>
          <a:p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638442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238</Words>
  <Application>Microsoft Office PowerPoint</Application>
  <PresentationFormat>Bredbild</PresentationFormat>
  <Paragraphs>52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Symbol</vt:lpstr>
      <vt:lpstr>Times New Roman</vt:lpstr>
      <vt:lpstr>Office-tema</vt:lpstr>
      <vt:lpstr>    Bensows </vt:lpstr>
      <vt:lpstr>PowerPoint-presentation</vt:lpstr>
      <vt:lpstr>För vem?</vt:lpstr>
      <vt:lpstr>Hur ansöker man om en stödperson?</vt:lpstr>
      <vt:lpstr>Stödrelationen inleds</vt:lpstr>
      <vt:lpstr>Stödpersonen</vt:lpstr>
      <vt:lpstr>Bensow / Stödpersonskoordinatorn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Maj Estlander</dc:creator>
  <cp:lastModifiedBy>Kjellman Liliane</cp:lastModifiedBy>
  <cp:revision>12</cp:revision>
  <dcterms:created xsi:type="dcterms:W3CDTF">2018-01-15T20:32:15Z</dcterms:created>
  <dcterms:modified xsi:type="dcterms:W3CDTF">2018-02-08T13:46:53Z</dcterms:modified>
</cp:coreProperties>
</file>