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53" r:id="rId2"/>
    <p:sldMasterId id="2147483676" r:id="rId3"/>
  </p:sldMasterIdLst>
  <p:handoutMasterIdLst>
    <p:handoutMasterId r:id="rId13"/>
  </p:handoutMasterIdLst>
  <p:sldIdLst>
    <p:sldId id="291" r:id="rId4"/>
    <p:sldId id="269" r:id="rId5"/>
    <p:sldId id="293" r:id="rId6"/>
    <p:sldId id="294" r:id="rId7"/>
    <p:sldId id="295" r:id="rId8"/>
    <p:sldId id="296" r:id="rId9"/>
    <p:sldId id="297" r:id="rId10"/>
    <p:sldId id="298" r:id="rId11"/>
    <p:sldId id="289" r:id="rId12"/>
  </p:sldIdLst>
  <p:sldSz cx="9144000" cy="6858000" type="screen4x3"/>
  <p:notesSz cx="7010400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DC8"/>
    <a:srgbClr val="F26522"/>
    <a:srgbClr val="F26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7" autoAdjust="0"/>
    <p:restoredTop sz="94737" autoAdjust="0"/>
  </p:normalViewPr>
  <p:slideViewPr>
    <p:cSldViewPr snapToGrid="0" snapToObjects="1">
      <p:cViewPr varScale="1">
        <p:scale>
          <a:sx n="95" d="100"/>
          <a:sy n="95" d="100"/>
        </p:scale>
        <p:origin x="109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5A9E9-501E-1841-BA50-6502BBECA7D9}" type="datetimeFigureOut">
              <a:rPr lang="en-US" smtClean="0"/>
              <a:t>11/24/2017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E90A4-D7CA-284A-9756-5E9158D8BD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8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4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9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417285"/>
            <a:ext cx="4140000" cy="288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3531248"/>
            <a:ext cx="4140000" cy="2880000"/>
          </a:xfrm>
          <a:blipFill rotWithShape="1">
            <a:blip r:embed="rId4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</p:spTree>
    <p:extLst>
      <p:ext uri="{BB962C8B-B14F-4D97-AF65-F5344CB8AC3E}">
        <p14:creationId xmlns:p14="http://schemas.microsoft.com/office/powerpoint/2010/main" val="1049587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688000"/>
          </a:xfrm>
          <a:blipFill rotWithShape="1">
            <a:blip r:embed="rId3"/>
            <a:srcRect/>
            <a:stretch>
              <a:fillRect b="-420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5958174"/>
            <a:ext cx="6626252" cy="899825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8968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6858000"/>
          </a:xfrm>
          <a:blipFill rotWithShape="1">
            <a:blip r:embed="rId2"/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311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0" y="5190776"/>
            <a:ext cx="5902175" cy="92989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0" y="2402542"/>
            <a:ext cx="7733725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1166438"/>
            <a:ext cx="1370090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53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0" y="5190776"/>
            <a:ext cx="5902175" cy="92989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0" y="2402542"/>
            <a:ext cx="7733725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1166438"/>
            <a:ext cx="1370090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05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65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330672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835150"/>
            <a:ext cx="3187392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783553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828016"/>
            <a:ext cx="6031310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09" y="2828016"/>
            <a:ext cx="1773017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32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710406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0" y="506413"/>
            <a:ext cx="7782839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506414"/>
            <a:ext cx="3829050" cy="1567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3463327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8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2" y="2402542"/>
            <a:ext cx="8091213" cy="3211546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91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2" y="3008304"/>
            <a:ext cx="8091213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4" name="Picture 3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19" y="1721664"/>
            <a:ext cx="720679" cy="10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6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1781175"/>
            <a:ext cx="12001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8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030" r="833" b="7034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017963"/>
            <a:ext cx="264636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4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1" b="6973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565275"/>
            <a:ext cx="1919287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5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48344" b="-30062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63403" y="4332005"/>
            <a:ext cx="6031310" cy="122575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09" y="4332003"/>
            <a:ext cx="1773017" cy="1225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09875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72205" b="-4091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515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42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9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</p:spTree>
    <p:extLst>
      <p:ext uri="{BB962C8B-B14F-4D97-AF65-F5344CB8AC3E}">
        <p14:creationId xmlns:p14="http://schemas.microsoft.com/office/powerpoint/2010/main" val="251572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VAAKA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9412"/>
            <a:ext cx="1241463" cy="6491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9184"/>
            <a:ext cx="6733382" cy="405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515211"/>
            <a:ext cx="741215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9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-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3" r:id="rId6"/>
    <p:sldLayoutId id="2147483671" r:id="rId7"/>
    <p:sldLayoutId id="2147483672" r:id="rId8"/>
    <p:sldLayoutId id="2147483674" r:id="rId9"/>
    <p:sldLayoutId id="2147483665" r:id="rId10"/>
    <p:sldLayoutId id="2147483675" r:id="rId11"/>
    <p:sldLayoutId id="2147483689" r:id="rId12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5" name="Picture 4" descr="TURKUABO_WHITE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4"/>
            <a:ext cx="1241463" cy="6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Ruotsinkielinen kasvatuksen ja opetuksen palvelualue /lokakuu 2017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Månadsrapport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590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000" y="504000"/>
            <a:ext cx="7412952" cy="998538"/>
          </a:xfrm>
        </p:spPr>
        <p:txBody>
          <a:bodyPr anchor="t"/>
          <a:lstStyle/>
          <a:p>
            <a:r>
              <a:rPr lang="fi-FI" sz="2800" dirty="0" smtClean="0"/>
              <a:t>Ruotsinkielinen kasvatus ja  opetus lokakuu 2017</a:t>
            </a:r>
            <a:endParaRPr lang="fi-FI" sz="2800" dirty="0"/>
          </a:p>
        </p:txBody>
      </p:sp>
      <p:sp>
        <p:nvSpPr>
          <p:cNvPr id="7" name="Sisällön paikkamerkki 6"/>
          <p:cNvSpPr txBox="1">
            <a:spLocks/>
          </p:cNvSpPr>
          <p:nvPr/>
        </p:nvSpPr>
        <p:spPr>
          <a:xfrm>
            <a:off x="884912" y="3331209"/>
            <a:ext cx="7865982" cy="27106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24"/>
              </a:spcBef>
              <a:buClr>
                <a:srgbClr val="00468B"/>
              </a:buClr>
              <a:buSzPct val="120000"/>
              <a:buFontTx/>
              <a:buNone/>
              <a:defRPr sz="1800" b="1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600" dirty="0" smtClean="0"/>
          </a:p>
          <a:p>
            <a:endParaRPr lang="fi-FI" sz="1600" dirty="0"/>
          </a:p>
          <a:p>
            <a:r>
              <a:rPr lang="fi-FI" sz="1600" dirty="0" smtClean="0"/>
              <a:t>Toimintamenojen/-tulojen tai nettomenojen poikkeamat</a:t>
            </a:r>
          </a:p>
          <a:p>
            <a:pPr lvl="1"/>
            <a:endParaRPr lang="fi-FI" sz="1200" dirty="0" smtClean="0"/>
          </a:p>
          <a:p>
            <a:pPr marL="457200" lvl="1" indent="0">
              <a:buFont typeface="Arial" pitchFamily="34" charset="0"/>
              <a:buNone/>
            </a:pPr>
            <a:endParaRPr lang="fi-FI" sz="1400" dirty="0" smtClean="0"/>
          </a:p>
          <a:p>
            <a:pPr marL="457200" lvl="1" indent="0">
              <a:buFont typeface="Arial" pitchFamily="34" charset="0"/>
              <a:buNone/>
            </a:pPr>
            <a:endParaRPr lang="fi-FI" sz="1400" dirty="0" smtClean="0"/>
          </a:p>
          <a:p>
            <a:r>
              <a:rPr lang="fi-FI" sz="1600" dirty="0" smtClean="0"/>
              <a:t>Investointiosan menojen/tulojen poikkeamat</a:t>
            </a:r>
          </a:p>
          <a:p>
            <a:pPr lvl="1"/>
            <a:endParaRPr lang="fi-FI" sz="1200" dirty="0" smtClean="0"/>
          </a:p>
          <a:p>
            <a:endParaRPr lang="fi-FI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27985"/>
              </p:ext>
            </p:extLst>
          </p:nvPr>
        </p:nvGraphicFramePr>
        <p:xfrm>
          <a:off x="884912" y="1530701"/>
          <a:ext cx="6734175" cy="2172525"/>
        </p:xfrm>
        <a:graphic>
          <a:graphicData uri="http://schemas.openxmlformats.org/drawingml/2006/table">
            <a:tbl>
              <a:tblPr/>
              <a:tblGrid>
                <a:gridCol w="970595"/>
                <a:gridCol w="754194"/>
                <a:gridCol w="865608"/>
                <a:gridCol w="867751"/>
                <a:gridCol w="651349"/>
                <a:gridCol w="651349"/>
                <a:gridCol w="659919"/>
                <a:gridCol w="662061"/>
                <a:gridCol w="651349"/>
              </a:tblGrid>
              <a:tr h="119778">
                <a:tc rowSpan="2">
                  <a:txBody>
                    <a:bodyPr/>
                    <a:lstStyle/>
                    <a:p>
                      <a:pPr algn="r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Tulosyksikkö</a:t>
                      </a:r>
                    </a:p>
                  </a:txBody>
                  <a:tcPr marL="6654" marR="6654" marT="6654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1000VARUKAOP</a:t>
                      </a:r>
                    </a:p>
                  </a:txBody>
                  <a:tcPr marL="6654" marR="6654" marT="6654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1000VARUKAOP</a:t>
                      </a:r>
                    </a:p>
                  </a:txBody>
                  <a:tcPr marL="6654" marR="6654" marT="6654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1000VARUKAOP</a:t>
                      </a:r>
                    </a:p>
                  </a:txBody>
                  <a:tcPr marL="6654" marR="6654" marT="6654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1000VARUKAOP</a:t>
                      </a:r>
                    </a:p>
                  </a:txBody>
                  <a:tcPr marL="6654" marR="6654" marT="6654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1000VARUKAOP</a:t>
                      </a:r>
                    </a:p>
                  </a:txBody>
                  <a:tcPr marL="6654" marR="6654" marT="6654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1000VARUKAOP</a:t>
                      </a:r>
                    </a:p>
                  </a:txBody>
                  <a:tcPr marL="6654" marR="6654" marT="6654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1000VARUKAOP</a:t>
                      </a:r>
                    </a:p>
                  </a:txBody>
                  <a:tcPr marL="6654" marR="6654" marT="6654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1000VARUKAOP</a:t>
                      </a:r>
                    </a:p>
                  </a:txBody>
                  <a:tcPr marL="6654" marR="6654" marT="6654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119778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Ruotsink. kasv. ja o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Ruotsink. kasv. ja o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Ruotsink. kasv. ja o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Ruotsink. kasv. ja o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Ruotsink. kasv. ja o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Ruotsink. kasv. ja o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Ruotsink. kasv. ja o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Ruotsink. kasv. ja o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306099"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/2017</a:t>
                      </a:r>
                    </a:p>
                  </a:txBody>
                  <a:tcPr marL="6654" marR="6654" marT="6654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muutokset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/2017</a:t>
                      </a:r>
                    </a:p>
                  </a:txBody>
                  <a:tcPr marL="6654" marR="6654" marT="6654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muutoksineen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/2017</a:t>
                      </a:r>
                    </a:p>
                  </a:txBody>
                  <a:tcPr marL="6654" marR="6654" marT="6654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10./2017</a:t>
                      </a:r>
                    </a:p>
                  </a:txBody>
                  <a:tcPr marL="6654" marR="6654" marT="6654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1 - 10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/2017</a:t>
                      </a:r>
                    </a:p>
                  </a:txBody>
                  <a:tcPr marL="6654" marR="6654" marT="6654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%</a:t>
                      </a:r>
                    </a:p>
                  </a:txBody>
                  <a:tcPr marL="6654" marR="6654" marT="6654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1 - 10   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6654" marR="6654" marT="6654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Muutos %</a:t>
                      </a:r>
                    </a:p>
                  </a:txBody>
                  <a:tcPr marL="6654" marR="6654" marT="6654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119778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Kustannuslaji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</a:tr>
              <a:tr h="119778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Kokonaistulos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13 006,36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13 006,36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1 169,57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10 867,74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83,6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10 389,77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</a:tr>
              <a:tr h="119778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TOIMINTATUOTOT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-2 525,36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-2 525,36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-218,89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-2 049,73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81,2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-2 095,21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-2,2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19778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Myyntituotot</a:t>
                      </a:r>
                    </a:p>
                  </a:txBody>
                  <a:tcPr marL="79852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-1 673,77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-1 673,77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-138,62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-1 352,49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80,8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-1 361,39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-0,7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778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Maksutuotot</a:t>
                      </a:r>
                    </a:p>
                  </a:txBody>
                  <a:tcPr marL="79852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-809,00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-809,00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-75,03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-586,07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72,4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-610,10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19778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Tuet ja avustukset</a:t>
                      </a:r>
                    </a:p>
                  </a:txBody>
                  <a:tcPr marL="79852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-22,49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-22,49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-5,18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-104,32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463,9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-118,54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-12,0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778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Vuokratuotot</a:t>
                      </a:r>
                    </a:p>
                  </a:txBody>
                  <a:tcPr marL="79852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-20,10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-20,10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-0,06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-1,42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525,2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19778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 toimintatuotot</a:t>
                      </a:r>
                    </a:p>
                  </a:txBody>
                  <a:tcPr marL="79852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-5,43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-4,94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778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TOIMINTAKULUT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15 531,72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15 531,72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1 388,46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12 917,47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83,2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12 484,99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19778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Henkilöstökulut</a:t>
                      </a:r>
                    </a:p>
                  </a:txBody>
                  <a:tcPr marL="79852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9 445,99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9 445,99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839,85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7 814,26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82,7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7 842,68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-0,4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778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Palvelujen ostot</a:t>
                      </a:r>
                    </a:p>
                  </a:txBody>
                  <a:tcPr marL="79852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1 925,40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1 925,40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203,97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1 662,28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86,3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1 656,84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19778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Aineet, tarvikkeet</a:t>
                      </a:r>
                    </a:p>
                  </a:txBody>
                  <a:tcPr marL="79852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394,30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394,30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28,88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298,89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75,8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279,31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778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Muut toimintakulut</a:t>
                      </a:r>
                    </a:p>
                  </a:txBody>
                  <a:tcPr marL="79852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3 766,03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3 766,03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315,76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3 142,03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83,4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2 706,16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7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000" y="504000"/>
            <a:ext cx="7412952" cy="998538"/>
          </a:xfrm>
        </p:spPr>
        <p:txBody>
          <a:bodyPr anchor="t"/>
          <a:lstStyle/>
          <a:p>
            <a:r>
              <a:rPr lang="fi-FI" sz="2800" dirty="0" smtClean="0"/>
              <a:t>Ruotsinkielisen kasvatuksen ja opetuksen hallinto lokakuu 2017</a:t>
            </a:r>
            <a:endParaRPr lang="fi-FI" sz="2800" dirty="0"/>
          </a:p>
        </p:txBody>
      </p:sp>
      <p:sp>
        <p:nvSpPr>
          <p:cNvPr id="7" name="Sisällön paikkamerkki 6"/>
          <p:cNvSpPr txBox="1">
            <a:spLocks/>
          </p:cNvSpPr>
          <p:nvPr/>
        </p:nvSpPr>
        <p:spPr>
          <a:xfrm>
            <a:off x="884912" y="3331209"/>
            <a:ext cx="7865982" cy="27106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24"/>
              </a:spcBef>
              <a:buClr>
                <a:srgbClr val="00468B"/>
              </a:buClr>
              <a:buSzPct val="120000"/>
              <a:buFontTx/>
              <a:buNone/>
              <a:defRPr sz="1800" b="1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600" dirty="0" smtClean="0"/>
          </a:p>
          <a:p>
            <a:endParaRPr lang="fi-FI" sz="1600" dirty="0"/>
          </a:p>
          <a:p>
            <a:r>
              <a:rPr lang="fi-FI" sz="1600" dirty="0" smtClean="0"/>
              <a:t>Toimintamenojen/-tulojen tai nettomenojen poikkeamat</a:t>
            </a:r>
          </a:p>
          <a:p>
            <a:pPr lvl="1"/>
            <a:endParaRPr lang="fi-FI" sz="1200" dirty="0" smtClean="0"/>
          </a:p>
          <a:p>
            <a:pPr marL="457200" lvl="1" indent="0">
              <a:buFont typeface="Arial" pitchFamily="34" charset="0"/>
              <a:buNone/>
            </a:pPr>
            <a:endParaRPr lang="fi-FI" sz="1400" dirty="0" smtClean="0"/>
          </a:p>
          <a:p>
            <a:pPr marL="457200" lvl="1" indent="0">
              <a:buFont typeface="Arial" pitchFamily="34" charset="0"/>
              <a:buNone/>
            </a:pPr>
            <a:endParaRPr lang="fi-FI" sz="1400" dirty="0" smtClean="0"/>
          </a:p>
          <a:p>
            <a:r>
              <a:rPr lang="fi-FI" sz="1600" dirty="0" smtClean="0"/>
              <a:t>Investointiosan menojen/tulojen poikkeamat</a:t>
            </a:r>
          </a:p>
          <a:p>
            <a:pPr lvl="1"/>
            <a:endParaRPr lang="fi-FI" sz="1200" dirty="0" smtClean="0"/>
          </a:p>
          <a:p>
            <a:endParaRPr lang="fi-FI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56708"/>
              </p:ext>
            </p:extLst>
          </p:nvPr>
        </p:nvGraphicFramePr>
        <p:xfrm>
          <a:off x="864000" y="1527550"/>
          <a:ext cx="6734175" cy="1683527"/>
        </p:xfrm>
        <a:graphic>
          <a:graphicData uri="http://schemas.openxmlformats.org/drawingml/2006/table">
            <a:tbl>
              <a:tblPr/>
              <a:tblGrid>
                <a:gridCol w="1005227"/>
                <a:gridCol w="749662"/>
                <a:gridCol w="860407"/>
                <a:gridCol w="862537"/>
                <a:gridCol w="647435"/>
                <a:gridCol w="647435"/>
                <a:gridCol w="655954"/>
                <a:gridCol w="658083"/>
                <a:gridCol w="647435"/>
              </a:tblGrid>
              <a:tr h="118994">
                <a:tc rowSpan="2">
                  <a:txBody>
                    <a:bodyPr/>
                    <a:lstStyle/>
                    <a:p>
                      <a:pPr algn="r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Tulosyksikkö</a:t>
                      </a:r>
                    </a:p>
                  </a:txBody>
                  <a:tcPr marL="6611" marR="6611" marT="6611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1000VARUHA</a:t>
                      </a:r>
                    </a:p>
                  </a:txBody>
                  <a:tcPr marL="6611" marR="6611" marT="6611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1000VARUHA</a:t>
                      </a:r>
                    </a:p>
                  </a:txBody>
                  <a:tcPr marL="6611" marR="6611" marT="6611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1000VARUHA</a:t>
                      </a:r>
                    </a:p>
                  </a:txBody>
                  <a:tcPr marL="6611" marR="6611" marT="6611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1000VARUHA</a:t>
                      </a:r>
                    </a:p>
                  </a:txBody>
                  <a:tcPr marL="6611" marR="6611" marT="6611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1000VARUHA</a:t>
                      </a:r>
                    </a:p>
                  </a:txBody>
                  <a:tcPr marL="6611" marR="6611" marT="6611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1000VARUHA</a:t>
                      </a:r>
                    </a:p>
                  </a:txBody>
                  <a:tcPr marL="6611" marR="6611" marT="6611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1000VARUHA</a:t>
                      </a:r>
                    </a:p>
                  </a:txBody>
                  <a:tcPr marL="6611" marR="6611" marT="6611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1000VARUHA</a:t>
                      </a:r>
                    </a:p>
                  </a:txBody>
                  <a:tcPr marL="6611" marR="6611" marT="6611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118994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Ruotsink. kasv. ja o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Ruotsink. kasv. ja o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Ruotsink. kasv. ja o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Ruotsink. kasv. ja o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Ruotsink. kasv. ja o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Ruotsink. kasv. ja o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Ruotsink. kasv. ja o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Ruotsink. kasv. ja o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304096"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/2017</a:t>
                      </a:r>
                    </a:p>
                  </a:txBody>
                  <a:tcPr marL="6611" marR="6611" marT="6611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muutokset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/2017</a:t>
                      </a:r>
                    </a:p>
                  </a:txBody>
                  <a:tcPr marL="6611" marR="6611" marT="6611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muutoksineen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/2017</a:t>
                      </a:r>
                    </a:p>
                  </a:txBody>
                  <a:tcPr marL="6611" marR="6611" marT="6611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10./2017</a:t>
                      </a:r>
                    </a:p>
                  </a:txBody>
                  <a:tcPr marL="6611" marR="6611" marT="6611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1 - 10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/2017</a:t>
                      </a:r>
                    </a:p>
                  </a:txBody>
                  <a:tcPr marL="6611" marR="6611" marT="6611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%</a:t>
                      </a:r>
                    </a:p>
                  </a:txBody>
                  <a:tcPr marL="6611" marR="6611" marT="6611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1 - 10   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6611" marR="6611" marT="6611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Muutos %</a:t>
                      </a:r>
                    </a:p>
                  </a:txBody>
                  <a:tcPr marL="6611" marR="6611" marT="6611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1189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Kustannuslaji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</a:tr>
              <a:tr h="1189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Kokonaistulos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182,37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182,37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12,72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109,78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60,2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142,97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-23,2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</a:tr>
              <a:tr h="1189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TOIMINTATUOTOT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-0,20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-0,20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-0,02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-0,15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75,8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-0,17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-12,4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189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Myyntituotot</a:t>
                      </a:r>
                    </a:p>
                  </a:txBody>
                  <a:tcPr marL="79329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-0,20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-0,20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-0,02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-0,15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75,8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-0,17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-12,4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9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TOIMINTAKULUT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182,57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182,57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12,74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109,93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60,2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143,14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-23,2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189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Henkilöstökulut</a:t>
                      </a:r>
                    </a:p>
                  </a:txBody>
                  <a:tcPr marL="79329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163,37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163,37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11,52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103,40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63,3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134,90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-23,4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9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Palvelujen ostot</a:t>
                      </a:r>
                    </a:p>
                  </a:txBody>
                  <a:tcPr marL="79329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16,10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16,10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1,19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5,61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34,8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4,92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189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Aineet, tarvikkeet</a:t>
                      </a:r>
                    </a:p>
                  </a:txBody>
                  <a:tcPr marL="79329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1,90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1,90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0,43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22,8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3,07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-85,9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9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Muut toimintakulut</a:t>
                      </a:r>
                    </a:p>
                  </a:txBody>
                  <a:tcPr marL="79329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1,20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1,20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0,02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0,49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40,7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0,26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90,7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50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000" y="504000"/>
            <a:ext cx="7412952" cy="998538"/>
          </a:xfrm>
        </p:spPr>
        <p:txBody>
          <a:bodyPr anchor="t"/>
          <a:lstStyle/>
          <a:p>
            <a:r>
              <a:rPr lang="fi-FI" sz="2800" dirty="0" smtClean="0"/>
              <a:t>Ruotsinkielinen varhaiskasvatusalue lokakuu 2017</a:t>
            </a:r>
            <a:endParaRPr lang="fi-FI" sz="2800" dirty="0"/>
          </a:p>
        </p:txBody>
      </p:sp>
      <p:sp>
        <p:nvSpPr>
          <p:cNvPr id="7" name="Sisällön paikkamerkki 6"/>
          <p:cNvSpPr txBox="1">
            <a:spLocks/>
          </p:cNvSpPr>
          <p:nvPr/>
        </p:nvSpPr>
        <p:spPr>
          <a:xfrm>
            <a:off x="884912" y="3331209"/>
            <a:ext cx="7865982" cy="27106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24"/>
              </a:spcBef>
              <a:buClr>
                <a:srgbClr val="00468B"/>
              </a:buClr>
              <a:buSzPct val="120000"/>
              <a:buFontTx/>
              <a:buNone/>
              <a:defRPr sz="1800" b="1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600" dirty="0" smtClean="0"/>
          </a:p>
          <a:p>
            <a:endParaRPr lang="fi-FI" sz="1600" dirty="0"/>
          </a:p>
          <a:p>
            <a:r>
              <a:rPr lang="fi-FI" sz="1600" dirty="0" smtClean="0"/>
              <a:t>Toimintamenojen/-tulojen tai nettomenojen poikkeamat</a:t>
            </a:r>
          </a:p>
          <a:p>
            <a:pPr lvl="1"/>
            <a:endParaRPr lang="fi-FI" sz="1200" dirty="0" smtClean="0"/>
          </a:p>
          <a:p>
            <a:pPr marL="457200" lvl="1" indent="0">
              <a:buFont typeface="Arial" pitchFamily="34" charset="0"/>
              <a:buNone/>
            </a:pPr>
            <a:endParaRPr lang="fi-FI" sz="1400" dirty="0" smtClean="0"/>
          </a:p>
          <a:p>
            <a:pPr marL="457200" lvl="1" indent="0">
              <a:buFont typeface="Arial" pitchFamily="34" charset="0"/>
              <a:buNone/>
            </a:pPr>
            <a:endParaRPr lang="fi-FI" sz="1400" dirty="0" smtClean="0"/>
          </a:p>
          <a:p>
            <a:r>
              <a:rPr lang="fi-FI" sz="1600" dirty="0" smtClean="0"/>
              <a:t>Investointiosan menojen/tulojen poikkeamat</a:t>
            </a:r>
          </a:p>
          <a:p>
            <a:pPr lvl="1"/>
            <a:endParaRPr lang="fi-FI" sz="1200" dirty="0" smtClean="0"/>
          </a:p>
          <a:p>
            <a:endParaRPr lang="fi-FI" dirty="0"/>
          </a:p>
        </p:txBody>
      </p:sp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784176"/>
              </p:ext>
            </p:extLst>
          </p:nvPr>
        </p:nvGraphicFramePr>
        <p:xfrm>
          <a:off x="884912" y="1641325"/>
          <a:ext cx="6734176" cy="1937050"/>
        </p:xfrm>
        <a:graphic>
          <a:graphicData uri="http://schemas.openxmlformats.org/drawingml/2006/table">
            <a:tbl>
              <a:tblPr/>
              <a:tblGrid>
                <a:gridCol w="1009811"/>
                <a:gridCol w="740528"/>
                <a:gridCol w="849924"/>
                <a:gridCol w="852028"/>
                <a:gridCol w="656377"/>
                <a:gridCol w="656377"/>
                <a:gridCol w="656377"/>
                <a:gridCol w="656377"/>
                <a:gridCol w="656377"/>
              </a:tblGrid>
              <a:tr h="117003">
                <a:tc rowSpan="2">
                  <a:txBody>
                    <a:bodyPr/>
                    <a:lstStyle/>
                    <a:p>
                      <a:pPr algn="r" fontAlgn="t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Tulosyksikkö</a:t>
                      </a:r>
                    </a:p>
                  </a:txBody>
                  <a:tcPr marL="6500" marR="6500" marT="6500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1000VARUOTSI</a:t>
                      </a:r>
                    </a:p>
                  </a:txBody>
                  <a:tcPr marL="6500" marR="6500" marT="6500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1000VARUOTSI</a:t>
                      </a:r>
                    </a:p>
                  </a:txBody>
                  <a:tcPr marL="6500" marR="6500" marT="6500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1000VARUOTSI</a:t>
                      </a:r>
                    </a:p>
                  </a:txBody>
                  <a:tcPr marL="6500" marR="6500" marT="6500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1000VARUOTSI</a:t>
                      </a:r>
                    </a:p>
                  </a:txBody>
                  <a:tcPr marL="6500" marR="6500" marT="6500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1000VARUOTSI</a:t>
                      </a:r>
                    </a:p>
                  </a:txBody>
                  <a:tcPr marL="6500" marR="6500" marT="6500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1000VARUOTSI</a:t>
                      </a:r>
                    </a:p>
                  </a:txBody>
                  <a:tcPr marL="6500" marR="6500" marT="6500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1000VARUOTSI</a:t>
                      </a:r>
                    </a:p>
                  </a:txBody>
                  <a:tcPr marL="6500" marR="6500" marT="6500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1000VARUOTSI</a:t>
                      </a:r>
                    </a:p>
                  </a:txBody>
                  <a:tcPr marL="6500" marR="6500" marT="6500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11700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varh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varh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varh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varh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varh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varh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varh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varh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299008"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/2017</a:t>
                      </a:r>
                    </a:p>
                  </a:txBody>
                  <a:tcPr marL="6500" marR="6500" marT="6500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muutokset</a:t>
                      </a:r>
                      <a:b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/2017</a:t>
                      </a:r>
                    </a:p>
                  </a:txBody>
                  <a:tcPr marL="6500" marR="6500" marT="6500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muutoksineen</a:t>
                      </a:r>
                      <a:b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/2017</a:t>
                      </a:r>
                    </a:p>
                  </a:txBody>
                  <a:tcPr marL="6500" marR="6500" marT="6500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</a:t>
                      </a:r>
                      <a:b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10./2017</a:t>
                      </a:r>
                    </a:p>
                  </a:txBody>
                  <a:tcPr marL="6500" marR="6500" marT="6500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1 - 10</a:t>
                      </a:r>
                      <a:b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/2017</a:t>
                      </a:r>
                    </a:p>
                  </a:txBody>
                  <a:tcPr marL="6500" marR="6500" marT="6500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%</a:t>
                      </a:r>
                    </a:p>
                  </a:txBody>
                  <a:tcPr marL="6500" marR="6500" marT="6500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1 - 10    </a:t>
                      </a:r>
                      <a:b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6500" marR="6500" marT="6500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Muutos %</a:t>
                      </a:r>
                    </a:p>
                  </a:txBody>
                  <a:tcPr marL="6500" marR="6500" marT="6500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117003">
                <a:tc>
                  <a:txBody>
                    <a:bodyPr/>
                    <a:lstStyle/>
                    <a:p>
                      <a:pPr algn="l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Kustannuslaji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</a:tr>
              <a:tr h="117003">
                <a:tc>
                  <a:txBody>
                    <a:bodyPr/>
                    <a:lstStyle/>
                    <a:p>
                      <a:pPr algn="l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Kokonaistulos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3 420,04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3 420,04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303,98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2 813,79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82,3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2 911,18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-3,3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</a:tr>
              <a:tr h="117003">
                <a:tc>
                  <a:txBody>
                    <a:bodyPr/>
                    <a:lstStyle/>
                    <a:p>
                      <a:pPr algn="l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TOIMINTATUOTOT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-859,46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-859,46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-69,53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-602,73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70,1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-641,09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-6,0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17003">
                <a:tc>
                  <a:txBody>
                    <a:bodyPr/>
                    <a:lstStyle/>
                    <a:p>
                      <a:pPr algn="l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Myyntituotot</a:t>
                      </a:r>
                    </a:p>
                  </a:txBody>
                  <a:tcPr marL="78002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-104,65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-104,65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-9,95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-67,51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64,5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-83,68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-19,3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003">
                <a:tc>
                  <a:txBody>
                    <a:bodyPr/>
                    <a:lstStyle/>
                    <a:p>
                      <a:pPr algn="l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Maksutuotot</a:t>
                      </a:r>
                    </a:p>
                  </a:txBody>
                  <a:tcPr marL="78002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-751,00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-751,00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-57,84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-520,15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69,3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-547,37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-5,0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17003">
                <a:tc>
                  <a:txBody>
                    <a:bodyPr/>
                    <a:lstStyle/>
                    <a:p>
                      <a:pPr algn="l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Tuet ja avustukset</a:t>
                      </a:r>
                    </a:p>
                  </a:txBody>
                  <a:tcPr marL="78002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-3,81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-3,81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-1,74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-9,76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256,3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-5,09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91,9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003">
                <a:tc>
                  <a:txBody>
                    <a:bodyPr/>
                    <a:lstStyle/>
                    <a:p>
                      <a:pPr algn="l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 toimintatuotot</a:t>
                      </a:r>
                    </a:p>
                  </a:txBody>
                  <a:tcPr marL="78002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-5,31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-4,94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17003">
                <a:tc>
                  <a:txBody>
                    <a:bodyPr/>
                    <a:lstStyle/>
                    <a:p>
                      <a:pPr algn="l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TOIMINTAKULUT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4 279,50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4 279,50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373,51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3 416,52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79,8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3 552,26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-3,8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003">
                <a:tc>
                  <a:txBody>
                    <a:bodyPr/>
                    <a:lstStyle/>
                    <a:p>
                      <a:pPr algn="l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Henkilöstökulut</a:t>
                      </a:r>
                    </a:p>
                  </a:txBody>
                  <a:tcPr marL="78002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2 987,87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2 987,87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266,38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2 349,52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78,6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2 481,24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-5,3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17003">
                <a:tc>
                  <a:txBody>
                    <a:bodyPr/>
                    <a:lstStyle/>
                    <a:p>
                      <a:pPr algn="l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Palvelujen ostot</a:t>
                      </a:r>
                    </a:p>
                  </a:txBody>
                  <a:tcPr marL="78002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533,20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533,20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43,10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437,51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82,1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487,37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-10,2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003">
                <a:tc>
                  <a:txBody>
                    <a:bodyPr/>
                    <a:lstStyle/>
                    <a:p>
                      <a:pPr algn="l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Aineet, tarvikkeet</a:t>
                      </a:r>
                    </a:p>
                  </a:txBody>
                  <a:tcPr marL="78002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51,60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51,60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3,78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39,33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76,2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33,56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17,2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17003">
                <a:tc>
                  <a:txBody>
                    <a:bodyPr/>
                    <a:lstStyle/>
                    <a:p>
                      <a:pPr algn="l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Muut toimintakulut</a:t>
                      </a:r>
                    </a:p>
                  </a:txBody>
                  <a:tcPr marL="78002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706,83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706,83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60,25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590,15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83,5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550,10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96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000" y="504000"/>
            <a:ext cx="7412952" cy="998538"/>
          </a:xfrm>
        </p:spPr>
        <p:txBody>
          <a:bodyPr anchor="t"/>
          <a:lstStyle/>
          <a:p>
            <a:r>
              <a:rPr lang="fi-FI" sz="2800" dirty="0" smtClean="0"/>
              <a:t>Ruotsinkielinen opetus/aamu- ja iltapäivätoiminta lokakuu 2017</a:t>
            </a:r>
            <a:endParaRPr lang="fi-FI" sz="2800" dirty="0"/>
          </a:p>
        </p:txBody>
      </p:sp>
      <p:sp>
        <p:nvSpPr>
          <p:cNvPr id="7" name="Sisällön paikkamerkki 6"/>
          <p:cNvSpPr txBox="1">
            <a:spLocks/>
          </p:cNvSpPr>
          <p:nvPr/>
        </p:nvSpPr>
        <p:spPr>
          <a:xfrm>
            <a:off x="884912" y="3331209"/>
            <a:ext cx="7865982" cy="27106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24"/>
              </a:spcBef>
              <a:buClr>
                <a:srgbClr val="00468B"/>
              </a:buClr>
              <a:buSzPct val="120000"/>
              <a:buFontTx/>
              <a:buNone/>
              <a:defRPr sz="1800" b="1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600" dirty="0" smtClean="0"/>
          </a:p>
          <a:p>
            <a:endParaRPr lang="fi-FI" sz="1600" dirty="0"/>
          </a:p>
          <a:p>
            <a:r>
              <a:rPr lang="fi-FI" sz="1600" dirty="0" smtClean="0"/>
              <a:t>Toimintamenojen/-tulojen tai nettomenojen poikkeamat</a:t>
            </a:r>
          </a:p>
          <a:p>
            <a:pPr lvl="1"/>
            <a:endParaRPr lang="fi-FI" sz="1200" dirty="0" smtClean="0"/>
          </a:p>
          <a:p>
            <a:pPr marL="457200" lvl="1" indent="0">
              <a:buFont typeface="Arial" pitchFamily="34" charset="0"/>
              <a:buNone/>
            </a:pPr>
            <a:endParaRPr lang="fi-FI" sz="1400" dirty="0" smtClean="0"/>
          </a:p>
          <a:p>
            <a:pPr marL="457200" lvl="1" indent="0">
              <a:buFont typeface="Arial" pitchFamily="34" charset="0"/>
              <a:buNone/>
            </a:pPr>
            <a:endParaRPr lang="fi-FI" sz="1400" dirty="0" smtClean="0"/>
          </a:p>
          <a:p>
            <a:r>
              <a:rPr lang="fi-FI" sz="1600" dirty="0" smtClean="0"/>
              <a:t>Investointiosan menojen/tulojen poikkeamat</a:t>
            </a:r>
          </a:p>
          <a:p>
            <a:pPr lvl="1"/>
            <a:endParaRPr lang="fi-FI" sz="1200" dirty="0" smtClean="0"/>
          </a:p>
          <a:p>
            <a:endParaRPr lang="fi-FI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969577"/>
              </p:ext>
            </p:extLst>
          </p:nvPr>
        </p:nvGraphicFramePr>
        <p:xfrm>
          <a:off x="884912" y="1747849"/>
          <a:ext cx="6734173" cy="981053"/>
        </p:xfrm>
        <a:graphic>
          <a:graphicData uri="http://schemas.openxmlformats.org/drawingml/2006/table">
            <a:tbl>
              <a:tblPr/>
              <a:tblGrid>
                <a:gridCol w="882320"/>
                <a:gridCol w="761217"/>
                <a:gridCol w="873669"/>
                <a:gridCol w="875832"/>
                <a:gridCol w="668227"/>
                <a:gridCol w="668227"/>
                <a:gridCol w="668227"/>
                <a:gridCol w="668227"/>
                <a:gridCol w="668227"/>
              </a:tblGrid>
              <a:tr h="120732">
                <a:tc rowSpan="2">
                  <a:txBody>
                    <a:bodyPr/>
                    <a:lstStyle/>
                    <a:p>
                      <a:pPr algn="r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Tulosyksikkö</a:t>
                      </a:r>
                    </a:p>
                  </a:txBody>
                  <a:tcPr marL="6707" marR="6707" marT="6707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1000VARUAPIP</a:t>
                      </a:r>
                    </a:p>
                  </a:txBody>
                  <a:tcPr marL="6707" marR="6707" marT="6707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1000VARUAPIP</a:t>
                      </a:r>
                    </a:p>
                  </a:txBody>
                  <a:tcPr marL="6707" marR="6707" marT="6707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1000VARUAPIP</a:t>
                      </a:r>
                    </a:p>
                  </a:txBody>
                  <a:tcPr marL="6707" marR="6707" marT="6707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1000VARUAPIP</a:t>
                      </a:r>
                    </a:p>
                  </a:txBody>
                  <a:tcPr marL="6707" marR="6707" marT="6707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1000VARUAPIP</a:t>
                      </a:r>
                    </a:p>
                  </a:txBody>
                  <a:tcPr marL="6707" marR="6707" marT="6707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1000VARUAPIP</a:t>
                      </a:r>
                    </a:p>
                  </a:txBody>
                  <a:tcPr marL="6707" marR="6707" marT="6707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1000VARUAPIP</a:t>
                      </a:r>
                    </a:p>
                  </a:txBody>
                  <a:tcPr marL="6707" marR="6707" marT="6707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1000VARUAPIP</a:t>
                      </a:r>
                    </a:p>
                  </a:txBody>
                  <a:tcPr marL="6707" marR="6707" marT="6707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12073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opet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opet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opet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opet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opet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opet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opet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opet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308538"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/2017</a:t>
                      </a:r>
                    </a:p>
                  </a:txBody>
                  <a:tcPr marL="6707" marR="6707" marT="6707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muutokset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/2017</a:t>
                      </a:r>
                    </a:p>
                  </a:txBody>
                  <a:tcPr marL="6707" marR="6707" marT="6707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muutoksineen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/2017</a:t>
                      </a:r>
                    </a:p>
                  </a:txBody>
                  <a:tcPr marL="6707" marR="6707" marT="6707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10./2017</a:t>
                      </a:r>
                    </a:p>
                  </a:txBody>
                  <a:tcPr marL="6707" marR="6707" marT="6707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1 - 10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/2017</a:t>
                      </a:r>
                    </a:p>
                  </a:txBody>
                  <a:tcPr marL="6707" marR="6707" marT="6707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%</a:t>
                      </a:r>
                    </a:p>
                  </a:txBody>
                  <a:tcPr marL="6707" marR="6707" marT="6707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1 - 10   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6707" marR="6707" marT="6707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Muutos %</a:t>
                      </a:r>
                    </a:p>
                  </a:txBody>
                  <a:tcPr marL="6707" marR="6707" marT="6707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120732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Kustannuslaji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</a:tr>
              <a:tr h="120732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TOIMINTAKULUT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28,00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28,00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8,56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23,56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84,1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20,96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732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Palvelujen ostot</a:t>
                      </a:r>
                    </a:p>
                  </a:txBody>
                  <a:tcPr marL="80488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28,00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28,00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8,56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23,56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84,1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20,96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</a:t>
                      </a:r>
                    </a:p>
                  </a:txBody>
                  <a:tcPr marL="6707" marR="6707" marT="67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4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000" y="504000"/>
            <a:ext cx="7412952" cy="998538"/>
          </a:xfrm>
        </p:spPr>
        <p:txBody>
          <a:bodyPr anchor="t"/>
          <a:lstStyle/>
          <a:p>
            <a:r>
              <a:rPr lang="fi-FI" sz="2800" dirty="0" smtClean="0"/>
              <a:t>Ruotsinkielinen perusopetus lokakuu 2017</a:t>
            </a:r>
            <a:endParaRPr lang="fi-FI" sz="2800" dirty="0"/>
          </a:p>
        </p:txBody>
      </p:sp>
      <p:sp>
        <p:nvSpPr>
          <p:cNvPr id="7" name="Sisällön paikkamerkki 6"/>
          <p:cNvSpPr txBox="1">
            <a:spLocks/>
          </p:cNvSpPr>
          <p:nvPr/>
        </p:nvSpPr>
        <p:spPr>
          <a:xfrm>
            <a:off x="884912" y="3331209"/>
            <a:ext cx="7865982" cy="27106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24"/>
              </a:spcBef>
              <a:buClr>
                <a:srgbClr val="00468B"/>
              </a:buClr>
              <a:buSzPct val="120000"/>
              <a:buFontTx/>
              <a:buNone/>
              <a:defRPr sz="1800" b="1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600" dirty="0" smtClean="0"/>
          </a:p>
          <a:p>
            <a:endParaRPr lang="fi-FI" sz="1600" dirty="0"/>
          </a:p>
          <a:p>
            <a:r>
              <a:rPr lang="fi-FI" sz="1600" dirty="0" smtClean="0"/>
              <a:t>Toimintamenojen/-tulojen tai nettomenojen poikkeamat</a:t>
            </a:r>
          </a:p>
          <a:p>
            <a:pPr lvl="1"/>
            <a:endParaRPr lang="fi-FI" sz="1200" dirty="0" smtClean="0"/>
          </a:p>
          <a:p>
            <a:pPr marL="457200" lvl="1" indent="0">
              <a:buFont typeface="Arial" pitchFamily="34" charset="0"/>
              <a:buNone/>
            </a:pPr>
            <a:endParaRPr lang="fi-FI" sz="1400" dirty="0" smtClean="0"/>
          </a:p>
          <a:p>
            <a:pPr marL="457200" lvl="1" indent="0">
              <a:buFont typeface="Arial" pitchFamily="34" charset="0"/>
              <a:buNone/>
            </a:pPr>
            <a:endParaRPr lang="fi-FI" sz="1400" dirty="0" smtClean="0"/>
          </a:p>
          <a:p>
            <a:r>
              <a:rPr lang="fi-FI" sz="1600" dirty="0" smtClean="0"/>
              <a:t>Investointiosan menojen/tulojen poikkeamat</a:t>
            </a:r>
          </a:p>
          <a:p>
            <a:pPr lvl="1"/>
            <a:endParaRPr lang="fi-FI" sz="1200" dirty="0" smtClean="0"/>
          </a:p>
          <a:p>
            <a:endParaRPr lang="fi-FI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956296"/>
              </p:ext>
            </p:extLst>
          </p:nvPr>
        </p:nvGraphicFramePr>
        <p:xfrm>
          <a:off x="864000" y="1183445"/>
          <a:ext cx="6734173" cy="2162093"/>
        </p:xfrm>
        <a:graphic>
          <a:graphicData uri="http://schemas.openxmlformats.org/drawingml/2006/table">
            <a:tbl>
              <a:tblPr/>
              <a:tblGrid>
                <a:gridCol w="907882"/>
                <a:gridCol w="753714"/>
                <a:gridCol w="865058"/>
                <a:gridCol w="867199"/>
                <a:gridCol w="668064"/>
                <a:gridCol w="668064"/>
                <a:gridCol w="668064"/>
                <a:gridCol w="668064"/>
                <a:gridCol w="668064"/>
              </a:tblGrid>
              <a:tr h="119150">
                <a:tc rowSpan="2">
                  <a:txBody>
                    <a:bodyPr/>
                    <a:lstStyle/>
                    <a:p>
                      <a:pPr algn="r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Tulosyksikkö</a:t>
                      </a:r>
                    </a:p>
                  </a:txBody>
                  <a:tcPr marL="6619" marR="6619" marT="6619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1000VARUOP</a:t>
                      </a:r>
                    </a:p>
                  </a:txBody>
                  <a:tcPr marL="6619" marR="6619" marT="6619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1000VARUOP</a:t>
                      </a:r>
                    </a:p>
                  </a:txBody>
                  <a:tcPr marL="6619" marR="6619" marT="6619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1000VARUOP</a:t>
                      </a:r>
                    </a:p>
                  </a:txBody>
                  <a:tcPr marL="6619" marR="6619" marT="6619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1000VARUOP</a:t>
                      </a:r>
                    </a:p>
                  </a:txBody>
                  <a:tcPr marL="6619" marR="6619" marT="6619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1000VARUOP</a:t>
                      </a:r>
                    </a:p>
                  </a:txBody>
                  <a:tcPr marL="6619" marR="6619" marT="6619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1000VARUOP</a:t>
                      </a:r>
                    </a:p>
                  </a:txBody>
                  <a:tcPr marL="6619" marR="6619" marT="6619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1000VARUOP</a:t>
                      </a:r>
                    </a:p>
                  </a:txBody>
                  <a:tcPr marL="6619" marR="6619" marT="6619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1000VARUOP</a:t>
                      </a:r>
                    </a:p>
                  </a:txBody>
                  <a:tcPr marL="6619" marR="6619" marT="6619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11915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peru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peru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peru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peru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peru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peru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peru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peru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304494"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/2017</a:t>
                      </a:r>
                    </a:p>
                  </a:txBody>
                  <a:tcPr marL="6619" marR="6619" marT="6619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muutokset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/2017</a:t>
                      </a:r>
                    </a:p>
                  </a:txBody>
                  <a:tcPr marL="6619" marR="6619" marT="6619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muutoksineen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/2017</a:t>
                      </a:r>
                    </a:p>
                  </a:txBody>
                  <a:tcPr marL="6619" marR="6619" marT="6619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10./2017</a:t>
                      </a:r>
                    </a:p>
                  </a:txBody>
                  <a:tcPr marL="6619" marR="6619" marT="6619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1 - 10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/2017</a:t>
                      </a:r>
                    </a:p>
                  </a:txBody>
                  <a:tcPr marL="6619" marR="6619" marT="6619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%</a:t>
                      </a:r>
                    </a:p>
                  </a:txBody>
                  <a:tcPr marL="6619" marR="6619" marT="6619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1 - 10   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6619" marR="6619" marT="6619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Muutos %</a:t>
                      </a:r>
                    </a:p>
                  </a:txBody>
                  <a:tcPr marL="6619" marR="6619" marT="6619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119150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Kustannuslaji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</a:tr>
              <a:tr h="119150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Kokonaistulos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6 980,47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6 980,47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641,27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5 965,79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85,5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5 774,87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</a:tr>
              <a:tr h="119150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TOIMINTATUOTOT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-1 586,50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-1 586,50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-131,84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-1 373,73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86,6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-1 381,97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-0,6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19150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Myyntituotot</a:t>
                      </a:r>
                    </a:p>
                  </a:txBody>
                  <a:tcPr marL="79433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-1 567,72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-1 567,72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-128,41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-1 282,85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81,8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-1 275,95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150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Maksutuotot</a:t>
                      </a:r>
                    </a:p>
                  </a:txBody>
                  <a:tcPr marL="79433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-0,24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-100,0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19150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Tuet ja avustukset</a:t>
                      </a:r>
                    </a:p>
                  </a:txBody>
                  <a:tcPr marL="79433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-18,68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-18,68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-3,43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-90,35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483,7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-105,55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-14,4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150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Vuokratuotot</a:t>
                      </a:r>
                    </a:p>
                  </a:txBody>
                  <a:tcPr marL="79433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-0,10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-0,10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-0,40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403,5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-0,23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77,6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19150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 toimintatuotot</a:t>
                      </a:r>
                    </a:p>
                  </a:txBody>
                  <a:tcPr marL="79433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-0,13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150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TOIMINTAKULUT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8 566,97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8 566,97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773,12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7 339,52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85,7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7 156,84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19150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Henkilöstökulut</a:t>
                      </a:r>
                    </a:p>
                  </a:txBody>
                  <a:tcPr marL="79433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4 868,01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4 868,01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426,84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4 197,42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86,2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4 077,07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150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Palvelujen ostot</a:t>
                      </a:r>
                    </a:p>
                  </a:txBody>
                  <a:tcPr marL="79433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1 138,58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1 138,58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134,58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1 022,60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89,8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956,44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19150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Aineet, tarvikkeet</a:t>
                      </a:r>
                    </a:p>
                  </a:txBody>
                  <a:tcPr marL="79433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311,35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311,35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23,51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245,31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78,8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228,94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150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Muut toimintakulut</a:t>
                      </a:r>
                    </a:p>
                  </a:txBody>
                  <a:tcPr marL="79433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2 249,03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2 249,03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188,18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1 874,19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83,3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1 894,39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6619" marR="6619" marT="6619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10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000" y="504000"/>
            <a:ext cx="7412952" cy="998538"/>
          </a:xfrm>
        </p:spPr>
        <p:txBody>
          <a:bodyPr anchor="t"/>
          <a:lstStyle/>
          <a:p>
            <a:r>
              <a:rPr lang="fi-FI" sz="2800" dirty="0" smtClean="0"/>
              <a:t>Ruotsinkielinen lukiokoulutus lokakuu 2017</a:t>
            </a:r>
            <a:endParaRPr lang="fi-FI" sz="2800" dirty="0"/>
          </a:p>
        </p:txBody>
      </p:sp>
      <p:sp>
        <p:nvSpPr>
          <p:cNvPr id="7" name="Sisällön paikkamerkki 6"/>
          <p:cNvSpPr txBox="1">
            <a:spLocks/>
          </p:cNvSpPr>
          <p:nvPr/>
        </p:nvSpPr>
        <p:spPr>
          <a:xfrm>
            <a:off x="884912" y="3331209"/>
            <a:ext cx="7865982" cy="27106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24"/>
              </a:spcBef>
              <a:buClr>
                <a:srgbClr val="00468B"/>
              </a:buClr>
              <a:buSzPct val="120000"/>
              <a:buFontTx/>
              <a:buNone/>
              <a:defRPr sz="1800" b="1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600" dirty="0" smtClean="0"/>
          </a:p>
          <a:p>
            <a:endParaRPr lang="fi-FI" sz="1600" dirty="0"/>
          </a:p>
          <a:p>
            <a:r>
              <a:rPr lang="fi-FI" sz="1600" dirty="0" smtClean="0"/>
              <a:t>Toimintamenojen/-tulojen tai nettomenojen poikkeamat</a:t>
            </a:r>
          </a:p>
          <a:p>
            <a:pPr lvl="1"/>
            <a:endParaRPr lang="fi-FI" sz="1200" dirty="0" smtClean="0"/>
          </a:p>
          <a:p>
            <a:pPr marL="457200" lvl="1" indent="0">
              <a:buFont typeface="Arial" pitchFamily="34" charset="0"/>
              <a:buNone/>
            </a:pPr>
            <a:endParaRPr lang="fi-FI" sz="1400" dirty="0" smtClean="0"/>
          </a:p>
          <a:p>
            <a:pPr marL="457200" lvl="1" indent="0">
              <a:buFont typeface="Arial" pitchFamily="34" charset="0"/>
              <a:buNone/>
            </a:pPr>
            <a:endParaRPr lang="fi-FI" sz="1400" dirty="0" smtClean="0"/>
          </a:p>
          <a:p>
            <a:r>
              <a:rPr lang="fi-FI" sz="1600" dirty="0" smtClean="0"/>
              <a:t>Investointiosan menojen/tulojen poikkeamat</a:t>
            </a:r>
          </a:p>
          <a:p>
            <a:pPr lvl="1"/>
            <a:endParaRPr lang="fi-FI" sz="1200" dirty="0" smtClean="0"/>
          </a:p>
          <a:p>
            <a:endParaRPr lang="fi-FI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840172"/>
              </p:ext>
            </p:extLst>
          </p:nvPr>
        </p:nvGraphicFramePr>
        <p:xfrm>
          <a:off x="884912" y="1581108"/>
          <a:ext cx="6734177" cy="2095585"/>
        </p:xfrm>
        <a:graphic>
          <a:graphicData uri="http://schemas.openxmlformats.org/drawingml/2006/table">
            <a:tbl>
              <a:tblPr/>
              <a:tblGrid>
                <a:gridCol w="965130"/>
                <a:gridCol w="765148"/>
                <a:gridCol w="878182"/>
                <a:gridCol w="880355"/>
                <a:gridCol w="634726"/>
                <a:gridCol w="634726"/>
                <a:gridCol w="669505"/>
                <a:gridCol w="671679"/>
                <a:gridCol w="634726"/>
              </a:tblGrid>
              <a:tr h="122522">
                <a:tc rowSpan="2">
                  <a:txBody>
                    <a:bodyPr/>
                    <a:lstStyle/>
                    <a:p>
                      <a:pPr algn="r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Tulosyksikkö</a:t>
                      </a:r>
                    </a:p>
                  </a:txBody>
                  <a:tcPr marL="6807" marR="6807" marT="6807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1000LARKLUKI</a:t>
                      </a:r>
                    </a:p>
                  </a:txBody>
                  <a:tcPr marL="6807" marR="6807" marT="6807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1000LARKLUKI</a:t>
                      </a:r>
                    </a:p>
                  </a:txBody>
                  <a:tcPr marL="6807" marR="6807" marT="6807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1000LARKLUKI</a:t>
                      </a:r>
                    </a:p>
                  </a:txBody>
                  <a:tcPr marL="6807" marR="6807" marT="6807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1000LARKLUKI</a:t>
                      </a:r>
                    </a:p>
                  </a:txBody>
                  <a:tcPr marL="6807" marR="6807" marT="6807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1000LARKLUKI</a:t>
                      </a:r>
                    </a:p>
                  </a:txBody>
                  <a:tcPr marL="6807" marR="6807" marT="6807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1000LARKLUKI</a:t>
                      </a:r>
                    </a:p>
                  </a:txBody>
                  <a:tcPr marL="6807" marR="6807" marT="6807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1000LARKLUKI</a:t>
                      </a:r>
                    </a:p>
                  </a:txBody>
                  <a:tcPr marL="6807" marR="6807" marT="6807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1000LARKLUKI</a:t>
                      </a:r>
                    </a:p>
                  </a:txBody>
                  <a:tcPr marL="6807" marR="6807" marT="6807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18106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luki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luki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luki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luki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luki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luki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luki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luki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313112"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/2017</a:t>
                      </a:r>
                    </a:p>
                  </a:txBody>
                  <a:tcPr marL="6807" marR="6807" marT="6807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muutokset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/2017</a:t>
                      </a:r>
                    </a:p>
                  </a:txBody>
                  <a:tcPr marL="6807" marR="6807" marT="6807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muutoksineen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/2017</a:t>
                      </a:r>
                    </a:p>
                  </a:txBody>
                  <a:tcPr marL="6807" marR="6807" marT="6807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10./2017</a:t>
                      </a:r>
                    </a:p>
                  </a:txBody>
                  <a:tcPr marL="6807" marR="6807" marT="6807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1 - 10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/2017</a:t>
                      </a:r>
                    </a:p>
                  </a:txBody>
                  <a:tcPr marL="6807" marR="6807" marT="6807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%</a:t>
                      </a:r>
                    </a:p>
                  </a:txBody>
                  <a:tcPr marL="6807" marR="6807" marT="6807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1 - 10   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6807" marR="6807" marT="6807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Muutos %</a:t>
                      </a:r>
                    </a:p>
                  </a:txBody>
                  <a:tcPr marL="6807" marR="6807" marT="6807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1225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Kustannuslaji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</a:tr>
              <a:tr h="1225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Kokonaistulos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2 041,37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2 041,37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173,65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1 677,79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82,2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1 284,04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30,7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</a:tr>
              <a:tr h="1225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TOIMINTATUOTOT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-22,80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-22,80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-0,23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-6,12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26,9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-7,70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-20,5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225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Myyntituotot</a:t>
                      </a:r>
                    </a:p>
                  </a:txBody>
                  <a:tcPr marL="81681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-0,80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-0,80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-0,18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-1,71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214,0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-0,84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103,0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5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Maksutuotot</a:t>
                      </a:r>
                    </a:p>
                  </a:txBody>
                  <a:tcPr marL="81681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-2,00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-2,00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-0,40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19,8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-0,36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225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Tuet ja avustukset</a:t>
                      </a:r>
                    </a:p>
                  </a:txBody>
                  <a:tcPr marL="81681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-3,00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-6,50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-53,8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5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Vuokratuotot</a:t>
                      </a:r>
                    </a:p>
                  </a:txBody>
                  <a:tcPr marL="81681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-20,00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-20,00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-0,06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-1,02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225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TOIMINTAKULUT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2 064,17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2 064,17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173,88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1 683,92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81,6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1 291,74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30,4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5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Henkilöstökulut</a:t>
                      </a:r>
                    </a:p>
                  </a:txBody>
                  <a:tcPr marL="81681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1 150,26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1 150,26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98,74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930,48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80,9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915,59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225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Palvelujen ostot</a:t>
                      </a:r>
                    </a:p>
                  </a:txBody>
                  <a:tcPr marL="81681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175,67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175,67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14,03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146,87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83,6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181,80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-19,2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5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Aineet, tarvikkeet</a:t>
                      </a:r>
                    </a:p>
                  </a:txBody>
                  <a:tcPr marL="81681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18,60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18,60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0,79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6,37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34,3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9,42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-32,3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225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Muut toimintakulut</a:t>
                      </a:r>
                    </a:p>
                  </a:txBody>
                  <a:tcPr marL="81681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719,64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719,64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60,33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600,19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83,4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184,94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224,5</a:t>
                      </a:r>
                    </a:p>
                  </a:txBody>
                  <a:tcPr marL="6807" marR="6807" marT="6807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7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000" y="504000"/>
            <a:ext cx="7412952" cy="998538"/>
          </a:xfrm>
        </p:spPr>
        <p:txBody>
          <a:bodyPr anchor="t"/>
          <a:lstStyle/>
          <a:p>
            <a:r>
              <a:rPr lang="fi-FI" sz="2800" dirty="0" smtClean="0"/>
              <a:t>Ruotsinkielinen aikuiskoulutus lokakuu 2017</a:t>
            </a:r>
            <a:endParaRPr lang="fi-FI" sz="2800" dirty="0"/>
          </a:p>
        </p:txBody>
      </p:sp>
      <p:sp>
        <p:nvSpPr>
          <p:cNvPr id="7" name="Sisällön paikkamerkki 6"/>
          <p:cNvSpPr txBox="1">
            <a:spLocks/>
          </p:cNvSpPr>
          <p:nvPr/>
        </p:nvSpPr>
        <p:spPr>
          <a:xfrm>
            <a:off x="884912" y="3331209"/>
            <a:ext cx="7865982" cy="27106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24"/>
              </a:spcBef>
              <a:buClr>
                <a:srgbClr val="00468B"/>
              </a:buClr>
              <a:buSzPct val="120000"/>
              <a:buFontTx/>
              <a:buNone/>
              <a:defRPr sz="1800" b="1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600" dirty="0" smtClean="0"/>
          </a:p>
          <a:p>
            <a:endParaRPr lang="fi-FI" sz="1600" dirty="0"/>
          </a:p>
          <a:p>
            <a:r>
              <a:rPr lang="fi-FI" sz="1600" dirty="0" smtClean="0"/>
              <a:t>Toimintamenojen/-tulojen tai nettomenojen poikkeamat</a:t>
            </a:r>
          </a:p>
          <a:p>
            <a:pPr lvl="1"/>
            <a:endParaRPr lang="fi-FI" sz="1200" dirty="0" smtClean="0"/>
          </a:p>
          <a:p>
            <a:pPr marL="457200" lvl="1" indent="0">
              <a:buFont typeface="Arial" pitchFamily="34" charset="0"/>
              <a:buNone/>
            </a:pPr>
            <a:endParaRPr lang="fi-FI" sz="1400" dirty="0" smtClean="0"/>
          </a:p>
          <a:p>
            <a:pPr marL="457200" lvl="1" indent="0">
              <a:buFont typeface="Arial" pitchFamily="34" charset="0"/>
              <a:buNone/>
            </a:pPr>
            <a:endParaRPr lang="fi-FI" sz="1400" dirty="0" smtClean="0"/>
          </a:p>
          <a:p>
            <a:r>
              <a:rPr lang="fi-FI" sz="1600" dirty="0" smtClean="0"/>
              <a:t>Investointiosan menojen/tulojen poikkeamat</a:t>
            </a:r>
          </a:p>
          <a:p>
            <a:pPr lvl="1"/>
            <a:endParaRPr lang="fi-FI" sz="1200" dirty="0" smtClean="0"/>
          </a:p>
          <a:p>
            <a:endParaRPr lang="fi-FI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578354"/>
              </p:ext>
            </p:extLst>
          </p:nvPr>
        </p:nvGraphicFramePr>
        <p:xfrm>
          <a:off x="782638" y="1526656"/>
          <a:ext cx="6734175" cy="1990114"/>
        </p:xfrm>
        <a:graphic>
          <a:graphicData uri="http://schemas.openxmlformats.org/drawingml/2006/table">
            <a:tbl>
              <a:tblPr/>
              <a:tblGrid>
                <a:gridCol w="787054"/>
                <a:gridCol w="778211"/>
                <a:gridCol w="893173"/>
                <a:gridCol w="895385"/>
                <a:gridCol w="672091"/>
                <a:gridCol w="672091"/>
                <a:gridCol w="680934"/>
                <a:gridCol w="683145"/>
                <a:gridCol w="672091"/>
              </a:tblGrid>
              <a:tr h="123689">
                <a:tc rowSpan="2">
                  <a:txBody>
                    <a:bodyPr/>
                    <a:lstStyle/>
                    <a:p>
                      <a:pPr algn="r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Tulosyksikkö</a:t>
                      </a:r>
                    </a:p>
                  </a:txBody>
                  <a:tcPr marL="6872" marR="6872" marT="6872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1000LARKTYOV</a:t>
                      </a:r>
                    </a:p>
                  </a:txBody>
                  <a:tcPr marL="6872" marR="6872" marT="6872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1000LARKTYOV</a:t>
                      </a:r>
                    </a:p>
                  </a:txBody>
                  <a:tcPr marL="6872" marR="6872" marT="6872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1000LARKTYOV</a:t>
                      </a:r>
                    </a:p>
                  </a:txBody>
                  <a:tcPr marL="6872" marR="6872" marT="6872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1000LARKTYOV</a:t>
                      </a:r>
                    </a:p>
                  </a:txBody>
                  <a:tcPr marL="6872" marR="6872" marT="6872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1000LARKTYOV</a:t>
                      </a:r>
                    </a:p>
                  </a:txBody>
                  <a:tcPr marL="6872" marR="6872" marT="6872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1000LARKTYOV</a:t>
                      </a:r>
                    </a:p>
                  </a:txBody>
                  <a:tcPr marL="6872" marR="6872" marT="6872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1000LARKTYOV</a:t>
                      </a:r>
                    </a:p>
                  </a:txBody>
                  <a:tcPr marL="6872" marR="6872" marT="6872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1000LARKTYOV</a:t>
                      </a:r>
                    </a:p>
                  </a:txBody>
                  <a:tcPr marL="6872" marR="6872" marT="6872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123689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aiku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aiku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aiku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aiku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aiku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aiku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aiku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aiku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316094"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/2017</a:t>
                      </a:r>
                    </a:p>
                  </a:txBody>
                  <a:tcPr marL="6872" marR="6872" marT="6872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muutokset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/2017</a:t>
                      </a:r>
                    </a:p>
                  </a:txBody>
                  <a:tcPr marL="6872" marR="6872" marT="6872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muutoksineen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/2017</a:t>
                      </a:r>
                    </a:p>
                  </a:txBody>
                  <a:tcPr marL="6872" marR="6872" marT="6872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10./2017</a:t>
                      </a:r>
                    </a:p>
                  </a:txBody>
                  <a:tcPr marL="6872" marR="6872" marT="6872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1 - 10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/2017</a:t>
                      </a:r>
                    </a:p>
                  </a:txBody>
                  <a:tcPr marL="6872" marR="6872" marT="6872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%</a:t>
                      </a:r>
                    </a:p>
                  </a:txBody>
                  <a:tcPr marL="6872" marR="6872" marT="6872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1 - 10   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6872" marR="6872" marT="6872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Muutos %</a:t>
                      </a:r>
                    </a:p>
                  </a:txBody>
                  <a:tcPr marL="6872" marR="6872" marT="6872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12368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Kustannuslaji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</a:tr>
              <a:tr h="12368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Kokonaistulos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354,11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354,11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29,39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277,03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78,2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255,75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</a:tr>
              <a:tr h="12368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TOIMINTATUOTOT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-56,40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-56,40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-17,26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-66,99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118,8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-64,28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2368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Myyntituotot</a:t>
                      </a:r>
                    </a:p>
                  </a:txBody>
                  <a:tcPr marL="82459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-0,40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-0,40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-0,06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-0,27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68,4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-0,75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-63,4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368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Maksutuotot</a:t>
                      </a:r>
                    </a:p>
                  </a:txBody>
                  <a:tcPr marL="82459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-56,00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-56,00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-17,20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-65,52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117,0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-62,13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2368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Tuet ja avustukset</a:t>
                      </a:r>
                    </a:p>
                  </a:txBody>
                  <a:tcPr marL="82459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-1,20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-1,40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-14,3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368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TOIMINTAKULUT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410,51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410,51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46,65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344,03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83,8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320,04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2368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Henkilöstökulut</a:t>
                      </a:r>
                    </a:p>
                  </a:txBody>
                  <a:tcPr marL="82459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276,48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276,48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36,37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233,43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84,4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233,88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368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Palvelujen ostot</a:t>
                      </a:r>
                    </a:p>
                  </a:txBody>
                  <a:tcPr marL="82459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33,85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33,85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2,51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26,13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77,2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5,35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388,1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2368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Aineet, tarvikkeet</a:t>
                      </a:r>
                    </a:p>
                  </a:txBody>
                  <a:tcPr marL="82459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10,85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10,85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0,80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7,44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68,6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4,33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72,0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368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Muut toimintakulut</a:t>
                      </a:r>
                    </a:p>
                  </a:txBody>
                  <a:tcPr marL="82459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89,33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89,33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6,98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77,02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86,2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76,48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i-FI" sz="2800" dirty="0"/>
              <a:t>Työvoiman käyttö</a:t>
            </a:r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01967"/>
              </p:ext>
            </p:extLst>
          </p:nvPr>
        </p:nvGraphicFramePr>
        <p:xfrm>
          <a:off x="881138" y="1504951"/>
          <a:ext cx="3467100" cy="2114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7900"/>
                <a:gridCol w="609600"/>
                <a:gridCol w="609600"/>
              </a:tblGrid>
              <a:tr h="1333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Sivistystoimiala: Ruotsinkielinen kasvatus- ja opetus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Tammikuu - Syyskuu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u="none" strike="noStrike">
                          <a:effectLst/>
                        </a:rPr>
                        <a:t>2016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u="none" strike="noStrike">
                          <a:effectLst/>
                        </a:rPr>
                        <a:t>2017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Työvoiman käyttö / htv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212,2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219,7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Vakituisten osuus %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75,4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73,8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Avoimen vakanssin hoitajien osuus %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5,0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4,5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Sijaisten osuus %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5,5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4,8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Tilapäisten määräaikaisten osuus %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14,0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16,9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Sairauspoissaolot %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3,6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3,9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Tapaturmapoissaolot %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0,02 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0,13 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Työpanos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188,3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197,3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Työpanoksen osuus työvoimasta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88,7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89,8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Sijaistus %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33,6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31,1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7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RKU_PPT_4-3">
  <a:themeElements>
    <a:clrScheme name="Custom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va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äri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TURKU_PPT_4-3</Template>
  <TotalTime>451</TotalTime>
  <Words>1436</Words>
  <Application>Microsoft Office PowerPoint</Application>
  <PresentationFormat>Bildspel på skärmen (4:3)</PresentationFormat>
  <Paragraphs>932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9</vt:i4>
      </vt:variant>
    </vt:vector>
  </HeadingPairs>
  <TitlesOfParts>
    <vt:vector size="17" baseType="lpstr">
      <vt:lpstr>Arial</vt:lpstr>
      <vt:lpstr>Calibri</vt:lpstr>
      <vt:lpstr>Courier New</vt:lpstr>
      <vt:lpstr>Lucida Grande</vt:lpstr>
      <vt:lpstr>ヒラギノ角ゴ Pro W3</vt:lpstr>
      <vt:lpstr>TURKU_PPT_4-3</vt:lpstr>
      <vt:lpstr>Kuvalliset</vt:lpstr>
      <vt:lpstr>Värilliset</vt:lpstr>
      <vt:lpstr>Månadsrapport</vt:lpstr>
      <vt:lpstr>Ruotsinkielinen kasvatus ja  opetus lokakuu 2017</vt:lpstr>
      <vt:lpstr>Ruotsinkielisen kasvatuksen ja opetuksen hallinto lokakuu 2017</vt:lpstr>
      <vt:lpstr>Ruotsinkielinen varhaiskasvatusalue lokakuu 2017</vt:lpstr>
      <vt:lpstr>Ruotsinkielinen opetus/aamu- ja iltapäivätoiminta lokakuu 2017</vt:lpstr>
      <vt:lpstr>Ruotsinkielinen perusopetus lokakuu 2017</vt:lpstr>
      <vt:lpstr>Ruotsinkielinen lukiokoulutus lokakuu 2017</vt:lpstr>
      <vt:lpstr>Ruotsinkielinen aikuiskoulutus lokakuu 2017</vt:lpstr>
      <vt:lpstr>Työvoiman käyttö</vt:lpstr>
    </vt:vector>
  </TitlesOfParts>
  <Company>Turun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Kuukausiraportin diapohja  /  18.1.2016</dc:title>
  <dc:creator>Puska Markku</dc:creator>
  <cp:lastModifiedBy>Kjellman Liliane</cp:lastModifiedBy>
  <cp:revision>64</cp:revision>
  <cp:lastPrinted>2016-04-13T05:42:58Z</cp:lastPrinted>
  <dcterms:created xsi:type="dcterms:W3CDTF">2016-01-18T08:27:41Z</dcterms:created>
  <dcterms:modified xsi:type="dcterms:W3CDTF">2017-11-24T09:20:50Z</dcterms:modified>
</cp:coreProperties>
</file>