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55" r:id="rId3"/>
  </p:sldMasterIdLst>
  <p:notesMasterIdLst>
    <p:notesMasterId r:id="rId31"/>
  </p:notesMasterIdLst>
  <p:handoutMasterIdLst>
    <p:handoutMasterId r:id="rId32"/>
  </p:handoutMasterIdLst>
  <p:sldIdLst>
    <p:sldId id="270" r:id="rId4"/>
    <p:sldId id="316" r:id="rId5"/>
    <p:sldId id="266" r:id="rId6"/>
    <p:sldId id="317" r:id="rId7"/>
    <p:sldId id="356" r:id="rId8"/>
    <p:sldId id="357" r:id="rId9"/>
    <p:sldId id="358" r:id="rId10"/>
    <p:sldId id="359" r:id="rId11"/>
    <p:sldId id="361" r:id="rId12"/>
    <p:sldId id="360" r:id="rId13"/>
    <p:sldId id="362" r:id="rId14"/>
    <p:sldId id="363" r:id="rId15"/>
    <p:sldId id="364" r:id="rId16"/>
    <p:sldId id="333" r:id="rId17"/>
    <p:sldId id="351" r:id="rId18"/>
    <p:sldId id="352" r:id="rId19"/>
    <p:sldId id="353" r:id="rId20"/>
    <p:sldId id="354" r:id="rId21"/>
    <p:sldId id="386" r:id="rId22"/>
    <p:sldId id="387" r:id="rId23"/>
    <p:sldId id="380" r:id="rId24"/>
    <p:sldId id="389" r:id="rId25"/>
    <p:sldId id="390" r:id="rId26"/>
    <p:sldId id="392" r:id="rId27"/>
    <p:sldId id="393" r:id="rId28"/>
    <p:sldId id="394" r:id="rId29"/>
    <p:sldId id="395" r:id="rId30"/>
  </p:sldIdLst>
  <p:sldSz cx="9144000" cy="5143500" type="screen16x9"/>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DC8"/>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Tumma tyyli 1 - Korost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99882" autoAdjust="0"/>
  </p:normalViewPr>
  <p:slideViewPr>
    <p:cSldViewPr snapToGrid="0" snapToObjects="1">
      <p:cViewPr varScale="1">
        <p:scale>
          <a:sx n="66" d="100"/>
          <a:sy n="66" d="100"/>
        </p:scale>
        <p:origin x="48" y="490"/>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 (002).xlsx]Grafer för skolor!Hajontataulukko</c:name>
    <c:fmtId val="77"/>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t>LÄROPLANEN OCH LÄSÅRSPLANEN STYR ARBETET I SKOLAN</a:t>
            </a:r>
          </a:p>
        </c:rich>
      </c:tx>
      <c:layout>
        <c:manualLayout>
          <c:xMode val="edge"/>
          <c:yMode val="edge"/>
          <c:x val="0.1575906998677560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skolor'!$L$9</c:f>
              <c:strCache>
                <c:ptCount val="1"/>
                <c:pt idx="0">
                  <c:v>Svarens medeltal (sve)</c:v>
                </c:pt>
              </c:strCache>
            </c:strRef>
          </c:tx>
          <c:spPr>
            <a:solidFill>
              <a:schemeClr val="accent2"/>
            </a:solidFill>
            <a:ln>
              <a:noFill/>
            </a:ln>
            <a:effectLst/>
          </c:spPr>
          <c:invertIfNegative val="0"/>
          <c:cat>
            <c:multiLvlStrRef>
              <c:f>'Grafer för skolor'!$J$10:$J$15</c:f>
              <c:multiLvlStrCache>
                <c:ptCount val="4"/>
                <c:lvl>
                  <c:pt idx="0">
                    <c:v>Vårdnadshavare</c:v>
                  </c:pt>
                  <c:pt idx="1">
                    <c:v>Personal</c:v>
                  </c:pt>
                  <c:pt idx="2">
                    <c:v>Årskurs 1-4</c:v>
                  </c:pt>
                  <c:pt idx="3">
                    <c:v>Årskurs 5-9</c:v>
                  </c:pt>
                </c:lvl>
                <c:lvl>
                  <c:pt idx="0">
                    <c:v>LÄROPLANEN OCH LÄSÅRSPLANEN STYR ARBETET I SKOLAN.</c:v>
                  </c:pt>
                </c:lvl>
              </c:multiLvlStrCache>
            </c:multiLvlStrRef>
          </c:cat>
          <c:val>
            <c:numRef>
              <c:f>'Grafer för skolor'!$L$10:$L$15</c:f>
              <c:numCache>
                <c:formatCode>#,##0.00</c:formatCode>
                <c:ptCount val="4"/>
                <c:pt idx="0">
                  <c:v>3.1908496732026146</c:v>
                </c:pt>
                <c:pt idx="1">
                  <c:v>3.5090090090090089</c:v>
                </c:pt>
                <c:pt idx="2">
                  <c:v>3.290909090909091</c:v>
                </c:pt>
                <c:pt idx="3">
                  <c:v>2.9393799167052292</c:v>
                </c:pt>
              </c:numCache>
            </c:numRef>
          </c:val>
        </c:ser>
        <c:ser>
          <c:idx val="2"/>
          <c:order val="2"/>
          <c:tx>
            <c:strRef>
              <c:f>'Grafer för skolor'!$M$9</c:f>
              <c:strCache>
                <c:ptCount val="1"/>
                <c:pt idx="0">
                  <c:v>Alla skolors medeltal</c:v>
                </c:pt>
              </c:strCache>
            </c:strRef>
          </c:tx>
          <c:spPr>
            <a:solidFill>
              <a:schemeClr val="accent3"/>
            </a:solidFill>
            <a:ln>
              <a:noFill/>
            </a:ln>
            <a:effectLst/>
          </c:spPr>
          <c:invertIfNegative val="0"/>
          <c:cat>
            <c:multiLvlStrRef>
              <c:f>'Grafer för skolor'!$J$10:$J$15</c:f>
              <c:multiLvlStrCache>
                <c:ptCount val="4"/>
                <c:lvl>
                  <c:pt idx="0">
                    <c:v>Vårdnadshavare</c:v>
                  </c:pt>
                  <c:pt idx="1">
                    <c:v>Personal</c:v>
                  </c:pt>
                  <c:pt idx="2">
                    <c:v>Årskurs 1-4</c:v>
                  </c:pt>
                  <c:pt idx="3">
                    <c:v>Årskurs 5-9</c:v>
                  </c:pt>
                </c:lvl>
                <c:lvl>
                  <c:pt idx="0">
                    <c:v>LÄROPLANEN OCH LÄSÅRSPLANEN STYR ARBETET I SKOLAN.</c:v>
                  </c:pt>
                </c:lvl>
              </c:multiLvlStrCache>
            </c:multiLvlStrRef>
          </c:cat>
          <c:val>
            <c:numRef>
              <c:f>'Grafer för skolor'!$M$10:$M$15</c:f>
              <c:numCache>
                <c:formatCode>#,##0.00</c:formatCode>
                <c:ptCount val="4"/>
                <c:pt idx="0">
                  <c:v>3.2270687676093082</c:v>
                </c:pt>
                <c:pt idx="1">
                  <c:v>3.485627836611195</c:v>
                </c:pt>
                <c:pt idx="2">
                  <c:v>3.4220610373614342</c:v>
                </c:pt>
                <c:pt idx="3">
                  <c:v>3.0184197924980047</c:v>
                </c:pt>
              </c:numCache>
            </c:numRef>
          </c:val>
        </c:ser>
        <c:dLbls>
          <c:showLegendKey val="0"/>
          <c:showVal val="0"/>
          <c:showCatName val="0"/>
          <c:showSerName val="0"/>
          <c:showPercent val="0"/>
          <c:showBubbleSize val="0"/>
        </c:dLbls>
        <c:gapWidth val="219"/>
        <c:axId val="268398960"/>
        <c:axId val="268399520"/>
      </c:barChart>
      <c:lineChart>
        <c:grouping val="standard"/>
        <c:varyColors val="0"/>
        <c:ser>
          <c:idx val="0"/>
          <c:order val="0"/>
          <c:tx>
            <c:strRef>
              <c:f>'Grafer för skolor'!$K$9</c:f>
              <c:strCache>
                <c:ptCount val="1"/>
                <c:pt idx="0">
                  <c:v>Antal som svarat (sve)</c:v>
                </c:pt>
              </c:strCache>
            </c:strRef>
          </c:tx>
          <c:spPr>
            <a:ln w="28575" cap="rnd">
              <a:solidFill>
                <a:schemeClr val="accent1"/>
              </a:solidFill>
              <a:round/>
            </a:ln>
            <a:effectLst/>
          </c:spPr>
          <c:marker>
            <c:symbol val="none"/>
          </c:marker>
          <c:cat>
            <c:multiLvlStrRef>
              <c:f>'Grafer för skolor'!$J$10:$J$15</c:f>
              <c:multiLvlStrCache>
                <c:ptCount val="4"/>
                <c:lvl>
                  <c:pt idx="0">
                    <c:v>Vårdnadshavare</c:v>
                  </c:pt>
                  <c:pt idx="1">
                    <c:v>Personal</c:v>
                  </c:pt>
                  <c:pt idx="2">
                    <c:v>Årskurs 1-4</c:v>
                  </c:pt>
                  <c:pt idx="3">
                    <c:v>Årskurs 5-9</c:v>
                  </c:pt>
                </c:lvl>
                <c:lvl>
                  <c:pt idx="0">
                    <c:v>LÄROPLANEN OCH LÄSÅRSPLANEN STYR ARBETET I SKOLAN.</c:v>
                  </c:pt>
                </c:lvl>
              </c:multiLvlStrCache>
            </c:multiLvlStrRef>
          </c:cat>
          <c:val>
            <c:numRef>
              <c:f>'Grafer för skolor'!$K$10:$K$15</c:f>
              <c:numCache>
                <c:formatCode>#,##0</c:formatCode>
                <c:ptCount val="4"/>
                <c:pt idx="0">
                  <c:v>202</c:v>
                </c:pt>
                <c:pt idx="1">
                  <c:v>75</c:v>
                </c:pt>
                <c:pt idx="2">
                  <c:v>341</c:v>
                </c:pt>
                <c:pt idx="3">
                  <c:v>346</c:v>
                </c:pt>
              </c:numCache>
            </c:numRef>
          </c:val>
          <c:smooth val="0"/>
        </c:ser>
        <c:dLbls>
          <c:showLegendKey val="0"/>
          <c:showVal val="0"/>
          <c:showCatName val="0"/>
          <c:showSerName val="0"/>
          <c:showPercent val="0"/>
          <c:showBubbleSize val="0"/>
        </c:dLbls>
        <c:marker val="1"/>
        <c:smooth val="0"/>
        <c:axId val="268931968"/>
        <c:axId val="268931408"/>
      </c:lineChart>
      <c:catAx>
        <c:axId val="26839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8399520"/>
        <c:crosses val="autoZero"/>
        <c:auto val="1"/>
        <c:lblAlgn val="ctr"/>
        <c:lblOffset val="100"/>
        <c:noMultiLvlLbl val="0"/>
      </c:catAx>
      <c:valAx>
        <c:axId val="26839952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8398960"/>
        <c:crosses val="autoZero"/>
        <c:crossBetween val="between"/>
      </c:valAx>
      <c:valAx>
        <c:axId val="26893140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8931968"/>
        <c:crosses val="max"/>
        <c:crossBetween val="between"/>
      </c:valAx>
      <c:catAx>
        <c:axId val="268931968"/>
        <c:scaling>
          <c:orientation val="minMax"/>
        </c:scaling>
        <c:delete val="1"/>
        <c:axPos val="b"/>
        <c:numFmt formatCode="General" sourceLinked="1"/>
        <c:majorTickMark val="out"/>
        <c:minorTickMark val="none"/>
        <c:tickLblPos val="nextTo"/>
        <c:crossAx val="26893140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Taul2!$B$6</c:f>
              <c:strCache>
                <c:ptCount val="1"/>
                <c:pt idx="0">
                  <c:v>4 Jag trivs inte i skolan.</c:v>
                </c:pt>
              </c:strCache>
            </c:strRef>
          </c:tx>
          <c:spPr>
            <a:solidFill>
              <a:schemeClr val="accent5"/>
            </a:solidFill>
            <a:ln>
              <a:noFill/>
            </a:ln>
            <a:effectLst/>
          </c:spPr>
          <c:invertIfNegative val="0"/>
          <c:dLbls>
            <c:delete val="1"/>
          </c:dLbls>
          <c:cat>
            <c:strRef>
              <c:f>Taul2!$A$7:$A$8</c:f>
              <c:strCache>
                <c:ptCount val="2"/>
                <c:pt idx="0">
                  <c:v>Årskurs 5.-9.</c:v>
                </c:pt>
                <c:pt idx="1">
                  <c:v>Årskurs 1.-4.</c:v>
                </c:pt>
              </c:strCache>
            </c:strRef>
          </c:cat>
          <c:val>
            <c:numRef>
              <c:f>Taul2!$B$7:$B$8</c:f>
              <c:numCache>
                <c:formatCode>0%</c:formatCode>
                <c:ptCount val="2"/>
                <c:pt idx="0">
                  <c:v>3.2069970845481049E-2</c:v>
                </c:pt>
                <c:pt idx="1">
                  <c:v>1.1904761904761904E-2</c:v>
                </c:pt>
              </c:numCache>
            </c:numRef>
          </c:val>
        </c:ser>
        <c:ser>
          <c:idx val="1"/>
          <c:order val="1"/>
          <c:tx>
            <c:strRef>
              <c:f>Taul2!$C$6</c:f>
              <c:strCache>
                <c:ptCount val="1"/>
                <c:pt idx="0">
                  <c:v>5</c:v>
                </c:pt>
              </c:strCache>
            </c:strRef>
          </c:tx>
          <c:spPr>
            <a:solidFill>
              <a:schemeClr val="accent6"/>
            </a:solidFill>
            <a:ln>
              <a:noFill/>
            </a:ln>
            <a:effectLst/>
          </c:spPr>
          <c:invertIfNegative val="0"/>
          <c:dLbls>
            <c:delete val="1"/>
          </c:dLbls>
          <c:cat>
            <c:strRef>
              <c:f>Taul2!$A$7:$A$8</c:f>
              <c:strCache>
                <c:ptCount val="2"/>
                <c:pt idx="0">
                  <c:v>Årskurs 5.-9.</c:v>
                </c:pt>
                <c:pt idx="1">
                  <c:v>Årskurs 1.-4.</c:v>
                </c:pt>
              </c:strCache>
            </c:strRef>
          </c:cat>
          <c:val>
            <c:numRef>
              <c:f>Taul2!$C$7:$C$8</c:f>
              <c:numCache>
                <c:formatCode>0%</c:formatCode>
                <c:ptCount val="2"/>
                <c:pt idx="0">
                  <c:v>1.4577259475218658E-2</c:v>
                </c:pt>
                <c:pt idx="1">
                  <c:v>1.488095238095238E-2</c:v>
                </c:pt>
              </c:numCache>
            </c:numRef>
          </c:val>
        </c:ser>
        <c:ser>
          <c:idx val="2"/>
          <c:order val="2"/>
          <c:tx>
            <c:strRef>
              <c:f>Taul2!$D$6</c:f>
              <c:strCache>
                <c:ptCount val="1"/>
                <c:pt idx="0">
                  <c:v>6</c:v>
                </c:pt>
              </c:strCache>
            </c:strRef>
          </c:tx>
          <c:spPr>
            <a:solidFill>
              <a:schemeClr val="bg2"/>
            </a:solidFill>
            <a:ln>
              <a:noFill/>
            </a:ln>
            <a:effectLst/>
          </c:spPr>
          <c:invertIfNegative val="0"/>
          <c:dLbls>
            <c:delete val="1"/>
          </c:dLbls>
          <c:cat>
            <c:strRef>
              <c:f>Taul2!$A$7:$A$8</c:f>
              <c:strCache>
                <c:ptCount val="2"/>
                <c:pt idx="0">
                  <c:v>Årskurs 5.-9.</c:v>
                </c:pt>
                <c:pt idx="1">
                  <c:v>Årskurs 1.-4.</c:v>
                </c:pt>
              </c:strCache>
            </c:strRef>
          </c:cat>
          <c:val>
            <c:numRef>
              <c:f>Taul2!$D$7:$D$8</c:f>
              <c:numCache>
                <c:formatCode>0%</c:formatCode>
                <c:ptCount val="2"/>
                <c:pt idx="0">
                  <c:v>4.3731778425655975E-2</c:v>
                </c:pt>
                <c:pt idx="1">
                  <c:v>2.0833333333333332E-2</c:v>
                </c:pt>
              </c:numCache>
            </c:numRef>
          </c:val>
        </c:ser>
        <c:ser>
          <c:idx val="3"/>
          <c:order val="3"/>
          <c:tx>
            <c:strRef>
              <c:f>Taul2!$E$6</c:f>
              <c:strCache>
                <c:ptCount val="1"/>
                <c:pt idx="0">
                  <c:v>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Taul2!$A$7:$A$8</c:f>
              <c:strCache>
                <c:ptCount val="2"/>
                <c:pt idx="0">
                  <c:v>Årskurs 5.-9.</c:v>
                </c:pt>
                <c:pt idx="1">
                  <c:v>Årskurs 1.-4.</c:v>
                </c:pt>
              </c:strCache>
            </c:strRef>
          </c:cat>
          <c:val>
            <c:numRef>
              <c:f>Taul2!$E$7:$E$8</c:f>
              <c:numCache>
                <c:formatCode>0%</c:formatCode>
                <c:ptCount val="2"/>
                <c:pt idx="0">
                  <c:v>0.16034985422740525</c:v>
                </c:pt>
                <c:pt idx="1">
                  <c:v>0.11011904761904762</c:v>
                </c:pt>
              </c:numCache>
            </c:numRef>
          </c:val>
        </c:ser>
        <c:ser>
          <c:idx val="4"/>
          <c:order val="4"/>
          <c:tx>
            <c:strRef>
              <c:f>Taul2!$F$6</c:f>
              <c:strCache>
                <c:ptCount val="1"/>
                <c:pt idx="0">
                  <c:v>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Taul2!$A$7:$A$8</c:f>
              <c:strCache>
                <c:ptCount val="2"/>
                <c:pt idx="0">
                  <c:v>Årskurs 5.-9.</c:v>
                </c:pt>
                <c:pt idx="1">
                  <c:v>Årskurs 1.-4.</c:v>
                </c:pt>
              </c:strCache>
            </c:strRef>
          </c:cat>
          <c:val>
            <c:numRef>
              <c:f>Taul2!$F$7:$F$8</c:f>
              <c:numCache>
                <c:formatCode>0%</c:formatCode>
                <c:ptCount val="2"/>
                <c:pt idx="0">
                  <c:v>0.27113702623906705</c:v>
                </c:pt>
                <c:pt idx="1">
                  <c:v>0.14285714285714285</c:v>
                </c:pt>
              </c:numCache>
            </c:numRef>
          </c:val>
        </c:ser>
        <c:ser>
          <c:idx val="5"/>
          <c:order val="5"/>
          <c:tx>
            <c:strRef>
              <c:f>Taul2!$G$6</c:f>
              <c:strCache>
                <c:ptCount val="1"/>
                <c:pt idx="0">
                  <c:v>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Taul2!$A$7:$A$8</c:f>
              <c:strCache>
                <c:ptCount val="2"/>
                <c:pt idx="0">
                  <c:v>Årskurs 5.-9.</c:v>
                </c:pt>
                <c:pt idx="1">
                  <c:v>Årskurs 1.-4.</c:v>
                </c:pt>
              </c:strCache>
            </c:strRef>
          </c:cat>
          <c:val>
            <c:numRef>
              <c:f>Taul2!$G$7:$G$8</c:f>
              <c:numCache>
                <c:formatCode>0%</c:formatCode>
                <c:ptCount val="2"/>
                <c:pt idx="0">
                  <c:v>0.30320699708454812</c:v>
                </c:pt>
                <c:pt idx="1">
                  <c:v>0.25892857142857145</c:v>
                </c:pt>
              </c:numCache>
            </c:numRef>
          </c:val>
        </c:ser>
        <c:ser>
          <c:idx val="6"/>
          <c:order val="6"/>
          <c:tx>
            <c:strRef>
              <c:f>Taul2!$H$6</c:f>
              <c:strCache>
                <c:ptCount val="1"/>
                <c:pt idx="0">
                  <c:v>10 Jag trivs i skolan.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Taul2!$A$7:$A$8</c:f>
              <c:strCache>
                <c:ptCount val="2"/>
                <c:pt idx="0">
                  <c:v>Årskurs 5.-9.</c:v>
                </c:pt>
                <c:pt idx="1">
                  <c:v>Årskurs 1.-4.</c:v>
                </c:pt>
              </c:strCache>
            </c:strRef>
          </c:cat>
          <c:val>
            <c:numRef>
              <c:f>Taul2!$H$7:$H$8</c:f>
              <c:numCache>
                <c:formatCode>0%</c:formatCode>
                <c:ptCount val="2"/>
                <c:pt idx="0">
                  <c:v>0.1749271137026239</c:v>
                </c:pt>
                <c:pt idx="1">
                  <c:v>0.44047619047619047</c:v>
                </c:pt>
              </c:numCache>
            </c:numRef>
          </c:val>
        </c:ser>
        <c:dLbls>
          <c:dLblPos val="ctr"/>
          <c:showLegendKey val="0"/>
          <c:showVal val="1"/>
          <c:showCatName val="0"/>
          <c:showSerName val="0"/>
          <c:showPercent val="0"/>
          <c:showBubbleSize val="0"/>
        </c:dLbls>
        <c:gapWidth val="150"/>
        <c:overlap val="100"/>
        <c:axId val="270894352"/>
        <c:axId val="270894912"/>
      </c:barChart>
      <c:catAx>
        <c:axId val="270894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0894912"/>
        <c:crosses val="autoZero"/>
        <c:auto val="1"/>
        <c:lblAlgn val="ctr"/>
        <c:lblOffset val="100"/>
        <c:noMultiLvlLbl val="0"/>
      </c:catAx>
      <c:valAx>
        <c:axId val="270894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0894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 (002).xlsx]Grafer för skolor!Pivot-taulukko1</c:name>
    <c:fmtId val="57"/>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t>MÖJLIGHET ATT VARA MED I SKOLANS ARBETE MED LÄROPLANEN OCH LÄSÅRSPLANEN</a:t>
            </a:r>
          </a:p>
        </c:rich>
      </c:tx>
      <c:layout>
        <c:manualLayout>
          <c:xMode val="edge"/>
          <c:yMode val="edge"/>
          <c:x val="0.14099498839710542"/>
          <c:y val="2.28847058225402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skolor'!$L$33</c:f>
              <c:strCache>
                <c:ptCount val="1"/>
                <c:pt idx="0">
                  <c:v>Svarens medeltal (sve)</c:v>
                </c:pt>
              </c:strCache>
            </c:strRef>
          </c:tx>
          <c:spPr>
            <a:solidFill>
              <a:schemeClr val="accent2"/>
            </a:solidFill>
            <a:ln>
              <a:noFill/>
            </a:ln>
            <a:effectLst/>
          </c:spPr>
          <c:invertIfNegative val="0"/>
          <c:cat>
            <c:multiLvlStrRef>
              <c:f>'Grafer för skolor'!$J$34:$J$41</c:f>
              <c:multiLvlStrCache>
                <c:ptCount val="4"/>
                <c:lvl>
                  <c:pt idx="0">
                    <c:v>Vårdnadshavare</c:v>
                  </c:pt>
                  <c:pt idx="1">
                    <c:v>Personal</c:v>
                  </c:pt>
                  <c:pt idx="2">
                    <c:v>Årskurs 1-4</c:v>
                  </c:pt>
                  <c:pt idx="3">
                    <c:v>Årskurs 5-9</c:v>
                  </c:pt>
                </c:lvl>
                <c:lvl>
                  <c:pt idx="0">
                    <c:v>VÅRDNADSHAVARNA HAR MÖJLIGHET ATT VARA MED I SKOLANS ARBETE MED LÄROPLANEN OCH LÄSÅRSPLANEN.</c:v>
                  </c:pt>
                  <c:pt idx="1">
                    <c:v>ELEVERNA OCH VÅRDNADSHAVARNA DELTAR I SKOLANS LÄROPLANSARBETE SAMT I ARBETET MED LÄSÅRSPLANEN.</c:v>
                  </c:pt>
                  <c:pt idx="2">
                    <c:v>ELEVERNA HAR MÖJLIGHET ATT PÅVERKA INNEHÅLLET I SKOLANS LÄROPLAN OCH LÄSÅRSPLAN.</c:v>
                  </c:pt>
                </c:lvl>
              </c:multiLvlStrCache>
            </c:multiLvlStrRef>
          </c:cat>
          <c:val>
            <c:numRef>
              <c:f>'Grafer för skolor'!$L$34:$L$41</c:f>
              <c:numCache>
                <c:formatCode>#,##0.00</c:formatCode>
                <c:ptCount val="4"/>
                <c:pt idx="0">
                  <c:v>2.392282958199357</c:v>
                </c:pt>
                <c:pt idx="1">
                  <c:v>2.4423076923076925</c:v>
                </c:pt>
                <c:pt idx="2">
                  <c:v>3.1247833622183707</c:v>
                </c:pt>
                <c:pt idx="3">
                  <c:v>2.123478260869565</c:v>
                </c:pt>
              </c:numCache>
            </c:numRef>
          </c:val>
        </c:ser>
        <c:ser>
          <c:idx val="2"/>
          <c:order val="2"/>
          <c:tx>
            <c:strRef>
              <c:f>'Grafer för skolor'!$M$33</c:f>
              <c:strCache>
                <c:ptCount val="1"/>
                <c:pt idx="0">
                  <c:v>Alla skolors medeltal</c:v>
                </c:pt>
              </c:strCache>
            </c:strRef>
          </c:tx>
          <c:spPr>
            <a:solidFill>
              <a:schemeClr val="accent3"/>
            </a:solidFill>
            <a:ln>
              <a:noFill/>
            </a:ln>
            <a:effectLst/>
          </c:spPr>
          <c:invertIfNegative val="0"/>
          <c:cat>
            <c:multiLvlStrRef>
              <c:f>'Grafer för skolor'!$J$34:$J$41</c:f>
              <c:multiLvlStrCache>
                <c:ptCount val="4"/>
                <c:lvl>
                  <c:pt idx="0">
                    <c:v>Vårdnadshavare</c:v>
                  </c:pt>
                  <c:pt idx="1">
                    <c:v>Personal</c:v>
                  </c:pt>
                  <c:pt idx="2">
                    <c:v>Årskurs 1-4</c:v>
                  </c:pt>
                  <c:pt idx="3">
                    <c:v>Årskurs 5-9</c:v>
                  </c:pt>
                </c:lvl>
                <c:lvl>
                  <c:pt idx="0">
                    <c:v>VÅRDNADSHAVARNA HAR MÖJLIGHET ATT VARA MED I SKOLANS ARBETE MED LÄROPLANEN OCH LÄSÅRSPLANEN.</c:v>
                  </c:pt>
                  <c:pt idx="1">
                    <c:v>ELEVERNA OCH VÅRDNADSHAVARNA DELTAR I SKOLANS LÄROPLANSARBETE SAMT I ARBETET MED LÄSÅRSPLANEN.</c:v>
                  </c:pt>
                  <c:pt idx="2">
                    <c:v>ELEVERNA HAR MÖJLIGHET ATT PÅVERKA INNEHÅLLET I SKOLANS LÄROPLAN OCH LÄSÅRSPLAN.</c:v>
                  </c:pt>
                </c:lvl>
              </c:multiLvlStrCache>
            </c:multiLvlStrRef>
          </c:cat>
          <c:val>
            <c:numRef>
              <c:f>'Grafer för skolor'!$M$34:$M$41</c:f>
              <c:numCache>
                <c:formatCode>#,##0.00</c:formatCode>
                <c:ptCount val="4"/>
                <c:pt idx="0">
                  <c:v>2.2532599246595191</c:v>
                </c:pt>
                <c:pt idx="1">
                  <c:v>2.4003912618193675</c:v>
                </c:pt>
                <c:pt idx="2">
                  <c:v>3.1573929130496654</c:v>
                </c:pt>
                <c:pt idx="3">
                  <c:v>2.0328658450205412</c:v>
                </c:pt>
              </c:numCache>
            </c:numRef>
          </c:val>
        </c:ser>
        <c:dLbls>
          <c:showLegendKey val="0"/>
          <c:showVal val="0"/>
          <c:showCatName val="0"/>
          <c:showSerName val="0"/>
          <c:showPercent val="0"/>
          <c:showBubbleSize val="0"/>
        </c:dLbls>
        <c:gapWidth val="219"/>
        <c:axId val="269136080"/>
        <c:axId val="269135520"/>
      </c:barChart>
      <c:lineChart>
        <c:grouping val="standard"/>
        <c:varyColors val="0"/>
        <c:ser>
          <c:idx val="0"/>
          <c:order val="0"/>
          <c:tx>
            <c:strRef>
              <c:f>'Grafer för skolor'!$K$33</c:f>
              <c:strCache>
                <c:ptCount val="1"/>
                <c:pt idx="0">
                  <c:v>Antal som svarat (sve)</c:v>
                </c:pt>
              </c:strCache>
            </c:strRef>
          </c:tx>
          <c:spPr>
            <a:ln w="28575" cap="rnd">
              <a:solidFill>
                <a:schemeClr val="accent1"/>
              </a:solidFill>
              <a:round/>
            </a:ln>
            <a:effectLst/>
          </c:spPr>
          <c:marker>
            <c:symbol val="none"/>
          </c:marker>
          <c:cat>
            <c:multiLvlStrRef>
              <c:f>'Grafer för skolor'!$J$34:$J$41</c:f>
              <c:multiLvlStrCache>
                <c:ptCount val="4"/>
                <c:lvl>
                  <c:pt idx="0">
                    <c:v>Vårdnadshavare</c:v>
                  </c:pt>
                  <c:pt idx="1">
                    <c:v>Personal</c:v>
                  </c:pt>
                  <c:pt idx="2">
                    <c:v>Årskurs 1-4</c:v>
                  </c:pt>
                  <c:pt idx="3">
                    <c:v>Årskurs 5-9</c:v>
                  </c:pt>
                </c:lvl>
                <c:lvl>
                  <c:pt idx="0">
                    <c:v>VÅRDNADSHAVARNA HAR MÖJLIGHET ATT VARA MED I SKOLANS ARBETE MED LÄROPLANEN OCH LÄSÅRSPLANEN.</c:v>
                  </c:pt>
                  <c:pt idx="1">
                    <c:v>ELEVERNA OCH VÅRDNADSHAVARNA DELTAR I SKOLANS LÄROPLANSARBETE SAMT I ARBETET MED LÄSÅRSPLANEN.</c:v>
                  </c:pt>
                  <c:pt idx="2">
                    <c:v>ELEVERNA HAR MÖJLIGHET ATT PÅVERKA INNEHÅLLET I SKOLANS LÄROPLAN OCH LÄSÅRSPLAN.</c:v>
                  </c:pt>
                </c:lvl>
              </c:multiLvlStrCache>
            </c:multiLvlStrRef>
          </c:cat>
          <c:val>
            <c:numRef>
              <c:f>'Grafer för skolor'!$K$34:$K$41</c:f>
              <c:numCache>
                <c:formatCode>#,##0</c:formatCode>
                <c:ptCount val="4"/>
                <c:pt idx="0">
                  <c:v>202</c:v>
                </c:pt>
                <c:pt idx="1">
                  <c:v>75</c:v>
                </c:pt>
                <c:pt idx="2">
                  <c:v>339</c:v>
                </c:pt>
                <c:pt idx="3">
                  <c:v>344</c:v>
                </c:pt>
              </c:numCache>
            </c:numRef>
          </c:val>
          <c:smooth val="0"/>
        </c:ser>
        <c:dLbls>
          <c:showLegendKey val="0"/>
          <c:showVal val="0"/>
          <c:showCatName val="0"/>
          <c:showSerName val="0"/>
          <c:showPercent val="0"/>
          <c:showBubbleSize val="0"/>
        </c:dLbls>
        <c:marker val="1"/>
        <c:smooth val="0"/>
        <c:axId val="269137200"/>
        <c:axId val="269136640"/>
      </c:lineChart>
      <c:valAx>
        <c:axId val="269135520"/>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136080"/>
        <c:crosses val="autoZero"/>
        <c:crossBetween val="between"/>
      </c:valAx>
      <c:catAx>
        <c:axId val="269136080"/>
        <c:scaling>
          <c:orientation val="minMax"/>
        </c:scaling>
        <c:delete val="1"/>
        <c:axPos val="b"/>
        <c:numFmt formatCode="General" sourceLinked="1"/>
        <c:majorTickMark val="out"/>
        <c:minorTickMark val="none"/>
        <c:tickLblPos val="nextTo"/>
        <c:crossAx val="269135520"/>
        <c:crosses val="autoZero"/>
        <c:auto val="1"/>
        <c:lblAlgn val="ctr"/>
        <c:lblOffset val="100"/>
        <c:noMultiLvlLbl val="0"/>
      </c:catAx>
      <c:valAx>
        <c:axId val="26913664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137200"/>
        <c:crosses val="max"/>
        <c:crossBetween val="between"/>
      </c:valAx>
      <c:catAx>
        <c:axId val="269137200"/>
        <c:scaling>
          <c:orientation val="minMax"/>
        </c:scaling>
        <c:delete val="1"/>
        <c:axPos val="b"/>
        <c:numFmt formatCode="General" sourceLinked="1"/>
        <c:majorTickMark val="out"/>
        <c:minorTickMark val="none"/>
        <c:tickLblPos val="nextTo"/>
        <c:crossAx val="26913664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SV.xlsx]Grafer för skolor!Pivot-taulukko2</c:name>
    <c:fmtId val="50"/>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t>VÅR SKOLA ÄR EN LÄRANDE GEMENSKAP</a:t>
            </a:r>
            <a:endParaRPr lang="fi-FI" b="1" baseline="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skolor'!$L$61</c:f>
              <c:strCache>
                <c:ptCount val="1"/>
                <c:pt idx="0">
                  <c:v>Svarens medeltal</c:v>
                </c:pt>
              </c:strCache>
            </c:strRef>
          </c:tx>
          <c:spPr>
            <a:solidFill>
              <a:schemeClr val="accent2"/>
            </a:solidFill>
            <a:ln>
              <a:noFill/>
            </a:ln>
            <a:effectLst/>
          </c:spPr>
          <c:invertIfNegative val="0"/>
          <c:cat>
            <c:multiLvlStrRef>
              <c:f>'Grafer för skolor'!$J$62:$J$68</c:f>
              <c:multiLvlStrCache>
                <c:ptCount val="4"/>
                <c:lvl>
                  <c:pt idx="0">
                    <c:v>Vårdnadshavare</c:v>
                  </c:pt>
                  <c:pt idx="1">
                    <c:v>Personal</c:v>
                  </c:pt>
                  <c:pt idx="2">
                    <c:v>Årskurs 1-4</c:v>
                  </c:pt>
                  <c:pt idx="3">
                    <c:v>Årskurs 5-9</c:v>
                  </c:pt>
                </c:lvl>
                <c:lvl>
                  <c:pt idx="0">
                    <c:v>MITT BARNS SKOLA ÄR EN LÄRANDE GEMENSKAP.</c:v>
                  </c:pt>
                  <c:pt idx="1">
                    <c:v>VÅR SKOLA ÄR EN LÄRANDE GEMENSKAP.</c:v>
                  </c:pt>
                </c:lvl>
              </c:multiLvlStrCache>
            </c:multiLvlStrRef>
          </c:cat>
          <c:val>
            <c:numRef>
              <c:f>'Grafer för skolor'!$L$62:$L$68</c:f>
              <c:numCache>
                <c:formatCode>#,##0.00</c:formatCode>
                <c:ptCount val="4"/>
                <c:pt idx="0">
                  <c:v>3.4083601286173635</c:v>
                </c:pt>
                <c:pt idx="1">
                  <c:v>3.532258064516129</c:v>
                </c:pt>
                <c:pt idx="2">
                  <c:v>3.3072882468811557</c:v>
                </c:pt>
                <c:pt idx="3">
                  <c:v>2.94578706727629</c:v>
                </c:pt>
              </c:numCache>
            </c:numRef>
          </c:val>
        </c:ser>
        <c:ser>
          <c:idx val="2"/>
          <c:order val="2"/>
          <c:tx>
            <c:strRef>
              <c:f>'Grafer för skolor'!$M$61</c:f>
              <c:strCache>
                <c:ptCount val="1"/>
                <c:pt idx="0">
                  <c:v>Alla skolors medeltal</c:v>
                </c:pt>
              </c:strCache>
            </c:strRef>
          </c:tx>
          <c:spPr>
            <a:solidFill>
              <a:schemeClr val="accent3"/>
            </a:solidFill>
            <a:ln>
              <a:noFill/>
            </a:ln>
            <a:effectLst/>
          </c:spPr>
          <c:invertIfNegative val="0"/>
          <c:cat>
            <c:multiLvlStrRef>
              <c:f>'Grafer för skolor'!$J$62:$J$68</c:f>
              <c:multiLvlStrCache>
                <c:ptCount val="4"/>
                <c:lvl>
                  <c:pt idx="0">
                    <c:v>Vårdnadshavare</c:v>
                  </c:pt>
                  <c:pt idx="1">
                    <c:v>Personal</c:v>
                  </c:pt>
                  <c:pt idx="2">
                    <c:v>Årskurs 1-4</c:v>
                  </c:pt>
                  <c:pt idx="3">
                    <c:v>Årskurs 5-9</c:v>
                  </c:pt>
                </c:lvl>
                <c:lvl>
                  <c:pt idx="0">
                    <c:v>MITT BARNS SKOLA ÄR EN LÄRANDE GEMENSKAP.</c:v>
                  </c:pt>
                  <c:pt idx="1">
                    <c:v>VÅR SKOLA ÄR EN LÄRANDE GEMENSKAP.</c:v>
                  </c:pt>
                </c:lvl>
              </c:multiLvlStrCache>
            </c:multiLvlStrRef>
          </c:cat>
          <c:val>
            <c:numRef>
              <c:f>'Grafer för skolor'!$M$62:$M$68</c:f>
              <c:numCache>
                <c:formatCode>#,##0.00</c:formatCode>
                <c:ptCount val="4"/>
                <c:pt idx="0">
                  <c:v>3.2346197602170297</c:v>
                </c:pt>
                <c:pt idx="1">
                  <c:v>3.1918986195971941</c:v>
                </c:pt>
                <c:pt idx="2">
                  <c:v>3.3497661623108668</c:v>
                </c:pt>
                <c:pt idx="3">
                  <c:v>3.0031417319350413</c:v>
                </c:pt>
              </c:numCache>
            </c:numRef>
          </c:val>
        </c:ser>
        <c:dLbls>
          <c:showLegendKey val="0"/>
          <c:showVal val="0"/>
          <c:showCatName val="0"/>
          <c:showSerName val="0"/>
          <c:showPercent val="0"/>
          <c:showBubbleSize val="0"/>
        </c:dLbls>
        <c:gapWidth val="219"/>
        <c:axId val="269140560"/>
        <c:axId val="269141120"/>
      </c:barChart>
      <c:lineChart>
        <c:grouping val="standard"/>
        <c:varyColors val="0"/>
        <c:ser>
          <c:idx val="0"/>
          <c:order val="0"/>
          <c:tx>
            <c:strRef>
              <c:f>'Grafer för skolor'!$K$61</c:f>
              <c:strCache>
                <c:ptCount val="1"/>
                <c:pt idx="0">
                  <c:v>Antal som svarat</c:v>
                </c:pt>
              </c:strCache>
            </c:strRef>
          </c:tx>
          <c:spPr>
            <a:ln w="28575" cap="rnd">
              <a:solidFill>
                <a:schemeClr val="accent1"/>
              </a:solidFill>
              <a:round/>
            </a:ln>
            <a:effectLst/>
          </c:spPr>
          <c:marker>
            <c:symbol val="none"/>
          </c:marker>
          <c:cat>
            <c:multiLvlStrRef>
              <c:f>'Grafer för skolor'!$J$62:$J$68</c:f>
              <c:multiLvlStrCache>
                <c:ptCount val="4"/>
                <c:lvl>
                  <c:pt idx="0">
                    <c:v>Vårdnadshavare</c:v>
                  </c:pt>
                  <c:pt idx="1">
                    <c:v>Personal</c:v>
                  </c:pt>
                  <c:pt idx="2">
                    <c:v>Årskurs 1-4</c:v>
                  </c:pt>
                  <c:pt idx="3">
                    <c:v>Årskurs 5-9</c:v>
                  </c:pt>
                </c:lvl>
                <c:lvl>
                  <c:pt idx="0">
                    <c:v>MITT BARNS SKOLA ÄR EN LÄRANDE GEMENSKAP.</c:v>
                  </c:pt>
                  <c:pt idx="1">
                    <c:v>VÅR SKOLA ÄR EN LÄRANDE GEMENSKAP.</c:v>
                  </c:pt>
                </c:lvl>
              </c:multiLvlStrCache>
            </c:multiLvlStrRef>
          </c:cat>
          <c:val>
            <c:numRef>
              <c:f>'Grafer för skolor'!$K$62:$K$68</c:f>
              <c:numCache>
                <c:formatCode>#,##0</c:formatCode>
                <c:ptCount val="4"/>
                <c:pt idx="0">
                  <c:v>202</c:v>
                </c:pt>
                <c:pt idx="1">
                  <c:v>75</c:v>
                </c:pt>
                <c:pt idx="2">
                  <c:v>340</c:v>
                </c:pt>
                <c:pt idx="3">
                  <c:v>345</c:v>
                </c:pt>
              </c:numCache>
            </c:numRef>
          </c:val>
          <c:smooth val="0"/>
        </c:ser>
        <c:dLbls>
          <c:showLegendKey val="0"/>
          <c:showVal val="0"/>
          <c:showCatName val="0"/>
          <c:showSerName val="0"/>
          <c:showPercent val="0"/>
          <c:showBubbleSize val="0"/>
        </c:dLbls>
        <c:marker val="1"/>
        <c:smooth val="0"/>
        <c:axId val="269671488"/>
        <c:axId val="269141680"/>
      </c:lineChart>
      <c:catAx>
        <c:axId val="26914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141120"/>
        <c:crosses val="autoZero"/>
        <c:auto val="1"/>
        <c:lblAlgn val="ctr"/>
        <c:lblOffset val="100"/>
        <c:noMultiLvlLbl val="0"/>
      </c:catAx>
      <c:valAx>
        <c:axId val="269141120"/>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140560"/>
        <c:crosses val="autoZero"/>
        <c:crossBetween val="between"/>
      </c:valAx>
      <c:valAx>
        <c:axId val="26914168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671488"/>
        <c:crosses val="max"/>
        <c:crossBetween val="between"/>
      </c:valAx>
      <c:catAx>
        <c:axId val="269671488"/>
        <c:scaling>
          <c:orientation val="minMax"/>
        </c:scaling>
        <c:delete val="1"/>
        <c:axPos val="b"/>
        <c:numFmt formatCode="General" sourceLinked="1"/>
        <c:majorTickMark val="out"/>
        <c:minorTickMark val="none"/>
        <c:tickLblPos val="nextTo"/>
        <c:crossAx val="26914168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 (002).xlsx]Grafer för skolor!Pivot-taulukko3</c:name>
    <c:fmtId val="52"/>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t>PEDAGOGISKA LÖSNINGAR</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skolor'!$L$77</c:f>
              <c:strCache>
                <c:ptCount val="1"/>
                <c:pt idx="0">
                  <c:v>Svarens medeltal (sve)</c:v>
                </c:pt>
              </c:strCache>
            </c:strRef>
          </c:tx>
          <c:spPr>
            <a:solidFill>
              <a:schemeClr val="accent2"/>
            </a:solidFill>
            <a:ln>
              <a:noFill/>
            </a:ln>
            <a:effectLst/>
          </c:spPr>
          <c:invertIfNegative val="0"/>
          <c:cat>
            <c:multiLvlStrRef>
              <c:f>'Grafer för skolor'!$J$78:$J$84</c:f>
              <c:multiLvlStrCache>
                <c:ptCount val="4"/>
                <c:lvl>
                  <c:pt idx="0">
                    <c:v>Vårdnadshavare</c:v>
                  </c:pt>
                  <c:pt idx="1">
                    <c:v>Personal</c:v>
                  </c:pt>
                  <c:pt idx="2">
                    <c:v>Årskurs 1-4</c:v>
                  </c:pt>
                  <c:pt idx="3">
                    <c:v>Årskurs 5-9</c:v>
                  </c:pt>
                </c:lvl>
                <c:lvl>
                  <c:pt idx="0">
                    <c:v>PEDAGOGISKA LÖSNINGAR OCH ANSKAFFNINGAR FRÄMJAR LÄRANDE I MITT BARNS SKOLA.</c:v>
                  </c:pt>
                  <c:pt idx="1">
                    <c:v>PEDAGOGISKA LÖSNINGAR OCH ANSKAFFNINGAR FRÄMJAR LÄRANDE I VÅR SKOLA.</c:v>
                  </c:pt>
                </c:lvl>
              </c:multiLvlStrCache>
            </c:multiLvlStrRef>
          </c:cat>
          <c:val>
            <c:numRef>
              <c:f>'Grafer för skolor'!$L$78:$L$84</c:f>
              <c:numCache>
                <c:formatCode>#,##0.00</c:formatCode>
                <c:ptCount val="4"/>
                <c:pt idx="0">
                  <c:v>3.1392757660167132</c:v>
                </c:pt>
                <c:pt idx="1">
                  <c:v>2.7551724137931033</c:v>
                </c:pt>
                <c:pt idx="2">
                  <c:v>3.4145199063231848</c:v>
                </c:pt>
                <c:pt idx="3">
                  <c:v>3.0808543096872616</c:v>
                </c:pt>
              </c:numCache>
            </c:numRef>
          </c:val>
        </c:ser>
        <c:ser>
          <c:idx val="2"/>
          <c:order val="2"/>
          <c:tx>
            <c:strRef>
              <c:f>'Grafer för skolor'!$M$77</c:f>
              <c:strCache>
                <c:ptCount val="1"/>
                <c:pt idx="0">
                  <c:v>Alla skolors medeltal</c:v>
                </c:pt>
              </c:strCache>
            </c:strRef>
          </c:tx>
          <c:spPr>
            <a:solidFill>
              <a:schemeClr val="accent3"/>
            </a:solidFill>
            <a:ln>
              <a:noFill/>
            </a:ln>
            <a:effectLst/>
          </c:spPr>
          <c:invertIfNegative val="0"/>
          <c:cat>
            <c:multiLvlStrRef>
              <c:f>'Grafer för skolor'!$J$78:$J$84</c:f>
              <c:multiLvlStrCache>
                <c:ptCount val="4"/>
                <c:lvl>
                  <c:pt idx="0">
                    <c:v>Vårdnadshavare</c:v>
                  </c:pt>
                  <c:pt idx="1">
                    <c:v>Personal</c:v>
                  </c:pt>
                  <c:pt idx="2">
                    <c:v>Årskurs 1-4</c:v>
                  </c:pt>
                  <c:pt idx="3">
                    <c:v>Årskurs 5-9</c:v>
                  </c:pt>
                </c:lvl>
                <c:lvl>
                  <c:pt idx="0">
                    <c:v>PEDAGOGISKA LÖSNINGAR OCH ANSKAFFNINGAR FRÄMJAR LÄRANDE I MITT BARNS SKOLA.</c:v>
                  </c:pt>
                  <c:pt idx="1">
                    <c:v>PEDAGOGISKA LÖSNINGAR OCH ANSKAFFNINGAR FRÄMJAR LÄRANDE I VÅR SKOLA.</c:v>
                  </c:pt>
                </c:lvl>
              </c:multiLvlStrCache>
            </c:multiLvlStrRef>
          </c:cat>
          <c:val>
            <c:numRef>
              <c:f>'Grafer för skolor'!$M$78:$M$84</c:f>
              <c:numCache>
                <c:formatCode>#,##0.00</c:formatCode>
                <c:ptCount val="4"/>
                <c:pt idx="0">
                  <c:v>3.1678910976663786</c:v>
                </c:pt>
                <c:pt idx="1">
                  <c:v>2.7158294392523366</c:v>
                </c:pt>
                <c:pt idx="2">
                  <c:v>3.3615255981476717</c:v>
                </c:pt>
                <c:pt idx="3">
                  <c:v>2.9683862849952813</c:v>
                </c:pt>
              </c:numCache>
            </c:numRef>
          </c:val>
        </c:ser>
        <c:dLbls>
          <c:showLegendKey val="0"/>
          <c:showVal val="0"/>
          <c:showCatName val="0"/>
          <c:showSerName val="0"/>
          <c:showPercent val="0"/>
          <c:showBubbleSize val="0"/>
        </c:dLbls>
        <c:gapWidth val="219"/>
        <c:axId val="269773968"/>
        <c:axId val="269774528"/>
      </c:barChart>
      <c:lineChart>
        <c:grouping val="standard"/>
        <c:varyColors val="0"/>
        <c:ser>
          <c:idx val="0"/>
          <c:order val="0"/>
          <c:tx>
            <c:strRef>
              <c:f>'Grafer för skolor'!$K$77</c:f>
              <c:strCache>
                <c:ptCount val="1"/>
                <c:pt idx="0">
                  <c:v>Antal som svarat (sve)</c:v>
                </c:pt>
              </c:strCache>
            </c:strRef>
          </c:tx>
          <c:spPr>
            <a:ln w="28575" cap="rnd">
              <a:solidFill>
                <a:schemeClr val="accent1"/>
              </a:solidFill>
              <a:round/>
            </a:ln>
            <a:effectLst/>
          </c:spPr>
          <c:marker>
            <c:symbol val="none"/>
          </c:marker>
          <c:cat>
            <c:multiLvlStrRef>
              <c:f>'Grafer för skolor'!$J$78:$J$84</c:f>
              <c:multiLvlStrCache>
                <c:ptCount val="4"/>
                <c:lvl>
                  <c:pt idx="0">
                    <c:v>Vårdnadshavare</c:v>
                  </c:pt>
                  <c:pt idx="1">
                    <c:v>Personal</c:v>
                  </c:pt>
                  <c:pt idx="2">
                    <c:v>Årskurs 1-4</c:v>
                  </c:pt>
                  <c:pt idx="3">
                    <c:v>Årskurs 5-9</c:v>
                  </c:pt>
                </c:lvl>
                <c:lvl>
                  <c:pt idx="0">
                    <c:v>PEDAGOGISKA LÖSNINGAR OCH ANSKAFFNINGAR FRÄMJAR LÄRANDE I MITT BARNS SKOLA.</c:v>
                  </c:pt>
                  <c:pt idx="1">
                    <c:v>PEDAGOGISKA LÖSNINGAR OCH ANSKAFFNINGAR FRÄMJAR LÄRANDE I VÅR SKOLA.</c:v>
                  </c:pt>
                </c:lvl>
              </c:multiLvlStrCache>
            </c:multiLvlStrRef>
          </c:cat>
          <c:val>
            <c:numRef>
              <c:f>'Grafer för skolor'!$K$78:$K$84</c:f>
              <c:numCache>
                <c:formatCode>#,##0</c:formatCode>
                <c:ptCount val="4"/>
                <c:pt idx="0">
                  <c:v>201</c:v>
                </c:pt>
                <c:pt idx="1">
                  <c:v>75</c:v>
                </c:pt>
                <c:pt idx="2">
                  <c:v>341</c:v>
                </c:pt>
                <c:pt idx="3">
                  <c:v>344</c:v>
                </c:pt>
              </c:numCache>
            </c:numRef>
          </c:val>
          <c:smooth val="0"/>
        </c:ser>
        <c:dLbls>
          <c:showLegendKey val="0"/>
          <c:showVal val="0"/>
          <c:showCatName val="0"/>
          <c:showSerName val="0"/>
          <c:showPercent val="0"/>
          <c:showBubbleSize val="0"/>
        </c:dLbls>
        <c:marker val="1"/>
        <c:smooth val="0"/>
        <c:axId val="269775648"/>
        <c:axId val="269775088"/>
      </c:lineChart>
      <c:catAx>
        <c:axId val="26977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774528"/>
        <c:crosses val="autoZero"/>
        <c:auto val="1"/>
        <c:lblAlgn val="ctr"/>
        <c:lblOffset val="100"/>
        <c:noMultiLvlLbl val="0"/>
      </c:catAx>
      <c:valAx>
        <c:axId val="26977452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773968"/>
        <c:crosses val="autoZero"/>
        <c:crossBetween val="between"/>
      </c:valAx>
      <c:valAx>
        <c:axId val="2697750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775648"/>
        <c:crosses val="max"/>
        <c:crossBetween val="between"/>
      </c:valAx>
      <c:catAx>
        <c:axId val="269775648"/>
        <c:scaling>
          <c:orientation val="minMax"/>
        </c:scaling>
        <c:delete val="1"/>
        <c:axPos val="b"/>
        <c:numFmt formatCode="General" sourceLinked="1"/>
        <c:majorTickMark val="out"/>
        <c:minorTickMark val="none"/>
        <c:tickLblPos val="nextTo"/>
        <c:crossAx val="26977508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 (002).xlsx]Grafer för skolor!Pivot-taulukko4</c:name>
    <c:fmtId val="60"/>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BEDÖMNING</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skolor'!$L$99</c:f>
              <c:strCache>
                <c:ptCount val="1"/>
                <c:pt idx="0">
                  <c:v>Svarens medeltal (sve)</c:v>
                </c:pt>
              </c:strCache>
            </c:strRef>
          </c:tx>
          <c:spPr>
            <a:solidFill>
              <a:schemeClr val="accent2"/>
            </a:solidFill>
            <a:ln>
              <a:noFill/>
            </a:ln>
            <a:effectLst/>
          </c:spPr>
          <c:invertIfNegative val="0"/>
          <c:cat>
            <c:multiLvlStrRef>
              <c:f>'Grafer för skolor'!$J$100:$J$106</c:f>
              <c:multiLvlStrCache>
                <c:ptCount val="4"/>
                <c:lvl>
                  <c:pt idx="0">
                    <c:v>Personal</c:v>
                  </c:pt>
                  <c:pt idx="1">
                    <c:v>Vårdnadshavare</c:v>
                  </c:pt>
                  <c:pt idx="2">
                    <c:v>Årskurs 1-4</c:v>
                  </c:pt>
                  <c:pt idx="3">
                    <c:v>Årskurs 5-9</c:v>
                  </c:pt>
                </c:lvl>
                <c:lvl>
                  <c:pt idx="0">
                    <c:v>BEDÖMNINGEN STÖDJER LÄRANDE.</c:v>
                  </c:pt>
                  <c:pt idx="3">
                    <c:v>BEDÖMNINGEN STÖDjER LÄRANDE.</c:v>
                  </c:pt>
                </c:lvl>
              </c:multiLvlStrCache>
            </c:multiLvlStrRef>
          </c:cat>
          <c:val>
            <c:numRef>
              <c:f>'Grafer för skolor'!$L$100:$L$106</c:f>
              <c:numCache>
                <c:formatCode>#,##0.00</c:formatCode>
                <c:ptCount val="4"/>
                <c:pt idx="0">
                  <c:v>3.2867383512544803</c:v>
                </c:pt>
                <c:pt idx="1">
                  <c:v>3</c:v>
                </c:pt>
                <c:pt idx="2">
                  <c:v>3.1983193277310926</c:v>
                </c:pt>
                <c:pt idx="3">
                  <c:v>2.8962928202721727</c:v>
                </c:pt>
              </c:numCache>
            </c:numRef>
          </c:val>
        </c:ser>
        <c:ser>
          <c:idx val="2"/>
          <c:order val="2"/>
          <c:tx>
            <c:strRef>
              <c:f>'Grafer för skolor'!$M$99</c:f>
              <c:strCache>
                <c:ptCount val="1"/>
                <c:pt idx="0">
                  <c:v>Alla skolors medeltal</c:v>
                </c:pt>
              </c:strCache>
            </c:strRef>
          </c:tx>
          <c:spPr>
            <a:solidFill>
              <a:schemeClr val="accent3"/>
            </a:solidFill>
            <a:ln>
              <a:noFill/>
            </a:ln>
            <a:effectLst/>
          </c:spPr>
          <c:invertIfNegative val="0"/>
          <c:cat>
            <c:multiLvlStrRef>
              <c:f>'Grafer för skolor'!$J$100:$J$106</c:f>
              <c:multiLvlStrCache>
                <c:ptCount val="4"/>
                <c:lvl>
                  <c:pt idx="0">
                    <c:v>Personal</c:v>
                  </c:pt>
                  <c:pt idx="1">
                    <c:v>Vårdnadshavare</c:v>
                  </c:pt>
                  <c:pt idx="2">
                    <c:v>Årskurs 1-4</c:v>
                  </c:pt>
                  <c:pt idx="3">
                    <c:v>Årskurs 5-9</c:v>
                  </c:pt>
                </c:lvl>
                <c:lvl>
                  <c:pt idx="0">
                    <c:v>BEDÖMNINGEN STÖDJER LÄRANDE.</c:v>
                  </c:pt>
                  <c:pt idx="3">
                    <c:v>BEDÖMNINGEN STÖDjER LÄRANDE.</c:v>
                  </c:pt>
                </c:lvl>
              </c:multiLvlStrCache>
            </c:multiLvlStrRef>
          </c:cat>
          <c:val>
            <c:numRef>
              <c:f>'Grafer för skolor'!$M$100:$M$106</c:f>
              <c:numCache>
                <c:formatCode>#,##0.00</c:formatCode>
                <c:ptCount val="4"/>
                <c:pt idx="0">
                  <c:v>3.3094089264173703</c:v>
                </c:pt>
                <c:pt idx="1">
                  <c:v>3.0078698287780496</c:v>
                </c:pt>
                <c:pt idx="2">
                  <c:v>3.2780666010959676</c:v>
                </c:pt>
                <c:pt idx="3">
                  <c:v>2.9724554378713512</c:v>
                </c:pt>
              </c:numCache>
            </c:numRef>
          </c:val>
        </c:ser>
        <c:dLbls>
          <c:showLegendKey val="0"/>
          <c:showVal val="0"/>
          <c:showCatName val="0"/>
          <c:showSerName val="0"/>
          <c:showPercent val="0"/>
          <c:showBubbleSize val="0"/>
        </c:dLbls>
        <c:gapWidth val="219"/>
        <c:axId val="269780128"/>
        <c:axId val="269780688"/>
      </c:barChart>
      <c:lineChart>
        <c:grouping val="standard"/>
        <c:varyColors val="0"/>
        <c:ser>
          <c:idx val="0"/>
          <c:order val="0"/>
          <c:tx>
            <c:strRef>
              <c:f>'Grafer för skolor'!$K$99</c:f>
              <c:strCache>
                <c:ptCount val="1"/>
                <c:pt idx="0">
                  <c:v>Antal som svarat (sve)</c:v>
                </c:pt>
              </c:strCache>
            </c:strRef>
          </c:tx>
          <c:spPr>
            <a:ln w="28575" cap="rnd">
              <a:solidFill>
                <a:schemeClr val="accent1"/>
              </a:solidFill>
              <a:round/>
            </a:ln>
            <a:effectLst/>
          </c:spPr>
          <c:marker>
            <c:symbol val="none"/>
          </c:marker>
          <c:cat>
            <c:multiLvlStrRef>
              <c:f>'Grafer för skolor'!$J$100:$J$106</c:f>
              <c:multiLvlStrCache>
                <c:ptCount val="4"/>
                <c:lvl>
                  <c:pt idx="0">
                    <c:v>Personal</c:v>
                  </c:pt>
                  <c:pt idx="1">
                    <c:v>Vårdnadshavare</c:v>
                  </c:pt>
                  <c:pt idx="2">
                    <c:v>Årskurs 1-4</c:v>
                  </c:pt>
                  <c:pt idx="3">
                    <c:v>Årskurs 5-9</c:v>
                  </c:pt>
                </c:lvl>
                <c:lvl>
                  <c:pt idx="0">
                    <c:v>BEDÖMNINGEN STÖDJER LÄRANDE.</c:v>
                  </c:pt>
                  <c:pt idx="3">
                    <c:v>BEDÖMNINGEN STÖDjER LÄRANDE.</c:v>
                  </c:pt>
                </c:lvl>
              </c:multiLvlStrCache>
            </c:multiLvlStrRef>
          </c:cat>
          <c:val>
            <c:numRef>
              <c:f>'Grafer för skolor'!$K$100:$K$106</c:f>
              <c:numCache>
                <c:formatCode>#,##0</c:formatCode>
                <c:ptCount val="4"/>
                <c:pt idx="0">
                  <c:v>75</c:v>
                </c:pt>
                <c:pt idx="1">
                  <c:v>202</c:v>
                </c:pt>
                <c:pt idx="2">
                  <c:v>342</c:v>
                </c:pt>
                <c:pt idx="3">
                  <c:v>345</c:v>
                </c:pt>
              </c:numCache>
            </c:numRef>
          </c:val>
          <c:smooth val="0"/>
        </c:ser>
        <c:dLbls>
          <c:showLegendKey val="0"/>
          <c:showVal val="0"/>
          <c:showCatName val="0"/>
          <c:showSerName val="0"/>
          <c:showPercent val="0"/>
          <c:showBubbleSize val="0"/>
        </c:dLbls>
        <c:marker val="1"/>
        <c:smooth val="0"/>
        <c:axId val="269995648"/>
        <c:axId val="269781248"/>
      </c:lineChart>
      <c:catAx>
        <c:axId val="26978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780688"/>
        <c:crosses val="autoZero"/>
        <c:auto val="1"/>
        <c:lblAlgn val="ctr"/>
        <c:lblOffset val="100"/>
        <c:noMultiLvlLbl val="0"/>
      </c:catAx>
      <c:valAx>
        <c:axId val="2697806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780128"/>
        <c:crosses val="autoZero"/>
        <c:crossBetween val="between"/>
      </c:valAx>
      <c:valAx>
        <c:axId val="2697812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995648"/>
        <c:crosses val="max"/>
        <c:crossBetween val="between"/>
      </c:valAx>
      <c:catAx>
        <c:axId val="269995648"/>
        <c:scaling>
          <c:orientation val="minMax"/>
        </c:scaling>
        <c:delete val="1"/>
        <c:axPos val="b"/>
        <c:numFmt formatCode="General" sourceLinked="1"/>
        <c:majorTickMark val="out"/>
        <c:minorTickMark val="none"/>
        <c:tickLblPos val="nextTo"/>
        <c:crossAx val="26978124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userShapes r:id="rId4"/>
  <c:extLst>
    <c:ext xmlns:c14="http://schemas.microsoft.com/office/drawing/2007/8/2/chart" uri="{781A3756-C4B2-4CAC-9D66-4F8BD8637D16}">
      <c14:pivotOptions>
        <c14:dropZoneFilter val="1"/>
        <c14:dropZoneCategories val="1"/>
        <c14:dropZoneData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 (002).xlsx]Grafer för skolor!Pivot-taulukko5</c:name>
    <c:fmtId val="69"/>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dirty="0"/>
              <a:t>STÖD FÖR LÄRANDE, VÄXANDE OCH VÄLBEFINNANDE</a:t>
            </a:r>
          </a:p>
        </c:rich>
      </c:tx>
      <c:layout>
        <c:manualLayout>
          <c:xMode val="edge"/>
          <c:yMode val="edge"/>
          <c:x val="0.26109440963242764"/>
          <c:y val="2.306691949463467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skolor'!$L$123</c:f>
              <c:strCache>
                <c:ptCount val="1"/>
                <c:pt idx="0">
                  <c:v>Svarens medeltal (sve)</c:v>
                </c:pt>
              </c:strCache>
            </c:strRef>
          </c:tx>
          <c:spPr>
            <a:solidFill>
              <a:schemeClr val="accent2"/>
            </a:solidFill>
            <a:ln>
              <a:noFill/>
            </a:ln>
            <a:effectLst/>
          </c:spPr>
          <c:invertIfNegative val="0"/>
          <c:cat>
            <c:multiLvlStrRef>
              <c:f>'Grafer för skolor'!$J$124:$J$131</c:f>
              <c:multiLvlStrCache>
                <c:ptCount val="4"/>
                <c:lvl>
                  <c:pt idx="0">
                    <c:v>Vårdnadshavare</c:v>
                  </c:pt>
                  <c:pt idx="1">
                    <c:v>Personal</c:v>
                  </c:pt>
                  <c:pt idx="2">
                    <c:v>Årskurs 1-4</c:v>
                  </c:pt>
                  <c:pt idx="3">
                    <c:v>Årskurs 5-9</c:v>
                  </c:pt>
                </c:lvl>
                <c:lvl>
                  <c:pt idx="0">
                    <c:v>DET STÖD SOM MITT BARN FÅR ÄR FÖREBYGGANDE, PLANMÄSSIGT OCH MÅNGSIDIGT.</c:v>
                  </c:pt>
                  <c:pt idx="1">
                    <c:v>DET STÖD SOM ELEVEN FÅTT ÄR FÖREBYGGANDE, PLANMÄSSIGT OCH MÅNGSIDIGT.</c:v>
                  </c:pt>
                  <c:pt idx="2">
                    <c:v>DET STÖD SOM JAG FÅR ÄR FÖREBYGGANDE, PLANMÄSSIGT OCH MÅNGSIDIGT.</c:v>
                  </c:pt>
                </c:lvl>
              </c:multiLvlStrCache>
            </c:multiLvlStrRef>
          </c:cat>
          <c:val>
            <c:numRef>
              <c:f>'Grafer för skolor'!$L$124:$L$131</c:f>
              <c:numCache>
                <c:formatCode>#,##0.00</c:formatCode>
                <c:ptCount val="4"/>
                <c:pt idx="0">
                  <c:v>3.1075819672131146</c:v>
                </c:pt>
                <c:pt idx="1">
                  <c:v>3.2973395931142409</c:v>
                </c:pt>
                <c:pt idx="2">
                  <c:v>3.3793718772305494</c:v>
                </c:pt>
                <c:pt idx="3">
                  <c:v>3.0909413854351686</c:v>
                </c:pt>
              </c:numCache>
            </c:numRef>
          </c:val>
        </c:ser>
        <c:ser>
          <c:idx val="2"/>
          <c:order val="2"/>
          <c:tx>
            <c:strRef>
              <c:f>'Grafer för skolor'!$M$123</c:f>
              <c:strCache>
                <c:ptCount val="1"/>
                <c:pt idx="0">
                  <c:v>Alla skolors medeltal</c:v>
                </c:pt>
              </c:strCache>
            </c:strRef>
          </c:tx>
          <c:spPr>
            <a:solidFill>
              <a:schemeClr val="accent3"/>
            </a:solidFill>
            <a:ln>
              <a:noFill/>
            </a:ln>
            <a:effectLst/>
          </c:spPr>
          <c:invertIfNegative val="0"/>
          <c:cat>
            <c:multiLvlStrRef>
              <c:f>'Grafer för skolor'!$J$124:$J$131</c:f>
              <c:multiLvlStrCache>
                <c:ptCount val="4"/>
                <c:lvl>
                  <c:pt idx="0">
                    <c:v>Vårdnadshavare</c:v>
                  </c:pt>
                  <c:pt idx="1">
                    <c:v>Personal</c:v>
                  </c:pt>
                  <c:pt idx="2">
                    <c:v>Årskurs 1-4</c:v>
                  </c:pt>
                  <c:pt idx="3">
                    <c:v>Årskurs 5-9</c:v>
                  </c:pt>
                </c:lvl>
                <c:lvl>
                  <c:pt idx="0">
                    <c:v>DET STÖD SOM MITT BARN FÅR ÄR FÖREBYGGANDE, PLANMÄSSIGT OCH MÅNGSIDIGT.</c:v>
                  </c:pt>
                  <c:pt idx="1">
                    <c:v>DET STÖD SOM ELEVEN FÅTT ÄR FÖREBYGGANDE, PLANMÄSSIGT OCH MÅNGSIDIGT.</c:v>
                  </c:pt>
                  <c:pt idx="2">
                    <c:v>DET STÖD SOM JAG FÅR ÄR FÖREBYGGANDE, PLANMÄSSIGT OCH MÅNGSIDIGT.</c:v>
                  </c:pt>
                </c:lvl>
              </c:multiLvlStrCache>
            </c:multiLvlStrRef>
          </c:cat>
          <c:val>
            <c:numRef>
              <c:f>'Grafer för skolor'!$M$124:$M$131</c:f>
              <c:numCache>
                <c:formatCode>#,##0.00</c:formatCode>
                <c:ptCount val="4"/>
                <c:pt idx="0">
                  <c:v>3.0802608275639995</c:v>
                </c:pt>
                <c:pt idx="1">
                  <c:v>3.1243141977786699</c:v>
                </c:pt>
                <c:pt idx="2">
                  <c:v>3.4041307878527869</c:v>
                </c:pt>
                <c:pt idx="3">
                  <c:v>3.099473056273613</c:v>
                </c:pt>
              </c:numCache>
            </c:numRef>
          </c:val>
        </c:ser>
        <c:dLbls>
          <c:showLegendKey val="0"/>
          <c:showVal val="0"/>
          <c:showCatName val="0"/>
          <c:showSerName val="0"/>
          <c:showPercent val="0"/>
          <c:showBubbleSize val="0"/>
        </c:dLbls>
        <c:gapWidth val="219"/>
        <c:axId val="269999008"/>
        <c:axId val="269776208"/>
      </c:barChart>
      <c:lineChart>
        <c:grouping val="standard"/>
        <c:varyColors val="0"/>
        <c:ser>
          <c:idx val="0"/>
          <c:order val="0"/>
          <c:tx>
            <c:strRef>
              <c:f>'Grafer för skolor'!$K$123</c:f>
              <c:strCache>
                <c:ptCount val="1"/>
                <c:pt idx="0">
                  <c:v>Antal som svarat (sve)</c:v>
                </c:pt>
              </c:strCache>
            </c:strRef>
          </c:tx>
          <c:spPr>
            <a:ln w="28575" cap="rnd">
              <a:solidFill>
                <a:schemeClr val="accent1"/>
              </a:solidFill>
              <a:round/>
            </a:ln>
            <a:effectLst/>
          </c:spPr>
          <c:marker>
            <c:symbol val="none"/>
          </c:marker>
          <c:cat>
            <c:multiLvlStrRef>
              <c:f>'Grafer för skolor'!$J$124:$J$131</c:f>
              <c:multiLvlStrCache>
                <c:ptCount val="4"/>
                <c:lvl>
                  <c:pt idx="0">
                    <c:v>Vårdnadshavare</c:v>
                  </c:pt>
                  <c:pt idx="1">
                    <c:v>Personal</c:v>
                  </c:pt>
                  <c:pt idx="2">
                    <c:v>Årskurs 1-4</c:v>
                  </c:pt>
                  <c:pt idx="3">
                    <c:v>Årskurs 5-9</c:v>
                  </c:pt>
                </c:lvl>
                <c:lvl>
                  <c:pt idx="0">
                    <c:v>DET STÖD SOM MITT BARN FÅR ÄR FÖREBYGGANDE, PLANMÄSSIGT OCH MÅNGSIDIGT.</c:v>
                  </c:pt>
                  <c:pt idx="1">
                    <c:v>DET STÖD SOM ELEVEN FÅTT ÄR FÖREBYGGANDE, PLANMÄSSIGT OCH MÅNGSIDIGT.</c:v>
                  </c:pt>
                  <c:pt idx="2">
                    <c:v>DET STÖD SOM JAG FÅR ÄR FÖREBYGGANDE, PLANMÄSSIGT OCH MÅNGSIDIGT.</c:v>
                  </c:pt>
                </c:lvl>
              </c:multiLvlStrCache>
            </c:multiLvlStrRef>
          </c:cat>
          <c:val>
            <c:numRef>
              <c:f>'Grafer för skolor'!$K$124:$K$131</c:f>
              <c:numCache>
                <c:formatCode>#,##0</c:formatCode>
                <c:ptCount val="4"/>
                <c:pt idx="0">
                  <c:v>202</c:v>
                </c:pt>
                <c:pt idx="1">
                  <c:v>75</c:v>
                </c:pt>
                <c:pt idx="2">
                  <c:v>342</c:v>
                </c:pt>
                <c:pt idx="3">
                  <c:v>345</c:v>
                </c:pt>
              </c:numCache>
            </c:numRef>
          </c:val>
          <c:smooth val="0"/>
        </c:ser>
        <c:dLbls>
          <c:showLegendKey val="0"/>
          <c:showVal val="0"/>
          <c:showCatName val="0"/>
          <c:showSerName val="0"/>
          <c:showPercent val="0"/>
          <c:showBubbleSize val="0"/>
        </c:dLbls>
        <c:marker val="1"/>
        <c:smooth val="0"/>
        <c:axId val="268699232"/>
        <c:axId val="268698672"/>
      </c:lineChart>
      <c:catAx>
        <c:axId val="26999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776208"/>
        <c:crosses val="autoZero"/>
        <c:auto val="1"/>
        <c:lblAlgn val="ctr"/>
        <c:lblOffset val="100"/>
        <c:noMultiLvlLbl val="0"/>
      </c:catAx>
      <c:valAx>
        <c:axId val="26977620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9999008"/>
        <c:crosses val="autoZero"/>
        <c:crossBetween val="between"/>
      </c:valAx>
      <c:valAx>
        <c:axId val="26869867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68699232"/>
        <c:crosses val="max"/>
        <c:crossBetween val="between"/>
      </c:valAx>
      <c:catAx>
        <c:axId val="268699232"/>
        <c:scaling>
          <c:orientation val="minMax"/>
        </c:scaling>
        <c:delete val="1"/>
        <c:axPos val="b"/>
        <c:numFmt formatCode="General" sourceLinked="1"/>
        <c:majorTickMark val="out"/>
        <c:minorTickMark val="none"/>
        <c:tickLblPos val="nextTo"/>
        <c:crossAx val="26869867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 (002).xlsx]Grafer för skolor!Pivot-taulukko6</c:name>
    <c:fmtId val="73"/>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t>ATT VARA DELAKTIG OCH KUNNA PÅVERKA</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skolor'!$L$145</c:f>
              <c:strCache>
                <c:ptCount val="1"/>
                <c:pt idx="0">
                  <c:v>Svarens medeltal (sve)</c:v>
                </c:pt>
              </c:strCache>
            </c:strRef>
          </c:tx>
          <c:spPr>
            <a:solidFill>
              <a:schemeClr val="accent2"/>
            </a:solidFill>
            <a:ln>
              <a:noFill/>
            </a:ln>
            <a:effectLst/>
          </c:spPr>
          <c:invertIfNegative val="0"/>
          <c:cat>
            <c:multiLvlStrRef>
              <c:f>'Grafer för skolor'!$J$146:$J$152</c:f>
              <c:multiLvlStrCache>
                <c:ptCount val="4"/>
                <c:lvl>
                  <c:pt idx="0">
                    <c:v>Vårdnadshavare</c:v>
                  </c:pt>
                  <c:pt idx="1">
                    <c:v>Personal</c:v>
                  </c:pt>
                  <c:pt idx="2">
                    <c:v>Årskurs 1-4</c:v>
                  </c:pt>
                  <c:pt idx="3">
                    <c:v>Årskurs 5-9</c:v>
                  </c:pt>
                </c:lvl>
                <c:lvl>
                  <c:pt idx="0">
                    <c:v>VERKSAMHETSKULTUREN I MITT BARNS SKOLA ÄR ÖPPEN, STÖDER VÄXELVERKAN OCH UPPMUNTRAR TILL DELAKTIGHET.</c:v>
                  </c:pt>
                  <c:pt idx="1">
                    <c:v>VERKSAMHETSKULTUREN I VÅR SKOLA ÄR ÖPPEN, STÖDER VÄXELVERKAN OCH UPPMUNTRAR TILL DELAKTIGHET.</c:v>
                  </c:pt>
                </c:lvl>
              </c:multiLvlStrCache>
            </c:multiLvlStrRef>
          </c:cat>
          <c:val>
            <c:numRef>
              <c:f>'Grafer för skolor'!$L$146:$L$152</c:f>
              <c:numCache>
                <c:formatCode>#,##0.00</c:formatCode>
                <c:ptCount val="4"/>
                <c:pt idx="0">
                  <c:v>3.01453488372093</c:v>
                </c:pt>
                <c:pt idx="1">
                  <c:v>3.0353430353430353</c:v>
                </c:pt>
                <c:pt idx="2">
                  <c:v>3.4162198391420913</c:v>
                </c:pt>
                <c:pt idx="3">
                  <c:v>2.8851174934725847</c:v>
                </c:pt>
              </c:numCache>
            </c:numRef>
          </c:val>
        </c:ser>
        <c:ser>
          <c:idx val="2"/>
          <c:order val="2"/>
          <c:tx>
            <c:strRef>
              <c:f>'Grafer för skolor'!$M$145</c:f>
              <c:strCache>
                <c:ptCount val="1"/>
                <c:pt idx="0">
                  <c:v>Alla skolors medeltal</c:v>
                </c:pt>
              </c:strCache>
            </c:strRef>
          </c:tx>
          <c:spPr>
            <a:solidFill>
              <a:schemeClr val="accent3"/>
            </a:solidFill>
            <a:ln>
              <a:noFill/>
            </a:ln>
            <a:effectLst/>
          </c:spPr>
          <c:invertIfNegative val="0"/>
          <c:cat>
            <c:multiLvlStrRef>
              <c:f>'Grafer för skolor'!$J$146:$J$152</c:f>
              <c:multiLvlStrCache>
                <c:ptCount val="4"/>
                <c:lvl>
                  <c:pt idx="0">
                    <c:v>Vårdnadshavare</c:v>
                  </c:pt>
                  <c:pt idx="1">
                    <c:v>Personal</c:v>
                  </c:pt>
                  <c:pt idx="2">
                    <c:v>Årskurs 1-4</c:v>
                  </c:pt>
                  <c:pt idx="3">
                    <c:v>Årskurs 5-9</c:v>
                  </c:pt>
                </c:lvl>
                <c:lvl>
                  <c:pt idx="0">
                    <c:v>VERKSAMHETSKULTUREN I MITT BARNS SKOLA ÄR ÖPPEN, STÖDER VÄXELVERKAN OCH UPPMUNTRAR TILL DELAKTIGHET.</c:v>
                  </c:pt>
                  <c:pt idx="1">
                    <c:v>VERKSAMHETSKULTUREN I VÅR SKOLA ÄR ÖPPEN, STÖDER VÄXELVERKAN OCH UPPMUNTRAR TILL DELAKTIGHET.</c:v>
                  </c:pt>
                </c:lvl>
              </c:multiLvlStrCache>
            </c:multiLvlStrRef>
          </c:cat>
          <c:val>
            <c:numRef>
              <c:f>'Grafer för skolor'!$M$146:$M$152</c:f>
              <c:numCache>
                <c:formatCode>#,##0.00</c:formatCode>
                <c:ptCount val="4"/>
                <c:pt idx="0">
                  <c:v>2.9592202554335647</c:v>
                </c:pt>
                <c:pt idx="1">
                  <c:v>2.9741913282863042</c:v>
                </c:pt>
                <c:pt idx="2">
                  <c:v>3.3834970982014596</c:v>
                </c:pt>
                <c:pt idx="3">
                  <c:v>2.7862075445107344</c:v>
                </c:pt>
              </c:numCache>
            </c:numRef>
          </c:val>
        </c:ser>
        <c:dLbls>
          <c:showLegendKey val="0"/>
          <c:showVal val="0"/>
          <c:showCatName val="0"/>
          <c:showSerName val="0"/>
          <c:showPercent val="0"/>
          <c:showBubbleSize val="0"/>
        </c:dLbls>
        <c:gapWidth val="219"/>
        <c:axId val="270377728"/>
        <c:axId val="270378288"/>
      </c:barChart>
      <c:lineChart>
        <c:grouping val="standard"/>
        <c:varyColors val="0"/>
        <c:ser>
          <c:idx val="0"/>
          <c:order val="0"/>
          <c:tx>
            <c:strRef>
              <c:f>'Grafer för skolor'!$K$145</c:f>
              <c:strCache>
                <c:ptCount val="1"/>
                <c:pt idx="0">
                  <c:v>Antal som svarat (sve)</c:v>
                </c:pt>
              </c:strCache>
            </c:strRef>
          </c:tx>
          <c:spPr>
            <a:ln w="28575" cap="rnd">
              <a:solidFill>
                <a:schemeClr val="accent1"/>
              </a:solidFill>
              <a:round/>
            </a:ln>
            <a:effectLst/>
          </c:spPr>
          <c:marker>
            <c:symbol val="none"/>
          </c:marker>
          <c:cat>
            <c:multiLvlStrRef>
              <c:f>'Grafer för skolor'!$J$146:$J$152</c:f>
              <c:multiLvlStrCache>
                <c:ptCount val="4"/>
                <c:lvl>
                  <c:pt idx="0">
                    <c:v>Vårdnadshavare</c:v>
                  </c:pt>
                  <c:pt idx="1">
                    <c:v>Personal</c:v>
                  </c:pt>
                  <c:pt idx="2">
                    <c:v>Årskurs 1-4</c:v>
                  </c:pt>
                  <c:pt idx="3">
                    <c:v>Årskurs 5-9</c:v>
                  </c:pt>
                </c:lvl>
                <c:lvl>
                  <c:pt idx="0">
                    <c:v>VERKSAMHETSKULTUREN I MITT BARNS SKOLA ÄR ÖPPEN, STÖDER VÄXELVERKAN OCH UPPMUNTRAR TILL DELAKTIGHET.</c:v>
                  </c:pt>
                  <c:pt idx="1">
                    <c:v>VERKSAMHETSKULTUREN I VÅR SKOLA ÄR ÖPPEN, STÖDER VÄXELVERKAN OCH UPPMUNTRAR TILL DELAKTIGHET.</c:v>
                  </c:pt>
                </c:lvl>
              </c:multiLvlStrCache>
            </c:multiLvlStrRef>
          </c:cat>
          <c:val>
            <c:numRef>
              <c:f>'Grafer för skolor'!$K$146:$K$152</c:f>
              <c:numCache>
                <c:formatCode>#,##0</c:formatCode>
                <c:ptCount val="4"/>
                <c:pt idx="0">
                  <c:v>202</c:v>
                </c:pt>
                <c:pt idx="1">
                  <c:v>75</c:v>
                </c:pt>
                <c:pt idx="2">
                  <c:v>338</c:v>
                </c:pt>
                <c:pt idx="3">
                  <c:v>345</c:v>
                </c:pt>
              </c:numCache>
            </c:numRef>
          </c:val>
          <c:smooth val="0"/>
        </c:ser>
        <c:dLbls>
          <c:showLegendKey val="0"/>
          <c:showVal val="0"/>
          <c:showCatName val="0"/>
          <c:showSerName val="0"/>
          <c:showPercent val="0"/>
          <c:showBubbleSize val="0"/>
        </c:dLbls>
        <c:marker val="1"/>
        <c:smooth val="0"/>
        <c:axId val="270379408"/>
        <c:axId val="270378848"/>
      </c:lineChart>
      <c:catAx>
        <c:axId val="27037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0378288"/>
        <c:crosses val="autoZero"/>
        <c:auto val="1"/>
        <c:lblAlgn val="ctr"/>
        <c:lblOffset val="100"/>
        <c:noMultiLvlLbl val="0"/>
      </c:catAx>
      <c:valAx>
        <c:axId val="27037828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0377728"/>
        <c:crosses val="autoZero"/>
        <c:crossBetween val="between"/>
      </c:valAx>
      <c:valAx>
        <c:axId val="2703788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0379408"/>
        <c:crosses val="max"/>
        <c:crossBetween val="between"/>
      </c:valAx>
      <c:catAx>
        <c:axId val="270379408"/>
        <c:scaling>
          <c:orientation val="minMax"/>
        </c:scaling>
        <c:delete val="1"/>
        <c:axPos val="b"/>
        <c:numFmt formatCode="General" sourceLinked="1"/>
        <c:majorTickMark val="out"/>
        <c:minorTickMark val="none"/>
        <c:tickLblPos val="nextTo"/>
        <c:crossAx val="27037884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 (002).xlsx]Grafer för skolor!Pivot-taulukko7</c:name>
    <c:fmtId val="82"/>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t>SAMARBETE MELLAN SKOLAN OCH HEMMET</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skolor'!$L$168</c:f>
              <c:strCache>
                <c:ptCount val="1"/>
                <c:pt idx="0">
                  <c:v>Svarens medeltal (sve)</c:v>
                </c:pt>
              </c:strCache>
            </c:strRef>
          </c:tx>
          <c:spPr>
            <a:solidFill>
              <a:schemeClr val="accent2"/>
            </a:solidFill>
            <a:ln>
              <a:noFill/>
            </a:ln>
            <a:effectLst/>
          </c:spPr>
          <c:invertIfNegative val="0"/>
          <c:cat>
            <c:multiLvlStrRef>
              <c:f>'Grafer för skolor'!$J$169:$J$176</c:f>
              <c:multiLvlStrCache>
                <c:ptCount val="4"/>
                <c:lvl>
                  <c:pt idx="0">
                    <c:v>Vårdnadshavare</c:v>
                  </c:pt>
                  <c:pt idx="1">
                    <c:v>Personal</c:v>
                  </c:pt>
                  <c:pt idx="2">
                    <c:v>Årskurs 1-4</c:v>
                  </c:pt>
                  <c:pt idx="3">
                    <c:v>Årskurs 5-9</c:v>
                  </c:pt>
                </c:lvl>
                <c:lvl>
                  <c:pt idx="0">
                    <c:v>SAMARBETET MELLAN SKOLAN OCH HEMMET STÖDJER MITT BARNS VÄXANDE OCH LÄRANDE.</c:v>
                  </c:pt>
                  <c:pt idx="1">
                    <c:v>SAMARBETET MELLAN SKOLAN OCH HEMMET STÖDJER ELEVENS VÄXANDE OCH LÄRANDE.</c:v>
                  </c:pt>
                  <c:pt idx="2">
                    <c:v>SAMARBETET MELLAN SKOLAN OCH HEMMET STÖDJER MITT VÄXANDE OCH LÄRANDE.</c:v>
                  </c:pt>
                </c:lvl>
              </c:multiLvlStrCache>
            </c:multiLvlStrRef>
          </c:cat>
          <c:val>
            <c:numRef>
              <c:f>'Grafer för skolor'!$L$169:$L$176</c:f>
              <c:numCache>
                <c:formatCode>#,##0.00</c:formatCode>
                <c:ptCount val="4"/>
                <c:pt idx="0">
                  <c:v>3.0021344717182497</c:v>
                </c:pt>
                <c:pt idx="1">
                  <c:v>3.2205882352941178</c:v>
                </c:pt>
                <c:pt idx="2">
                  <c:v>3.6645056726094003</c:v>
                </c:pt>
                <c:pt idx="3">
                  <c:v>3.2268907563025211</c:v>
                </c:pt>
              </c:numCache>
            </c:numRef>
          </c:val>
        </c:ser>
        <c:ser>
          <c:idx val="2"/>
          <c:order val="2"/>
          <c:tx>
            <c:strRef>
              <c:f>'Grafer för skolor'!$M$168</c:f>
              <c:strCache>
                <c:ptCount val="1"/>
                <c:pt idx="0">
                  <c:v>Alla skolors medeltal</c:v>
                </c:pt>
              </c:strCache>
            </c:strRef>
          </c:tx>
          <c:spPr>
            <a:solidFill>
              <a:schemeClr val="accent3"/>
            </a:solidFill>
            <a:ln>
              <a:noFill/>
            </a:ln>
            <a:effectLst/>
          </c:spPr>
          <c:invertIfNegative val="0"/>
          <c:cat>
            <c:multiLvlStrRef>
              <c:f>'Grafer för skolor'!$J$169:$J$176</c:f>
              <c:multiLvlStrCache>
                <c:ptCount val="4"/>
                <c:lvl>
                  <c:pt idx="0">
                    <c:v>Vårdnadshavare</c:v>
                  </c:pt>
                  <c:pt idx="1">
                    <c:v>Personal</c:v>
                  </c:pt>
                  <c:pt idx="2">
                    <c:v>Årskurs 1-4</c:v>
                  </c:pt>
                  <c:pt idx="3">
                    <c:v>Årskurs 5-9</c:v>
                  </c:pt>
                </c:lvl>
                <c:lvl>
                  <c:pt idx="0">
                    <c:v>SAMARBETET MELLAN SKOLAN OCH HEMMET STÖDJER MITT BARNS VÄXANDE OCH LÄRANDE.</c:v>
                  </c:pt>
                  <c:pt idx="1">
                    <c:v>SAMARBETET MELLAN SKOLAN OCH HEMMET STÖDJER ELEVENS VÄXANDE OCH LÄRANDE.</c:v>
                  </c:pt>
                  <c:pt idx="2">
                    <c:v>SAMARBETET MELLAN SKOLAN OCH HEMMET STÖDJER MITT VÄXANDE OCH LÄRANDE.</c:v>
                  </c:pt>
                </c:lvl>
              </c:multiLvlStrCache>
            </c:multiLvlStrRef>
          </c:cat>
          <c:val>
            <c:numRef>
              <c:f>'Grafer för skolor'!$M$169:$M$176</c:f>
              <c:numCache>
                <c:formatCode>#,##0.00</c:formatCode>
                <c:ptCount val="4"/>
                <c:pt idx="0">
                  <c:v>2.8911244665098859</c:v>
                </c:pt>
                <c:pt idx="1">
                  <c:v>3.1565656565656566</c:v>
                </c:pt>
                <c:pt idx="2">
                  <c:v>3.5690973243163775</c:v>
                </c:pt>
                <c:pt idx="3">
                  <c:v>2.8968352853227013</c:v>
                </c:pt>
              </c:numCache>
            </c:numRef>
          </c:val>
        </c:ser>
        <c:dLbls>
          <c:showLegendKey val="0"/>
          <c:showVal val="0"/>
          <c:showCatName val="0"/>
          <c:showSerName val="0"/>
          <c:showPercent val="0"/>
          <c:showBubbleSize val="0"/>
        </c:dLbls>
        <c:gapWidth val="219"/>
        <c:axId val="270382768"/>
        <c:axId val="270383328"/>
      </c:barChart>
      <c:lineChart>
        <c:grouping val="standard"/>
        <c:varyColors val="0"/>
        <c:ser>
          <c:idx val="0"/>
          <c:order val="0"/>
          <c:tx>
            <c:strRef>
              <c:f>'Grafer för skolor'!$K$168</c:f>
              <c:strCache>
                <c:ptCount val="1"/>
                <c:pt idx="0">
                  <c:v>Antal som svarat (sve)</c:v>
                </c:pt>
              </c:strCache>
            </c:strRef>
          </c:tx>
          <c:spPr>
            <a:ln w="28575" cap="rnd">
              <a:solidFill>
                <a:schemeClr val="accent1"/>
              </a:solidFill>
              <a:round/>
            </a:ln>
            <a:effectLst/>
          </c:spPr>
          <c:marker>
            <c:symbol val="none"/>
          </c:marker>
          <c:cat>
            <c:multiLvlStrRef>
              <c:f>'Grafer för skolor'!$J$169:$J$176</c:f>
              <c:multiLvlStrCache>
                <c:ptCount val="4"/>
                <c:lvl>
                  <c:pt idx="0">
                    <c:v>Vårdnadshavare</c:v>
                  </c:pt>
                  <c:pt idx="1">
                    <c:v>Personal</c:v>
                  </c:pt>
                  <c:pt idx="2">
                    <c:v>Årskurs 1-4</c:v>
                  </c:pt>
                  <c:pt idx="3">
                    <c:v>Årskurs 5-9</c:v>
                  </c:pt>
                </c:lvl>
                <c:lvl>
                  <c:pt idx="0">
                    <c:v>SAMARBETET MELLAN SKOLAN OCH HEMMET STÖDJER MITT BARNS VÄXANDE OCH LÄRANDE.</c:v>
                  </c:pt>
                  <c:pt idx="1">
                    <c:v>SAMARBETET MELLAN SKOLAN OCH HEMMET STÖDJER ELEVENS VÄXANDE OCH LÄRANDE.</c:v>
                  </c:pt>
                  <c:pt idx="2">
                    <c:v>SAMARBETET MELLAN SKOLAN OCH HEMMET STÖDJER MITT VÄXANDE OCH LÄRANDE.</c:v>
                  </c:pt>
                </c:lvl>
              </c:multiLvlStrCache>
            </c:multiLvlStrRef>
          </c:cat>
          <c:val>
            <c:numRef>
              <c:f>'Grafer för skolor'!$K$169:$K$176</c:f>
              <c:numCache>
                <c:formatCode>#,##0</c:formatCode>
                <c:ptCount val="4"/>
                <c:pt idx="0">
                  <c:v>202</c:v>
                </c:pt>
                <c:pt idx="1">
                  <c:v>75</c:v>
                </c:pt>
                <c:pt idx="2">
                  <c:v>341</c:v>
                </c:pt>
                <c:pt idx="3">
                  <c:v>344</c:v>
                </c:pt>
              </c:numCache>
            </c:numRef>
          </c:val>
          <c:smooth val="0"/>
        </c:ser>
        <c:dLbls>
          <c:showLegendKey val="0"/>
          <c:showVal val="0"/>
          <c:showCatName val="0"/>
          <c:showSerName val="0"/>
          <c:showPercent val="0"/>
          <c:showBubbleSize val="0"/>
        </c:dLbls>
        <c:marker val="1"/>
        <c:smooth val="0"/>
        <c:axId val="270461888"/>
        <c:axId val="270383888"/>
      </c:lineChart>
      <c:catAx>
        <c:axId val="27038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0383328"/>
        <c:crosses val="autoZero"/>
        <c:auto val="1"/>
        <c:lblAlgn val="ctr"/>
        <c:lblOffset val="100"/>
        <c:noMultiLvlLbl val="0"/>
      </c:catAx>
      <c:valAx>
        <c:axId val="27038332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0382768"/>
        <c:crosses val="autoZero"/>
        <c:crossBetween val="between"/>
      </c:valAx>
      <c:valAx>
        <c:axId val="2703838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0461888"/>
        <c:crosses val="max"/>
        <c:crossBetween val="between"/>
      </c:valAx>
      <c:catAx>
        <c:axId val="270461888"/>
        <c:scaling>
          <c:orientation val="minMax"/>
        </c:scaling>
        <c:delete val="1"/>
        <c:axPos val="b"/>
        <c:numFmt formatCode="General" sourceLinked="1"/>
        <c:majorTickMark val="out"/>
        <c:minorTickMark val="none"/>
        <c:tickLblPos val="nextTo"/>
        <c:crossAx val="27038388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[TurkuDW - Perusopetuksen laatukysely - SV (002).xlsx]Grafer för skolor!Pivot-taulukko8</c:name>
    <c:fmtId val="86"/>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t>KLUBBVERKSAMHET</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clustered"/>
        <c:varyColors val="0"/>
        <c:ser>
          <c:idx val="1"/>
          <c:order val="1"/>
          <c:tx>
            <c:strRef>
              <c:f>'Grafer för skolor'!$L$191</c:f>
              <c:strCache>
                <c:ptCount val="1"/>
                <c:pt idx="0">
                  <c:v>Svarens medeltal (sve)</c:v>
                </c:pt>
              </c:strCache>
            </c:strRef>
          </c:tx>
          <c:spPr>
            <a:solidFill>
              <a:schemeClr val="accent2"/>
            </a:solidFill>
            <a:ln>
              <a:noFill/>
            </a:ln>
            <a:effectLst/>
          </c:spPr>
          <c:invertIfNegative val="0"/>
          <c:cat>
            <c:multiLvlStrRef>
              <c:f>'Grafer för skolor'!$J$192:$J$198</c:f>
              <c:multiLvlStrCache>
                <c:ptCount val="4"/>
                <c:lvl>
                  <c:pt idx="0">
                    <c:v>Vårdnadshavare</c:v>
                  </c:pt>
                  <c:pt idx="1">
                    <c:v>Personal</c:v>
                  </c:pt>
                  <c:pt idx="2">
                    <c:v>Årskurs 1-4</c:v>
                  </c:pt>
                  <c:pt idx="3">
                    <c:v>Årskurs 5-9</c:v>
                  </c:pt>
                </c:lvl>
                <c:lvl>
                  <c:pt idx="0">
                    <c:v>KLUBBVERKSAMHETEN I MITT BARNS SKOLA STÖDJER ELEVENS MÅNGSIDIGA VÄXANDE OCH UTVECKLING.</c:v>
                  </c:pt>
                  <c:pt idx="1">
                    <c:v>KLUBBVERKSAMHETEN I VÅR SKOLA STÖDJER ELEVENS MÅNGSIDIGA VÄXANDE OCH UTVECKLING.</c:v>
                  </c:pt>
                </c:lvl>
              </c:multiLvlStrCache>
            </c:multiLvlStrRef>
          </c:cat>
          <c:val>
            <c:numRef>
              <c:f>'Grafer för skolor'!$L$192:$L$198</c:f>
              <c:numCache>
                <c:formatCode>#,##0.00</c:formatCode>
                <c:ptCount val="4"/>
                <c:pt idx="0">
                  <c:v>2.447004608294931</c:v>
                </c:pt>
                <c:pt idx="1">
                  <c:v>2.7727272727272729</c:v>
                </c:pt>
                <c:pt idx="2">
                  <c:v>2.6095890410958904</c:v>
                </c:pt>
                <c:pt idx="3">
                  <c:v>2.2665929203539825</c:v>
                </c:pt>
              </c:numCache>
            </c:numRef>
          </c:val>
        </c:ser>
        <c:ser>
          <c:idx val="2"/>
          <c:order val="2"/>
          <c:tx>
            <c:strRef>
              <c:f>'Grafer för skolor'!$M$191</c:f>
              <c:strCache>
                <c:ptCount val="1"/>
                <c:pt idx="0">
                  <c:v>Alla skolors medeltal</c:v>
                </c:pt>
              </c:strCache>
            </c:strRef>
          </c:tx>
          <c:spPr>
            <a:solidFill>
              <a:schemeClr val="accent3"/>
            </a:solidFill>
            <a:ln>
              <a:noFill/>
            </a:ln>
            <a:effectLst/>
          </c:spPr>
          <c:invertIfNegative val="0"/>
          <c:cat>
            <c:multiLvlStrRef>
              <c:f>'Grafer för skolor'!$J$192:$J$198</c:f>
              <c:multiLvlStrCache>
                <c:ptCount val="4"/>
                <c:lvl>
                  <c:pt idx="0">
                    <c:v>Vårdnadshavare</c:v>
                  </c:pt>
                  <c:pt idx="1">
                    <c:v>Personal</c:v>
                  </c:pt>
                  <c:pt idx="2">
                    <c:v>Årskurs 1-4</c:v>
                  </c:pt>
                  <c:pt idx="3">
                    <c:v>Årskurs 5-9</c:v>
                  </c:pt>
                </c:lvl>
                <c:lvl>
                  <c:pt idx="0">
                    <c:v>KLUBBVERKSAMHETEN I MITT BARNS SKOLA STÖDJER ELEVENS MÅNGSIDIGA VÄXANDE OCH UTVECKLING.</c:v>
                  </c:pt>
                  <c:pt idx="1">
                    <c:v>KLUBBVERKSAMHETEN I VÅR SKOLA STÖDJER ELEVENS MÅNGSIDIGA VÄXANDE OCH UTVECKLING.</c:v>
                  </c:pt>
                </c:lvl>
              </c:multiLvlStrCache>
            </c:multiLvlStrRef>
          </c:cat>
          <c:val>
            <c:numRef>
              <c:f>'Grafer för skolor'!$M$192:$M$198</c:f>
              <c:numCache>
                <c:formatCode>#,##0.00</c:formatCode>
                <c:ptCount val="4"/>
                <c:pt idx="0">
                  <c:v>2.4847841472045293</c:v>
                </c:pt>
                <c:pt idx="1">
                  <c:v>2.8281566509115463</c:v>
                </c:pt>
                <c:pt idx="2">
                  <c:v>2.7493416561006536</c:v>
                </c:pt>
                <c:pt idx="3">
                  <c:v>2.1875657795820178</c:v>
                </c:pt>
              </c:numCache>
            </c:numRef>
          </c:val>
        </c:ser>
        <c:dLbls>
          <c:showLegendKey val="0"/>
          <c:showVal val="0"/>
          <c:showCatName val="0"/>
          <c:showSerName val="0"/>
          <c:showPercent val="0"/>
          <c:showBubbleSize val="0"/>
        </c:dLbls>
        <c:gapWidth val="219"/>
        <c:axId val="271020848"/>
        <c:axId val="271021408"/>
      </c:barChart>
      <c:lineChart>
        <c:grouping val="standard"/>
        <c:varyColors val="0"/>
        <c:ser>
          <c:idx val="0"/>
          <c:order val="0"/>
          <c:tx>
            <c:strRef>
              <c:f>'Grafer för skolor'!$K$191</c:f>
              <c:strCache>
                <c:ptCount val="1"/>
                <c:pt idx="0">
                  <c:v>Antal som svarat (sve)</c:v>
                </c:pt>
              </c:strCache>
            </c:strRef>
          </c:tx>
          <c:spPr>
            <a:ln w="28575" cap="rnd">
              <a:solidFill>
                <a:schemeClr val="accent1"/>
              </a:solidFill>
              <a:round/>
            </a:ln>
            <a:effectLst/>
          </c:spPr>
          <c:marker>
            <c:symbol val="none"/>
          </c:marker>
          <c:cat>
            <c:multiLvlStrRef>
              <c:f>'Grafer för skolor'!$J$192:$J$198</c:f>
              <c:multiLvlStrCache>
                <c:ptCount val="4"/>
                <c:lvl>
                  <c:pt idx="0">
                    <c:v>Vårdnadshavare</c:v>
                  </c:pt>
                  <c:pt idx="1">
                    <c:v>Personal</c:v>
                  </c:pt>
                  <c:pt idx="2">
                    <c:v>Årskurs 1-4</c:v>
                  </c:pt>
                  <c:pt idx="3">
                    <c:v>Årskurs 5-9</c:v>
                  </c:pt>
                </c:lvl>
                <c:lvl>
                  <c:pt idx="0">
                    <c:v>KLUBBVERKSAMHETEN I MITT BARNS SKOLA STÖDJER ELEVENS MÅNGSIDIGA VÄXANDE OCH UTVECKLING.</c:v>
                  </c:pt>
                  <c:pt idx="1">
                    <c:v>KLUBBVERKSAMHETEN I VÅR SKOLA STÖDJER ELEVENS MÅNGSIDIGA VÄXANDE OCH UTVECKLING.</c:v>
                  </c:pt>
                </c:lvl>
              </c:multiLvlStrCache>
            </c:multiLvlStrRef>
          </c:cat>
          <c:val>
            <c:numRef>
              <c:f>'Grafer för skolor'!$K$192:$K$198</c:f>
              <c:numCache>
                <c:formatCode>#,##0</c:formatCode>
                <c:ptCount val="4"/>
                <c:pt idx="0">
                  <c:v>200</c:v>
                </c:pt>
                <c:pt idx="1">
                  <c:v>75</c:v>
                </c:pt>
                <c:pt idx="2">
                  <c:v>339</c:v>
                </c:pt>
                <c:pt idx="3">
                  <c:v>345</c:v>
                </c:pt>
              </c:numCache>
            </c:numRef>
          </c:val>
          <c:smooth val="0"/>
        </c:ser>
        <c:dLbls>
          <c:showLegendKey val="0"/>
          <c:showVal val="0"/>
          <c:showCatName val="0"/>
          <c:showSerName val="0"/>
          <c:showPercent val="0"/>
          <c:showBubbleSize val="0"/>
        </c:dLbls>
        <c:marker val="1"/>
        <c:smooth val="0"/>
        <c:axId val="271021968"/>
        <c:axId val="270464688"/>
      </c:lineChart>
      <c:catAx>
        <c:axId val="27102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1021408"/>
        <c:crosses val="autoZero"/>
        <c:auto val="1"/>
        <c:lblAlgn val="ctr"/>
        <c:lblOffset val="100"/>
        <c:noMultiLvlLbl val="0"/>
      </c:catAx>
      <c:valAx>
        <c:axId val="27102140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1020848"/>
        <c:crosses val="autoZero"/>
        <c:crossBetween val="between"/>
      </c:valAx>
      <c:valAx>
        <c:axId val="2704646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1021968"/>
        <c:crosses val="max"/>
        <c:crossBetween val="between"/>
      </c:valAx>
      <c:catAx>
        <c:axId val="271021968"/>
        <c:scaling>
          <c:orientation val="minMax"/>
        </c:scaling>
        <c:delete val="1"/>
        <c:axPos val="b"/>
        <c:numFmt formatCode="General" sourceLinked="1"/>
        <c:majorTickMark val="out"/>
        <c:minorTickMark val="none"/>
        <c:tickLblPos val="nextTo"/>
        <c:crossAx val="27046468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0.21805</cdr:x>
      <cdr:y>0.32721</cdr:y>
    </cdr:from>
    <cdr:to>
      <cdr:x>0.93976</cdr:x>
      <cdr:y>0.32721</cdr:y>
    </cdr:to>
    <cdr:cxnSp macro="">
      <cdr:nvCxnSpPr>
        <cdr:cNvPr id="3" name="Suora yhdysviiva 2"/>
        <cdr:cNvCxnSpPr/>
      </cdr:nvCxnSpPr>
      <cdr:spPr>
        <a:xfrm xmlns:a="http://schemas.openxmlformats.org/drawingml/2006/main">
          <a:off x="1782129" y="1402592"/>
          <a:ext cx="5898383"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fi-FI"/>
          </a:p>
        </p:txBody>
      </p:sp>
      <p:sp>
        <p:nvSpPr>
          <p:cNvPr id="3" name="Date Placeholder 2"/>
          <p:cNvSpPr>
            <a:spLocks noGrp="1"/>
          </p:cNvSpPr>
          <p:nvPr>
            <p:ph type="dt" sz="quarter" idx="1"/>
          </p:nvPr>
        </p:nvSpPr>
        <p:spPr>
          <a:xfrm>
            <a:off x="3809079" y="0"/>
            <a:ext cx="2914015" cy="488712"/>
          </a:xfrm>
          <a:prstGeom prst="rect">
            <a:avLst/>
          </a:prstGeom>
        </p:spPr>
        <p:txBody>
          <a:bodyPr vert="horz" lIns="91861" tIns="45930" rIns="91861" bIns="45930" rtlCol="0"/>
          <a:lstStyle>
            <a:lvl1pPr algn="r">
              <a:defRPr sz="1200"/>
            </a:lvl1pPr>
          </a:lstStyle>
          <a:p>
            <a:fld id="{7F21B35D-A554-1C46-A8D1-9D72DD41DD25}" type="datetimeFigureOut">
              <a:rPr lang="en-US" smtClean="0"/>
              <a:t>3/31/2017</a:t>
            </a:fld>
            <a:endParaRPr lang="fi-FI"/>
          </a:p>
        </p:txBody>
      </p:sp>
      <p:sp>
        <p:nvSpPr>
          <p:cNvPr id="4" name="Footer Placeholder 3"/>
          <p:cNvSpPr>
            <a:spLocks noGrp="1"/>
          </p:cNvSpPr>
          <p:nvPr>
            <p:ph type="ftr" sz="quarter" idx="2"/>
          </p:nvPr>
        </p:nvSpPr>
        <p:spPr>
          <a:xfrm>
            <a:off x="0" y="9283829"/>
            <a:ext cx="2914015" cy="488712"/>
          </a:xfrm>
          <a:prstGeom prst="rect">
            <a:avLst/>
          </a:prstGeom>
        </p:spPr>
        <p:txBody>
          <a:bodyPr vert="horz" lIns="91861" tIns="45930" rIns="91861" bIns="45930" rtlCol="0" anchor="b"/>
          <a:lstStyle>
            <a:lvl1pPr algn="l">
              <a:defRPr sz="1200"/>
            </a:lvl1pPr>
          </a:lstStyle>
          <a:p>
            <a:endParaRPr lang="fi-FI"/>
          </a:p>
        </p:txBody>
      </p:sp>
      <p:sp>
        <p:nvSpPr>
          <p:cNvPr id="5" name="Slide Number Placeholder 4"/>
          <p:cNvSpPr>
            <a:spLocks noGrp="1"/>
          </p:cNvSpPr>
          <p:nvPr>
            <p:ph type="sldNum" sz="quarter" idx="3"/>
          </p:nvPr>
        </p:nvSpPr>
        <p:spPr>
          <a:xfrm>
            <a:off x="3809079" y="9283829"/>
            <a:ext cx="2914015" cy="488712"/>
          </a:xfrm>
          <a:prstGeom prst="rect">
            <a:avLst/>
          </a:prstGeom>
        </p:spPr>
        <p:txBody>
          <a:bodyPr vert="horz" lIns="91861" tIns="45930" rIns="91861" bIns="4593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fi-FI"/>
          </a:p>
        </p:txBody>
      </p:sp>
      <p:sp>
        <p:nvSpPr>
          <p:cNvPr id="3" name="Päivämäärän paikkamerkki 2"/>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1200"/>
            </a:lvl1pPr>
          </a:lstStyle>
          <a:p>
            <a:fld id="{C6FC1FEF-9929-489E-A9C2-C763F89843AA}" type="datetimeFigureOut">
              <a:rPr lang="fi-FI" smtClean="0"/>
              <a:t>31.3.2017</a:t>
            </a:fld>
            <a:endParaRPr lang="fi-FI"/>
          </a:p>
        </p:txBody>
      </p:sp>
      <p:sp>
        <p:nvSpPr>
          <p:cNvPr id="4" name="Dian kuvan paikkamerkki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861" tIns="45930" rIns="91861" bIns="45930" rtlCol="0" anchor="ctr"/>
          <a:lstStyle/>
          <a:p>
            <a:endParaRPr lang="fi-FI"/>
          </a:p>
        </p:txBody>
      </p:sp>
      <p:sp>
        <p:nvSpPr>
          <p:cNvPr id="5" name="Huomautusten paikkamerkki 4"/>
          <p:cNvSpPr>
            <a:spLocks noGrp="1"/>
          </p:cNvSpPr>
          <p:nvPr>
            <p:ph type="body" sz="quarter" idx="3"/>
          </p:nvPr>
        </p:nvSpPr>
        <p:spPr>
          <a:xfrm>
            <a:off x="672465" y="4642763"/>
            <a:ext cx="5379720" cy="4398407"/>
          </a:xfrm>
          <a:prstGeom prst="rect">
            <a:avLst/>
          </a:prstGeom>
        </p:spPr>
        <p:txBody>
          <a:bodyPr vert="horz" lIns="91861" tIns="45930" rIns="91861" bIns="4593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1200"/>
            </a:lvl1pPr>
          </a:lstStyle>
          <a:p>
            <a:endParaRPr lang="fi-FI"/>
          </a:p>
        </p:txBody>
      </p:sp>
      <p:sp>
        <p:nvSpPr>
          <p:cNvPr id="7" name="Dian numeron paikkamerkki 6"/>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1200"/>
            </a:lvl1pPr>
          </a:lstStyle>
          <a:p>
            <a:fld id="{7B99AF04-7E67-46AB-BA88-8CDB214FB60E}" type="slidenum">
              <a:rPr lang="fi-FI" smtClean="0"/>
              <a:t>‹#›</a:t>
            </a:fld>
            <a:endParaRPr lang="fi-FI"/>
          </a:p>
        </p:txBody>
      </p:sp>
    </p:spTree>
    <p:extLst>
      <p:ext uri="{BB962C8B-B14F-4D97-AF65-F5344CB8AC3E}">
        <p14:creationId xmlns:p14="http://schemas.microsoft.com/office/powerpoint/2010/main" val="17150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B99AF04-7E67-46AB-BA88-8CDB214FB60E}" type="slidenum">
              <a:rPr lang="fi-FI" smtClean="0"/>
              <a:t>7</a:t>
            </a:fld>
            <a:endParaRPr lang="fi-FI"/>
          </a:p>
        </p:txBody>
      </p:sp>
    </p:spTree>
    <p:extLst>
      <p:ext uri="{BB962C8B-B14F-4D97-AF65-F5344CB8AC3E}">
        <p14:creationId xmlns:p14="http://schemas.microsoft.com/office/powerpoint/2010/main" val="5291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Tree>
    <p:extLst>
      <p:ext uri="{BB962C8B-B14F-4D97-AF65-F5344CB8AC3E}">
        <p14:creationId xmlns:p14="http://schemas.microsoft.com/office/powerpoint/2010/main" val="26896783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0180045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28650" y="4767263"/>
            <a:ext cx="2057400" cy="273844"/>
          </a:xfrm>
          <a:prstGeom prst="rect">
            <a:avLst/>
          </a:prstGeom>
        </p:spPr>
        <p:txBody>
          <a:bodyPr/>
          <a:lstStyle/>
          <a:p>
            <a:fld id="{E37BA514-23FC-4FB6-A1E1-C6AEFEE00DF5}" type="datetimeFigureOut">
              <a:rPr lang="fi-FI" smtClean="0"/>
              <a:t>31.3.2017</a:t>
            </a:fld>
            <a:endParaRPr lang="fi-FI"/>
          </a:p>
        </p:txBody>
      </p:sp>
      <p:sp>
        <p:nvSpPr>
          <p:cNvPr id="3" name="Alatunnisteen paikkamerkki 2"/>
          <p:cNvSpPr>
            <a:spLocks noGrp="1"/>
          </p:cNvSpPr>
          <p:nvPr>
            <p:ph type="ftr" sz="quarter" idx="11"/>
          </p:nvPr>
        </p:nvSpPr>
        <p:spPr>
          <a:xfrm>
            <a:off x="3028950" y="4767263"/>
            <a:ext cx="3086100" cy="273844"/>
          </a:xfrm>
          <a:prstGeom prst="rect">
            <a:avLst/>
          </a:prstGeom>
        </p:spPr>
        <p:txBody>
          <a:bodyPr/>
          <a:lstStyle/>
          <a:p>
            <a:endParaRPr lang="fi-FI"/>
          </a:p>
        </p:txBody>
      </p:sp>
      <p:sp>
        <p:nvSpPr>
          <p:cNvPr id="4" name="Dian numeron paikkamerkki 3"/>
          <p:cNvSpPr>
            <a:spLocks noGrp="1"/>
          </p:cNvSpPr>
          <p:nvPr>
            <p:ph type="sldNum" sz="quarter" idx="12"/>
          </p:nvPr>
        </p:nvSpPr>
        <p:spPr>
          <a:xfrm>
            <a:off x="6457950" y="4767263"/>
            <a:ext cx="2057400" cy="273844"/>
          </a:xfrm>
          <a:prstGeom prst="rect">
            <a:avLst/>
          </a:prstGeom>
        </p:spPr>
        <p:txBody>
          <a:bodyPr/>
          <a:lstStyle/>
          <a:p>
            <a:fld id="{F5003459-C209-4560-B440-49D73EEA4A9E}" type="slidenum">
              <a:rPr lang="fi-FI" smtClean="0"/>
              <a:t>‹#›</a:t>
            </a:fld>
            <a:endParaRPr lang="fi-FI"/>
          </a:p>
        </p:txBody>
      </p:sp>
    </p:spTree>
    <p:extLst>
      <p:ext uri="{BB962C8B-B14F-4D97-AF65-F5344CB8AC3E}">
        <p14:creationId xmlns:p14="http://schemas.microsoft.com/office/powerpoint/2010/main" val="16954141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Tree>
    <p:extLst>
      <p:ext uri="{BB962C8B-B14F-4D97-AF65-F5344CB8AC3E}">
        <p14:creationId xmlns:p14="http://schemas.microsoft.com/office/powerpoint/2010/main" val="1566299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621159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28650" y="4767263"/>
            <a:ext cx="2057400" cy="273844"/>
          </a:xfrm>
          <a:prstGeom prst="rect">
            <a:avLst/>
          </a:prstGeom>
        </p:spPr>
        <p:txBody>
          <a:bodyPr/>
          <a:lstStyle/>
          <a:p>
            <a:fld id="{E37BA514-23FC-4FB6-A1E1-C6AEFEE00DF5}" type="datetimeFigureOut">
              <a:rPr lang="fi-FI" smtClean="0"/>
              <a:t>31.3.2017</a:t>
            </a:fld>
            <a:endParaRPr lang="fi-FI"/>
          </a:p>
        </p:txBody>
      </p:sp>
      <p:sp>
        <p:nvSpPr>
          <p:cNvPr id="3" name="Alatunnisteen paikkamerkki 2"/>
          <p:cNvSpPr>
            <a:spLocks noGrp="1"/>
          </p:cNvSpPr>
          <p:nvPr>
            <p:ph type="ftr" sz="quarter" idx="11"/>
          </p:nvPr>
        </p:nvSpPr>
        <p:spPr>
          <a:xfrm>
            <a:off x="3028950" y="4767263"/>
            <a:ext cx="3086100" cy="273844"/>
          </a:xfrm>
          <a:prstGeom prst="rect">
            <a:avLst/>
          </a:prstGeom>
        </p:spPr>
        <p:txBody>
          <a:bodyPr/>
          <a:lstStyle/>
          <a:p>
            <a:endParaRPr lang="fi-FI"/>
          </a:p>
        </p:txBody>
      </p:sp>
      <p:sp>
        <p:nvSpPr>
          <p:cNvPr id="4" name="Dian numeron paikkamerkki 3"/>
          <p:cNvSpPr>
            <a:spLocks noGrp="1"/>
          </p:cNvSpPr>
          <p:nvPr>
            <p:ph type="sldNum" sz="quarter" idx="12"/>
          </p:nvPr>
        </p:nvSpPr>
        <p:spPr>
          <a:xfrm>
            <a:off x="6457950" y="4767263"/>
            <a:ext cx="2057400" cy="273844"/>
          </a:xfrm>
          <a:prstGeom prst="rect">
            <a:avLst/>
          </a:prstGeom>
        </p:spPr>
        <p:txBody>
          <a:bodyPr/>
          <a:lstStyle/>
          <a:p>
            <a:fld id="{F5003459-C209-4560-B440-49D73EEA4A9E}" type="slidenum">
              <a:rPr lang="fi-FI" smtClean="0"/>
              <a:t>‹#›</a:t>
            </a:fld>
            <a:endParaRPr lang="fi-FI"/>
          </a:p>
        </p:txBody>
      </p:sp>
    </p:spTree>
    <p:extLst>
      <p:ext uri="{BB962C8B-B14F-4D97-AF65-F5344CB8AC3E}">
        <p14:creationId xmlns:p14="http://schemas.microsoft.com/office/powerpoint/2010/main" val="32208117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95268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772"/>
            <a:ext cx="6858000" cy="17907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a:xfrm>
            <a:off x="628650" y="4767263"/>
            <a:ext cx="2057400" cy="273844"/>
          </a:xfrm>
          <a:prstGeom prst="rect">
            <a:avLst/>
          </a:prstGeom>
        </p:spPr>
        <p:txBody>
          <a:bodyPr/>
          <a:lstStyle/>
          <a:p>
            <a:fld id="{2F0687C6-651D-4342-BEBA-7468F0CE9F68}" type="datetimeFigureOut">
              <a:rPr lang="fi-FI" smtClean="0"/>
              <a:t>31.3.2017</a:t>
            </a:fld>
            <a:endParaRPr lang="fi-FI"/>
          </a:p>
        </p:txBody>
      </p:sp>
      <p:sp>
        <p:nvSpPr>
          <p:cNvPr id="5" name="Alatunnisteen paikkamerkki 4"/>
          <p:cNvSpPr>
            <a:spLocks noGrp="1"/>
          </p:cNvSpPr>
          <p:nvPr>
            <p:ph type="ftr" sz="quarter" idx="11"/>
          </p:nvPr>
        </p:nvSpPr>
        <p:spPr>
          <a:xfrm>
            <a:off x="3028950" y="4767263"/>
            <a:ext cx="3086100" cy="273844"/>
          </a:xfrm>
          <a:prstGeom prst="rect">
            <a:avLst/>
          </a:prstGeom>
        </p:spPr>
        <p:txBody>
          <a:bodyPr/>
          <a:lstStyle/>
          <a:p>
            <a:endParaRPr lang="fi-FI"/>
          </a:p>
        </p:txBody>
      </p:sp>
      <p:sp>
        <p:nvSpPr>
          <p:cNvPr id="6" name="Dian numeron paikkamerkki 5"/>
          <p:cNvSpPr>
            <a:spLocks noGrp="1"/>
          </p:cNvSpPr>
          <p:nvPr>
            <p:ph type="sldNum" sz="quarter" idx="12"/>
          </p:nvPr>
        </p:nvSpPr>
        <p:spPr>
          <a:xfrm>
            <a:off x="6457950" y="4767263"/>
            <a:ext cx="2057400" cy="273844"/>
          </a:xfrm>
          <a:prstGeom prst="rect">
            <a:avLst/>
          </a:prstGeom>
        </p:spPr>
        <p:txBody>
          <a:bodyPr/>
          <a:lstStyle/>
          <a:p>
            <a:fld id="{1285D3A0-F1CD-41CE-9ECD-7999AF4AB1EB}" type="slidenum">
              <a:rPr lang="fi-FI" smtClean="0"/>
              <a:t>‹#›</a:t>
            </a:fld>
            <a:endParaRPr lang="fi-FI"/>
          </a:p>
        </p:txBody>
      </p:sp>
    </p:spTree>
    <p:extLst>
      <p:ext uri="{BB962C8B-B14F-4D97-AF65-F5344CB8AC3E}">
        <p14:creationId xmlns:p14="http://schemas.microsoft.com/office/powerpoint/2010/main" val="122005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5" r:id="rId1"/>
    <p:sldLayoutId id="2147483684" r:id="rId2"/>
    <p:sldLayoutId id="2147483693" r:id="rId3"/>
    <p:sldLayoutId id="2147483696" r:id="rId4"/>
    <p:sldLayoutId id="2147483698" r:id="rId5"/>
    <p:sldLayoutId id="2147483699" r:id="rId6"/>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 id="2147483692" r:id="rId8"/>
    <p:sldLayoutId id="2147483700" r:id="rId9"/>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van paikkamerkki 3"/>
          <p:cNvSpPr>
            <a:spLocks noGrp="1"/>
          </p:cNvSpPr>
          <p:nvPr>
            <p:ph type="pic" sz="quarter" idx="10"/>
          </p:nvPr>
        </p:nvSpPr>
        <p:spPr/>
      </p:sp>
      <p:sp>
        <p:nvSpPr>
          <p:cNvPr id="3" name="Title 2"/>
          <p:cNvSpPr>
            <a:spLocks noGrp="1"/>
          </p:cNvSpPr>
          <p:nvPr>
            <p:ph type="title"/>
          </p:nvPr>
        </p:nvSpPr>
        <p:spPr/>
        <p:txBody>
          <a:bodyPr/>
          <a:lstStyle/>
          <a:p>
            <a:pPr algn="ctr"/>
            <a:r>
              <a:rPr lang="fi-FI" sz="3600" dirty="0" err="1" smtClean="0"/>
              <a:t>Kvalitetsenkät</a:t>
            </a:r>
            <a:r>
              <a:rPr lang="fi-FI" sz="3600" dirty="0" smtClean="0"/>
              <a:t> </a:t>
            </a:r>
            <a:r>
              <a:rPr lang="fi-FI" sz="3600" dirty="0" err="1" smtClean="0"/>
              <a:t>inom</a:t>
            </a:r>
            <a:r>
              <a:rPr lang="fi-FI" sz="3600" dirty="0" smtClean="0"/>
              <a:t> </a:t>
            </a:r>
            <a:r>
              <a:rPr lang="fi-FI" sz="3600" dirty="0" err="1" smtClean="0"/>
              <a:t>grundläggande</a:t>
            </a:r>
            <a:r>
              <a:rPr lang="fi-FI" sz="3600" dirty="0" smtClean="0"/>
              <a:t> </a:t>
            </a:r>
            <a:r>
              <a:rPr lang="fi-FI" sz="3600" dirty="0" err="1" smtClean="0"/>
              <a:t>utbildning</a:t>
            </a:r>
            <a:r>
              <a:rPr lang="fi-FI" sz="3600" dirty="0" smtClean="0"/>
              <a:t> 2017</a:t>
            </a:r>
            <a:r>
              <a:rPr lang="fi-FI" sz="3600" dirty="0" smtClean="0"/>
              <a:t/>
            </a:r>
            <a:br>
              <a:rPr lang="fi-FI" sz="3600" dirty="0" smtClean="0"/>
            </a:br>
            <a:r>
              <a:rPr lang="fi-FI" sz="2000" dirty="0" err="1" smtClean="0"/>
              <a:t>Braheskolan</a:t>
            </a:r>
            <a:r>
              <a:rPr lang="fi-FI" sz="2000" dirty="0" smtClean="0"/>
              <a:t> och Cygnaeus </a:t>
            </a:r>
            <a:r>
              <a:rPr lang="fi-FI" sz="2000" dirty="0" err="1" smtClean="0"/>
              <a:t>skola</a:t>
            </a:r>
            <a:r>
              <a:rPr lang="fi-FI" sz="2000" dirty="0" smtClean="0"/>
              <a:t/>
            </a:r>
            <a:br>
              <a:rPr lang="fi-FI" sz="2000" dirty="0" smtClean="0"/>
            </a:br>
            <a:r>
              <a:rPr lang="fi-FI" sz="2000" dirty="0" smtClean="0"/>
              <a:t>S:t </a:t>
            </a:r>
            <a:r>
              <a:rPr lang="fi-FI" sz="2000" dirty="0" err="1" smtClean="0"/>
              <a:t>Olofskolan</a:t>
            </a:r>
            <a:r>
              <a:rPr lang="fi-FI" sz="2000" dirty="0" smtClean="0"/>
              <a:t/>
            </a:r>
            <a:br>
              <a:rPr lang="fi-FI" sz="2000" dirty="0" smtClean="0"/>
            </a:br>
            <a:r>
              <a:rPr lang="fi-FI" sz="2000" dirty="0" err="1" smtClean="0"/>
              <a:t>Sirkkala</a:t>
            </a:r>
            <a:r>
              <a:rPr lang="fi-FI" sz="2000" dirty="0" smtClean="0"/>
              <a:t> och </a:t>
            </a:r>
            <a:r>
              <a:rPr lang="fi-FI" sz="2000" dirty="0" err="1" smtClean="0"/>
              <a:t>Sirkkalabackens</a:t>
            </a:r>
            <a:r>
              <a:rPr lang="fi-FI" sz="2000" dirty="0" smtClean="0"/>
              <a:t> </a:t>
            </a:r>
            <a:r>
              <a:rPr lang="fi-FI" sz="2000" dirty="0" err="1" smtClean="0"/>
              <a:t>skola</a:t>
            </a:r>
            <a:r>
              <a:rPr lang="fi-FI" sz="2000" dirty="0" smtClean="0"/>
              <a:t/>
            </a:r>
            <a:br>
              <a:rPr lang="fi-FI" sz="2000" dirty="0" smtClean="0"/>
            </a:br>
            <a:r>
              <a:rPr lang="fi-FI" sz="3600" dirty="0" smtClean="0"/>
              <a:t> </a:t>
            </a:r>
            <a:r>
              <a:rPr lang="fi-FI" sz="3200" dirty="0"/>
              <a:t/>
            </a:r>
            <a:br>
              <a:rPr lang="fi-FI" sz="3200" dirty="0"/>
            </a:br>
            <a:r>
              <a:rPr lang="fi-FI" sz="2800" dirty="0" smtClean="0"/>
              <a:t/>
            </a:r>
            <a:br>
              <a:rPr lang="fi-FI" sz="2800" dirty="0" smtClean="0"/>
            </a:br>
            <a:endParaRPr lang="fi-FI" sz="2800" noProof="0" dirty="0"/>
          </a:p>
        </p:txBody>
      </p:sp>
    </p:spTree>
    <p:extLst>
      <p:ext uri="{BB962C8B-B14F-4D97-AF65-F5344CB8AC3E}">
        <p14:creationId xmlns:p14="http://schemas.microsoft.com/office/powerpoint/2010/main" val="79063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p:cNvGraphicFramePr>
            <a:graphicFrameLocks/>
          </p:cNvGraphicFramePr>
          <p:nvPr>
            <p:extLst>
              <p:ext uri="{D42A27DB-BD31-4B8C-83A1-F6EECF244321}">
                <p14:modId xmlns:p14="http://schemas.microsoft.com/office/powerpoint/2010/main" val="2960953482"/>
              </p:ext>
            </p:extLst>
          </p:nvPr>
        </p:nvGraphicFramePr>
        <p:xfrm>
          <a:off x="0" y="332794"/>
          <a:ext cx="8015591" cy="440457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uora yhdysviiva 2"/>
          <p:cNvCxnSpPr/>
          <p:nvPr/>
        </p:nvCxnSpPr>
        <p:spPr>
          <a:xfrm flipV="1">
            <a:off x="1925975" y="1622661"/>
            <a:ext cx="5512737" cy="170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69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p:cNvGraphicFramePr>
            <a:graphicFrameLocks/>
          </p:cNvGraphicFramePr>
          <p:nvPr>
            <p:extLst>
              <p:ext uri="{D42A27DB-BD31-4B8C-83A1-F6EECF244321}">
                <p14:modId xmlns:p14="http://schemas.microsoft.com/office/powerpoint/2010/main" val="1661539322"/>
              </p:ext>
            </p:extLst>
          </p:nvPr>
        </p:nvGraphicFramePr>
        <p:xfrm>
          <a:off x="276735" y="104972"/>
          <a:ext cx="8535669" cy="476847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1999063" y="1486548"/>
            <a:ext cx="622048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2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p:cNvGraphicFramePr>
            <a:graphicFrameLocks/>
          </p:cNvGraphicFramePr>
          <p:nvPr>
            <p:extLst>
              <p:ext uri="{D42A27DB-BD31-4B8C-83A1-F6EECF244321}">
                <p14:modId xmlns:p14="http://schemas.microsoft.com/office/powerpoint/2010/main" val="1312989451"/>
              </p:ext>
            </p:extLst>
          </p:nvPr>
        </p:nvGraphicFramePr>
        <p:xfrm>
          <a:off x="388313" y="336583"/>
          <a:ext cx="7931721" cy="441628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flipV="1">
            <a:off x="2309484" y="1615102"/>
            <a:ext cx="5523268" cy="15759"/>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45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extLst>
              <p:ext uri="{D42A27DB-BD31-4B8C-83A1-F6EECF244321}">
                <p14:modId xmlns:p14="http://schemas.microsoft.com/office/powerpoint/2010/main" val="2426048189"/>
              </p:ext>
            </p:extLst>
          </p:nvPr>
        </p:nvGraphicFramePr>
        <p:xfrm>
          <a:off x="539039" y="154836"/>
          <a:ext cx="7851335" cy="465295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uora yhdysviiva 2"/>
          <p:cNvCxnSpPr/>
          <p:nvPr/>
        </p:nvCxnSpPr>
        <p:spPr>
          <a:xfrm>
            <a:off x="2256089" y="1536791"/>
            <a:ext cx="5250497"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928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03255" y="170268"/>
            <a:ext cx="7447729" cy="699989"/>
          </a:xfrm>
        </p:spPr>
        <p:txBody>
          <a:bodyPr/>
          <a:lstStyle/>
          <a:p>
            <a:r>
              <a:rPr lang="fi-FI" sz="2400" dirty="0" smtClean="0"/>
              <a:t>TOP5 </a:t>
            </a:r>
            <a:r>
              <a:rPr lang="fi-FI" sz="2400" dirty="0" smtClean="0"/>
              <a:t>Personal</a:t>
            </a:r>
            <a:r>
              <a:rPr lang="fi-FI" sz="2400" dirty="0" smtClean="0"/>
              <a:t>, alla </a:t>
            </a:r>
            <a:r>
              <a:rPr lang="fi-FI" sz="2400" dirty="0" err="1" smtClean="0"/>
              <a:t>påståenden</a:t>
            </a:r>
            <a:r>
              <a:rPr lang="fi-FI" sz="2400" dirty="0" smtClean="0"/>
              <a:t>, </a:t>
            </a:r>
            <a:r>
              <a:rPr lang="fi-FI" sz="2400" dirty="0" err="1" smtClean="0"/>
              <a:t>skala</a:t>
            </a:r>
            <a:r>
              <a:rPr lang="fi-FI" sz="2400" dirty="0" smtClean="0"/>
              <a:t> </a:t>
            </a:r>
            <a:r>
              <a:rPr lang="fi-FI" sz="2400" dirty="0"/>
              <a:t>1- 4</a:t>
            </a:r>
            <a:endParaRPr lang="fi-FI" sz="2400" noProof="0" dirty="0"/>
          </a:p>
        </p:txBody>
      </p:sp>
      <p:graphicFrame>
        <p:nvGraphicFramePr>
          <p:cNvPr id="4" name="Taulukko 3"/>
          <p:cNvGraphicFramePr>
            <a:graphicFrameLocks noGrp="1"/>
          </p:cNvGraphicFramePr>
          <p:nvPr>
            <p:extLst>
              <p:ext uri="{D42A27DB-BD31-4B8C-83A1-F6EECF244321}">
                <p14:modId xmlns:p14="http://schemas.microsoft.com/office/powerpoint/2010/main" val="189584985"/>
              </p:ext>
            </p:extLst>
          </p:nvPr>
        </p:nvGraphicFramePr>
        <p:xfrm>
          <a:off x="542333" y="1078360"/>
          <a:ext cx="7652969" cy="2633760"/>
        </p:xfrm>
        <a:graphic>
          <a:graphicData uri="http://schemas.openxmlformats.org/drawingml/2006/table">
            <a:tbl>
              <a:tblPr firstRow="1" bandRow="1">
                <a:tableStyleId>{B301B821-A1FF-4177-AEE7-76D212191A09}</a:tableStyleId>
              </a:tblPr>
              <a:tblGrid>
                <a:gridCol w="3890632"/>
                <a:gridCol w="3762337"/>
              </a:tblGrid>
              <a:tr h="342027">
                <a:tc>
                  <a:txBody>
                    <a:bodyPr/>
                    <a:lstStyle/>
                    <a:p>
                      <a:pPr marL="0" indent="0" algn="ctr"/>
                      <a:r>
                        <a:rPr lang="fi-FI" dirty="0" smtClean="0"/>
                        <a:t>Plus</a:t>
                      </a:r>
                      <a:endParaRPr lang="fi-FI" dirty="0"/>
                    </a:p>
                  </a:txBody>
                  <a:tcPr/>
                </a:tc>
                <a:tc>
                  <a:txBody>
                    <a:bodyPr/>
                    <a:lstStyle/>
                    <a:p>
                      <a:pPr algn="ctr"/>
                      <a:r>
                        <a:rPr lang="fi-FI" dirty="0" err="1" smtClean="0"/>
                        <a:t>Minus</a:t>
                      </a:r>
                      <a:endParaRPr lang="fi-FI" dirty="0"/>
                    </a:p>
                  </a:txBody>
                  <a:tcPr/>
                </a:tc>
              </a:tr>
              <a:tr h="2268000">
                <a:tc>
                  <a:txBody>
                    <a:bodyPr/>
                    <a:lstStyle/>
                    <a:p>
                      <a:pPr marL="628650" lvl="1" indent="-171450">
                        <a:buFont typeface="Arial" panose="020B0604020202020204" pitchFamily="34" charset="0"/>
                        <a:buChar char="•"/>
                      </a:pPr>
                      <a:r>
                        <a:rPr lang="sv-SE" sz="1200" dirty="0" smtClean="0"/>
                        <a:t>I arbetet i vår skola är det centralt att uppmuntra eleven att vara aktiv.</a:t>
                      </a:r>
                      <a:r>
                        <a:rPr lang="fi-FI" sz="1200" dirty="0" smtClean="0"/>
                        <a:t> 3,84</a:t>
                      </a:r>
                    </a:p>
                    <a:p>
                      <a:pPr marL="628650" lvl="1" indent="-171450">
                        <a:buFont typeface="Arial" panose="020B0604020202020204" pitchFamily="34" charset="0"/>
                        <a:buChar char="•"/>
                      </a:pPr>
                      <a:r>
                        <a:rPr lang="sv-SE" sz="1200" dirty="0" smtClean="0"/>
                        <a:t>I arbetet i vår skola är det centralt att utveckla mångsidig kompetens. 3,67</a:t>
                      </a:r>
                    </a:p>
                    <a:p>
                      <a:pPr marL="628650" lvl="1" indent="-171450">
                        <a:buFont typeface="Arial" panose="020B0604020202020204" pitchFamily="34" charset="0"/>
                        <a:buChar char="•"/>
                      </a:pPr>
                      <a:r>
                        <a:rPr lang="sv-SE" sz="1200" dirty="0" smtClean="0"/>
                        <a:t>Jag förstår läroplanens betydelse för mitt arbete. </a:t>
                      </a:r>
                      <a:r>
                        <a:rPr lang="fi-FI" sz="1200" dirty="0" smtClean="0"/>
                        <a:t>3,62</a:t>
                      </a:r>
                    </a:p>
                    <a:p>
                      <a:pPr marL="628650" lvl="1" indent="-171450">
                        <a:buFont typeface="Arial" panose="020B0604020202020204" pitchFamily="34" charset="0"/>
                        <a:buChar char="•"/>
                      </a:pPr>
                      <a:r>
                        <a:rPr lang="sv-SE" sz="1200" dirty="0" smtClean="0"/>
                        <a:t>Jag förstår läsårsplanens betydelse för mitt arbete. </a:t>
                      </a:r>
                      <a:r>
                        <a:rPr lang="fi-FI" sz="1200" dirty="0" smtClean="0"/>
                        <a:t>3,62</a:t>
                      </a:r>
                    </a:p>
                    <a:p>
                      <a:pPr marL="628650" lvl="1" indent="-171450">
                        <a:buFont typeface="Arial" panose="020B0604020202020204" pitchFamily="34" charset="0"/>
                        <a:buChar char="•"/>
                      </a:pPr>
                      <a:r>
                        <a:rPr lang="fi-FI" sz="1200" dirty="0" err="1" smtClean="0"/>
                        <a:t>Elevkårens</a:t>
                      </a:r>
                      <a:r>
                        <a:rPr lang="fi-FI" sz="1200" dirty="0" smtClean="0"/>
                        <a:t> </a:t>
                      </a:r>
                      <a:r>
                        <a:rPr lang="fi-FI" sz="1200" dirty="0" err="1" smtClean="0"/>
                        <a:t>styrelse</a:t>
                      </a:r>
                      <a:r>
                        <a:rPr lang="fi-FI" sz="1200" dirty="0" smtClean="0"/>
                        <a:t> </a:t>
                      </a:r>
                      <a:r>
                        <a:rPr lang="fi-FI" sz="1200" dirty="0" err="1" smtClean="0"/>
                        <a:t>är</a:t>
                      </a:r>
                      <a:r>
                        <a:rPr lang="fi-FI" sz="1200" dirty="0" smtClean="0"/>
                        <a:t> </a:t>
                      </a:r>
                      <a:r>
                        <a:rPr lang="fi-FI" sz="1200" dirty="0" err="1" smtClean="0"/>
                        <a:t>aktiv</a:t>
                      </a:r>
                      <a:r>
                        <a:rPr lang="fi-FI" sz="1200" dirty="0" smtClean="0"/>
                        <a:t>. 3,58</a:t>
                      </a:r>
                    </a:p>
                    <a:p>
                      <a:endParaRPr lang="fi-FI" dirty="0"/>
                    </a:p>
                  </a:txBody>
                  <a:tcPr/>
                </a:tc>
                <a:tc>
                  <a:txBody>
                    <a:bodyPr/>
                    <a:lstStyle/>
                    <a:p>
                      <a:pPr marL="628650" lvl="1" indent="-171450">
                        <a:buFont typeface="Arial" panose="020B0604020202020204" pitchFamily="34" charset="0"/>
                        <a:buChar char="•"/>
                      </a:pPr>
                      <a:r>
                        <a:rPr lang="sv-SE" sz="1200" dirty="0" smtClean="0"/>
                        <a:t>Vårdnadshavarna deltar i skolans arbete med läsårsplanen</a:t>
                      </a:r>
                      <a:r>
                        <a:rPr lang="fi-FI" sz="1200" dirty="0" smtClean="0"/>
                        <a:t>. 2,12</a:t>
                      </a:r>
                    </a:p>
                    <a:p>
                      <a:pPr marL="628650" lvl="1" indent="-171450">
                        <a:buFont typeface="Arial" panose="020B0604020202020204" pitchFamily="34" charset="0"/>
                        <a:buChar char="•"/>
                      </a:pPr>
                      <a:r>
                        <a:rPr lang="sv-SE" sz="1200" dirty="0" smtClean="0"/>
                        <a:t>Vårdnadshavarna deltar i skolans arbete med läroplanen. </a:t>
                      </a:r>
                      <a:r>
                        <a:rPr lang="fi-FI" sz="1200" dirty="0" smtClean="0"/>
                        <a:t>2,39</a:t>
                      </a:r>
                    </a:p>
                    <a:p>
                      <a:pPr marL="628650" lvl="1" indent="-171450">
                        <a:buFont typeface="Arial" panose="020B0604020202020204" pitchFamily="34" charset="0"/>
                        <a:buChar char="•"/>
                      </a:pPr>
                      <a:r>
                        <a:rPr lang="sv-SE" sz="1200" dirty="0" smtClean="0"/>
                        <a:t>Eleverna deltar i skolans arbete med läsårplanen</a:t>
                      </a:r>
                      <a:r>
                        <a:rPr lang="fi-FI" sz="1200" dirty="0" smtClean="0"/>
                        <a:t>. 2,47</a:t>
                      </a:r>
                    </a:p>
                    <a:p>
                      <a:pPr marL="628650" lvl="1" indent="-171450">
                        <a:buFont typeface="Arial" panose="020B0604020202020204" pitchFamily="34" charset="0"/>
                        <a:buChar char="•"/>
                      </a:pPr>
                      <a:r>
                        <a:rPr lang="sv-SE" sz="1200" dirty="0" smtClean="0"/>
                        <a:t>Eleverna deltar i planeringen av skolans klubbverksamhet. </a:t>
                      </a:r>
                      <a:r>
                        <a:rPr lang="fi-FI" sz="1200" dirty="0" smtClean="0"/>
                        <a:t>2,49</a:t>
                      </a:r>
                    </a:p>
                    <a:p>
                      <a:pPr marL="628650" lvl="1" indent="-171450">
                        <a:buFont typeface="Arial" panose="020B0604020202020204" pitchFamily="34" charset="0"/>
                        <a:buChar char="•"/>
                      </a:pPr>
                      <a:r>
                        <a:rPr lang="sv-SE" sz="1200" dirty="0" smtClean="0"/>
                        <a:t>Gruppstorlekarna i vår skola främjar lärande. </a:t>
                      </a:r>
                      <a:r>
                        <a:rPr lang="fi-FI" sz="1200" dirty="0" smtClean="0"/>
                        <a:t>2,65</a:t>
                      </a:r>
                    </a:p>
                    <a:p>
                      <a:endParaRPr lang="fi-FI" dirty="0"/>
                    </a:p>
                  </a:txBody>
                  <a:tcPr/>
                </a:tc>
              </a:tr>
            </a:tbl>
          </a:graphicData>
        </a:graphic>
      </p:graphicFrame>
      <p:sp>
        <p:nvSpPr>
          <p:cNvPr id="5" name="Tekstiruutu 4"/>
          <p:cNvSpPr txBox="1"/>
          <p:nvPr/>
        </p:nvSpPr>
        <p:spPr>
          <a:xfrm>
            <a:off x="542333" y="4269066"/>
            <a:ext cx="7652969" cy="646331"/>
          </a:xfrm>
          <a:prstGeom prst="rect">
            <a:avLst/>
          </a:prstGeom>
          <a:solidFill>
            <a:schemeClr val="bg1"/>
          </a:solidFill>
          <a:ln w="38100">
            <a:solidFill>
              <a:schemeClr val="accent1"/>
            </a:solidFill>
          </a:ln>
        </p:spPr>
        <p:txBody>
          <a:bodyPr wrap="square" rtlCol="0">
            <a:spAutoFit/>
          </a:bodyPr>
          <a:lstStyle/>
          <a:p>
            <a:r>
              <a:rPr lang="fi-FI" sz="1200" dirty="0" smtClean="0"/>
              <a:t>Personalen </a:t>
            </a:r>
            <a:r>
              <a:rPr lang="fi-FI" sz="1200" dirty="0" err="1" smtClean="0"/>
              <a:t>förstår</a:t>
            </a:r>
            <a:r>
              <a:rPr lang="fi-FI" sz="1200" dirty="0" smtClean="0"/>
              <a:t> </a:t>
            </a:r>
            <a:r>
              <a:rPr lang="fi-FI" sz="1200" dirty="0" err="1" smtClean="0"/>
              <a:t>betydelsen</a:t>
            </a:r>
            <a:r>
              <a:rPr lang="fi-FI" sz="1200" dirty="0" smtClean="0"/>
              <a:t> av </a:t>
            </a:r>
            <a:r>
              <a:rPr lang="fi-FI" sz="1200" dirty="0" err="1" smtClean="0"/>
              <a:t>styrdokumenten.De</a:t>
            </a:r>
            <a:r>
              <a:rPr lang="fi-FI" sz="1200" dirty="0" smtClean="0"/>
              <a:t> </a:t>
            </a:r>
            <a:r>
              <a:rPr lang="fi-FI" sz="1200" dirty="0" err="1" smtClean="0"/>
              <a:t>upplever</a:t>
            </a:r>
            <a:r>
              <a:rPr lang="fi-FI" sz="1200" dirty="0" smtClean="0"/>
              <a:t> </a:t>
            </a:r>
            <a:r>
              <a:rPr lang="fi-FI" sz="1200" dirty="0" err="1" smtClean="0"/>
              <a:t>att</a:t>
            </a:r>
            <a:r>
              <a:rPr lang="fi-FI" sz="1200" dirty="0" smtClean="0"/>
              <a:t> </a:t>
            </a:r>
            <a:r>
              <a:rPr lang="fi-FI" sz="1200" dirty="0" err="1" smtClean="0"/>
              <a:t>skolan</a:t>
            </a:r>
            <a:r>
              <a:rPr lang="fi-FI" sz="1200" dirty="0" smtClean="0"/>
              <a:t> </a:t>
            </a:r>
            <a:r>
              <a:rPr lang="fi-FI" sz="1200" dirty="0" err="1" smtClean="0"/>
              <a:t>befrämjar</a:t>
            </a:r>
            <a:r>
              <a:rPr lang="fi-FI" sz="1200" dirty="0" smtClean="0"/>
              <a:t> </a:t>
            </a:r>
            <a:r>
              <a:rPr lang="fi-FI" sz="1200" dirty="0" err="1" smtClean="0"/>
              <a:t>delaktighet</a:t>
            </a:r>
            <a:r>
              <a:rPr lang="fi-FI" sz="1200" dirty="0" smtClean="0"/>
              <a:t>. Av </a:t>
            </a:r>
            <a:r>
              <a:rPr lang="fi-FI" sz="1200" dirty="0" err="1" smtClean="0"/>
              <a:t>vårdnadshavarna</a:t>
            </a:r>
            <a:r>
              <a:rPr lang="fi-FI" sz="1200" dirty="0" smtClean="0"/>
              <a:t> och </a:t>
            </a:r>
            <a:r>
              <a:rPr lang="fi-FI" sz="1200" dirty="0" err="1" smtClean="0"/>
              <a:t>eleverna</a:t>
            </a:r>
            <a:r>
              <a:rPr lang="fi-FI" sz="1200" dirty="0" smtClean="0"/>
              <a:t> </a:t>
            </a:r>
            <a:r>
              <a:rPr lang="fi-FI" sz="1200" dirty="0" err="1" smtClean="0"/>
              <a:t>önskas</a:t>
            </a:r>
            <a:r>
              <a:rPr lang="fi-FI" sz="1200" dirty="0" smtClean="0"/>
              <a:t> </a:t>
            </a:r>
            <a:r>
              <a:rPr lang="fi-FI" sz="1200" dirty="0" err="1" smtClean="0"/>
              <a:t>mera</a:t>
            </a:r>
            <a:r>
              <a:rPr lang="fi-FI" sz="1200" dirty="0" smtClean="0"/>
              <a:t> </a:t>
            </a:r>
            <a:r>
              <a:rPr lang="fi-FI" sz="1200" dirty="0" err="1" smtClean="0"/>
              <a:t>aktivitet</a:t>
            </a:r>
            <a:r>
              <a:rPr lang="fi-FI" sz="1200" dirty="0" smtClean="0"/>
              <a:t>. Personalen </a:t>
            </a:r>
            <a:r>
              <a:rPr lang="fi-FI" sz="1200" dirty="0" err="1" smtClean="0"/>
              <a:t>önskar</a:t>
            </a:r>
            <a:r>
              <a:rPr lang="fi-FI" sz="1200" dirty="0" smtClean="0"/>
              <a:t> </a:t>
            </a:r>
            <a:r>
              <a:rPr lang="fi-FI" sz="1200" dirty="0" err="1" smtClean="0"/>
              <a:t>att</a:t>
            </a:r>
            <a:r>
              <a:rPr lang="fi-FI" sz="1200" dirty="0" smtClean="0"/>
              <a:t> </a:t>
            </a:r>
            <a:r>
              <a:rPr lang="fi-FI" sz="1200" dirty="0" err="1" smtClean="0"/>
              <a:t>skolornas</a:t>
            </a:r>
            <a:r>
              <a:rPr lang="fi-FI" sz="1200" dirty="0" smtClean="0"/>
              <a:t> </a:t>
            </a:r>
            <a:r>
              <a:rPr lang="fi-FI" sz="1200" dirty="0" err="1" smtClean="0"/>
              <a:t>undervisningsgrupper</a:t>
            </a:r>
            <a:r>
              <a:rPr lang="fi-FI" sz="1200" dirty="0" smtClean="0"/>
              <a:t> </a:t>
            </a:r>
            <a:r>
              <a:rPr lang="fi-FI" sz="1200" dirty="0" err="1" smtClean="0"/>
              <a:t>skulle</a:t>
            </a:r>
            <a:r>
              <a:rPr lang="fi-FI" sz="1200" dirty="0" smtClean="0"/>
              <a:t> vara </a:t>
            </a:r>
            <a:r>
              <a:rPr lang="fi-FI" sz="1200" dirty="0" err="1" smtClean="0"/>
              <a:t>mindre</a:t>
            </a:r>
            <a:r>
              <a:rPr lang="fi-FI" sz="1200" dirty="0" smtClean="0"/>
              <a:t>.</a:t>
            </a:r>
            <a:endParaRPr lang="fi-FI" sz="1200" dirty="0"/>
          </a:p>
        </p:txBody>
      </p:sp>
      <p:sp>
        <p:nvSpPr>
          <p:cNvPr id="7" name="Nuoli oikealle 6"/>
          <p:cNvSpPr/>
          <p:nvPr/>
        </p:nvSpPr>
        <p:spPr>
          <a:xfrm rot="5400000">
            <a:off x="4096612" y="3728805"/>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1710741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17109" y="170268"/>
            <a:ext cx="7560000" cy="750438"/>
          </a:xfrm>
        </p:spPr>
        <p:txBody>
          <a:bodyPr/>
          <a:lstStyle/>
          <a:p>
            <a:r>
              <a:rPr lang="fi-FI" sz="2400" dirty="0" smtClean="0"/>
              <a:t>TOP5 </a:t>
            </a:r>
            <a:r>
              <a:rPr lang="fi-FI" sz="2400" dirty="0" err="1" smtClean="0"/>
              <a:t>Vårdnadshavare,alla</a:t>
            </a:r>
            <a:r>
              <a:rPr lang="fi-FI" sz="2400" dirty="0" smtClean="0"/>
              <a:t> </a:t>
            </a:r>
            <a:r>
              <a:rPr lang="fi-FI" sz="2400" dirty="0" err="1" smtClean="0"/>
              <a:t>påståenden</a:t>
            </a:r>
            <a:r>
              <a:rPr lang="fi-FI" sz="2400" dirty="0" smtClean="0"/>
              <a:t>, </a:t>
            </a:r>
            <a:r>
              <a:rPr lang="fi-FI" sz="2400" dirty="0" err="1" smtClean="0"/>
              <a:t>skala</a:t>
            </a:r>
            <a:r>
              <a:rPr lang="fi-FI" sz="2400" dirty="0" smtClean="0"/>
              <a:t> </a:t>
            </a:r>
            <a:r>
              <a:rPr lang="fi-FI" sz="2400" dirty="0" smtClean="0"/>
              <a:t>1- 4</a:t>
            </a:r>
            <a:endParaRPr lang="fi-FI" sz="2400" noProof="0" dirty="0"/>
          </a:p>
        </p:txBody>
      </p:sp>
      <p:graphicFrame>
        <p:nvGraphicFramePr>
          <p:cNvPr id="4" name="Taulukko 3"/>
          <p:cNvGraphicFramePr>
            <a:graphicFrameLocks noGrp="1"/>
          </p:cNvGraphicFramePr>
          <p:nvPr>
            <p:extLst>
              <p:ext uri="{D42A27DB-BD31-4B8C-83A1-F6EECF244321}">
                <p14:modId xmlns:p14="http://schemas.microsoft.com/office/powerpoint/2010/main" val="1961849795"/>
              </p:ext>
            </p:extLst>
          </p:nvPr>
        </p:nvGraphicFramePr>
        <p:xfrm>
          <a:off x="548640" y="1078360"/>
          <a:ext cx="7598978" cy="2834640"/>
        </p:xfrm>
        <a:graphic>
          <a:graphicData uri="http://schemas.openxmlformats.org/drawingml/2006/table">
            <a:tbl>
              <a:tblPr firstRow="1" bandRow="1">
                <a:tableStyleId>{B301B821-A1FF-4177-AEE7-76D212191A09}</a:tableStyleId>
              </a:tblPr>
              <a:tblGrid>
                <a:gridCol w="3882478"/>
                <a:gridCol w="3716500"/>
              </a:tblGrid>
              <a:tr h="356668">
                <a:tc>
                  <a:txBody>
                    <a:bodyPr/>
                    <a:lstStyle/>
                    <a:p>
                      <a:pPr algn="ctr"/>
                      <a:r>
                        <a:rPr lang="fi-FI" dirty="0" smtClean="0"/>
                        <a:t>Plus</a:t>
                      </a:r>
                      <a:endParaRPr lang="fi-FI" dirty="0"/>
                    </a:p>
                  </a:txBody>
                  <a:tcPr/>
                </a:tc>
                <a:tc>
                  <a:txBody>
                    <a:bodyPr/>
                    <a:lstStyle/>
                    <a:p>
                      <a:pPr algn="ctr"/>
                      <a:r>
                        <a:rPr lang="fi-FI" dirty="0" err="1" smtClean="0"/>
                        <a:t>Minus</a:t>
                      </a:r>
                      <a:endParaRPr lang="fi-FI" dirty="0"/>
                    </a:p>
                  </a:txBody>
                  <a:tcPr/>
                </a:tc>
              </a:tr>
              <a:tr h="2229175">
                <a:tc>
                  <a:txBody>
                    <a:bodyPr/>
                    <a:lstStyle/>
                    <a:p>
                      <a:pPr marL="628650" lvl="1" indent="-171450">
                        <a:buFont typeface="Arial" panose="020B0604020202020204" pitchFamily="34" charset="0"/>
                        <a:buChar char="•"/>
                      </a:pPr>
                      <a:r>
                        <a:rPr lang="sv-SE" sz="1200" dirty="0" smtClean="0"/>
                        <a:t>I verksamheten i mitt barns skola är det centralt att arbeta tillsammans. </a:t>
                      </a:r>
                      <a:r>
                        <a:rPr lang="fi-FI" sz="1200" dirty="0" smtClean="0"/>
                        <a:t>3,53</a:t>
                      </a:r>
                    </a:p>
                    <a:p>
                      <a:pPr marL="628650" lvl="1" indent="-171450">
                        <a:buFont typeface="Arial" panose="020B0604020202020204" pitchFamily="34" charset="0"/>
                        <a:buChar char="•"/>
                      </a:pPr>
                      <a:r>
                        <a:rPr lang="sv-SE" sz="1200" dirty="0" smtClean="0"/>
                        <a:t>I verksamheten i mitt barns skola är det centralt att uppmuntra eleven att vara aktiv. </a:t>
                      </a:r>
                      <a:r>
                        <a:rPr lang="fi-FI" sz="1200" dirty="0" smtClean="0"/>
                        <a:t>3,52</a:t>
                      </a:r>
                    </a:p>
                    <a:p>
                      <a:pPr marL="628650" lvl="1" indent="-171450">
                        <a:buFont typeface="Arial" panose="020B0604020202020204" pitchFamily="34" charset="0"/>
                        <a:buChar char="•"/>
                      </a:pPr>
                      <a:r>
                        <a:rPr lang="sv-SE" sz="1200" dirty="0" smtClean="0"/>
                        <a:t>I verksamheten i mitt barns skola är det centralt att utveckla mångsidig kompetens. </a:t>
                      </a:r>
                      <a:r>
                        <a:rPr lang="fi-FI" sz="1200" dirty="0" smtClean="0"/>
                        <a:t>3,41</a:t>
                      </a:r>
                    </a:p>
                    <a:p>
                      <a:pPr marL="628650" lvl="1" indent="-171450">
                        <a:buFont typeface="Arial" panose="020B0604020202020204" pitchFamily="34" charset="0"/>
                        <a:buChar char="•"/>
                      </a:pPr>
                      <a:r>
                        <a:rPr lang="sv-SE" sz="1200" dirty="0" smtClean="0"/>
                        <a:t>Samarbetet med skolan har varit ömsesidigt uppskattande och kommunikationen öppen</a:t>
                      </a:r>
                      <a:r>
                        <a:rPr lang="fi-FI" sz="1200" dirty="0" smtClean="0"/>
                        <a:t>. 3,39</a:t>
                      </a:r>
                    </a:p>
                    <a:p>
                      <a:pPr marL="628650" lvl="1" indent="-171450">
                        <a:buFont typeface="Arial" panose="020B0604020202020204" pitchFamily="34" charset="0"/>
                        <a:buChar char="•"/>
                      </a:pPr>
                      <a:r>
                        <a:rPr lang="sv-SE" sz="1200" dirty="0" smtClean="0"/>
                        <a:t>Skolan har gett mig nödvändig information om läroplanen. </a:t>
                      </a:r>
                      <a:r>
                        <a:rPr lang="fi-FI" sz="1200" dirty="0" smtClean="0"/>
                        <a:t>3,33</a:t>
                      </a:r>
                    </a:p>
                  </a:txBody>
                  <a:tcPr/>
                </a:tc>
                <a:tc>
                  <a:txBody>
                    <a:bodyPr/>
                    <a:lstStyle/>
                    <a:p>
                      <a:pPr marL="628650" lvl="1" indent="-171450">
                        <a:buFont typeface="Arial" panose="020B0604020202020204" pitchFamily="34" charset="0"/>
                        <a:buChar char="•"/>
                      </a:pPr>
                      <a:r>
                        <a:rPr lang="sv-SE" sz="1200" dirty="0" smtClean="0"/>
                        <a:t>Mitt barn har varit med och planerat klubbverksamheten. </a:t>
                      </a:r>
                      <a:r>
                        <a:rPr lang="fi-FI" sz="1200" dirty="0" smtClean="0"/>
                        <a:t>1,68</a:t>
                      </a:r>
                    </a:p>
                    <a:p>
                      <a:pPr marL="628650" lvl="1" indent="-171450">
                        <a:buFont typeface="Arial" panose="020B0604020202020204" pitchFamily="34" charset="0"/>
                        <a:buChar char="•"/>
                      </a:pPr>
                      <a:r>
                        <a:rPr lang="sv-SE" sz="1200" dirty="0" smtClean="0"/>
                        <a:t>Mitt barn deltar i skolans klubbverksamhet.</a:t>
                      </a:r>
                      <a:r>
                        <a:rPr lang="fi-FI" sz="1200" dirty="0" smtClean="0"/>
                        <a:t>1,97</a:t>
                      </a:r>
                    </a:p>
                    <a:p>
                      <a:pPr marL="628650" lvl="1" indent="-171450">
                        <a:buFont typeface="Arial" panose="020B0604020202020204" pitchFamily="34" charset="0"/>
                        <a:buChar char="•"/>
                      </a:pPr>
                      <a:r>
                        <a:rPr lang="sv-SE" sz="1200" dirty="0" smtClean="0"/>
                        <a:t>Jag har möjlighet att delta i arbetet med läsårsplanen. </a:t>
                      </a:r>
                      <a:r>
                        <a:rPr lang="fi-FI" sz="1200" dirty="0" smtClean="0"/>
                        <a:t>2,32</a:t>
                      </a:r>
                    </a:p>
                    <a:p>
                      <a:pPr marL="628650" lvl="1" indent="-171450">
                        <a:buFont typeface="Arial" panose="020B0604020202020204" pitchFamily="34" charset="0"/>
                        <a:buChar char="•"/>
                      </a:pPr>
                      <a:r>
                        <a:rPr lang="sv-SE" sz="1200" dirty="0" smtClean="0"/>
                        <a:t>Jag deltar aktivt i föräldraföreningens aktiviteter. </a:t>
                      </a:r>
                      <a:r>
                        <a:rPr lang="fi-FI" sz="1200" dirty="0" smtClean="0"/>
                        <a:t>2,38</a:t>
                      </a:r>
                    </a:p>
                    <a:p>
                      <a:pPr marL="628650" lvl="1" indent="-171450">
                        <a:buFont typeface="Arial" panose="020B0604020202020204" pitchFamily="34" charset="0"/>
                        <a:buChar char="•"/>
                      </a:pPr>
                      <a:r>
                        <a:rPr lang="sv-SE" sz="1200" dirty="0" smtClean="0"/>
                        <a:t>Jag har möjlighet att delta i arbetet med läroplanen. </a:t>
                      </a:r>
                      <a:r>
                        <a:rPr lang="fi-FI" sz="1200" dirty="0" smtClean="0"/>
                        <a:t>2,47</a:t>
                      </a:r>
                    </a:p>
                  </a:txBody>
                  <a:tcPr/>
                </a:tc>
              </a:tr>
            </a:tbl>
          </a:graphicData>
        </a:graphic>
      </p:graphicFrame>
      <p:sp>
        <p:nvSpPr>
          <p:cNvPr id="5" name="Tekstiruutu 4"/>
          <p:cNvSpPr txBox="1"/>
          <p:nvPr/>
        </p:nvSpPr>
        <p:spPr>
          <a:xfrm>
            <a:off x="504495" y="4266416"/>
            <a:ext cx="7643123" cy="830997"/>
          </a:xfrm>
          <a:prstGeom prst="rect">
            <a:avLst/>
          </a:prstGeom>
          <a:solidFill>
            <a:schemeClr val="bg1"/>
          </a:solidFill>
          <a:ln w="38100">
            <a:solidFill>
              <a:schemeClr val="accent1"/>
            </a:solidFill>
          </a:ln>
        </p:spPr>
        <p:txBody>
          <a:bodyPr wrap="square" rtlCol="0">
            <a:spAutoFit/>
          </a:bodyPr>
          <a:lstStyle/>
          <a:p>
            <a:r>
              <a:rPr lang="fi-FI" sz="1200" dirty="0" err="1" smtClean="0"/>
              <a:t>Vårdnadshavarna</a:t>
            </a:r>
            <a:r>
              <a:rPr lang="fi-FI" sz="1200" dirty="0" smtClean="0"/>
              <a:t> </a:t>
            </a:r>
            <a:r>
              <a:rPr lang="fi-FI" sz="1200" dirty="0" err="1" smtClean="0"/>
              <a:t>förstår</a:t>
            </a:r>
            <a:r>
              <a:rPr lang="fi-FI" sz="1200" dirty="0" smtClean="0"/>
              <a:t> </a:t>
            </a:r>
            <a:r>
              <a:rPr lang="fi-FI" sz="1200" dirty="0" err="1" smtClean="0"/>
              <a:t>betydelsen</a:t>
            </a:r>
            <a:r>
              <a:rPr lang="fi-FI" sz="1200" dirty="0" smtClean="0"/>
              <a:t> av </a:t>
            </a:r>
            <a:r>
              <a:rPr lang="fi-FI" sz="1200" dirty="0" err="1" smtClean="0"/>
              <a:t>läroplanen</a:t>
            </a:r>
            <a:r>
              <a:rPr lang="fi-FI" sz="1200" dirty="0" smtClean="0"/>
              <a:t> och </a:t>
            </a:r>
            <a:r>
              <a:rPr lang="fi-FI" sz="1200" dirty="0" err="1" smtClean="0"/>
              <a:t>läsårsplanen</a:t>
            </a:r>
            <a:r>
              <a:rPr lang="fi-FI" sz="1200" dirty="0" smtClean="0"/>
              <a:t> </a:t>
            </a:r>
            <a:r>
              <a:rPr lang="fi-FI" sz="1200" dirty="0" err="1" smtClean="0"/>
              <a:t>som</a:t>
            </a:r>
            <a:r>
              <a:rPr lang="fi-FI" sz="1200" dirty="0" smtClean="0"/>
              <a:t> </a:t>
            </a:r>
            <a:r>
              <a:rPr lang="fi-FI" sz="1200" dirty="0" err="1" smtClean="0"/>
              <a:t>styrdokument</a:t>
            </a:r>
            <a:r>
              <a:rPr lang="fi-FI" sz="1200" dirty="0" smtClean="0"/>
              <a:t>. De </a:t>
            </a:r>
            <a:r>
              <a:rPr lang="fi-FI" sz="1200" dirty="0" err="1" smtClean="0"/>
              <a:t>upplever</a:t>
            </a:r>
            <a:r>
              <a:rPr lang="fi-FI" sz="1200" dirty="0" smtClean="0"/>
              <a:t> </a:t>
            </a:r>
            <a:r>
              <a:rPr lang="fi-FI" sz="1200" dirty="0" err="1" smtClean="0"/>
              <a:t>att</a:t>
            </a:r>
            <a:r>
              <a:rPr lang="fi-FI" sz="1200" dirty="0" smtClean="0"/>
              <a:t> </a:t>
            </a:r>
            <a:r>
              <a:rPr lang="fi-FI" sz="1200" dirty="0" err="1" smtClean="0"/>
              <a:t>samarbetet</a:t>
            </a:r>
            <a:r>
              <a:rPr lang="fi-FI" sz="1200" dirty="0" smtClean="0"/>
              <a:t> </a:t>
            </a:r>
            <a:r>
              <a:rPr lang="fi-FI" sz="1200" dirty="0" err="1" smtClean="0"/>
              <a:t>med</a:t>
            </a:r>
            <a:r>
              <a:rPr lang="fi-FI" sz="1200" dirty="0" smtClean="0"/>
              <a:t> </a:t>
            </a:r>
            <a:r>
              <a:rPr lang="fi-FI" sz="1200" dirty="0" err="1" smtClean="0"/>
              <a:t>skolan</a:t>
            </a:r>
            <a:r>
              <a:rPr lang="fi-FI" sz="1200" dirty="0" smtClean="0"/>
              <a:t> </a:t>
            </a:r>
            <a:r>
              <a:rPr lang="fi-FI" sz="1200" dirty="0" err="1" smtClean="0"/>
              <a:t>fungerar</a:t>
            </a:r>
            <a:r>
              <a:rPr lang="fi-FI" sz="1200" dirty="0" smtClean="0"/>
              <a:t>. </a:t>
            </a:r>
            <a:r>
              <a:rPr lang="fi-FI" sz="1200" dirty="0" err="1" smtClean="0"/>
              <a:t>Barnets</a:t>
            </a:r>
            <a:r>
              <a:rPr lang="fi-FI" sz="1200" dirty="0" smtClean="0"/>
              <a:t> </a:t>
            </a:r>
            <a:r>
              <a:rPr lang="fi-FI" sz="1200" dirty="0" err="1" smtClean="0"/>
              <a:t>deltagande</a:t>
            </a:r>
            <a:r>
              <a:rPr lang="fi-FI" sz="1200" dirty="0" smtClean="0"/>
              <a:t> i </a:t>
            </a:r>
            <a:r>
              <a:rPr lang="fi-FI" sz="1200" dirty="0" err="1" smtClean="0"/>
              <a:t>klubbverksamhet</a:t>
            </a:r>
            <a:r>
              <a:rPr lang="fi-FI" sz="1200" dirty="0" smtClean="0"/>
              <a:t> och </a:t>
            </a:r>
            <a:r>
              <a:rPr lang="fi-FI" sz="1200" dirty="0" err="1" smtClean="0"/>
              <a:t>det</a:t>
            </a:r>
            <a:r>
              <a:rPr lang="fi-FI" sz="1200" dirty="0" smtClean="0"/>
              <a:t> </a:t>
            </a:r>
            <a:r>
              <a:rPr lang="fi-FI" sz="1200" dirty="0" err="1" smtClean="0"/>
              <a:t>egna</a:t>
            </a:r>
            <a:r>
              <a:rPr lang="fi-FI" sz="1200" dirty="0" smtClean="0"/>
              <a:t> </a:t>
            </a:r>
            <a:r>
              <a:rPr lang="fi-FI" sz="1200" dirty="0" err="1" smtClean="0"/>
              <a:t>deltagandet</a:t>
            </a:r>
            <a:r>
              <a:rPr lang="fi-FI" sz="1200" dirty="0" smtClean="0"/>
              <a:t> i </a:t>
            </a:r>
            <a:r>
              <a:rPr lang="fi-FI" sz="1200" dirty="0" err="1" smtClean="0"/>
              <a:t>föräldraföreningens</a:t>
            </a:r>
            <a:r>
              <a:rPr lang="fi-FI" sz="1200" dirty="0" smtClean="0"/>
              <a:t> </a:t>
            </a:r>
            <a:r>
              <a:rPr lang="fi-FI" sz="1200" dirty="0" err="1" smtClean="0"/>
              <a:t>verksamhet</a:t>
            </a:r>
            <a:r>
              <a:rPr lang="fi-FI" sz="1200" dirty="0" smtClean="0"/>
              <a:t> </a:t>
            </a:r>
            <a:r>
              <a:rPr lang="fi-FI" sz="1200" dirty="0" err="1" smtClean="0"/>
              <a:t>upplever</a:t>
            </a:r>
            <a:r>
              <a:rPr lang="fi-FI" sz="1200" dirty="0" smtClean="0"/>
              <a:t> </a:t>
            </a:r>
            <a:r>
              <a:rPr lang="fi-FI" sz="1200" dirty="0" err="1" smtClean="0"/>
              <a:t>man</a:t>
            </a:r>
            <a:r>
              <a:rPr lang="fi-FI" sz="1200" dirty="0" smtClean="0"/>
              <a:t> </a:t>
            </a:r>
            <a:r>
              <a:rPr lang="fi-FI" sz="1200" dirty="0" err="1" smtClean="0"/>
              <a:t>är</a:t>
            </a:r>
            <a:r>
              <a:rPr lang="fi-FI" sz="1200" dirty="0" smtClean="0"/>
              <a:t> </a:t>
            </a:r>
            <a:r>
              <a:rPr lang="fi-FI" sz="1200" dirty="0" err="1" smtClean="0"/>
              <a:t>litet</a:t>
            </a:r>
            <a:r>
              <a:rPr lang="fi-FI" sz="1200" dirty="0" smtClean="0"/>
              <a:t>. </a:t>
            </a:r>
            <a:r>
              <a:rPr lang="fi-FI" sz="1200" dirty="0" err="1" smtClean="0"/>
              <a:t>Vårdnadshavarna</a:t>
            </a:r>
            <a:r>
              <a:rPr lang="fi-FI" sz="1200" dirty="0" smtClean="0"/>
              <a:t> </a:t>
            </a:r>
            <a:r>
              <a:rPr lang="fi-FI" sz="1200" dirty="0" err="1" smtClean="0"/>
              <a:t>upplever</a:t>
            </a:r>
            <a:r>
              <a:rPr lang="fi-FI" sz="1200" dirty="0" smtClean="0"/>
              <a:t> </a:t>
            </a:r>
            <a:r>
              <a:rPr lang="fi-FI" sz="1200" dirty="0" err="1" smtClean="0"/>
              <a:t>att</a:t>
            </a:r>
            <a:r>
              <a:rPr lang="fi-FI" sz="1200" dirty="0" smtClean="0"/>
              <a:t> de </a:t>
            </a:r>
            <a:r>
              <a:rPr lang="fi-FI" sz="1200" dirty="0" err="1" smtClean="0"/>
              <a:t>har</a:t>
            </a:r>
            <a:r>
              <a:rPr lang="fi-FI" sz="1200" dirty="0" smtClean="0"/>
              <a:t> </a:t>
            </a:r>
            <a:r>
              <a:rPr lang="fi-FI" sz="1200" dirty="0" err="1" smtClean="0"/>
              <a:t>liten</a:t>
            </a:r>
            <a:r>
              <a:rPr lang="fi-FI" sz="1200" dirty="0" smtClean="0"/>
              <a:t> </a:t>
            </a:r>
            <a:r>
              <a:rPr lang="fi-FI" sz="1200" dirty="0" err="1" smtClean="0"/>
              <a:t>möjlighet</a:t>
            </a:r>
            <a:r>
              <a:rPr lang="fi-FI" sz="1200" dirty="0" smtClean="0"/>
              <a:t> </a:t>
            </a:r>
            <a:r>
              <a:rPr lang="fi-FI" sz="1200" dirty="0" err="1" smtClean="0"/>
              <a:t>att</a:t>
            </a:r>
            <a:r>
              <a:rPr lang="fi-FI" sz="1200" dirty="0" smtClean="0"/>
              <a:t> delta i </a:t>
            </a:r>
            <a:r>
              <a:rPr lang="fi-FI" sz="1200" dirty="0" err="1" smtClean="0"/>
              <a:t>planeringen</a:t>
            </a:r>
            <a:r>
              <a:rPr lang="fi-FI" sz="1200" dirty="0" smtClean="0"/>
              <a:t> av </a:t>
            </a:r>
            <a:r>
              <a:rPr lang="fi-FI" sz="1200" dirty="0" err="1" smtClean="0"/>
              <a:t>skolans</a:t>
            </a:r>
            <a:r>
              <a:rPr lang="fi-FI" sz="1200" dirty="0" smtClean="0"/>
              <a:t> </a:t>
            </a:r>
            <a:r>
              <a:rPr lang="fi-FI" sz="1200" dirty="0" err="1" smtClean="0"/>
              <a:t>verksamhet</a:t>
            </a:r>
            <a:r>
              <a:rPr lang="fi-FI" sz="1200" dirty="0" smtClean="0"/>
              <a:t>. </a:t>
            </a:r>
            <a:endParaRPr lang="fi-FI" sz="1200" dirty="0"/>
          </a:p>
        </p:txBody>
      </p:sp>
      <p:sp>
        <p:nvSpPr>
          <p:cNvPr id="8" name="Nuoli oikealle 7"/>
          <p:cNvSpPr/>
          <p:nvPr/>
        </p:nvSpPr>
        <p:spPr>
          <a:xfrm rot="5400000">
            <a:off x="4128057" y="3797986"/>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1893518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23173" y="170268"/>
            <a:ext cx="8192903" cy="699989"/>
          </a:xfrm>
        </p:spPr>
        <p:txBody>
          <a:bodyPr/>
          <a:lstStyle/>
          <a:p>
            <a:r>
              <a:rPr lang="fi-FI" sz="2400" dirty="0" smtClean="0"/>
              <a:t>TOP5 </a:t>
            </a:r>
            <a:r>
              <a:rPr lang="fi-FI" sz="2400" dirty="0" err="1" smtClean="0"/>
              <a:t>Elever</a:t>
            </a:r>
            <a:r>
              <a:rPr lang="fi-FI" sz="2400" dirty="0" smtClean="0"/>
              <a:t> </a:t>
            </a:r>
            <a:r>
              <a:rPr lang="fi-FI" sz="2400" dirty="0" err="1" smtClean="0"/>
              <a:t>åk</a:t>
            </a:r>
            <a:r>
              <a:rPr lang="fi-FI" sz="2400" dirty="0" smtClean="0"/>
              <a:t> 1-4, alla </a:t>
            </a:r>
            <a:r>
              <a:rPr lang="fi-FI" sz="2400" dirty="0" err="1" smtClean="0"/>
              <a:t>påståenden</a:t>
            </a:r>
            <a:r>
              <a:rPr lang="fi-FI" sz="2400" dirty="0" smtClean="0"/>
              <a:t>, </a:t>
            </a:r>
            <a:r>
              <a:rPr lang="fi-FI" sz="2400" dirty="0" err="1" smtClean="0"/>
              <a:t>skala</a:t>
            </a:r>
            <a:r>
              <a:rPr lang="fi-FI" sz="2400" dirty="0" smtClean="0"/>
              <a:t> </a:t>
            </a:r>
            <a:r>
              <a:rPr lang="fi-FI" sz="2400" dirty="0"/>
              <a:t>1- 4</a:t>
            </a:r>
            <a:endParaRPr lang="fi-FI" sz="2400" noProof="0" dirty="0"/>
          </a:p>
        </p:txBody>
      </p:sp>
      <p:graphicFrame>
        <p:nvGraphicFramePr>
          <p:cNvPr id="4" name="Taulukko 3"/>
          <p:cNvGraphicFramePr>
            <a:graphicFrameLocks noGrp="1"/>
          </p:cNvGraphicFramePr>
          <p:nvPr>
            <p:extLst>
              <p:ext uri="{D42A27DB-BD31-4B8C-83A1-F6EECF244321}">
                <p14:modId xmlns:p14="http://schemas.microsoft.com/office/powerpoint/2010/main" val="3719703977"/>
              </p:ext>
            </p:extLst>
          </p:nvPr>
        </p:nvGraphicFramePr>
        <p:xfrm>
          <a:off x="623174" y="1027912"/>
          <a:ext cx="7560000" cy="2628799"/>
        </p:xfrm>
        <a:graphic>
          <a:graphicData uri="http://schemas.openxmlformats.org/drawingml/2006/table">
            <a:tbl>
              <a:tblPr firstRow="1" bandRow="1">
                <a:tableStyleId>{B301B821-A1FF-4177-AEE7-76D212191A09}</a:tableStyleId>
              </a:tblPr>
              <a:tblGrid>
                <a:gridCol w="3937165"/>
                <a:gridCol w="3622835"/>
              </a:tblGrid>
              <a:tr h="364961">
                <a:tc>
                  <a:txBody>
                    <a:bodyPr/>
                    <a:lstStyle/>
                    <a:p>
                      <a:pPr algn="ctr"/>
                      <a:r>
                        <a:rPr lang="fi-FI" dirty="0" smtClean="0"/>
                        <a:t>Plus</a:t>
                      </a:r>
                      <a:endParaRPr lang="fi-FI" dirty="0"/>
                    </a:p>
                  </a:txBody>
                  <a:tcPr/>
                </a:tc>
                <a:tc>
                  <a:txBody>
                    <a:bodyPr/>
                    <a:lstStyle/>
                    <a:p>
                      <a:pPr algn="ctr"/>
                      <a:r>
                        <a:rPr lang="fi-FI" dirty="0" err="1" smtClean="0"/>
                        <a:t>Minus</a:t>
                      </a:r>
                      <a:endParaRPr lang="fi-FI" dirty="0"/>
                    </a:p>
                  </a:txBody>
                  <a:tcPr/>
                </a:tc>
              </a:tr>
              <a:tr h="2263039">
                <a:tc>
                  <a:txBody>
                    <a:bodyPr/>
                    <a:lstStyle/>
                    <a:p>
                      <a:pPr marL="628650" lvl="1" indent="-171450">
                        <a:buFont typeface="Arial" panose="020B0604020202020204" pitchFamily="34" charset="0"/>
                        <a:buChar char="•"/>
                      </a:pPr>
                      <a:r>
                        <a:rPr lang="sv-SE" sz="1200" dirty="0" smtClean="0"/>
                        <a:t>Jag deltar i utvärderings- och utvecklingssamtalen tillsammans med mina föräldrar. </a:t>
                      </a:r>
                      <a:r>
                        <a:rPr lang="fi-FI" sz="1200" dirty="0" smtClean="0"/>
                        <a:t>3,77</a:t>
                      </a:r>
                    </a:p>
                    <a:p>
                      <a:pPr marL="628650" lvl="1" indent="-171450">
                        <a:buFont typeface="Arial" panose="020B0604020202020204" pitchFamily="34" charset="0"/>
                        <a:buChar char="•"/>
                      </a:pPr>
                      <a:r>
                        <a:rPr lang="sv-SE" sz="1200" dirty="0" smtClean="0"/>
                        <a:t>I skolan får jag hjälp om jag behöver hjälp. </a:t>
                      </a:r>
                      <a:r>
                        <a:rPr lang="fi-FI" sz="1200" dirty="0" smtClean="0"/>
                        <a:t>3,71</a:t>
                      </a:r>
                    </a:p>
                    <a:p>
                      <a:pPr marL="628650" lvl="1" indent="-171450">
                        <a:buFont typeface="Arial" panose="020B0604020202020204" pitchFamily="34" charset="0"/>
                        <a:buChar char="•"/>
                      </a:pPr>
                      <a:r>
                        <a:rPr lang="sv-SE" sz="1200" dirty="0" smtClean="0"/>
                        <a:t>Jag känner mig trygg i skolan.</a:t>
                      </a:r>
                      <a:r>
                        <a:rPr lang="fi-FI" sz="1200" dirty="0" smtClean="0"/>
                        <a:t> 3,65</a:t>
                      </a:r>
                    </a:p>
                    <a:p>
                      <a:pPr marL="628650" lvl="1" indent="-171450">
                        <a:buFont typeface="Arial" panose="020B0604020202020204" pitchFamily="34" charset="0"/>
                        <a:buChar char="•"/>
                      </a:pPr>
                      <a:r>
                        <a:rPr lang="sv-SE" sz="1200" dirty="0" smtClean="0"/>
                        <a:t>Jag tycker att i skolan finns bra arbetsredskap och material. </a:t>
                      </a:r>
                      <a:r>
                        <a:rPr lang="fi-FI" sz="1200" dirty="0" smtClean="0"/>
                        <a:t>3,64</a:t>
                      </a:r>
                    </a:p>
                    <a:p>
                      <a:pPr marL="628650" lvl="1" indent="-171450">
                        <a:buFont typeface="Arial" panose="020B0604020202020204" pitchFamily="34" charset="0"/>
                        <a:buChar char="•"/>
                      </a:pPr>
                      <a:r>
                        <a:rPr lang="sv-SE" sz="1200" dirty="0" smtClean="0"/>
                        <a:t>Vid behov kan jag gå till hälsovårdaren</a:t>
                      </a:r>
                      <a:r>
                        <a:rPr lang="fi-FI" sz="1200" dirty="0" smtClean="0"/>
                        <a:t>. 3,61</a:t>
                      </a:r>
                    </a:p>
                    <a:p>
                      <a:endParaRPr lang="fi-FI" dirty="0"/>
                    </a:p>
                  </a:txBody>
                  <a:tcPr/>
                </a:tc>
                <a:tc>
                  <a:txBody>
                    <a:bodyPr/>
                    <a:lstStyle/>
                    <a:p>
                      <a:pPr marL="628650" lvl="1" indent="-171450">
                        <a:buFont typeface="Arial" panose="020B0604020202020204" pitchFamily="34" charset="0"/>
                        <a:buChar char="•"/>
                      </a:pPr>
                      <a:r>
                        <a:rPr lang="sv-SE" sz="1200" dirty="0" smtClean="0"/>
                        <a:t>Jag har varit med och planerat klubbverksamheten. </a:t>
                      </a:r>
                      <a:r>
                        <a:rPr lang="fi-FI" sz="1200" dirty="0" smtClean="0"/>
                        <a:t>1,62</a:t>
                      </a:r>
                    </a:p>
                    <a:p>
                      <a:pPr marL="628650" lvl="1" indent="-171450">
                        <a:buFont typeface="Arial" panose="020B0604020202020204" pitchFamily="34" charset="0"/>
                        <a:buChar char="•"/>
                      </a:pPr>
                      <a:r>
                        <a:rPr lang="sv-SE" sz="1200" dirty="0" smtClean="0"/>
                        <a:t>Läraren har berättat vad ett fostringssamtal är.</a:t>
                      </a:r>
                      <a:r>
                        <a:rPr lang="fi-FI" sz="1200" dirty="0" smtClean="0"/>
                        <a:t> 2,43</a:t>
                      </a:r>
                    </a:p>
                    <a:p>
                      <a:pPr marL="628650" lvl="1" indent="-171450">
                        <a:buFont typeface="Arial" panose="020B0604020202020204" pitchFamily="34" charset="0"/>
                        <a:buChar char="•"/>
                      </a:pPr>
                      <a:r>
                        <a:rPr lang="sv-SE" sz="1200" dirty="0" smtClean="0"/>
                        <a:t>Jag deltar gärna i klubbarna</a:t>
                      </a:r>
                      <a:r>
                        <a:rPr lang="fi-FI" sz="1200" dirty="0" smtClean="0"/>
                        <a:t>. 2,73</a:t>
                      </a:r>
                    </a:p>
                    <a:p>
                      <a:pPr marL="628650" lvl="1" indent="-171450">
                        <a:buFont typeface="Arial" panose="020B0604020202020204" pitchFamily="34" charset="0"/>
                        <a:buChar char="•"/>
                      </a:pPr>
                      <a:r>
                        <a:rPr lang="sv-SE" sz="1200" dirty="0" smtClean="0"/>
                        <a:t>På lektionerna får jag arbeta i fred. </a:t>
                      </a:r>
                      <a:r>
                        <a:rPr lang="fi-FI" sz="1200" dirty="0" smtClean="0"/>
                        <a:t>2,98</a:t>
                      </a:r>
                    </a:p>
                    <a:p>
                      <a:pPr marL="628650" lvl="1" indent="-171450">
                        <a:buFont typeface="Arial" panose="020B0604020202020204" pitchFamily="34" charset="0"/>
                        <a:buChar char="•"/>
                      </a:pPr>
                      <a:r>
                        <a:rPr lang="sv-SE" sz="1200" dirty="0" smtClean="0"/>
                        <a:t>Läraren frågar eleverna vilka aktiviteter (t.ex. fester, händelser) de vill att ska ordnas under skolåret. </a:t>
                      </a:r>
                      <a:r>
                        <a:rPr lang="fi-FI" sz="1200" dirty="0" smtClean="0"/>
                        <a:t>3,03</a:t>
                      </a:r>
                    </a:p>
                    <a:p>
                      <a:endParaRPr lang="fi-FI" dirty="0"/>
                    </a:p>
                  </a:txBody>
                  <a:tcPr/>
                </a:tc>
              </a:tr>
            </a:tbl>
          </a:graphicData>
        </a:graphic>
      </p:graphicFrame>
      <p:sp>
        <p:nvSpPr>
          <p:cNvPr id="6" name="Tekstiruutu 5"/>
          <p:cNvSpPr txBox="1"/>
          <p:nvPr/>
        </p:nvSpPr>
        <p:spPr>
          <a:xfrm>
            <a:off x="623174" y="4162098"/>
            <a:ext cx="7646402" cy="646331"/>
          </a:xfrm>
          <a:prstGeom prst="rect">
            <a:avLst/>
          </a:prstGeom>
          <a:solidFill>
            <a:schemeClr val="bg1"/>
          </a:solidFill>
          <a:ln w="38100">
            <a:solidFill>
              <a:schemeClr val="accent1"/>
            </a:solidFill>
          </a:ln>
        </p:spPr>
        <p:txBody>
          <a:bodyPr wrap="square" rtlCol="0">
            <a:spAutoFit/>
          </a:bodyPr>
          <a:lstStyle/>
          <a:p>
            <a:r>
              <a:rPr lang="fi-FI" sz="1200" dirty="0" err="1" smtClean="0"/>
              <a:t>Eleverna</a:t>
            </a:r>
            <a:r>
              <a:rPr lang="fi-FI" sz="1200" dirty="0" smtClean="0"/>
              <a:t> </a:t>
            </a:r>
            <a:r>
              <a:rPr lang="fi-FI" sz="1200" dirty="0" err="1" smtClean="0"/>
              <a:t>upplever</a:t>
            </a:r>
            <a:r>
              <a:rPr lang="fi-FI" sz="1200" dirty="0" smtClean="0"/>
              <a:t> </a:t>
            </a:r>
            <a:r>
              <a:rPr lang="fi-FI" sz="1200" dirty="0" err="1" smtClean="0"/>
              <a:t>att</a:t>
            </a:r>
            <a:r>
              <a:rPr lang="fi-FI" sz="1200" dirty="0" smtClean="0"/>
              <a:t> de </a:t>
            </a:r>
            <a:r>
              <a:rPr lang="fi-FI" sz="1200" dirty="0" err="1" smtClean="0"/>
              <a:t>får</a:t>
            </a:r>
            <a:r>
              <a:rPr lang="fi-FI" sz="1200" dirty="0" smtClean="0"/>
              <a:t> </a:t>
            </a:r>
            <a:r>
              <a:rPr lang="fi-FI" sz="1200" dirty="0" err="1" smtClean="0"/>
              <a:t>hjälp</a:t>
            </a:r>
            <a:r>
              <a:rPr lang="fi-FI" sz="1200" dirty="0" smtClean="0"/>
              <a:t> i </a:t>
            </a:r>
            <a:r>
              <a:rPr lang="fi-FI" sz="1200" dirty="0" err="1" smtClean="0"/>
              <a:t>skolan</a:t>
            </a:r>
            <a:r>
              <a:rPr lang="fi-FI" sz="1200" dirty="0" smtClean="0"/>
              <a:t>, </a:t>
            </a:r>
            <a:r>
              <a:rPr lang="fi-FI" sz="1200" dirty="0" err="1" smtClean="0"/>
              <a:t>att</a:t>
            </a:r>
            <a:r>
              <a:rPr lang="fi-FI" sz="1200" dirty="0" smtClean="0"/>
              <a:t> de </a:t>
            </a:r>
            <a:r>
              <a:rPr lang="fi-FI" sz="1200" dirty="0" err="1" smtClean="0"/>
              <a:t>känner</a:t>
            </a:r>
            <a:r>
              <a:rPr lang="fi-FI" sz="1200" dirty="0" smtClean="0"/>
              <a:t> </a:t>
            </a:r>
            <a:r>
              <a:rPr lang="fi-FI" sz="1200" dirty="0" err="1" smtClean="0"/>
              <a:t>sig</a:t>
            </a:r>
            <a:r>
              <a:rPr lang="fi-FI" sz="1200" dirty="0" smtClean="0"/>
              <a:t> </a:t>
            </a:r>
            <a:r>
              <a:rPr lang="fi-FI" sz="1200" dirty="0" err="1" smtClean="0"/>
              <a:t>trygga</a:t>
            </a:r>
            <a:r>
              <a:rPr lang="fi-FI" sz="1200" dirty="0" smtClean="0"/>
              <a:t> och </a:t>
            </a:r>
            <a:r>
              <a:rPr lang="fi-FI" sz="1200" dirty="0" err="1" smtClean="0"/>
              <a:t>att</a:t>
            </a:r>
            <a:r>
              <a:rPr lang="fi-FI" sz="1200" dirty="0" smtClean="0"/>
              <a:t> de </a:t>
            </a:r>
            <a:r>
              <a:rPr lang="fi-FI" sz="1200" dirty="0" err="1" smtClean="0"/>
              <a:t>vuxna</a:t>
            </a:r>
            <a:r>
              <a:rPr lang="fi-FI" sz="1200" dirty="0" smtClean="0"/>
              <a:t> </a:t>
            </a:r>
            <a:r>
              <a:rPr lang="fi-FI" sz="1200" dirty="0" err="1" smtClean="0"/>
              <a:t>ingriper</a:t>
            </a:r>
            <a:r>
              <a:rPr lang="fi-FI" sz="1200" dirty="0" smtClean="0"/>
              <a:t> i </a:t>
            </a:r>
            <a:r>
              <a:rPr lang="fi-FI" sz="1200" dirty="0" err="1" smtClean="0"/>
              <a:t>mobbning</a:t>
            </a:r>
            <a:r>
              <a:rPr lang="fi-FI" sz="1200" dirty="0" smtClean="0"/>
              <a:t>. De </a:t>
            </a:r>
            <a:r>
              <a:rPr lang="fi-FI" sz="1200" dirty="0" err="1" smtClean="0"/>
              <a:t>upplever</a:t>
            </a:r>
            <a:r>
              <a:rPr lang="fi-FI" sz="1200" dirty="0" smtClean="0"/>
              <a:t> </a:t>
            </a:r>
            <a:r>
              <a:rPr lang="fi-FI" sz="1200" dirty="0" err="1" smtClean="0"/>
              <a:t>att</a:t>
            </a:r>
            <a:r>
              <a:rPr lang="fi-FI" sz="1200" dirty="0" smtClean="0"/>
              <a:t> </a:t>
            </a:r>
            <a:r>
              <a:rPr lang="fi-FI" sz="1200" dirty="0" err="1" smtClean="0"/>
              <a:t>det</a:t>
            </a:r>
            <a:r>
              <a:rPr lang="fi-FI" sz="1200" dirty="0" smtClean="0"/>
              <a:t> </a:t>
            </a:r>
            <a:r>
              <a:rPr lang="fi-FI" sz="1200" dirty="0" err="1" smtClean="0"/>
              <a:t>finns</a:t>
            </a:r>
            <a:r>
              <a:rPr lang="fi-FI" sz="1200" dirty="0" smtClean="0"/>
              <a:t> </a:t>
            </a:r>
            <a:r>
              <a:rPr lang="fi-FI" sz="1200" dirty="0" err="1" smtClean="0"/>
              <a:t>bra</a:t>
            </a:r>
            <a:r>
              <a:rPr lang="fi-FI" sz="1200" dirty="0" smtClean="0"/>
              <a:t> </a:t>
            </a:r>
            <a:r>
              <a:rPr lang="fi-FI" sz="1200" dirty="0" err="1" smtClean="0"/>
              <a:t>arbetsredskap</a:t>
            </a:r>
            <a:r>
              <a:rPr lang="fi-FI" sz="1200" dirty="0" smtClean="0"/>
              <a:t> och </a:t>
            </a:r>
            <a:r>
              <a:rPr lang="fi-FI" sz="1200" dirty="0" err="1" smtClean="0"/>
              <a:t>material</a:t>
            </a:r>
            <a:r>
              <a:rPr lang="fi-FI" sz="1200" dirty="0" smtClean="0"/>
              <a:t> i </a:t>
            </a:r>
            <a:r>
              <a:rPr lang="fi-FI" sz="1200" dirty="0" err="1" smtClean="0"/>
              <a:t>skolan</a:t>
            </a:r>
            <a:r>
              <a:rPr lang="fi-FI" sz="1200" dirty="0" smtClean="0"/>
              <a:t>. De </a:t>
            </a:r>
            <a:r>
              <a:rPr lang="fi-FI" sz="1200" dirty="0" err="1" smtClean="0"/>
              <a:t>deltar</a:t>
            </a:r>
            <a:r>
              <a:rPr lang="fi-FI" sz="1200" dirty="0" smtClean="0"/>
              <a:t> </a:t>
            </a:r>
            <a:r>
              <a:rPr lang="fi-FI" sz="1200" dirty="0" err="1" smtClean="0"/>
              <a:t>lite</a:t>
            </a:r>
            <a:r>
              <a:rPr lang="fi-FI" sz="1200" dirty="0" smtClean="0"/>
              <a:t> i </a:t>
            </a:r>
            <a:r>
              <a:rPr lang="fi-FI" sz="1200" dirty="0" err="1" smtClean="0"/>
              <a:t>planeringen</a:t>
            </a:r>
            <a:r>
              <a:rPr lang="fi-FI" sz="1200" dirty="0" smtClean="0"/>
              <a:t> av </a:t>
            </a:r>
            <a:r>
              <a:rPr lang="fi-FI" sz="1200" dirty="0" err="1" smtClean="0"/>
              <a:t>klubbverksamhet</a:t>
            </a:r>
            <a:r>
              <a:rPr lang="fi-FI" sz="1200" dirty="0" smtClean="0"/>
              <a:t> och </a:t>
            </a:r>
            <a:r>
              <a:rPr lang="fi-FI" sz="1200" dirty="0" err="1" smtClean="0"/>
              <a:t>inte</a:t>
            </a:r>
            <a:r>
              <a:rPr lang="fi-FI" sz="1200" dirty="0" smtClean="0"/>
              <a:t> </a:t>
            </a:r>
            <a:r>
              <a:rPr lang="fi-FI" sz="1200" dirty="0" err="1" smtClean="0"/>
              <a:t>heller</a:t>
            </a:r>
            <a:r>
              <a:rPr lang="fi-FI" sz="1200" dirty="0" smtClean="0"/>
              <a:t> </a:t>
            </a:r>
            <a:r>
              <a:rPr lang="fi-FI" sz="1200" dirty="0" err="1" smtClean="0"/>
              <a:t>speciellt</a:t>
            </a:r>
            <a:r>
              <a:rPr lang="fi-FI" sz="1200" dirty="0" smtClean="0"/>
              <a:t> </a:t>
            </a:r>
            <a:r>
              <a:rPr lang="fi-FI" sz="1200" dirty="0" err="1" smtClean="0"/>
              <a:t>mycket</a:t>
            </a:r>
            <a:r>
              <a:rPr lang="fi-FI" sz="1200" dirty="0" smtClean="0"/>
              <a:t> i </a:t>
            </a:r>
            <a:r>
              <a:rPr lang="fi-FI" sz="1200" dirty="0" err="1" smtClean="0"/>
              <a:t>planeringen</a:t>
            </a:r>
            <a:r>
              <a:rPr lang="fi-FI" sz="1200" dirty="0" smtClean="0"/>
              <a:t> av hela </a:t>
            </a:r>
            <a:r>
              <a:rPr lang="fi-FI" sz="1200" dirty="0" err="1" smtClean="0"/>
              <a:t>skolans</a:t>
            </a:r>
            <a:r>
              <a:rPr lang="fi-FI" sz="1200" dirty="0" smtClean="0"/>
              <a:t> </a:t>
            </a:r>
            <a:r>
              <a:rPr lang="fi-FI" sz="1200" dirty="0" err="1" smtClean="0"/>
              <a:t>verksamhet</a:t>
            </a:r>
            <a:r>
              <a:rPr lang="fi-FI" sz="1200" dirty="0" smtClean="0"/>
              <a:t>. </a:t>
            </a:r>
            <a:r>
              <a:rPr lang="fi-FI" sz="1200" dirty="0" err="1" smtClean="0"/>
              <a:t>Arbetsron</a:t>
            </a:r>
            <a:r>
              <a:rPr lang="fi-FI" sz="1200" dirty="0" smtClean="0"/>
              <a:t> </a:t>
            </a:r>
            <a:r>
              <a:rPr lang="fi-FI" sz="1200" dirty="0" err="1" smtClean="0"/>
              <a:t>kunde</a:t>
            </a:r>
            <a:r>
              <a:rPr lang="fi-FI" sz="1200" dirty="0" smtClean="0"/>
              <a:t> vara </a:t>
            </a:r>
            <a:r>
              <a:rPr lang="fi-FI" sz="1200" dirty="0" err="1" smtClean="0"/>
              <a:t>bättre</a:t>
            </a:r>
            <a:r>
              <a:rPr lang="fi-FI" sz="1200" dirty="0" smtClean="0"/>
              <a:t>.</a:t>
            </a:r>
            <a:endParaRPr lang="fi-FI" dirty="0"/>
          </a:p>
        </p:txBody>
      </p:sp>
      <p:sp>
        <p:nvSpPr>
          <p:cNvPr id="7" name="Nuoli oikealle 6"/>
          <p:cNvSpPr/>
          <p:nvPr/>
        </p:nvSpPr>
        <p:spPr>
          <a:xfrm rot="5400000">
            <a:off x="4260194" y="3670964"/>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2892191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36028" y="170268"/>
            <a:ext cx="7572612" cy="699989"/>
          </a:xfrm>
        </p:spPr>
        <p:txBody>
          <a:bodyPr/>
          <a:lstStyle/>
          <a:p>
            <a:r>
              <a:rPr lang="fi-FI" sz="2400" dirty="0" smtClean="0"/>
              <a:t>TOP5 </a:t>
            </a:r>
            <a:r>
              <a:rPr lang="fi-FI" sz="2400" dirty="0" err="1" smtClean="0"/>
              <a:t>Elever</a:t>
            </a:r>
            <a:r>
              <a:rPr lang="fi-FI" sz="2400" dirty="0" smtClean="0"/>
              <a:t> </a:t>
            </a:r>
            <a:r>
              <a:rPr lang="fi-FI" sz="2400" dirty="0" err="1" smtClean="0"/>
              <a:t>åk</a:t>
            </a:r>
            <a:r>
              <a:rPr lang="fi-FI" sz="2400" dirty="0" smtClean="0"/>
              <a:t> 5-9, alla </a:t>
            </a:r>
            <a:r>
              <a:rPr lang="fi-FI" sz="2400" dirty="0" err="1" smtClean="0"/>
              <a:t>påståenden</a:t>
            </a:r>
            <a:r>
              <a:rPr lang="fi-FI" sz="2400" dirty="0" smtClean="0"/>
              <a:t>, </a:t>
            </a:r>
            <a:r>
              <a:rPr lang="fi-FI" sz="2400" dirty="0" err="1" smtClean="0"/>
              <a:t>skala</a:t>
            </a:r>
            <a:r>
              <a:rPr lang="fi-FI" sz="2400" dirty="0" smtClean="0"/>
              <a:t> </a:t>
            </a:r>
            <a:r>
              <a:rPr lang="fi-FI" sz="2400" dirty="0"/>
              <a:t>1- 4</a:t>
            </a:r>
            <a:endParaRPr lang="fi-FI" sz="2400" noProof="0" dirty="0"/>
          </a:p>
        </p:txBody>
      </p:sp>
      <p:graphicFrame>
        <p:nvGraphicFramePr>
          <p:cNvPr id="4" name="Taulukko 3"/>
          <p:cNvGraphicFramePr>
            <a:graphicFrameLocks noGrp="1"/>
          </p:cNvGraphicFramePr>
          <p:nvPr>
            <p:extLst>
              <p:ext uri="{D42A27DB-BD31-4B8C-83A1-F6EECF244321}">
                <p14:modId xmlns:p14="http://schemas.microsoft.com/office/powerpoint/2010/main" val="1555105935"/>
              </p:ext>
            </p:extLst>
          </p:nvPr>
        </p:nvGraphicFramePr>
        <p:xfrm>
          <a:off x="536028" y="1007272"/>
          <a:ext cx="7572612" cy="2633760"/>
        </p:xfrm>
        <a:graphic>
          <a:graphicData uri="http://schemas.openxmlformats.org/drawingml/2006/table">
            <a:tbl>
              <a:tblPr firstRow="1" bandRow="1">
                <a:tableStyleId>{B301B821-A1FF-4177-AEE7-76D212191A09}</a:tableStyleId>
              </a:tblPr>
              <a:tblGrid>
                <a:gridCol w="3903542"/>
                <a:gridCol w="3669070"/>
              </a:tblGrid>
              <a:tr h="0">
                <a:tc>
                  <a:txBody>
                    <a:bodyPr/>
                    <a:lstStyle/>
                    <a:p>
                      <a:pPr algn="ctr"/>
                      <a:r>
                        <a:rPr lang="fi-FI" dirty="0" smtClean="0"/>
                        <a:t>Plus</a:t>
                      </a:r>
                      <a:endParaRPr lang="fi-FI" dirty="0"/>
                    </a:p>
                  </a:txBody>
                  <a:tcPr/>
                </a:tc>
                <a:tc>
                  <a:txBody>
                    <a:bodyPr/>
                    <a:lstStyle/>
                    <a:p>
                      <a:pPr algn="ctr"/>
                      <a:r>
                        <a:rPr lang="fi-FI" dirty="0" err="1" smtClean="0"/>
                        <a:t>Minus</a:t>
                      </a:r>
                      <a:endParaRPr lang="fi-FI" dirty="0"/>
                    </a:p>
                  </a:txBody>
                  <a:tcPr/>
                </a:tc>
              </a:tr>
              <a:tr h="2268000">
                <a:tc>
                  <a:txBody>
                    <a:bodyPr/>
                    <a:lstStyle/>
                    <a:p>
                      <a:pPr marL="628650" lvl="1" indent="-171450">
                        <a:buFont typeface="Arial" panose="020B0604020202020204" pitchFamily="34" charset="0"/>
                        <a:buChar char="•"/>
                      </a:pPr>
                      <a:r>
                        <a:rPr lang="sv-SE" sz="1200" dirty="0" smtClean="0"/>
                        <a:t>Jag deltar i utvärderings- och utvecklingssamtal tillsammans med mina föräldrar. </a:t>
                      </a:r>
                      <a:r>
                        <a:rPr lang="fi-FI" sz="1200" dirty="0" smtClean="0"/>
                        <a:t>3,53</a:t>
                      </a:r>
                    </a:p>
                    <a:p>
                      <a:pPr marL="628650" lvl="1" indent="-171450">
                        <a:buFont typeface="Arial" panose="020B0604020202020204" pitchFamily="34" charset="0"/>
                        <a:buChar char="•"/>
                      </a:pPr>
                      <a:r>
                        <a:rPr lang="sv-SE" sz="1200" dirty="0" smtClean="0"/>
                        <a:t>Jag känner mig trygg i skolan.</a:t>
                      </a:r>
                      <a:r>
                        <a:rPr lang="fi-FI" sz="1200" dirty="0" smtClean="0"/>
                        <a:t> 3,43</a:t>
                      </a:r>
                    </a:p>
                    <a:p>
                      <a:pPr marL="628650" lvl="1" indent="-171450">
                        <a:buFont typeface="Arial" panose="020B0604020202020204" pitchFamily="34" charset="0"/>
                        <a:buChar char="•"/>
                      </a:pPr>
                      <a:r>
                        <a:rPr lang="sv-SE" sz="1200" dirty="0" smtClean="0"/>
                        <a:t>På lektionerna är vi lämpligt antal elever. </a:t>
                      </a:r>
                      <a:r>
                        <a:rPr lang="fi-FI" sz="1200" dirty="0" smtClean="0"/>
                        <a:t>3,38</a:t>
                      </a:r>
                    </a:p>
                    <a:p>
                      <a:pPr marL="628650" lvl="1" indent="-171450">
                        <a:buFont typeface="Arial" panose="020B0604020202020204" pitchFamily="34" charset="0"/>
                        <a:buChar char="•"/>
                      </a:pPr>
                      <a:r>
                        <a:rPr lang="sv-SE" sz="1200" dirty="0" smtClean="0"/>
                        <a:t>Vid behov kan jag gå till skolpsykologen eller skolkuratorn. </a:t>
                      </a:r>
                      <a:r>
                        <a:rPr lang="fi-FI" sz="1200" dirty="0" smtClean="0"/>
                        <a:t>3,31</a:t>
                      </a:r>
                    </a:p>
                    <a:p>
                      <a:pPr marL="628650" lvl="1" indent="-171450">
                        <a:buFont typeface="Arial" panose="020B0604020202020204" pitchFamily="34" charset="0"/>
                        <a:buChar char="•"/>
                      </a:pPr>
                      <a:r>
                        <a:rPr lang="sv-SE" sz="1200" dirty="0" smtClean="0"/>
                        <a:t>Vid behov kan jag gå till hälsovårdaren</a:t>
                      </a:r>
                      <a:r>
                        <a:rPr lang="fi-FI" sz="1200" dirty="0" smtClean="0"/>
                        <a:t>. 3,30</a:t>
                      </a:r>
                    </a:p>
                    <a:p>
                      <a:endParaRPr lang="fi-FI" dirty="0"/>
                    </a:p>
                  </a:txBody>
                  <a:tcPr/>
                </a:tc>
                <a:tc>
                  <a:txBody>
                    <a:bodyPr/>
                    <a:lstStyle/>
                    <a:p>
                      <a:pPr marL="628650" lvl="1" indent="-171450">
                        <a:buFont typeface="Arial" panose="020B0604020202020204" pitchFamily="34" charset="0"/>
                        <a:buChar char="•"/>
                      </a:pPr>
                      <a:r>
                        <a:rPr lang="sv-SE" sz="1200" dirty="0" smtClean="0"/>
                        <a:t>Jag har deltagit i planeringen av klubbverksamheten. </a:t>
                      </a:r>
                      <a:r>
                        <a:rPr lang="fi-FI" sz="1200" dirty="0" smtClean="0"/>
                        <a:t>1,67</a:t>
                      </a:r>
                    </a:p>
                    <a:p>
                      <a:pPr marL="628650" lvl="1" indent="-171450">
                        <a:buFont typeface="Arial" panose="020B0604020202020204" pitchFamily="34" charset="0"/>
                        <a:buChar char="•"/>
                      </a:pPr>
                      <a:r>
                        <a:rPr lang="sv-SE" sz="1200" dirty="0" smtClean="0"/>
                        <a:t>Jag deltar gärna i klubbverksamheten. </a:t>
                      </a:r>
                      <a:r>
                        <a:rPr lang="fi-FI" sz="1200" dirty="0" smtClean="0"/>
                        <a:t>1,91</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Jag har möjlighet att påverka innehållet i läroplanen i vår skola. </a:t>
                      </a:r>
                      <a:r>
                        <a:rPr lang="fi-FI" sz="1200" dirty="0" smtClean="0"/>
                        <a:t>2,12</a:t>
                      </a:r>
                    </a:p>
                    <a:p>
                      <a:pPr marL="628650" lvl="1" indent="-171450">
                        <a:buFont typeface="Arial" panose="020B0604020202020204" pitchFamily="34" charset="0"/>
                        <a:buChar char="•"/>
                      </a:pPr>
                      <a:r>
                        <a:rPr lang="sv-SE" sz="1200" dirty="0" smtClean="0"/>
                        <a:t>Jag har möjlighet att påverka innehållet i läsårsplanen i vår skola</a:t>
                      </a:r>
                      <a:r>
                        <a:rPr lang="fi-FI" sz="1200" dirty="0" smtClean="0"/>
                        <a:t>. 2,13</a:t>
                      </a:r>
                    </a:p>
                    <a:p>
                      <a:pPr marL="628650" lvl="1" indent="-171450">
                        <a:buFont typeface="Arial" panose="020B0604020202020204" pitchFamily="34" charset="0"/>
                        <a:buChar char="•"/>
                      </a:pPr>
                      <a:r>
                        <a:rPr lang="sv-SE" sz="1200" dirty="0" smtClean="0"/>
                        <a:t>Vi planerar och gör saker tillsammans i hela skolan</a:t>
                      </a:r>
                      <a:r>
                        <a:rPr lang="fi-FI" sz="1200" dirty="0" smtClean="0"/>
                        <a:t>. 2,60</a:t>
                      </a:r>
                    </a:p>
                  </a:txBody>
                  <a:tcPr/>
                </a:tc>
              </a:tr>
            </a:tbl>
          </a:graphicData>
        </a:graphic>
      </p:graphicFrame>
      <p:sp>
        <p:nvSpPr>
          <p:cNvPr id="8" name="Tekstiruutu 7"/>
          <p:cNvSpPr txBox="1"/>
          <p:nvPr/>
        </p:nvSpPr>
        <p:spPr>
          <a:xfrm>
            <a:off x="536028" y="4186378"/>
            <a:ext cx="7624205" cy="646331"/>
          </a:xfrm>
          <a:prstGeom prst="rect">
            <a:avLst/>
          </a:prstGeom>
          <a:solidFill>
            <a:schemeClr val="bg1"/>
          </a:solidFill>
          <a:ln w="38100">
            <a:solidFill>
              <a:schemeClr val="accent1"/>
            </a:solidFill>
          </a:ln>
        </p:spPr>
        <p:txBody>
          <a:bodyPr wrap="square" rtlCol="0">
            <a:spAutoFit/>
          </a:bodyPr>
          <a:lstStyle/>
          <a:p>
            <a:r>
              <a:rPr lang="fi-FI" sz="1200" dirty="0" err="1" smtClean="0"/>
              <a:t>Eleverna</a:t>
            </a:r>
            <a:r>
              <a:rPr lang="fi-FI" sz="1200" dirty="0" smtClean="0"/>
              <a:t> </a:t>
            </a:r>
            <a:r>
              <a:rPr lang="fi-FI" sz="1200" dirty="0" err="1" smtClean="0"/>
              <a:t>upplever</a:t>
            </a:r>
            <a:r>
              <a:rPr lang="fi-FI" sz="1200" dirty="0" smtClean="0"/>
              <a:t> </a:t>
            </a:r>
            <a:r>
              <a:rPr lang="fi-FI" sz="1200" dirty="0" err="1" smtClean="0"/>
              <a:t>att</a:t>
            </a:r>
            <a:r>
              <a:rPr lang="fi-FI" sz="1200" dirty="0" smtClean="0"/>
              <a:t> </a:t>
            </a:r>
            <a:r>
              <a:rPr lang="fi-FI" sz="1200" dirty="0" err="1" smtClean="0"/>
              <a:t>skolan</a:t>
            </a:r>
            <a:r>
              <a:rPr lang="fi-FI" sz="1200" dirty="0" smtClean="0"/>
              <a:t> </a:t>
            </a:r>
            <a:r>
              <a:rPr lang="fi-FI" sz="1200" dirty="0" err="1" smtClean="0"/>
              <a:t>är</a:t>
            </a:r>
            <a:r>
              <a:rPr lang="fi-FI" sz="1200" dirty="0" smtClean="0"/>
              <a:t> </a:t>
            </a:r>
            <a:r>
              <a:rPr lang="fi-FI" sz="1200" dirty="0" err="1" smtClean="0"/>
              <a:t>trygg</a:t>
            </a:r>
            <a:r>
              <a:rPr lang="fi-FI" sz="1200" dirty="0" smtClean="0"/>
              <a:t> och </a:t>
            </a:r>
            <a:r>
              <a:rPr lang="fi-FI" sz="1200" dirty="0" err="1" smtClean="0"/>
              <a:t>gruppstorleken</a:t>
            </a:r>
            <a:r>
              <a:rPr lang="fi-FI" sz="1200" dirty="0" smtClean="0"/>
              <a:t> </a:t>
            </a:r>
            <a:r>
              <a:rPr lang="fi-FI" sz="1200" dirty="0" err="1" smtClean="0"/>
              <a:t>lämplig</a:t>
            </a:r>
            <a:r>
              <a:rPr lang="fi-FI" sz="1200" dirty="0" smtClean="0"/>
              <a:t>. </a:t>
            </a:r>
            <a:r>
              <a:rPr lang="fi-FI" sz="1200" dirty="0" err="1" smtClean="0"/>
              <a:t>Hjälp</a:t>
            </a:r>
            <a:r>
              <a:rPr lang="fi-FI" sz="1200" dirty="0" smtClean="0"/>
              <a:t> </a:t>
            </a:r>
            <a:r>
              <a:rPr lang="fi-FI" sz="1200" dirty="0" err="1" smtClean="0"/>
              <a:t>fås</a:t>
            </a:r>
            <a:r>
              <a:rPr lang="fi-FI" sz="1200" dirty="0" smtClean="0"/>
              <a:t> vid </a:t>
            </a:r>
            <a:r>
              <a:rPr lang="fi-FI" sz="1200" dirty="0" err="1" smtClean="0"/>
              <a:t>behöv</a:t>
            </a:r>
            <a:r>
              <a:rPr lang="fi-FI" sz="1200" dirty="0" smtClean="0"/>
              <a:t>. </a:t>
            </a:r>
            <a:r>
              <a:rPr lang="fi-FI" sz="1200" dirty="0" err="1" smtClean="0"/>
              <a:t>Eleverna</a:t>
            </a:r>
            <a:r>
              <a:rPr lang="fi-FI" sz="1200" dirty="0" smtClean="0"/>
              <a:t> </a:t>
            </a:r>
            <a:r>
              <a:rPr lang="fi-FI" sz="1200" dirty="0" err="1" smtClean="0"/>
              <a:t>upplever</a:t>
            </a:r>
            <a:r>
              <a:rPr lang="fi-FI" sz="1200" dirty="0" smtClean="0"/>
              <a:t> </a:t>
            </a:r>
            <a:r>
              <a:rPr lang="fi-FI" sz="1200" dirty="0" err="1" smtClean="0"/>
              <a:t>god</a:t>
            </a:r>
            <a:r>
              <a:rPr lang="fi-FI" sz="1200" dirty="0" smtClean="0"/>
              <a:t> </a:t>
            </a:r>
            <a:r>
              <a:rPr lang="fi-FI" sz="1200" dirty="0" err="1" smtClean="0"/>
              <a:t>tillgänglighet</a:t>
            </a:r>
            <a:r>
              <a:rPr lang="fi-FI" sz="1200" dirty="0" smtClean="0"/>
              <a:t> </a:t>
            </a:r>
            <a:r>
              <a:rPr lang="fi-FI" sz="1200" dirty="0" err="1" smtClean="0"/>
              <a:t>till</a:t>
            </a:r>
            <a:r>
              <a:rPr lang="fi-FI" sz="1200" dirty="0" smtClean="0"/>
              <a:t> </a:t>
            </a:r>
            <a:r>
              <a:rPr lang="fi-FI" sz="1200" dirty="0" err="1" smtClean="0"/>
              <a:t>elevvårdstjänster</a:t>
            </a:r>
            <a:r>
              <a:rPr lang="fi-FI" sz="1200" dirty="0" smtClean="0"/>
              <a:t>. </a:t>
            </a:r>
            <a:r>
              <a:rPr lang="fi-FI" sz="1200" dirty="0" err="1" smtClean="0"/>
              <a:t>Möjlighet</a:t>
            </a:r>
            <a:r>
              <a:rPr lang="fi-FI" sz="1200" dirty="0" smtClean="0"/>
              <a:t> </a:t>
            </a:r>
            <a:r>
              <a:rPr lang="fi-FI" sz="1200" dirty="0" err="1" smtClean="0"/>
              <a:t>att</a:t>
            </a:r>
            <a:r>
              <a:rPr lang="fi-FI" sz="1200" dirty="0" smtClean="0"/>
              <a:t> delta i </a:t>
            </a:r>
            <a:r>
              <a:rPr lang="fi-FI" sz="1200" dirty="0" err="1" smtClean="0"/>
              <a:t>skolans</a:t>
            </a:r>
            <a:r>
              <a:rPr lang="fi-FI" sz="1200" dirty="0" smtClean="0"/>
              <a:t> </a:t>
            </a:r>
            <a:r>
              <a:rPr lang="fi-FI" sz="1200" dirty="0" err="1" smtClean="0"/>
              <a:t>planeringsarbete</a:t>
            </a:r>
            <a:r>
              <a:rPr lang="fi-FI" sz="1200" dirty="0" smtClean="0"/>
              <a:t> </a:t>
            </a:r>
            <a:r>
              <a:rPr lang="fi-FI" sz="1200" dirty="0" err="1" smtClean="0"/>
              <a:t>upplevs</a:t>
            </a:r>
            <a:r>
              <a:rPr lang="fi-FI" sz="1200" dirty="0" smtClean="0"/>
              <a:t> </a:t>
            </a:r>
            <a:r>
              <a:rPr lang="fi-FI" sz="1200" dirty="0" err="1" smtClean="0"/>
              <a:t>som</a:t>
            </a:r>
            <a:r>
              <a:rPr lang="fi-FI" sz="1200" dirty="0" smtClean="0"/>
              <a:t> </a:t>
            </a:r>
            <a:r>
              <a:rPr lang="fi-FI" sz="1200" dirty="0" err="1" smtClean="0"/>
              <a:t>begränsad</a:t>
            </a:r>
            <a:r>
              <a:rPr lang="fi-FI" sz="1200" dirty="0" smtClean="0"/>
              <a:t> </a:t>
            </a:r>
            <a:r>
              <a:rPr lang="fi-FI" sz="1200" dirty="0" err="1" smtClean="0"/>
              <a:t>likaså</a:t>
            </a:r>
            <a:r>
              <a:rPr lang="fi-FI" sz="1200" dirty="0" smtClean="0"/>
              <a:t> </a:t>
            </a:r>
            <a:r>
              <a:rPr lang="fi-FI" sz="1200" dirty="0" err="1" smtClean="0"/>
              <a:t>möjligheten</a:t>
            </a:r>
            <a:r>
              <a:rPr lang="fi-FI" sz="1200" dirty="0" smtClean="0"/>
              <a:t> </a:t>
            </a:r>
            <a:r>
              <a:rPr lang="fi-FI" sz="1200" dirty="0" err="1" smtClean="0"/>
              <a:t>att</a:t>
            </a:r>
            <a:r>
              <a:rPr lang="fi-FI" sz="1200" dirty="0" smtClean="0"/>
              <a:t> </a:t>
            </a:r>
            <a:r>
              <a:rPr lang="fi-FI" sz="1200" dirty="0" err="1" smtClean="0"/>
              <a:t>planera</a:t>
            </a:r>
            <a:r>
              <a:rPr lang="fi-FI" sz="1200" dirty="0" smtClean="0"/>
              <a:t> </a:t>
            </a:r>
            <a:r>
              <a:rPr lang="fi-FI" sz="1200" dirty="0" err="1" smtClean="0"/>
              <a:t>skolans</a:t>
            </a:r>
            <a:r>
              <a:rPr lang="fi-FI" sz="1200" dirty="0" smtClean="0"/>
              <a:t> </a:t>
            </a:r>
            <a:r>
              <a:rPr lang="fi-FI" sz="1200" dirty="0" err="1" smtClean="0"/>
              <a:t>klubbverksamhet</a:t>
            </a:r>
            <a:r>
              <a:rPr lang="fi-FI" sz="1200" dirty="0" smtClean="0"/>
              <a:t>. </a:t>
            </a:r>
            <a:r>
              <a:rPr lang="fi-FI" sz="1200" dirty="0" err="1" smtClean="0"/>
              <a:t>Eleverna</a:t>
            </a:r>
            <a:r>
              <a:rPr lang="fi-FI" sz="1200" dirty="0" smtClean="0"/>
              <a:t> </a:t>
            </a:r>
            <a:r>
              <a:rPr lang="fi-FI" sz="1200" dirty="0" err="1" smtClean="0"/>
              <a:t>deltar</a:t>
            </a:r>
            <a:r>
              <a:rPr lang="fi-FI" sz="1200" dirty="0" smtClean="0"/>
              <a:t> </a:t>
            </a:r>
            <a:r>
              <a:rPr lang="fi-FI" sz="1200" dirty="0" err="1" smtClean="0"/>
              <a:t>inte</a:t>
            </a:r>
            <a:r>
              <a:rPr lang="fi-FI" sz="1200" dirty="0" smtClean="0"/>
              <a:t> </a:t>
            </a:r>
            <a:r>
              <a:rPr lang="fi-FI" sz="1200" dirty="0" err="1" smtClean="0"/>
              <a:t>heller</a:t>
            </a:r>
            <a:r>
              <a:rPr lang="fi-FI" sz="1200" dirty="0" smtClean="0"/>
              <a:t> </a:t>
            </a:r>
            <a:r>
              <a:rPr lang="fi-FI" sz="1200" dirty="0" err="1" smtClean="0"/>
              <a:t>så</a:t>
            </a:r>
            <a:r>
              <a:rPr lang="fi-FI" sz="1200" dirty="0" smtClean="0"/>
              <a:t> </a:t>
            </a:r>
            <a:r>
              <a:rPr lang="fi-FI" sz="1200" dirty="0" err="1" smtClean="0"/>
              <a:t>gärna</a:t>
            </a:r>
            <a:r>
              <a:rPr lang="fi-FI" sz="1200" dirty="0" smtClean="0"/>
              <a:t> i </a:t>
            </a:r>
            <a:r>
              <a:rPr lang="fi-FI" sz="1200" dirty="0" err="1" smtClean="0"/>
              <a:t>klubbverksamheten</a:t>
            </a:r>
            <a:r>
              <a:rPr lang="fi-FI" sz="1200" dirty="0" smtClean="0"/>
              <a:t>.</a:t>
            </a:r>
            <a:endParaRPr lang="fi-FI" dirty="0"/>
          </a:p>
        </p:txBody>
      </p:sp>
      <p:sp>
        <p:nvSpPr>
          <p:cNvPr id="6" name="Nuoli oikealle 5"/>
          <p:cNvSpPr/>
          <p:nvPr/>
        </p:nvSpPr>
        <p:spPr>
          <a:xfrm rot="5400000">
            <a:off x="4255147" y="3653134"/>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spTree>
    <p:extLst>
      <p:ext uri="{BB962C8B-B14F-4D97-AF65-F5344CB8AC3E}">
        <p14:creationId xmlns:p14="http://schemas.microsoft.com/office/powerpoint/2010/main" val="3042573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29721" y="2011679"/>
            <a:ext cx="7768141" cy="1778351"/>
          </a:xfrm>
        </p:spPr>
        <p:txBody>
          <a:bodyPr/>
          <a:lstStyle/>
          <a:p>
            <a:pPr marL="0" indent="0">
              <a:buNone/>
            </a:pPr>
            <a:endParaRPr lang="fi-FI" sz="1600" dirty="0" smtClean="0">
              <a:solidFill>
                <a:srgbClr val="FF0000"/>
              </a:solidFill>
            </a:endParaRPr>
          </a:p>
          <a:p>
            <a:endParaRPr lang="fi-FI" sz="1600" dirty="0"/>
          </a:p>
        </p:txBody>
      </p:sp>
      <p:sp>
        <p:nvSpPr>
          <p:cNvPr id="3" name="Title Placeholder 2"/>
          <p:cNvSpPr>
            <a:spLocks noGrp="1"/>
          </p:cNvSpPr>
          <p:nvPr>
            <p:ph type="title"/>
          </p:nvPr>
        </p:nvSpPr>
        <p:spPr>
          <a:xfrm>
            <a:off x="810883" y="214410"/>
            <a:ext cx="7614019" cy="832420"/>
          </a:xfrm>
        </p:spPr>
        <p:txBody>
          <a:bodyPr/>
          <a:lstStyle/>
          <a:p>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smtClean="0"/>
              <a:t/>
            </a:r>
            <a:br>
              <a:rPr lang="fi-FI" sz="2400" dirty="0" smtClean="0"/>
            </a:br>
            <a:r>
              <a:rPr lang="fi-FI" sz="2400" dirty="0"/>
              <a:t/>
            </a:r>
            <a:br>
              <a:rPr lang="fi-FI" sz="2400" dirty="0"/>
            </a:br>
            <a:r>
              <a:rPr lang="fi-FI" sz="2400" dirty="0" smtClean="0"/>
              <a:t/>
            </a:r>
            <a:br>
              <a:rPr lang="fi-FI" sz="2400" dirty="0" smtClean="0"/>
            </a:br>
            <a:r>
              <a:rPr lang="fi-FI" sz="2400" dirty="0"/>
              <a:t/>
            </a:r>
            <a:br>
              <a:rPr lang="fi-FI" sz="2400" dirty="0"/>
            </a:br>
            <a:r>
              <a:rPr lang="fi-FI" sz="2400" dirty="0" smtClean="0"/>
              <a:t/>
            </a:r>
            <a:br>
              <a:rPr lang="fi-FI" sz="2400" dirty="0" smtClean="0"/>
            </a:br>
            <a:r>
              <a:rPr lang="fi-FI" sz="2400" dirty="0" smtClean="0"/>
              <a:t/>
            </a:r>
            <a:br>
              <a:rPr lang="fi-FI" sz="2400" dirty="0" smtClean="0"/>
            </a:br>
            <a:r>
              <a:rPr lang="fi-FI" sz="2400" dirty="0" smtClean="0"/>
              <a:t>”</a:t>
            </a:r>
            <a:r>
              <a:rPr lang="sv-SE" sz="2400" dirty="0" smtClean="0"/>
              <a:t>FEELISMÄTARE”: </a:t>
            </a:r>
            <a:r>
              <a:rPr lang="sv-SE" sz="2400" dirty="0"/>
              <a:t>Utvärdera hur bra du trivs i skolan med ett skolvitsord på skalan 4-10</a:t>
            </a:r>
            <a:endParaRPr lang="fi-FI" sz="2400" noProof="0" dirty="0"/>
          </a:p>
        </p:txBody>
      </p:sp>
      <p:sp>
        <p:nvSpPr>
          <p:cNvPr id="4" name="Tekstiruutu 3"/>
          <p:cNvSpPr txBox="1"/>
          <p:nvPr/>
        </p:nvSpPr>
        <p:spPr>
          <a:xfrm>
            <a:off x="810883" y="4549006"/>
            <a:ext cx="7543251" cy="276999"/>
          </a:xfrm>
          <a:prstGeom prst="rect">
            <a:avLst/>
          </a:prstGeom>
          <a:solidFill>
            <a:schemeClr val="bg1"/>
          </a:solidFill>
          <a:ln w="38100">
            <a:solidFill>
              <a:schemeClr val="accent1"/>
            </a:solidFill>
          </a:ln>
        </p:spPr>
        <p:txBody>
          <a:bodyPr wrap="square" rtlCol="0">
            <a:spAutoFit/>
          </a:bodyPr>
          <a:lstStyle/>
          <a:p>
            <a:r>
              <a:rPr lang="fi-FI" sz="1200" dirty="0" smtClean="0"/>
              <a:t>De </a:t>
            </a:r>
            <a:r>
              <a:rPr lang="fi-FI" sz="1200" dirty="0" err="1" smtClean="0"/>
              <a:t>yngre</a:t>
            </a:r>
            <a:r>
              <a:rPr lang="fi-FI" sz="1200" dirty="0" smtClean="0"/>
              <a:t> </a:t>
            </a:r>
            <a:r>
              <a:rPr lang="fi-FI" sz="1200" dirty="0" err="1" smtClean="0"/>
              <a:t>eleverna</a:t>
            </a:r>
            <a:r>
              <a:rPr lang="fi-FI" sz="1200" dirty="0" smtClean="0"/>
              <a:t> </a:t>
            </a:r>
            <a:r>
              <a:rPr lang="fi-FI" sz="1200" dirty="0" err="1" smtClean="0"/>
              <a:t>trivs</a:t>
            </a:r>
            <a:r>
              <a:rPr lang="fi-FI" sz="1200" dirty="0" smtClean="0"/>
              <a:t> </a:t>
            </a:r>
            <a:r>
              <a:rPr lang="fi-FI" sz="1200" dirty="0" err="1" smtClean="0"/>
              <a:t>klart</a:t>
            </a:r>
            <a:r>
              <a:rPr lang="fi-FI" sz="1200" dirty="0" smtClean="0"/>
              <a:t> </a:t>
            </a:r>
            <a:r>
              <a:rPr lang="fi-FI" sz="1200" dirty="0" err="1" smtClean="0"/>
              <a:t>bättre</a:t>
            </a:r>
            <a:r>
              <a:rPr lang="fi-FI" sz="1200" dirty="0" smtClean="0"/>
              <a:t> i </a:t>
            </a:r>
            <a:r>
              <a:rPr lang="fi-FI" sz="1200" dirty="0" err="1" smtClean="0"/>
              <a:t>skolan</a:t>
            </a:r>
            <a:r>
              <a:rPr lang="fi-FI" sz="1200" dirty="0" smtClean="0"/>
              <a:t> </a:t>
            </a:r>
            <a:r>
              <a:rPr lang="fi-FI" sz="1200" dirty="0" err="1" smtClean="0"/>
              <a:t>än</a:t>
            </a:r>
            <a:r>
              <a:rPr lang="fi-FI" sz="1200" dirty="0" smtClean="0"/>
              <a:t> de </a:t>
            </a:r>
            <a:r>
              <a:rPr lang="fi-FI" sz="1200" dirty="0" err="1" smtClean="0"/>
              <a:t>äldre</a:t>
            </a:r>
            <a:r>
              <a:rPr lang="fi-FI" sz="1200" dirty="0" smtClean="0"/>
              <a:t> </a:t>
            </a:r>
            <a:r>
              <a:rPr lang="fi-FI" sz="1200" dirty="0" err="1" smtClean="0"/>
              <a:t>eleverna</a:t>
            </a:r>
            <a:r>
              <a:rPr lang="fi-FI" sz="1200" dirty="0" smtClean="0"/>
              <a:t>.</a:t>
            </a:r>
            <a:endParaRPr lang="fi-FI" sz="1200" dirty="0"/>
          </a:p>
        </p:txBody>
      </p:sp>
      <p:sp>
        <p:nvSpPr>
          <p:cNvPr id="7" name="Nuoli oikealle 6"/>
          <p:cNvSpPr/>
          <p:nvPr/>
        </p:nvSpPr>
        <p:spPr>
          <a:xfrm rot="5400000">
            <a:off x="4255144" y="3804793"/>
            <a:ext cx="396000" cy="468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fi-FI" dirty="0"/>
          </a:p>
        </p:txBody>
      </p:sp>
      <p:graphicFrame>
        <p:nvGraphicFramePr>
          <p:cNvPr id="11" name="Kaavio 10"/>
          <p:cNvGraphicFramePr>
            <a:graphicFrameLocks/>
          </p:cNvGraphicFramePr>
          <p:nvPr>
            <p:extLst>
              <p:ext uri="{D42A27DB-BD31-4B8C-83A1-F6EECF244321}">
                <p14:modId xmlns:p14="http://schemas.microsoft.com/office/powerpoint/2010/main" val="1261624893"/>
              </p:ext>
            </p:extLst>
          </p:nvPr>
        </p:nvGraphicFramePr>
        <p:xfrm>
          <a:off x="401784" y="1223844"/>
          <a:ext cx="8023118" cy="2505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9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2463403" y="2121012"/>
            <a:ext cx="6031310" cy="2238551"/>
          </a:xfrm>
        </p:spPr>
        <p:txBody>
          <a:bodyPr/>
          <a:lstStyle/>
          <a:p>
            <a:r>
              <a:rPr lang="fi-FI" dirty="0" err="1" smtClean="0"/>
              <a:t>Enskilda</a:t>
            </a:r>
            <a:r>
              <a:rPr lang="fi-FI" dirty="0" smtClean="0"/>
              <a:t> </a:t>
            </a:r>
            <a:r>
              <a:rPr lang="fi-FI" dirty="0" err="1" smtClean="0"/>
              <a:t>kommentarer</a:t>
            </a:r>
            <a:endParaRPr lang="fi-FI" dirty="0"/>
          </a:p>
        </p:txBody>
      </p:sp>
      <p:sp>
        <p:nvSpPr>
          <p:cNvPr id="5" name="Tekstin paikkamerkki 4"/>
          <p:cNvSpPr>
            <a:spLocks noGrp="1"/>
          </p:cNvSpPr>
          <p:nvPr>
            <p:ph type="body" sz="quarter" idx="10"/>
          </p:nvPr>
        </p:nvSpPr>
        <p:spPr/>
        <p:txBody>
          <a:bodyPr/>
          <a:lstStyle/>
          <a:p>
            <a:r>
              <a:rPr lang="fi-FI" dirty="0" smtClean="0"/>
              <a:t>3.</a:t>
            </a:r>
            <a:endParaRPr lang="fi-FI" dirty="0"/>
          </a:p>
        </p:txBody>
      </p:sp>
    </p:spTree>
    <p:extLst>
      <p:ext uri="{BB962C8B-B14F-4D97-AF65-F5344CB8AC3E}">
        <p14:creationId xmlns:p14="http://schemas.microsoft.com/office/powerpoint/2010/main" val="73596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dirty="0" err="1" smtClean="0"/>
              <a:t>Enkätens</a:t>
            </a:r>
            <a:r>
              <a:rPr lang="fi-FI" noProof="0" dirty="0" smtClean="0"/>
              <a:t> </a:t>
            </a:r>
            <a:r>
              <a:rPr lang="fi-FI" noProof="0" dirty="0" err="1" smtClean="0"/>
              <a:t>bakgrundsfaktorer</a:t>
            </a:r>
            <a:endParaRPr lang="fi-FI" noProof="0" dirty="0"/>
          </a:p>
        </p:txBody>
      </p:sp>
      <p:sp>
        <p:nvSpPr>
          <p:cNvPr id="3" name="Text Placeholder 2"/>
          <p:cNvSpPr>
            <a:spLocks noGrp="1"/>
          </p:cNvSpPr>
          <p:nvPr>
            <p:ph type="body" sz="quarter" idx="10"/>
          </p:nvPr>
        </p:nvSpPr>
        <p:spPr/>
        <p:txBody>
          <a:bodyPr/>
          <a:lstStyle/>
          <a:p>
            <a:r>
              <a:rPr lang="fi-FI" noProof="0" dirty="0"/>
              <a:t>1</a:t>
            </a:r>
            <a:r>
              <a:rPr lang="fi-FI" noProof="0" dirty="0" smtClean="0"/>
              <a:t>.</a:t>
            </a:r>
            <a:endParaRPr lang="fi-FI" noProof="0" dirty="0"/>
          </a:p>
        </p:txBody>
      </p:sp>
    </p:spTree>
    <p:extLst>
      <p:ext uri="{BB962C8B-B14F-4D97-AF65-F5344CB8AC3E}">
        <p14:creationId xmlns:p14="http://schemas.microsoft.com/office/powerpoint/2010/main" val="584541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ulukko 8"/>
          <p:cNvGraphicFramePr>
            <a:graphicFrameLocks noGrp="1"/>
          </p:cNvGraphicFramePr>
          <p:nvPr>
            <p:extLst>
              <p:ext uri="{D42A27DB-BD31-4B8C-83A1-F6EECF244321}">
                <p14:modId xmlns:p14="http://schemas.microsoft.com/office/powerpoint/2010/main" val="2451907999"/>
              </p:ext>
            </p:extLst>
          </p:nvPr>
        </p:nvGraphicFramePr>
        <p:xfrm>
          <a:off x="673191" y="1482088"/>
          <a:ext cx="7560000" cy="2662611"/>
        </p:xfrm>
        <a:graphic>
          <a:graphicData uri="http://schemas.openxmlformats.org/drawingml/2006/table">
            <a:tbl>
              <a:tblPr firstRow="1" bandRow="1">
                <a:tableStyleId>{B301B821-A1FF-4177-AEE7-76D212191A09}</a:tableStyleId>
              </a:tblPr>
              <a:tblGrid>
                <a:gridCol w="2812471"/>
                <a:gridCol w="2000738"/>
                <a:gridCol w="2746791"/>
              </a:tblGrid>
              <a:tr h="342661">
                <a:tc>
                  <a:txBody>
                    <a:bodyPr/>
                    <a:lstStyle/>
                    <a:p>
                      <a:r>
                        <a:rPr lang="fi-FI" sz="1600" dirty="0" err="1" smtClean="0"/>
                        <a:t>Grupp</a:t>
                      </a:r>
                      <a:endParaRPr lang="fi-FI" sz="1600" dirty="0"/>
                    </a:p>
                  </a:txBody>
                  <a:tcPr/>
                </a:tc>
                <a:tc>
                  <a:txBody>
                    <a:bodyPr/>
                    <a:lstStyle/>
                    <a:p>
                      <a:pPr algn="ctr"/>
                      <a:r>
                        <a:rPr lang="fi-FI" sz="1600" baseline="0" dirty="0" smtClean="0"/>
                        <a:t>Sanallisen palautteen määrä</a:t>
                      </a:r>
                      <a:endParaRPr lang="fi-FI" sz="1600" dirty="0"/>
                    </a:p>
                  </a:txBody>
                  <a:tcPr/>
                </a:tc>
                <a:tc>
                  <a:txBody>
                    <a:bodyPr/>
                    <a:lstStyle/>
                    <a:p>
                      <a:pPr algn="ctr"/>
                      <a:r>
                        <a:rPr lang="fi-FI" sz="1600" dirty="0" smtClean="0"/>
                        <a:t>Kuinka monta prosenttia</a:t>
                      </a:r>
                      <a:r>
                        <a:rPr lang="fi-FI" sz="1600" baseline="0" dirty="0" smtClean="0"/>
                        <a:t> vastaajista antoi myös sanallista palautetta?</a:t>
                      </a:r>
                      <a:endParaRPr lang="fi-FI" sz="1600" dirty="0"/>
                    </a:p>
                  </a:txBody>
                  <a:tcPr/>
                </a:tc>
              </a:tr>
              <a:tr h="389697">
                <a:tc>
                  <a:txBody>
                    <a:bodyPr/>
                    <a:lstStyle/>
                    <a:p>
                      <a:r>
                        <a:rPr lang="fi-FI" sz="1600" dirty="0" smtClean="0"/>
                        <a:t>Personal</a:t>
                      </a:r>
                      <a:endParaRPr lang="fi-FI" sz="1600" dirty="0"/>
                    </a:p>
                  </a:txBody>
                  <a:tcPr/>
                </a:tc>
                <a:tc>
                  <a:txBody>
                    <a:bodyPr/>
                    <a:lstStyle/>
                    <a:p>
                      <a:pPr algn="ctr"/>
                      <a:r>
                        <a:rPr lang="fi-FI" sz="1600" dirty="0" smtClean="0"/>
                        <a:t>10</a:t>
                      </a:r>
                      <a:endParaRPr lang="fi-FI" sz="1600" dirty="0"/>
                    </a:p>
                  </a:txBody>
                  <a:tcPr/>
                </a:tc>
                <a:tc>
                  <a:txBody>
                    <a:bodyPr/>
                    <a:lstStyle/>
                    <a:p>
                      <a:pPr algn="ctr"/>
                      <a:r>
                        <a:rPr lang="fi-FI" sz="1200" dirty="0" smtClean="0"/>
                        <a:t>13 %</a:t>
                      </a:r>
                      <a:endParaRPr lang="fi-FI" sz="1200" dirty="0"/>
                    </a:p>
                  </a:txBody>
                  <a:tcPr/>
                </a:tc>
              </a:tr>
              <a:tr h="297696">
                <a:tc>
                  <a:txBody>
                    <a:bodyPr/>
                    <a:lstStyle/>
                    <a:p>
                      <a:r>
                        <a:rPr lang="fi-FI" sz="1600" dirty="0" err="1" smtClean="0"/>
                        <a:t>Vårdnadshavare</a:t>
                      </a:r>
                      <a:endParaRPr lang="fi-FI" sz="1600" dirty="0"/>
                    </a:p>
                  </a:txBody>
                  <a:tcPr/>
                </a:tc>
                <a:tc>
                  <a:txBody>
                    <a:bodyPr/>
                    <a:lstStyle/>
                    <a:p>
                      <a:pPr algn="ctr"/>
                      <a:r>
                        <a:rPr lang="fi-FI" sz="1600" dirty="0" smtClean="0"/>
                        <a:t>43</a:t>
                      </a:r>
                      <a:endParaRPr lang="fi-FI" sz="1600" dirty="0"/>
                    </a:p>
                  </a:txBody>
                  <a:tcPr/>
                </a:tc>
                <a:tc>
                  <a:txBody>
                    <a:bodyPr/>
                    <a:lstStyle/>
                    <a:p>
                      <a:pPr algn="ctr"/>
                      <a:r>
                        <a:rPr lang="fi-FI" sz="1200" dirty="0" smtClean="0"/>
                        <a:t>21</a:t>
                      </a:r>
                      <a:r>
                        <a:rPr lang="fi-FI" sz="1200" baseline="0" dirty="0" smtClean="0"/>
                        <a:t> %</a:t>
                      </a:r>
                      <a:endParaRPr lang="fi-FI" sz="1200" dirty="0"/>
                    </a:p>
                  </a:txBody>
                  <a:tcPr/>
                </a:tc>
              </a:tr>
              <a:tr h="389697">
                <a:tc>
                  <a:txBody>
                    <a:bodyPr/>
                    <a:lstStyle/>
                    <a:p>
                      <a:r>
                        <a:rPr lang="fi-FI" sz="1600" dirty="0" err="1" smtClean="0"/>
                        <a:t>Årskurs</a:t>
                      </a:r>
                      <a:r>
                        <a:rPr lang="fi-FI" sz="1600" dirty="0" smtClean="0"/>
                        <a:t> 1.-4.</a:t>
                      </a:r>
                      <a:endParaRPr lang="fi-FI" sz="1600" dirty="0"/>
                    </a:p>
                  </a:txBody>
                  <a:tcPr/>
                </a:tc>
                <a:tc>
                  <a:txBody>
                    <a:bodyPr/>
                    <a:lstStyle/>
                    <a:p>
                      <a:pPr algn="ctr"/>
                      <a:r>
                        <a:rPr lang="fi-FI" sz="1600" dirty="0" smtClean="0"/>
                        <a:t>126</a:t>
                      </a:r>
                      <a:endParaRPr lang="fi-FI" sz="1600" dirty="0"/>
                    </a:p>
                  </a:txBody>
                  <a:tcPr/>
                </a:tc>
                <a:tc>
                  <a:txBody>
                    <a:bodyPr/>
                    <a:lstStyle/>
                    <a:p>
                      <a:pPr algn="ctr"/>
                      <a:r>
                        <a:rPr lang="fi-FI" sz="1200" dirty="0" smtClean="0"/>
                        <a:t>37 %</a:t>
                      </a:r>
                      <a:endParaRPr lang="fi-FI" sz="1200" dirty="0"/>
                    </a:p>
                  </a:txBody>
                  <a:tcPr/>
                </a:tc>
              </a:tr>
              <a:tr h="389697">
                <a:tc>
                  <a:txBody>
                    <a:bodyPr/>
                    <a:lstStyle/>
                    <a:p>
                      <a:r>
                        <a:rPr lang="fi-FI" sz="1600" dirty="0" err="1" smtClean="0"/>
                        <a:t>Årskurs</a:t>
                      </a:r>
                      <a:r>
                        <a:rPr lang="fi-FI" sz="1600" dirty="0" smtClean="0"/>
                        <a:t> 5.-9.</a:t>
                      </a:r>
                      <a:r>
                        <a:rPr lang="fi-FI" sz="1600" baseline="0" dirty="0" smtClean="0"/>
                        <a:t> </a:t>
                      </a:r>
                      <a:endParaRPr lang="fi-FI" sz="1600" dirty="0"/>
                    </a:p>
                  </a:txBody>
                  <a:tcPr/>
                </a:tc>
                <a:tc>
                  <a:txBody>
                    <a:bodyPr/>
                    <a:lstStyle/>
                    <a:p>
                      <a:pPr algn="ctr"/>
                      <a:r>
                        <a:rPr lang="fi-FI" sz="1600" dirty="0" smtClean="0"/>
                        <a:t>169</a:t>
                      </a:r>
                      <a:endParaRPr lang="fi-FI" sz="1600" dirty="0"/>
                    </a:p>
                  </a:txBody>
                  <a:tcPr/>
                </a:tc>
                <a:tc>
                  <a:txBody>
                    <a:bodyPr/>
                    <a:lstStyle/>
                    <a:p>
                      <a:pPr algn="ctr"/>
                      <a:r>
                        <a:rPr lang="fi-FI" sz="1200" dirty="0" smtClean="0"/>
                        <a:t>49 %</a:t>
                      </a:r>
                      <a:endParaRPr lang="fi-FI" sz="1200" dirty="0"/>
                    </a:p>
                  </a:txBody>
                  <a:tcPr/>
                </a:tc>
              </a:tr>
              <a:tr h="297696">
                <a:tc>
                  <a:txBody>
                    <a:bodyPr/>
                    <a:lstStyle/>
                    <a:p>
                      <a:r>
                        <a:rPr lang="fi-FI" sz="1600" dirty="0" err="1" smtClean="0">
                          <a:solidFill>
                            <a:schemeClr val="tx1"/>
                          </a:solidFill>
                        </a:rPr>
                        <a:t>Tillsammans</a:t>
                      </a:r>
                      <a:endParaRPr lang="fi-FI" sz="1600" dirty="0">
                        <a:solidFill>
                          <a:schemeClr val="tx1"/>
                        </a:solidFill>
                      </a:endParaRPr>
                    </a:p>
                  </a:txBody>
                  <a:tcPr/>
                </a:tc>
                <a:tc>
                  <a:txBody>
                    <a:bodyPr/>
                    <a:lstStyle/>
                    <a:p>
                      <a:pPr algn="ctr"/>
                      <a:r>
                        <a:rPr lang="fi-FI" sz="1600" dirty="0" smtClean="0"/>
                        <a:t>348</a:t>
                      </a:r>
                      <a:endParaRPr lang="fi-FI" sz="1600" dirty="0"/>
                    </a:p>
                  </a:txBody>
                  <a:tcPr/>
                </a:tc>
                <a:tc>
                  <a:txBody>
                    <a:bodyPr/>
                    <a:lstStyle/>
                    <a:p>
                      <a:pPr algn="ctr"/>
                      <a:r>
                        <a:rPr lang="fi-FI" sz="1200" dirty="0" smtClean="0"/>
                        <a:t>36 % </a:t>
                      </a:r>
                      <a:endParaRPr lang="fi-FI" sz="1200" dirty="0"/>
                    </a:p>
                  </a:txBody>
                  <a:tcPr/>
                </a:tc>
              </a:tr>
            </a:tbl>
          </a:graphicData>
        </a:graphic>
      </p:graphicFrame>
      <p:sp>
        <p:nvSpPr>
          <p:cNvPr id="4" name="Otsikko 1"/>
          <p:cNvSpPr txBox="1">
            <a:spLocks/>
          </p:cNvSpPr>
          <p:nvPr/>
        </p:nvSpPr>
        <p:spPr>
          <a:xfrm>
            <a:off x="467833" y="138224"/>
            <a:ext cx="8187069" cy="712382"/>
          </a:xfrm>
          <a:prstGeom prst="rect">
            <a:avLst/>
          </a:prstGeom>
        </p:spPr>
        <p:txBody>
          <a:bodyPr vert="horz" wrap="square" lIns="0" tIns="0" rIns="91440" bIns="0" rtlCol="0" anchor="ctr">
            <a:noAutofit/>
          </a:bodyPr>
          <a:lst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a:lstStyle>
          <a:p>
            <a:r>
              <a:rPr lang="fi-FI" sz="2400" dirty="0" smtClean="0">
                <a:latin typeface="Arial" panose="020B0604020202020204" pitchFamily="34" charset="0"/>
                <a:ea typeface="Verdana" panose="020B0604030504040204" pitchFamily="34" charset="0"/>
                <a:cs typeface="Arial" panose="020B0604020202020204" pitchFamily="34" charset="0"/>
              </a:rPr>
              <a:t>Sanallinen palaute lukuina</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34489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764342"/>
            <a:ext cx="8187069" cy="3186250"/>
          </a:xfrm>
        </p:spPr>
        <p:txBody>
          <a:bodyPr vert="horz" lIns="91440" tIns="45720" rIns="91440" bIns="45720" rtlCol="0">
            <a:noAutofit/>
          </a:bodyPr>
          <a:lstStyle/>
          <a:p>
            <a:pPr marL="361950" indent="-361950" algn="l">
              <a:buFont typeface="Arial" panose="020B0604020202020204" pitchFamily="34" charset="0"/>
              <a:buChar char="•"/>
            </a:pPr>
            <a:r>
              <a:rPr lang="sv-SE" sz="1600" dirty="0">
                <a:latin typeface="Arial" panose="020B0604020202020204" pitchFamily="34" charset="0"/>
                <a:ea typeface="Verdana" panose="020B0604030504040204" pitchFamily="34" charset="0"/>
                <a:cs typeface="Arial" panose="020B0604020202020204" pitchFamily="34" charset="0"/>
              </a:rPr>
              <a:t>Bättre styrning av </a:t>
            </a:r>
            <a:r>
              <a:rPr lang="sv-SE" sz="1600" dirty="0" smtClean="0">
                <a:latin typeface="Arial" panose="020B0604020202020204" pitchFamily="34" charset="0"/>
                <a:ea typeface="Verdana" panose="020B0604030504040204" pitchFamily="34" charset="0"/>
                <a:cs typeface="Arial" panose="020B0604020202020204" pitchFamily="34" charset="0"/>
              </a:rPr>
              <a:t>läsordningen i </a:t>
            </a:r>
            <a:r>
              <a:rPr lang="sv-SE" sz="1600" dirty="0">
                <a:latin typeface="Arial" panose="020B0604020202020204" pitchFamily="34" charset="0"/>
                <a:ea typeface="Verdana" panose="020B0604030504040204" pitchFamily="34" charset="0"/>
                <a:cs typeface="Arial" panose="020B0604020202020204" pitchFamily="34" charset="0"/>
              </a:rPr>
              <a:t>en riktning som möjliggör mångvenskapliga projekt</a:t>
            </a:r>
            <a:r>
              <a:rPr lang="sv-SE" sz="1600" dirty="0" smtClean="0">
                <a:latin typeface="Arial" panose="020B0604020202020204" pitchFamily="34" charset="0"/>
                <a:ea typeface="Verdana" panose="020B0604030504040204" pitchFamily="34" charset="0"/>
                <a:cs typeface="Arial" panose="020B0604020202020204" pitchFamily="34" charset="0"/>
              </a:rPr>
              <a:t>.</a:t>
            </a:r>
          </a:p>
          <a:p>
            <a:pPr marL="361950" indent="-361950" algn="l">
              <a:buFont typeface="Arial" panose="020B0604020202020204" pitchFamily="34" charset="0"/>
              <a:buChar char="•"/>
            </a:pPr>
            <a:r>
              <a:rPr lang="sv-SE" sz="1600" dirty="0">
                <a:latin typeface="Arial" panose="020B0604020202020204" pitchFamily="34" charset="0"/>
                <a:ea typeface="Verdana" panose="020B0604030504040204" pitchFamily="34" charset="0"/>
                <a:cs typeface="Arial" panose="020B0604020202020204" pitchFamily="34" charset="0"/>
              </a:rPr>
              <a:t>I första hand behöver vi tilläggsutrymmen dvs ett nytt skolhus. </a:t>
            </a:r>
            <a:endParaRPr lang="sv-SE" sz="1600" dirty="0" smtClean="0">
              <a:latin typeface="Arial" panose="020B0604020202020204" pitchFamily="34" charset="0"/>
              <a:ea typeface="Verdana" panose="020B0604030504040204" pitchFamily="34" charset="0"/>
              <a:cs typeface="Arial" panose="020B0604020202020204" pitchFamily="34" charset="0"/>
            </a:endParaRPr>
          </a:p>
          <a:p>
            <a:pPr marL="361950" indent="-361950" algn="l">
              <a:buFont typeface="Arial" panose="020B0604020202020204" pitchFamily="34" charset="0"/>
              <a:buChar char="•"/>
            </a:pPr>
            <a:r>
              <a:rPr lang="sv-SE" sz="1600" dirty="0">
                <a:latin typeface="Arial" panose="020B0604020202020204" pitchFamily="34" charset="0"/>
                <a:ea typeface="Verdana" panose="020B0604030504040204" pitchFamily="34" charset="0"/>
                <a:cs typeface="Arial" panose="020B0604020202020204" pitchFamily="34" charset="0"/>
              </a:rPr>
              <a:t>Klubbverksamheten kunde utvecklas en hel del</a:t>
            </a:r>
            <a:r>
              <a:rPr lang="sv-SE" sz="1600" dirty="0" smtClean="0">
                <a:latin typeface="Arial" panose="020B0604020202020204" pitchFamily="34" charset="0"/>
                <a:ea typeface="Verdana" panose="020B0604030504040204" pitchFamily="34" charset="0"/>
                <a:cs typeface="Arial" panose="020B0604020202020204" pitchFamily="34" charset="0"/>
              </a:rPr>
              <a:t>.</a:t>
            </a:r>
          </a:p>
          <a:p>
            <a:pPr marL="361950" indent="-361950" algn="l">
              <a:buFont typeface="Arial" panose="020B0604020202020204" pitchFamily="34" charset="0"/>
              <a:buChar char="•"/>
            </a:pPr>
            <a:r>
              <a:rPr lang="sv-SE" sz="1600" dirty="0">
                <a:latin typeface="Arial" panose="020B0604020202020204" pitchFamily="34" charset="0"/>
                <a:ea typeface="Verdana" panose="020B0604030504040204" pitchFamily="34" charset="0"/>
                <a:cs typeface="Arial" panose="020B0604020202020204" pitchFamily="34" charset="0"/>
              </a:rPr>
              <a:t>Mera rastaktiviteter för barnen. Just nu finns det inte så mycket för eleverna att göra. Mera sporrande till lek av olika slag skulle jag villa se. Kunde vara sandleksaker, spadar etc. Någon som drar veckans lek eller liknande arrangemang, så att barnen verkligen rör på sig under rasten och inte sitter försjunkna i sina telefoner (de äldre barnen</a:t>
            </a:r>
            <a:r>
              <a:rPr lang="sv-SE" sz="1600" dirty="0" smtClean="0">
                <a:latin typeface="Arial" panose="020B0604020202020204" pitchFamily="34" charset="0"/>
                <a:ea typeface="Verdana" panose="020B0604030504040204" pitchFamily="34" charset="0"/>
                <a:cs typeface="Arial" panose="020B0604020202020204" pitchFamily="34" charset="0"/>
              </a:rPr>
              <a:t>).</a:t>
            </a:r>
          </a:p>
          <a:p>
            <a:pPr marL="361950" indent="-361950" algn="l">
              <a:buFont typeface="Arial" panose="020B0604020202020204" pitchFamily="34" charset="0"/>
              <a:buChar char="•"/>
            </a:pPr>
            <a:r>
              <a:rPr lang="sv-SE" sz="1600" dirty="0">
                <a:latin typeface="Arial" panose="020B0604020202020204" pitchFamily="34" charset="0"/>
                <a:ea typeface="Verdana" panose="020B0604030504040204" pitchFamily="34" charset="0"/>
                <a:cs typeface="Arial" panose="020B0604020202020204" pitchFamily="34" charset="0"/>
              </a:rPr>
              <a:t>Om skolan hade mera resurser så kunde vi skaffa material som behövs för undervisningen. Om vi hade mera utrymmen i skolan så skulle vi kunna ha flexibla undervisningsgrupper.</a:t>
            </a:r>
          </a:p>
          <a:p>
            <a:pPr marL="361950" indent="-361950" algn="l">
              <a:buFont typeface="Arial" panose="020B0604020202020204" pitchFamily="34" charset="0"/>
              <a:buChar char="•"/>
            </a:pPr>
            <a:r>
              <a:rPr lang="sv-SE" sz="1600" dirty="0">
                <a:latin typeface="+mn-lt"/>
                <a:ea typeface="SimHei" panose="02010609060101010101" pitchFamily="49" charset="-122"/>
                <a:cs typeface="Verdana" panose="020B0604030504040204" pitchFamily="34" charset="0"/>
              </a:rPr>
              <a:t>Våra utrymmen begränsar tyvärr vår verksamhet. Mera, bättre, mera ändamålsenliga, flexibla utrymmen skulle ge </a:t>
            </a:r>
            <a:r>
              <a:rPr lang="sv-SE" sz="1600" dirty="0" err="1">
                <a:latin typeface="+mn-lt"/>
                <a:ea typeface="SimHei" panose="02010609060101010101" pitchFamily="49" charset="-122"/>
                <a:cs typeface="Verdana" panose="020B0604030504040204" pitchFamily="34" charset="0"/>
              </a:rPr>
              <a:t>batter</a:t>
            </a:r>
            <a:r>
              <a:rPr lang="sv-SE" sz="1600" dirty="0">
                <a:latin typeface="+mn-lt"/>
                <a:ea typeface="SimHei" panose="02010609060101010101" pitchFamily="49" charset="-122"/>
                <a:cs typeface="Verdana" panose="020B0604030504040204" pitchFamily="34" charset="0"/>
              </a:rPr>
              <a:t> grogrund för det mesta.</a:t>
            </a:r>
            <a:endParaRPr lang="fi-FI" sz="1600" dirty="0">
              <a:latin typeface="+mn-lt"/>
              <a:ea typeface="SimHei" panose="02010609060101010101" pitchFamily="49" charset="-122"/>
              <a:cs typeface="Verdana" panose="020B0604030504040204" pitchFamily="34" charset="0"/>
            </a:endParaRPr>
          </a:p>
        </p:txBody>
      </p:sp>
      <p:sp>
        <p:nvSpPr>
          <p:cNvPr id="5" name="Otsikko 1"/>
          <p:cNvSpPr>
            <a:spLocks noGrp="1"/>
          </p:cNvSpPr>
          <p:nvPr>
            <p:ph type="ctrTitle"/>
          </p:nvPr>
        </p:nvSpPr>
        <p:spPr>
          <a:xfrm>
            <a:off x="467833" y="138224"/>
            <a:ext cx="8187069" cy="712382"/>
          </a:xfrm>
        </p:spPr>
        <p:txBody>
          <a:bodyPr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sanallisesta palautteesta/ Henkilökunta (1/2)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93156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382773" y="1063251"/>
            <a:ext cx="8272130" cy="3636340"/>
          </a:xfrm>
        </p:spPr>
        <p:txBody>
          <a:bodyPr>
            <a:noAutofit/>
          </a:bodyPr>
          <a:lstStyle/>
          <a:p>
            <a:pPr marL="342900" indent="-342900" algn="l">
              <a:lnSpc>
                <a:spcPct val="100000"/>
              </a:lnSpc>
              <a:buFont typeface="Arial" panose="020B0604020202020204" pitchFamily="34" charset="0"/>
              <a:buChar char="•"/>
            </a:pPr>
            <a:r>
              <a:rPr lang="sv-SE" sz="1600" dirty="0" smtClean="0">
                <a:ea typeface="Verdana" panose="020B0604030504040204" pitchFamily="34" charset="0"/>
                <a:cs typeface="Arial" panose="020B0604020202020204" pitchFamily="34" charset="0"/>
              </a:rPr>
              <a:t>önskas</a:t>
            </a:r>
            <a:r>
              <a:rPr lang="sv-SE" sz="1600" dirty="0">
                <a:ea typeface="Verdana" panose="020B0604030504040204" pitchFamily="34" charset="0"/>
                <a:cs typeface="Arial" panose="020B0604020202020204" pitchFamily="34" charset="0"/>
              </a:rPr>
              <a:t>: finska klubb för enspråkigt svenska elever/ språkbad eller utbyte(samarbete) med finska klasser på finska timmar för enspråkigt svenska </a:t>
            </a:r>
            <a:r>
              <a:rPr lang="sv-SE" sz="1600" dirty="0" smtClean="0">
                <a:ea typeface="Verdana" panose="020B0604030504040204" pitchFamily="34" charset="0"/>
                <a:cs typeface="Arial" panose="020B0604020202020204" pitchFamily="34" charset="0"/>
              </a:rPr>
              <a:t>elever</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sv-SE" sz="1600" dirty="0" smtClean="0">
                <a:ea typeface="Verdana" panose="020B0604030504040204" pitchFamily="34" charset="0"/>
                <a:cs typeface="Arial" panose="020B0604020202020204" pitchFamily="34" charset="0"/>
              </a:rPr>
              <a:t>Blyga</a:t>
            </a:r>
            <a:r>
              <a:rPr lang="sv-SE" sz="1600" dirty="0">
                <a:ea typeface="Verdana" panose="020B0604030504040204" pitchFamily="34" charset="0"/>
                <a:cs typeface="Arial" panose="020B0604020202020204" pitchFamily="34" charset="0"/>
              </a:rPr>
              <a:t>, tysta, inåtriktade barn kan bli stressade av den stora mängden av muntliga presentationer. Alternativ ges inte, alla bör var aktiva, delta </a:t>
            </a:r>
            <a:r>
              <a:rPr lang="sv-SE" sz="1600" dirty="0" err="1">
                <a:ea typeface="Verdana" panose="020B0604030504040204" pitchFamily="34" charset="0"/>
                <a:cs typeface="Arial" panose="020B0604020202020204" pitchFamily="34" charset="0"/>
              </a:rPr>
              <a:t>discussioner</a:t>
            </a:r>
            <a:r>
              <a:rPr lang="sv-SE" sz="1600" dirty="0">
                <a:ea typeface="Verdana" panose="020B0604030504040204" pitchFamily="34" charset="0"/>
                <a:cs typeface="Arial" panose="020B0604020202020204" pitchFamily="34" charset="0"/>
              </a:rPr>
              <a:t>, tycka om det</a:t>
            </a:r>
            <a:r>
              <a:rPr lang="sv-SE"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Fortsätt på samma linje :) Eleven är i fokus, inte datorer eller plattor osv, vilket är rätt stil</a:t>
            </a:r>
            <a:r>
              <a:rPr lang="sv-SE"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Genom att mera aktiviteter tillsammans, T.ex. Genom att barnen skulle ordna mera program för föräldrarna --&amp;</a:t>
            </a:r>
            <a:r>
              <a:rPr lang="sv-SE" sz="1600" dirty="0" err="1">
                <a:ea typeface="Verdana" panose="020B0604030504040204" pitchFamily="34" charset="0"/>
                <a:cs typeface="Arial" panose="020B0604020202020204" pitchFamily="34" charset="0"/>
              </a:rPr>
              <a:t>gt</a:t>
            </a:r>
            <a:r>
              <a:rPr lang="sv-SE" sz="1600" dirty="0">
                <a:ea typeface="Verdana" panose="020B0604030504040204" pitchFamily="34" charset="0"/>
                <a:cs typeface="Arial" panose="020B0604020202020204" pitchFamily="34" charset="0"/>
              </a:rPr>
              <a:t>; påverkar till känsla att man deltar mera verksamheten i skolan då man besöker skolan</a:t>
            </a: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187069"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a:t>
            </a:r>
            <a:r>
              <a:rPr lang="fi-FI" sz="2400" dirty="0" smtClean="0">
                <a:latin typeface="Arial" panose="020B0604020202020204" pitchFamily="34" charset="0"/>
                <a:ea typeface="Verdana" panose="020B0604030504040204" pitchFamily="34" charset="0"/>
                <a:cs typeface="Arial" panose="020B0604020202020204" pitchFamily="34" charset="0"/>
              </a:rPr>
              <a:t>Huoltajat (1/2)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84092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Gärna mångsidigare klubb verksamhet i den egna </a:t>
            </a:r>
            <a:r>
              <a:rPr lang="sv-SE" sz="1600" dirty="0" smtClean="0">
                <a:ea typeface="Verdana" panose="020B0604030504040204" pitchFamily="34" charset="0"/>
                <a:cs typeface="Arial" panose="020B0604020202020204" pitchFamily="34" charset="0"/>
              </a:rPr>
              <a:t>skolan</a:t>
            </a:r>
          </a:p>
          <a:p>
            <a:pPr marL="342900" indent="-342900" algn="l">
              <a:lnSpc>
                <a:spcPct val="100000"/>
              </a:lnSpc>
              <a:buFont typeface="Arial" panose="020B0604020202020204" pitchFamily="34" charset="0"/>
              <a:buChar char="•"/>
            </a:pPr>
            <a:r>
              <a:rPr lang="sv-SE" sz="1600" dirty="0" smtClean="0">
                <a:ea typeface="Verdana" panose="020B0604030504040204" pitchFamily="34" charset="0"/>
                <a:cs typeface="Arial" panose="020B0604020202020204" pitchFamily="34" charset="0"/>
              </a:rPr>
              <a:t>Riv </a:t>
            </a:r>
            <a:r>
              <a:rPr lang="sv-SE" sz="1600" dirty="0">
                <a:ea typeface="Verdana" panose="020B0604030504040204" pitchFamily="34" charset="0"/>
                <a:cs typeface="Arial" panose="020B0604020202020204" pitchFamily="34" charset="0"/>
              </a:rPr>
              <a:t>kärnhuset så snart som möjligt och bygg nya, ändamålsenliga utrymmen enligt sunda </a:t>
            </a:r>
            <a:r>
              <a:rPr lang="sv-SE" sz="1600" dirty="0" err="1">
                <a:ea typeface="Verdana" panose="020B0604030504040204" pitchFamily="34" charset="0"/>
                <a:cs typeface="Arial" panose="020B0604020202020204" pitchFamily="34" charset="0"/>
              </a:rPr>
              <a:t>byggprinciper</a:t>
            </a:r>
            <a:r>
              <a:rPr lang="sv-SE"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t>Wilma till positiv växelverkan. Läxor och prov på Wilma. Kommunikationen till hemmen viktigt att bygga upp genom att respektera föräldrarna. Gör föräldrarna </a:t>
            </a:r>
            <a:r>
              <a:rPr lang="sv-SE" sz="1600" dirty="0" err="1"/>
              <a:t>delaktiva</a:t>
            </a:r>
            <a:r>
              <a:rPr lang="sv-SE" sz="1600" dirty="0"/>
              <a:t>, interaktiva föräldramöten, lyssna till föräldrarna. </a:t>
            </a:r>
            <a:endParaRPr lang="sv-SE" sz="1600" dirty="0" smtClean="0"/>
          </a:p>
          <a:p>
            <a:pPr marL="342900" indent="-342900" algn="l">
              <a:lnSpc>
                <a:spcPct val="100000"/>
              </a:lnSpc>
              <a:buFont typeface="Arial" panose="020B0604020202020204" pitchFamily="34" charset="0"/>
              <a:buChar char="•"/>
            </a:pPr>
            <a:r>
              <a:rPr lang="fi-FI" sz="1600" dirty="0" err="1">
                <a:ea typeface="Verdana" panose="020B0604030504040204" pitchFamily="34" charset="0"/>
                <a:cs typeface="Arial" panose="020B0604020202020204" pitchFamily="34" charset="0"/>
              </a:rPr>
              <a:t>Öppen</a:t>
            </a:r>
            <a:r>
              <a:rPr lang="fi-FI" sz="1600" dirty="0">
                <a:ea typeface="Verdana" panose="020B0604030504040204" pitchFamily="34" charset="0"/>
                <a:cs typeface="Arial" panose="020B0604020202020204" pitchFamily="34" charset="0"/>
              </a:rPr>
              <a:t> </a:t>
            </a:r>
            <a:r>
              <a:rPr lang="fi-FI" sz="1600" dirty="0" err="1">
                <a:ea typeface="Verdana" panose="020B0604030504040204" pitchFamily="34" charset="0"/>
                <a:cs typeface="Arial" panose="020B0604020202020204" pitchFamily="34" charset="0"/>
              </a:rPr>
              <a:t>kommunikation</a:t>
            </a:r>
            <a:r>
              <a:rPr lang="fi-FI" sz="1600" dirty="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Mobiltelefonerna borde inte få användas under lektionerna.</a:t>
            </a:r>
            <a:r>
              <a:rPr lang="fi-FI" sz="1600" dirty="0">
                <a:ea typeface="Verdana" panose="020B0604030504040204" pitchFamily="34" charset="0"/>
                <a:cs typeface="Arial" panose="020B0604020202020204" pitchFamily="34" charset="0"/>
              </a:rPr>
              <a:t> </a:t>
            </a:r>
          </a:p>
          <a:p>
            <a:pPr algn="l">
              <a:lnSpc>
                <a:spcPct val="100000"/>
              </a:lnSpc>
            </a:pP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187069"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a:t>
            </a:r>
            <a:r>
              <a:rPr lang="fi-FI" sz="2400" dirty="0" smtClean="0">
                <a:latin typeface="Arial" panose="020B0604020202020204" pitchFamily="34" charset="0"/>
                <a:ea typeface="Verdana" panose="020B0604030504040204" pitchFamily="34" charset="0"/>
                <a:cs typeface="Arial" panose="020B0604020202020204" pitchFamily="34" charset="0"/>
              </a:rPr>
              <a:t>Huoltajat (2/2)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6092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alla slutar ta upp onödiga kommentarer! bättre </a:t>
            </a:r>
            <a:r>
              <a:rPr lang="sv-SE" sz="1600" dirty="0" err="1">
                <a:ea typeface="Verdana" panose="020B0604030504040204" pitchFamily="34" charset="0"/>
                <a:cs typeface="Arial" panose="020B0604020202020204" pitchFamily="34" charset="0"/>
              </a:rPr>
              <a:t>skolmat,mobbning</a:t>
            </a:r>
            <a:r>
              <a:rPr lang="sv-SE" sz="1600" dirty="0">
                <a:ea typeface="Verdana" panose="020B0604030504040204" pitchFamily="34" charset="0"/>
                <a:cs typeface="Arial" panose="020B0604020202020204" pitchFamily="34" charset="0"/>
              </a:rPr>
              <a:t> slutar. när man har </a:t>
            </a:r>
            <a:r>
              <a:rPr lang="sv-SE" sz="1600" dirty="0" err="1">
                <a:ea typeface="Verdana" panose="020B0604030504040204" pitchFamily="34" charset="0"/>
                <a:cs typeface="Arial" panose="020B0604020202020204" pitchFamily="34" charset="0"/>
              </a:rPr>
              <a:t>gort</a:t>
            </a:r>
            <a:r>
              <a:rPr lang="sv-SE" sz="1600" dirty="0">
                <a:ea typeface="Verdana" panose="020B0604030504040204" pitchFamily="34" charset="0"/>
                <a:cs typeface="Arial" panose="020B0604020202020204" pitchFamily="34" charset="0"/>
              </a:rPr>
              <a:t> något fel så kan man </a:t>
            </a:r>
            <a:r>
              <a:rPr lang="sv-SE" sz="1600" dirty="0" err="1">
                <a:ea typeface="Verdana" panose="020B0604030504040204" pitchFamily="34" charset="0"/>
                <a:cs typeface="Arial" panose="020B0604020202020204" pitchFamily="34" charset="0"/>
              </a:rPr>
              <a:t>ärkenna</a:t>
            </a:r>
            <a:r>
              <a:rPr lang="sv-SE" sz="1600" dirty="0">
                <a:ea typeface="Verdana" panose="020B0604030504040204" pitchFamily="34" charset="0"/>
                <a:cs typeface="Arial" panose="020B0604020202020204" pitchFamily="34" charset="0"/>
              </a:rPr>
              <a:t> det</a:t>
            </a:r>
            <a:r>
              <a:rPr lang="sv-SE"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Om man skulle få mycket mera tystare och lite mera </a:t>
            </a:r>
            <a:r>
              <a:rPr lang="sv-SE" sz="1600" dirty="0" smtClean="0">
                <a:ea typeface="Verdana" panose="020B0604030504040204" pitchFamily="34" charset="0"/>
                <a:cs typeface="Arial" panose="020B0604020202020204" pitchFamily="34" charset="0"/>
              </a:rPr>
              <a:t>hjälp</a:t>
            </a:r>
          </a:p>
          <a:p>
            <a:pPr marL="342900" indent="-342900" algn="l">
              <a:lnSpc>
                <a:spcPct val="100000"/>
              </a:lnSpc>
              <a:buFont typeface="Arial" panose="020B0604020202020204" pitchFamily="34" charset="0"/>
              <a:buChar char="•"/>
            </a:pPr>
            <a:r>
              <a:rPr lang="sv-SE" sz="1600" dirty="0" smtClean="0">
                <a:ea typeface="Verdana" panose="020B0604030504040204" pitchFamily="34" charset="0"/>
                <a:cs typeface="Arial" panose="020B0604020202020204" pitchFamily="34" charset="0"/>
              </a:rPr>
              <a:t>Att </a:t>
            </a:r>
            <a:r>
              <a:rPr lang="sv-SE" sz="1600" dirty="0">
                <a:ea typeface="Verdana" panose="020B0604030504040204" pitchFamily="34" charset="0"/>
                <a:cs typeface="Arial" panose="020B0604020202020204" pitchFamily="34" charset="0"/>
              </a:rPr>
              <a:t>vi skulle få bort mobbningen</a:t>
            </a:r>
            <a:r>
              <a:rPr lang="sv-SE"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frågar mera hur det går i </a:t>
            </a:r>
            <a:r>
              <a:rPr lang="sv-SE" sz="1600" dirty="0" smtClean="0">
                <a:ea typeface="Verdana" panose="020B0604030504040204" pitchFamily="34" charset="0"/>
                <a:cs typeface="Arial" panose="020B0604020202020204" pitchFamily="34" charset="0"/>
              </a:rPr>
              <a:t>skolan</a:t>
            </a:r>
          </a:p>
          <a:p>
            <a:pPr marL="342900" indent="-342900" algn="l">
              <a:lnSpc>
                <a:spcPct val="100000"/>
              </a:lnSpc>
              <a:buFont typeface="Arial" panose="020B0604020202020204" pitchFamily="34" charset="0"/>
              <a:buChar char="•"/>
            </a:pPr>
            <a:r>
              <a:rPr lang="fi-FI" sz="1600" dirty="0" err="1" smtClean="0">
                <a:ea typeface="Verdana" panose="020B0604030504040204" pitchFamily="34" charset="0"/>
                <a:cs typeface="Arial" panose="020B0604020202020204" pitchFamily="34" charset="0"/>
              </a:rPr>
              <a:t>Bättre</a:t>
            </a:r>
            <a:r>
              <a:rPr lang="fi-FI" sz="1600" dirty="0" smtClean="0">
                <a:ea typeface="Verdana" panose="020B0604030504040204" pitchFamily="34" charset="0"/>
                <a:cs typeface="Arial" panose="020B0604020202020204" pitchFamily="34" charset="0"/>
              </a:rPr>
              <a:t> </a:t>
            </a:r>
            <a:r>
              <a:rPr lang="fi-FI" sz="1600" dirty="0" err="1" smtClean="0">
                <a:ea typeface="Verdana" panose="020B0604030504040204" pitchFamily="34" charset="0"/>
                <a:cs typeface="Arial" panose="020B0604020202020204" pitchFamily="34" charset="0"/>
              </a:rPr>
              <a:t>gård</a:t>
            </a:r>
            <a:r>
              <a:rPr lang="fi-FI"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fi-FI" sz="1600" dirty="0" err="1">
                <a:ea typeface="Verdana" panose="020B0604030504040204" pitchFamily="34" charset="0"/>
                <a:cs typeface="Arial" panose="020B0604020202020204" pitchFamily="34" charset="0"/>
              </a:rPr>
              <a:t>Bättre</a:t>
            </a:r>
            <a:r>
              <a:rPr lang="fi-FI" sz="1600" dirty="0">
                <a:ea typeface="Verdana" panose="020B0604030504040204" pitchFamily="34" charset="0"/>
                <a:cs typeface="Arial" panose="020B0604020202020204" pitchFamily="34" charset="0"/>
              </a:rPr>
              <a:t> </a:t>
            </a:r>
            <a:r>
              <a:rPr lang="fi-FI" sz="1600" dirty="0" err="1" smtClean="0">
                <a:ea typeface="Verdana" panose="020B0604030504040204" pitchFamily="34" charset="0"/>
                <a:cs typeface="Arial" panose="020B0604020202020204" pitchFamily="34" charset="0"/>
              </a:rPr>
              <a:t>mat</a:t>
            </a:r>
            <a:endParaRPr lang="fi-FI" sz="1600" dirty="0" smtClean="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420986"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Oppilaat 1.–</a:t>
            </a:r>
            <a:r>
              <a:rPr lang="fi-FI" sz="2400" dirty="0" smtClean="0">
                <a:latin typeface="Arial" panose="020B0604020202020204" pitchFamily="34" charset="0"/>
                <a:ea typeface="Verdana" panose="020B0604030504040204" pitchFamily="34" charset="0"/>
                <a:cs typeface="Arial" panose="020B0604020202020204" pitchFamily="34" charset="0"/>
              </a:rPr>
              <a:t>4.lk (1/2)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8461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Färre lektioner. Roligare program på lektionerna</a:t>
            </a:r>
            <a:r>
              <a:rPr lang="sv-SE" sz="1600" dirty="0" smtClean="0">
                <a:ea typeface="Verdana" panose="020B0604030504040204" pitchFamily="34" charset="0"/>
                <a:cs typeface="Arial" panose="020B0604020202020204" pitchFamily="34" charset="0"/>
              </a:rPr>
              <a:t>.</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Jag skulle villa spela fotboll varje rast. Och att om man är trött får man sova eller </a:t>
            </a:r>
            <a:r>
              <a:rPr lang="sv-SE" sz="1600" dirty="0" smtClean="0">
                <a:ea typeface="Verdana" panose="020B0604030504040204" pitchFamily="34" charset="0"/>
                <a:cs typeface="Arial" panose="020B0604020202020204" pitchFamily="34" charset="0"/>
              </a:rPr>
              <a:t>vila.</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jag </a:t>
            </a:r>
            <a:r>
              <a:rPr lang="sv-SE" sz="1600" dirty="0" err="1">
                <a:ea typeface="Verdana" panose="020B0604030504040204" pitchFamily="34" charset="0"/>
                <a:cs typeface="Arial" panose="020B0604020202020204" pitchFamily="34" charset="0"/>
              </a:rPr>
              <a:t>tyker</a:t>
            </a:r>
            <a:r>
              <a:rPr lang="sv-SE" sz="1600" dirty="0">
                <a:ea typeface="Verdana" panose="020B0604030504040204" pitchFamily="34" charset="0"/>
                <a:cs typeface="Arial" panose="020B0604020202020204" pitchFamily="34" charset="0"/>
              </a:rPr>
              <a:t> att man borde få </a:t>
            </a:r>
            <a:r>
              <a:rPr lang="sv-SE" sz="1600" dirty="0" smtClean="0">
                <a:ea typeface="Verdana" panose="020B0604030504040204" pitchFamily="34" charset="0"/>
                <a:cs typeface="Arial" panose="020B0604020202020204" pitchFamily="34" charset="0"/>
              </a:rPr>
              <a:t>använda </a:t>
            </a:r>
            <a:r>
              <a:rPr lang="sv-SE" sz="1600" dirty="0">
                <a:ea typeface="Verdana" panose="020B0604030504040204" pitchFamily="34" charset="0"/>
                <a:cs typeface="Arial" panose="020B0604020202020204" pitchFamily="34" charset="0"/>
              </a:rPr>
              <a:t>telefon på rasterna då man går I </a:t>
            </a:r>
            <a:r>
              <a:rPr lang="sv-SE" sz="1600" dirty="0" smtClean="0">
                <a:ea typeface="Verdana" panose="020B0604030504040204" pitchFamily="34" charset="0"/>
                <a:cs typeface="Arial" panose="020B0604020202020204" pitchFamily="34" charset="0"/>
              </a:rPr>
              <a:t>3</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skolan skulle kunna ha vissa timmar när läraren och eleverna skulle diskutera mobbning ,</a:t>
            </a:r>
            <a:r>
              <a:rPr lang="sv-SE" sz="1600" dirty="0" err="1">
                <a:ea typeface="Verdana" panose="020B0604030504040204" pitchFamily="34" charset="0"/>
                <a:cs typeface="Arial" panose="020B0604020202020204" pitchFamily="34" charset="0"/>
              </a:rPr>
              <a:t>rasim</a:t>
            </a:r>
            <a:r>
              <a:rPr lang="sv-SE" sz="1600" dirty="0">
                <a:ea typeface="Verdana" panose="020B0604030504040204" pitchFamily="34" charset="0"/>
                <a:cs typeface="Arial" panose="020B0604020202020204" pitchFamily="34" charset="0"/>
              </a:rPr>
              <a:t> och andra liknande saker.</a:t>
            </a:r>
            <a:endParaRPr lang="sv-SE" sz="1600" dirty="0" smtClean="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Äta popcorn och ha disco.</a:t>
            </a: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346558"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Oppilaat 1.–</a:t>
            </a:r>
            <a:r>
              <a:rPr lang="fi-FI" sz="2400" dirty="0" smtClean="0">
                <a:latin typeface="Arial" panose="020B0604020202020204" pitchFamily="34" charset="0"/>
                <a:ea typeface="Verdana" panose="020B0604030504040204" pitchFamily="34" charset="0"/>
                <a:cs typeface="Arial" panose="020B0604020202020204" pitchFamily="34" charset="0"/>
              </a:rPr>
              <a:t>4.lk (2/2) </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07231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346558" cy="3186250"/>
          </a:xfrm>
        </p:spPr>
        <p:txBody>
          <a:bodyPr>
            <a:noAutofit/>
          </a:bodyPr>
          <a:lstStyle/>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Alla lärare är lika mot alla elever för det är det inte </a:t>
            </a:r>
            <a:r>
              <a:rPr lang="sv-SE" sz="1600" dirty="0" smtClean="0">
                <a:ea typeface="Verdana" panose="020B0604030504040204" pitchFamily="34" charset="0"/>
                <a:cs typeface="Arial" panose="020B0604020202020204" pitchFamily="34" charset="0"/>
              </a:rPr>
              <a:t>nu</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Att alla skulle få vara sig själva utan att någon skulle </a:t>
            </a:r>
            <a:r>
              <a:rPr lang="sv-SE" sz="1600" dirty="0" err="1">
                <a:ea typeface="Verdana" panose="020B0604030504040204" pitchFamily="34" charset="0"/>
                <a:cs typeface="Arial" panose="020B0604020202020204" pitchFamily="34" charset="0"/>
              </a:rPr>
              <a:t>dömma</a:t>
            </a:r>
            <a:r>
              <a:rPr lang="sv-SE" sz="1600" dirty="0">
                <a:ea typeface="Verdana" panose="020B0604030504040204" pitchFamily="34" charset="0"/>
                <a:cs typeface="Arial" panose="020B0604020202020204" pitchFamily="34" charset="0"/>
              </a:rPr>
              <a:t> </a:t>
            </a:r>
            <a:r>
              <a:rPr lang="sv-SE" sz="1600" dirty="0" smtClean="0">
                <a:ea typeface="Verdana" panose="020B0604030504040204" pitchFamily="34" charset="0"/>
                <a:cs typeface="Arial" panose="020B0604020202020204" pitchFamily="34" charset="0"/>
              </a:rPr>
              <a:t>den</a:t>
            </a:r>
            <a:r>
              <a:rPr lang="fi-FI" sz="1600" dirty="0" smtClean="0">
                <a:ea typeface="Verdana" panose="020B0604030504040204" pitchFamily="34" charset="0"/>
                <a:cs typeface="Arial" panose="020B0604020202020204" pitchFamily="34" charset="0"/>
              </a:rPr>
              <a:t>.</a:t>
            </a:r>
            <a:endParaRPr lang="fi-FI"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sv-SE" sz="1600" dirty="0"/>
              <a:t>bättre </a:t>
            </a:r>
            <a:r>
              <a:rPr lang="sv-SE" sz="1600" dirty="0" smtClean="0"/>
              <a:t>mat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Att vi skulle börja klockan 10 på morgonen och vi skulle ha en </a:t>
            </a:r>
            <a:r>
              <a:rPr lang="sv-SE" sz="1600" dirty="0" err="1" smtClean="0">
                <a:ea typeface="Verdana" panose="020B0604030504040204" pitchFamily="34" charset="0"/>
                <a:cs typeface="Arial" panose="020B0604020202020204" pitchFamily="34" charset="0"/>
              </a:rPr>
              <a:t>limsaautomat:D</a:t>
            </a:r>
            <a:endParaRPr lang="sv-SE" sz="1600" dirty="0" smtClean="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sv-SE" sz="1600" dirty="0" smtClean="0">
                <a:ea typeface="Verdana" panose="020B0604030504040204" pitchFamily="34" charset="0"/>
                <a:cs typeface="Arial" panose="020B0604020202020204" pitchFamily="34" charset="0"/>
              </a:rPr>
              <a:t>Och </a:t>
            </a:r>
            <a:r>
              <a:rPr lang="sv-SE" sz="1600" dirty="0">
                <a:ea typeface="Verdana" panose="020B0604030504040204" pitchFamily="34" charset="0"/>
                <a:cs typeface="Arial" panose="020B0604020202020204" pitchFamily="34" charset="0"/>
              </a:rPr>
              <a:t>så borde skolan lyssna på sina elever exempelvis när en viss sak vinner i ett val för eleverna men lärarna väljer en av dom icke valda sakerna</a:t>
            </a:r>
            <a:r>
              <a:rPr lang="sv-SE"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fi-FI" sz="1600" dirty="0" err="1" smtClean="0">
                <a:ea typeface="Verdana" panose="020B0604030504040204" pitchFamily="34" charset="0"/>
                <a:cs typeface="Arial" panose="020B0604020202020204" pitchFamily="34" charset="0"/>
              </a:rPr>
              <a:t>Genom</a:t>
            </a:r>
            <a:r>
              <a:rPr lang="fi-FI" sz="1600" dirty="0" smtClean="0">
                <a:ea typeface="Verdana" panose="020B0604030504040204" pitchFamily="34" charset="0"/>
                <a:cs typeface="Arial" panose="020B0604020202020204" pitchFamily="34" charset="0"/>
              </a:rPr>
              <a:t> </a:t>
            </a:r>
            <a:r>
              <a:rPr lang="fi-FI" sz="1600" dirty="0">
                <a:ea typeface="Verdana" panose="020B0604030504040204" pitchFamily="34" charset="0"/>
                <a:cs typeface="Arial" panose="020B0604020202020204" pitchFamily="34" charset="0"/>
              </a:rPr>
              <a:t>en </a:t>
            </a:r>
            <a:r>
              <a:rPr lang="fi-FI" sz="1600" dirty="0" err="1">
                <a:ea typeface="Verdana" panose="020B0604030504040204" pitchFamily="34" charset="0"/>
                <a:cs typeface="Arial" panose="020B0604020202020204" pitchFamily="34" charset="0"/>
              </a:rPr>
              <a:t>bättre</a:t>
            </a:r>
            <a:r>
              <a:rPr lang="fi-FI" sz="1600" dirty="0">
                <a:ea typeface="Verdana" panose="020B0604030504040204" pitchFamily="34" charset="0"/>
                <a:cs typeface="Arial" panose="020B0604020202020204" pitchFamily="34" charset="0"/>
              </a:rPr>
              <a:t> </a:t>
            </a:r>
            <a:r>
              <a:rPr lang="fi-FI" sz="1600" dirty="0" err="1">
                <a:ea typeface="Verdana" panose="020B0604030504040204" pitchFamily="34" charset="0"/>
                <a:cs typeface="Arial" panose="020B0604020202020204" pitchFamily="34" charset="0"/>
              </a:rPr>
              <a:t>skolgård</a:t>
            </a:r>
            <a:r>
              <a:rPr lang="fi-FI"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Inte ha så många föredrag/projekt/uppsatser samtidigt.</a:t>
            </a:r>
            <a:endParaRPr lang="fi-FI" sz="1600" dirty="0">
              <a:ea typeface="Verdana" panose="020B0604030504040204" pitchFamily="34" charset="0"/>
              <a:cs typeface="Arial" panose="020B0604020202020204" pitchFamily="34" charset="0"/>
            </a:endParaRPr>
          </a:p>
        </p:txBody>
      </p:sp>
      <p:sp>
        <p:nvSpPr>
          <p:cNvPr id="5" name="Otsikko 1"/>
          <p:cNvSpPr>
            <a:spLocks noGrp="1"/>
          </p:cNvSpPr>
          <p:nvPr>
            <p:ph type="ctrTitle"/>
          </p:nvPr>
        </p:nvSpPr>
        <p:spPr>
          <a:xfrm>
            <a:off x="467833" y="138224"/>
            <a:ext cx="8346558"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Oppilaat 5.–9.lk </a:t>
            </a:r>
            <a:r>
              <a:rPr lang="fi-FI" sz="2400" dirty="0" smtClean="0">
                <a:latin typeface="Arial" panose="020B0604020202020204" pitchFamily="34" charset="0"/>
                <a:ea typeface="Verdana" panose="020B0604030504040204" pitchFamily="34" charset="0"/>
                <a:cs typeface="Arial" panose="020B0604020202020204" pitchFamily="34" charset="0"/>
              </a:rPr>
              <a:t>(1/2)</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84105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467833" y="1063251"/>
            <a:ext cx="8187069" cy="3186250"/>
          </a:xfrm>
        </p:spPr>
        <p:txBody>
          <a:bodyPr>
            <a:noAutofit/>
          </a:bodyPr>
          <a:lstStyle/>
          <a:p>
            <a:pPr marL="342900" indent="-342900" algn="l">
              <a:lnSpc>
                <a:spcPct val="100000"/>
              </a:lnSpc>
              <a:buFont typeface="Arial" panose="020B0604020202020204" pitchFamily="34" charset="0"/>
              <a:buChar char="•"/>
            </a:pPr>
            <a:r>
              <a:rPr lang="sv-SE" sz="1600" dirty="0">
                <a:ea typeface="Verdana" panose="020B0604030504040204" pitchFamily="34" charset="0"/>
                <a:cs typeface="Arial" panose="020B0604020202020204" pitchFamily="34" charset="0"/>
              </a:rPr>
              <a:t>Lärarna borde berätta mer om vad och hur man bedöms och berätta för var och en hur det går för en och vad man kan förbättra</a:t>
            </a:r>
            <a:r>
              <a:rPr lang="sv-SE"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smtClean="0">
                <a:ea typeface="Verdana" panose="020B0604030504040204" pitchFamily="34" charset="0"/>
                <a:cs typeface="Arial" panose="020B0604020202020204" pitchFamily="34" charset="0"/>
              </a:rPr>
              <a:t>Om </a:t>
            </a:r>
            <a:r>
              <a:rPr lang="sv-SE" sz="1600" dirty="0">
                <a:ea typeface="Verdana" panose="020B0604030504040204" pitchFamily="34" charset="0"/>
                <a:cs typeface="Arial" panose="020B0604020202020204" pitchFamily="34" charset="0"/>
              </a:rPr>
              <a:t>någon stör på timmen eller stör föredrag skall eleven som stör kastas genast ut ur klassen inte lämna eleven i klassen och störa</a:t>
            </a:r>
            <a:r>
              <a:rPr lang="sv-SE"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fi-FI" sz="1600" dirty="0" err="1">
                <a:ea typeface="Verdana" panose="020B0604030504040204" pitchFamily="34" charset="0"/>
                <a:cs typeface="Arial" panose="020B0604020202020204" pitchFamily="34" charset="0"/>
              </a:rPr>
              <a:t>mera</a:t>
            </a:r>
            <a:r>
              <a:rPr lang="fi-FI" sz="1600" dirty="0">
                <a:ea typeface="Verdana" panose="020B0604030504040204" pitchFamily="34" charset="0"/>
                <a:cs typeface="Arial" panose="020B0604020202020204" pitchFamily="34" charset="0"/>
              </a:rPr>
              <a:t> </a:t>
            </a:r>
            <a:r>
              <a:rPr lang="fi-FI" sz="1600" dirty="0" err="1" smtClean="0">
                <a:ea typeface="Verdana" panose="020B0604030504040204" pitchFamily="34" charset="0"/>
                <a:cs typeface="Arial" panose="020B0604020202020204" pitchFamily="34" charset="0"/>
              </a:rPr>
              <a:t>soffor</a:t>
            </a:r>
            <a:endParaRPr lang="fi-FI" sz="1600" dirty="0" smtClean="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sv-SE" sz="1600" dirty="0" smtClean="0">
                <a:ea typeface="Verdana" panose="020B0604030504040204" pitchFamily="34" charset="0"/>
                <a:cs typeface="Arial" panose="020B0604020202020204" pitchFamily="34" charset="0"/>
              </a:rPr>
              <a:t>Om </a:t>
            </a:r>
            <a:r>
              <a:rPr lang="sv-SE" sz="1600" dirty="0">
                <a:ea typeface="Verdana" panose="020B0604030504040204" pitchFamily="34" charset="0"/>
                <a:cs typeface="Arial" panose="020B0604020202020204" pitchFamily="34" charset="0"/>
              </a:rPr>
              <a:t>man röstar om nåt och majoriteten har en åsikt bör den förverkligas</a:t>
            </a:r>
            <a:r>
              <a:rPr lang="sv-SE" sz="1600" dirty="0" smtClean="0">
                <a:ea typeface="Verdana" panose="020B0604030504040204" pitchFamily="34" charset="0"/>
                <a:cs typeface="Arial" panose="020B0604020202020204" pitchFamily="34" charset="0"/>
              </a:rPr>
              <a:t>.</a:t>
            </a:r>
            <a:endParaRPr lang="sv-SE" sz="1600" dirty="0">
              <a:ea typeface="Verdana" panose="020B060403050404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US" sz="1600" dirty="0" err="1">
                <a:ea typeface="Verdana" panose="020B0604030504040204" pitchFamily="34" charset="0"/>
                <a:cs typeface="Arial" panose="020B0604020202020204" pitchFamily="34" charset="0"/>
              </a:rPr>
              <a:t>Sluta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mobba</a:t>
            </a:r>
            <a:r>
              <a:rPr lang="en-US" sz="1600" dirty="0" smtClean="0">
                <a:ea typeface="Verdana" panose="020B0604030504040204" pitchFamily="34" charset="0"/>
                <a:cs typeface="Arial" panose="020B0604020202020204" pitchFamily="34" charset="0"/>
              </a:rPr>
              <a:t>!</a:t>
            </a:r>
          </a:p>
          <a:p>
            <a:pPr marL="342900" indent="-342900" algn="l">
              <a:lnSpc>
                <a:spcPct val="100000"/>
              </a:lnSpc>
              <a:buFont typeface="Arial" panose="020B0604020202020204" pitchFamily="34" charset="0"/>
              <a:buChar char="•"/>
            </a:pPr>
            <a:r>
              <a:rPr lang="sv-SE" sz="1600" dirty="0">
                <a:ea typeface="Verdana" panose="020B0604030504040204" pitchFamily="34" charset="0"/>
                <a:cs typeface="Verdana" panose="020B0604030504040204" pitchFamily="34" charset="0"/>
              </a:rPr>
              <a:t>Vi skulle kanske kunna få planera mera I skolgången.</a:t>
            </a:r>
            <a:endParaRPr lang="fi-FI" sz="1600" dirty="0">
              <a:ea typeface="Verdana" panose="020B0604030504040204" pitchFamily="34" charset="0"/>
              <a:cs typeface="Verdana" panose="020B0604030504040204" pitchFamily="34" charset="0"/>
            </a:endParaRPr>
          </a:p>
          <a:p>
            <a:pPr algn="l">
              <a:lnSpc>
                <a:spcPct val="100000"/>
              </a:lnSpc>
            </a:pPr>
            <a:endParaRPr lang="fi-FI" sz="1600" dirty="0">
              <a:ea typeface="Verdana" panose="020B0604030504040204" pitchFamily="34" charset="0"/>
              <a:cs typeface="Verdana" panose="020B0604030504040204" pitchFamily="34" charset="0"/>
            </a:endParaRPr>
          </a:p>
          <a:p>
            <a:pPr algn="l">
              <a:lnSpc>
                <a:spcPct val="100000"/>
              </a:lnSpc>
            </a:pPr>
            <a:endParaRPr lang="fi-FI" sz="1600" dirty="0">
              <a:ea typeface="Verdana" panose="020B0604030504040204" pitchFamily="34" charset="0"/>
              <a:cs typeface="Verdana" panose="020B0604030504040204" pitchFamily="34" charset="0"/>
            </a:endParaRPr>
          </a:p>
        </p:txBody>
      </p:sp>
      <p:sp>
        <p:nvSpPr>
          <p:cNvPr id="5" name="Otsikko 1"/>
          <p:cNvSpPr>
            <a:spLocks noGrp="1"/>
          </p:cNvSpPr>
          <p:nvPr>
            <p:ph type="ctrTitle"/>
          </p:nvPr>
        </p:nvSpPr>
        <p:spPr>
          <a:xfrm>
            <a:off x="467833" y="138224"/>
            <a:ext cx="8346558" cy="712382"/>
          </a:xfrm>
        </p:spPr>
        <p:txBody>
          <a:bodyPr vert="horz" wrap="square" lIns="0" tIns="0" rIns="0" bIns="0" rtlCol="0" anchor="ctr">
            <a:noAutofit/>
          </a:bodyPr>
          <a:lstStyle/>
          <a:p>
            <a:pPr algn="l"/>
            <a:r>
              <a:rPr lang="fi-FI" sz="2400" dirty="0" smtClean="0">
                <a:latin typeface="Arial" panose="020B0604020202020204" pitchFamily="34" charset="0"/>
                <a:ea typeface="Verdana" panose="020B0604030504040204" pitchFamily="34" charset="0"/>
                <a:cs typeface="Arial" panose="020B0604020202020204" pitchFamily="34" charset="0"/>
              </a:rPr>
              <a:t>Poimintoja </a:t>
            </a:r>
            <a:r>
              <a:rPr lang="fi-FI" sz="2400" dirty="0">
                <a:latin typeface="Arial" panose="020B0604020202020204" pitchFamily="34" charset="0"/>
                <a:ea typeface="Verdana" panose="020B0604030504040204" pitchFamily="34" charset="0"/>
                <a:cs typeface="Arial" panose="020B0604020202020204" pitchFamily="34" charset="0"/>
              </a:rPr>
              <a:t>sanallisesta palautteesta/ Oppilaat 5.–9.lk </a:t>
            </a:r>
            <a:r>
              <a:rPr lang="fi-FI" sz="2400" dirty="0" smtClean="0">
                <a:latin typeface="Arial" panose="020B0604020202020204" pitchFamily="34" charset="0"/>
                <a:ea typeface="Verdana" panose="020B0604030504040204" pitchFamily="34" charset="0"/>
                <a:cs typeface="Arial" panose="020B0604020202020204" pitchFamily="34" charset="0"/>
              </a:rPr>
              <a:t>(2/2)</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2694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6028" y="1036709"/>
            <a:ext cx="7761837" cy="779479"/>
          </a:xfrm>
        </p:spPr>
        <p:txBody>
          <a:bodyPr/>
          <a:lstStyle/>
          <a:p>
            <a:pPr marL="0" indent="0">
              <a:buNone/>
            </a:pPr>
            <a:r>
              <a:rPr lang="fi-FI" sz="1800" noProof="0" dirty="0" smtClean="0"/>
              <a:t>De </a:t>
            </a:r>
            <a:r>
              <a:rPr lang="fi-FI" sz="1800" noProof="0" dirty="0" err="1" smtClean="0"/>
              <a:t>som</a:t>
            </a:r>
            <a:r>
              <a:rPr lang="fi-FI" sz="1800" noProof="0" dirty="0" smtClean="0"/>
              <a:t> </a:t>
            </a:r>
            <a:r>
              <a:rPr lang="fi-FI" sz="1800" noProof="0" dirty="0" err="1" smtClean="0"/>
              <a:t>svarade</a:t>
            </a:r>
            <a:r>
              <a:rPr lang="fi-FI" sz="1800" noProof="0" dirty="0" smtClean="0"/>
              <a:t> </a:t>
            </a:r>
            <a:r>
              <a:rPr lang="fi-FI" sz="1800" noProof="0" dirty="0" err="1" smtClean="0"/>
              <a:t>på</a:t>
            </a:r>
            <a:r>
              <a:rPr lang="fi-FI" sz="1800" noProof="0" dirty="0" smtClean="0"/>
              <a:t> </a:t>
            </a:r>
            <a:r>
              <a:rPr lang="fi-FI" sz="1800" noProof="0" dirty="0" err="1" smtClean="0"/>
              <a:t>enkäten</a:t>
            </a:r>
            <a:r>
              <a:rPr lang="fi-FI" sz="1800" noProof="0" dirty="0" smtClean="0"/>
              <a:t> </a:t>
            </a:r>
            <a:r>
              <a:rPr lang="fi-FI" sz="1800" noProof="0" dirty="0" err="1" smtClean="0"/>
              <a:t>gällande</a:t>
            </a:r>
            <a:r>
              <a:rPr lang="fi-FI" sz="1800" noProof="0" dirty="0" smtClean="0"/>
              <a:t> </a:t>
            </a:r>
            <a:r>
              <a:rPr lang="fi-FI" sz="1800" noProof="0" dirty="0" err="1" smtClean="0"/>
              <a:t>svenskspråkig</a:t>
            </a:r>
            <a:r>
              <a:rPr lang="fi-FI" sz="1800" noProof="0" dirty="0" smtClean="0"/>
              <a:t> </a:t>
            </a:r>
            <a:r>
              <a:rPr lang="fi-FI" sz="1800" noProof="0" dirty="0" err="1" smtClean="0"/>
              <a:t>grundläggande</a:t>
            </a:r>
            <a:r>
              <a:rPr lang="fi-FI" sz="1800" noProof="0" dirty="0" smtClean="0"/>
              <a:t> </a:t>
            </a:r>
            <a:r>
              <a:rPr lang="fi-FI" sz="1800" noProof="0" dirty="0" err="1" smtClean="0"/>
              <a:t>utbildning</a:t>
            </a:r>
            <a:r>
              <a:rPr lang="fi-FI" sz="1800" noProof="0" dirty="0" smtClean="0"/>
              <a:t> </a:t>
            </a:r>
            <a:r>
              <a:rPr lang="fi-FI" sz="1800" noProof="0" dirty="0" err="1" smtClean="0"/>
              <a:t>var</a:t>
            </a:r>
            <a:r>
              <a:rPr lang="fi-FI" sz="1800" noProof="0" dirty="0" smtClean="0"/>
              <a:t> </a:t>
            </a:r>
            <a:r>
              <a:rPr lang="fi-FI" sz="1800" noProof="0" dirty="0" err="1" smtClean="0"/>
              <a:t>sammanlagt</a:t>
            </a:r>
            <a:r>
              <a:rPr lang="fi-FI" sz="1800" noProof="0" dirty="0" smtClean="0"/>
              <a:t> 965 </a:t>
            </a:r>
            <a:r>
              <a:rPr lang="fi-FI" sz="1800" noProof="0" dirty="0" err="1" smtClean="0"/>
              <a:t>personer</a:t>
            </a:r>
            <a:r>
              <a:rPr lang="fi-FI" sz="1800" noProof="0" dirty="0" smtClean="0"/>
              <a:t>.</a:t>
            </a:r>
            <a:endParaRPr lang="fi-FI" sz="1800" noProof="0" dirty="0" smtClean="0"/>
          </a:p>
        </p:txBody>
      </p:sp>
      <p:graphicFrame>
        <p:nvGraphicFramePr>
          <p:cNvPr id="6" name="Taulukko 5"/>
          <p:cNvGraphicFramePr>
            <a:graphicFrameLocks noGrp="1"/>
          </p:cNvGraphicFramePr>
          <p:nvPr>
            <p:extLst>
              <p:ext uri="{D42A27DB-BD31-4B8C-83A1-F6EECF244321}">
                <p14:modId xmlns:p14="http://schemas.microsoft.com/office/powerpoint/2010/main" val="2840687141"/>
              </p:ext>
            </p:extLst>
          </p:nvPr>
        </p:nvGraphicFramePr>
        <p:xfrm>
          <a:off x="592783" y="1986456"/>
          <a:ext cx="7560000" cy="2299414"/>
        </p:xfrm>
        <a:graphic>
          <a:graphicData uri="http://schemas.openxmlformats.org/drawingml/2006/table">
            <a:tbl>
              <a:tblPr firstRow="1" bandRow="1">
                <a:tableStyleId>{B301B821-A1FF-4177-AEE7-76D212191A09}</a:tableStyleId>
              </a:tblPr>
              <a:tblGrid>
                <a:gridCol w="1910490"/>
                <a:gridCol w="1449354"/>
                <a:gridCol w="1449354"/>
                <a:gridCol w="1449354"/>
                <a:gridCol w="1301448"/>
              </a:tblGrid>
              <a:tr h="321616">
                <a:tc>
                  <a:txBody>
                    <a:bodyPr/>
                    <a:lstStyle/>
                    <a:p>
                      <a:r>
                        <a:rPr lang="fi-FI" sz="1600" dirty="0" err="1" smtClean="0"/>
                        <a:t>Grupp</a:t>
                      </a:r>
                      <a:endParaRPr lang="fi-FI" sz="1600" dirty="0"/>
                    </a:p>
                  </a:txBody>
                  <a:tcPr/>
                </a:tc>
                <a:tc>
                  <a:txBody>
                    <a:bodyPr/>
                    <a:lstStyle/>
                    <a:p>
                      <a:pPr algn="ctr"/>
                      <a:r>
                        <a:rPr lang="fi-FI" sz="1600" dirty="0" err="1" smtClean="0"/>
                        <a:t>Antal</a:t>
                      </a:r>
                      <a:r>
                        <a:rPr lang="fi-FI" sz="1600" dirty="0" smtClean="0"/>
                        <a:t> </a:t>
                      </a:r>
                      <a:r>
                        <a:rPr lang="fi-FI" sz="1600" dirty="0" err="1" smtClean="0"/>
                        <a:t>som</a:t>
                      </a:r>
                      <a:r>
                        <a:rPr lang="fi-FI" sz="1600" dirty="0" smtClean="0"/>
                        <a:t> </a:t>
                      </a:r>
                      <a:r>
                        <a:rPr lang="fi-FI" sz="1600" dirty="0" err="1" smtClean="0"/>
                        <a:t>svarat</a:t>
                      </a:r>
                      <a:r>
                        <a:rPr lang="fi-FI" sz="1600" baseline="0" dirty="0" smtClean="0"/>
                        <a:t> / </a:t>
                      </a:r>
                      <a:r>
                        <a:rPr lang="fi-FI" sz="1600" baseline="0" dirty="0" err="1" smtClean="0"/>
                        <a:t>sve</a:t>
                      </a:r>
                      <a:endParaRPr lang="fi-FI"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600" dirty="0" smtClean="0"/>
                        <a:t>%</a:t>
                      </a:r>
                    </a:p>
                    <a:p>
                      <a:pPr algn="ctr"/>
                      <a:r>
                        <a:rPr lang="fi-FI" sz="1600" dirty="0" err="1" smtClean="0"/>
                        <a:t>sve</a:t>
                      </a:r>
                      <a:endParaRPr lang="fi-FI" sz="1600" dirty="0"/>
                    </a:p>
                  </a:txBody>
                  <a:tcPr/>
                </a:tc>
                <a:tc>
                  <a:txBody>
                    <a:bodyPr/>
                    <a:lstStyle/>
                    <a:p>
                      <a:pPr algn="ctr"/>
                      <a:r>
                        <a:rPr lang="fi-FI" sz="1600" baseline="0" dirty="0" err="1" smtClean="0"/>
                        <a:t>Antal</a:t>
                      </a:r>
                      <a:r>
                        <a:rPr lang="fi-FI" sz="1600" baseline="0" dirty="0" smtClean="0"/>
                        <a:t> </a:t>
                      </a:r>
                      <a:r>
                        <a:rPr lang="fi-FI" sz="1600" baseline="0" dirty="0" err="1" smtClean="0"/>
                        <a:t>som</a:t>
                      </a:r>
                      <a:r>
                        <a:rPr lang="fi-FI" sz="1600" baseline="0" dirty="0" smtClean="0"/>
                        <a:t> </a:t>
                      </a:r>
                      <a:r>
                        <a:rPr lang="fi-FI" sz="1600" baseline="0" dirty="0" err="1" smtClean="0"/>
                        <a:t>svarat</a:t>
                      </a:r>
                      <a:r>
                        <a:rPr lang="fi-FI" sz="1600" baseline="0" dirty="0" smtClean="0"/>
                        <a:t> / Åbo</a:t>
                      </a:r>
                      <a:endParaRPr lang="fi-FI"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i-FI" sz="1600" dirty="0" smtClean="0"/>
                        <a:t>%</a:t>
                      </a:r>
                    </a:p>
                    <a:p>
                      <a:pPr marL="0" marR="0" indent="0" algn="ctr" defTabSz="457200" rtl="0" eaLnBrk="1" fontAlgn="auto" latinLnBrk="0" hangingPunct="1">
                        <a:lnSpc>
                          <a:spcPct val="100000"/>
                        </a:lnSpc>
                        <a:spcBef>
                          <a:spcPts val="0"/>
                        </a:spcBef>
                        <a:spcAft>
                          <a:spcPts val="0"/>
                        </a:spcAft>
                        <a:buClrTx/>
                        <a:buSzTx/>
                        <a:buFontTx/>
                        <a:buNone/>
                        <a:tabLst/>
                        <a:defRPr/>
                      </a:pPr>
                      <a:r>
                        <a:rPr lang="fi-FI" sz="1600" dirty="0" smtClean="0"/>
                        <a:t>Åbo</a:t>
                      </a:r>
                    </a:p>
                  </a:txBody>
                  <a:tcPr/>
                </a:tc>
              </a:tr>
              <a:tr h="320207">
                <a:tc>
                  <a:txBody>
                    <a:bodyPr/>
                    <a:lstStyle/>
                    <a:p>
                      <a:r>
                        <a:rPr lang="fi-FI" sz="1600" dirty="0" smtClean="0"/>
                        <a:t>Personal</a:t>
                      </a:r>
                      <a:endParaRPr lang="fi-FI" sz="1600" dirty="0"/>
                    </a:p>
                  </a:txBody>
                  <a:tcPr/>
                </a:tc>
                <a:tc>
                  <a:txBody>
                    <a:bodyPr/>
                    <a:lstStyle/>
                    <a:p>
                      <a:pPr algn="ctr"/>
                      <a:r>
                        <a:rPr lang="fi-FI" sz="1600" dirty="0" smtClean="0">
                          <a:solidFill>
                            <a:schemeClr val="tx1"/>
                          </a:solidFill>
                        </a:rPr>
                        <a:t>75</a:t>
                      </a:r>
                      <a:endParaRPr lang="fi-FI" sz="1600" dirty="0">
                        <a:solidFill>
                          <a:schemeClr val="tx1"/>
                        </a:solidFill>
                      </a:endParaRPr>
                    </a:p>
                  </a:txBody>
                  <a:tcPr/>
                </a:tc>
                <a:tc>
                  <a:txBody>
                    <a:bodyPr/>
                    <a:lstStyle/>
                    <a:p>
                      <a:pPr algn="ctr"/>
                      <a:r>
                        <a:rPr lang="fi-FI" sz="1600" dirty="0" smtClean="0">
                          <a:solidFill>
                            <a:schemeClr val="tx1"/>
                          </a:solidFill>
                        </a:rPr>
                        <a:t>58</a:t>
                      </a:r>
                      <a:endParaRPr lang="fi-FI" sz="1600" dirty="0">
                        <a:solidFill>
                          <a:schemeClr val="tx1"/>
                        </a:solidFill>
                      </a:endParaRPr>
                    </a:p>
                  </a:txBody>
                  <a:tcPr/>
                </a:tc>
                <a:tc>
                  <a:txBody>
                    <a:bodyPr/>
                    <a:lstStyle/>
                    <a:p>
                      <a:pPr algn="ctr"/>
                      <a:r>
                        <a:rPr lang="fi-FI" sz="1600" dirty="0" smtClean="0">
                          <a:solidFill>
                            <a:schemeClr val="tx1"/>
                          </a:solidFill>
                        </a:rPr>
                        <a:t>907</a:t>
                      </a:r>
                      <a:endParaRPr lang="fi-FI" sz="1600" dirty="0">
                        <a:solidFill>
                          <a:schemeClr val="tx1"/>
                        </a:solidFill>
                      </a:endParaRPr>
                    </a:p>
                  </a:txBody>
                  <a:tcPr/>
                </a:tc>
                <a:tc>
                  <a:txBody>
                    <a:bodyPr/>
                    <a:lstStyle/>
                    <a:p>
                      <a:pPr algn="ctr"/>
                      <a:r>
                        <a:rPr lang="fi-FI" sz="1600" dirty="0" smtClean="0">
                          <a:solidFill>
                            <a:schemeClr val="tx1"/>
                          </a:solidFill>
                        </a:rPr>
                        <a:t>66</a:t>
                      </a:r>
                      <a:endParaRPr lang="fi-FI" sz="1600" dirty="0">
                        <a:solidFill>
                          <a:schemeClr val="tx1"/>
                        </a:solidFill>
                      </a:endParaRPr>
                    </a:p>
                  </a:txBody>
                  <a:tcPr/>
                </a:tc>
              </a:tr>
              <a:tr h="320207">
                <a:tc>
                  <a:txBody>
                    <a:bodyPr/>
                    <a:lstStyle/>
                    <a:p>
                      <a:r>
                        <a:rPr lang="fi-FI" sz="1600" dirty="0" err="1" smtClean="0"/>
                        <a:t>Vårdnadshavare</a:t>
                      </a:r>
                      <a:endParaRPr lang="fi-FI" sz="1600" dirty="0"/>
                    </a:p>
                  </a:txBody>
                  <a:tcPr/>
                </a:tc>
                <a:tc>
                  <a:txBody>
                    <a:bodyPr/>
                    <a:lstStyle/>
                    <a:p>
                      <a:pPr algn="ctr"/>
                      <a:r>
                        <a:rPr lang="fi-FI" sz="1600" dirty="0" smtClean="0">
                          <a:solidFill>
                            <a:schemeClr val="tx1"/>
                          </a:solidFill>
                        </a:rPr>
                        <a:t>202</a:t>
                      </a:r>
                      <a:endParaRPr lang="fi-FI" sz="1600" dirty="0">
                        <a:solidFill>
                          <a:schemeClr val="tx1"/>
                        </a:solidFill>
                      </a:endParaRPr>
                    </a:p>
                  </a:txBody>
                  <a:tcPr/>
                </a:tc>
                <a:tc>
                  <a:txBody>
                    <a:bodyPr/>
                    <a:lstStyle/>
                    <a:p>
                      <a:pPr algn="ctr"/>
                      <a:r>
                        <a:rPr lang="fi-FI" sz="1600" dirty="0" smtClean="0">
                          <a:solidFill>
                            <a:schemeClr val="tx1"/>
                          </a:solidFill>
                        </a:rPr>
                        <a:t>19</a:t>
                      </a:r>
                      <a:endParaRPr lang="fi-FI" sz="1600" dirty="0">
                        <a:solidFill>
                          <a:schemeClr val="tx1"/>
                        </a:solidFill>
                      </a:endParaRPr>
                    </a:p>
                  </a:txBody>
                  <a:tcPr/>
                </a:tc>
                <a:tc>
                  <a:txBody>
                    <a:bodyPr/>
                    <a:lstStyle/>
                    <a:p>
                      <a:pPr algn="ctr"/>
                      <a:r>
                        <a:rPr lang="fi-FI" sz="1600" dirty="0" smtClean="0">
                          <a:solidFill>
                            <a:schemeClr val="tx1"/>
                          </a:solidFill>
                        </a:rPr>
                        <a:t>2535</a:t>
                      </a:r>
                      <a:endParaRPr lang="fi-FI" sz="1600" dirty="0">
                        <a:solidFill>
                          <a:schemeClr val="tx1"/>
                        </a:solidFill>
                      </a:endParaRPr>
                    </a:p>
                  </a:txBody>
                  <a:tcPr/>
                </a:tc>
                <a:tc>
                  <a:txBody>
                    <a:bodyPr/>
                    <a:lstStyle/>
                    <a:p>
                      <a:pPr algn="ctr"/>
                      <a:r>
                        <a:rPr lang="fi-FI" sz="1600" dirty="0" smtClean="0">
                          <a:solidFill>
                            <a:schemeClr val="tx1"/>
                          </a:solidFill>
                        </a:rPr>
                        <a:t>27</a:t>
                      </a:r>
                      <a:endParaRPr lang="fi-FI" sz="1600" dirty="0">
                        <a:solidFill>
                          <a:schemeClr val="tx1"/>
                        </a:solidFill>
                      </a:endParaRPr>
                    </a:p>
                  </a:txBody>
                  <a:tcPr/>
                </a:tc>
              </a:tr>
              <a:tr h="320207">
                <a:tc>
                  <a:txBody>
                    <a:bodyPr/>
                    <a:lstStyle/>
                    <a:p>
                      <a:r>
                        <a:rPr lang="fi-FI" sz="1600" dirty="0" err="1" smtClean="0"/>
                        <a:t>Årskurs</a:t>
                      </a:r>
                      <a:r>
                        <a:rPr lang="fi-FI" sz="1600" dirty="0" smtClean="0"/>
                        <a:t> 1.-4.</a:t>
                      </a:r>
                      <a:endParaRPr lang="fi-FI" sz="1600" dirty="0"/>
                    </a:p>
                  </a:txBody>
                  <a:tcPr/>
                </a:tc>
                <a:tc>
                  <a:txBody>
                    <a:bodyPr/>
                    <a:lstStyle/>
                    <a:p>
                      <a:pPr algn="ctr"/>
                      <a:r>
                        <a:rPr lang="fi-FI" sz="1600" dirty="0" smtClean="0">
                          <a:solidFill>
                            <a:schemeClr val="tx1"/>
                          </a:solidFill>
                        </a:rPr>
                        <a:t>342</a:t>
                      </a:r>
                      <a:endParaRPr lang="fi-FI" sz="1600" dirty="0">
                        <a:solidFill>
                          <a:schemeClr val="tx1"/>
                        </a:solidFill>
                      </a:endParaRPr>
                    </a:p>
                  </a:txBody>
                  <a:tcPr/>
                </a:tc>
                <a:tc>
                  <a:txBody>
                    <a:bodyPr/>
                    <a:lstStyle/>
                    <a:p>
                      <a:pPr algn="ctr"/>
                      <a:r>
                        <a:rPr lang="fi-FI" sz="1600" dirty="0" smtClean="0">
                          <a:solidFill>
                            <a:schemeClr val="tx1"/>
                          </a:solidFill>
                        </a:rPr>
                        <a:t>70</a:t>
                      </a:r>
                      <a:endParaRPr lang="fi-FI" sz="1600" dirty="0">
                        <a:solidFill>
                          <a:schemeClr val="tx1"/>
                        </a:solidFill>
                      </a:endParaRPr>
                    </a:p>
                  </a:txBody>
                  <a:tcPr/>
                </a:tc>
                <a:tc>
                  <a:txBody>
                    <a:bodyPr/>
                    <a:lstStyle/>
                    <a:p>
                      <a:pPr algn="ctr"/>
                      <a:r>
                        <a:rPr lang="fi-FI" sz="1600" dirty="0" smtClean="0">
                          <a:solidFill>
                            <a:schemeClr val="tx1"/>
                          </a:solidFill>
                        </a:rPr>
                        <a:t>4195</a:t>
                      </a:r>
                      <a:endParaRPr lang="fi-FI" sz="1600" dirty="0">
                        <a:solidFill>
                          <a:schemeClr val="tx1"/>
                        </a:solidFill>
                      </a:endParaRPr>
                    </a:p>
                  </a:txBody>
                  <a:tcPr/>
                </a:tc>
                <a:tc>
                  <a:txBody>
                    <a:bodyPr/>
                    <a:lstStyle/>
                    <a:p>
                      <a:pPr algn="ctr"/>
                      <a:r>
                        <a:rPr lang="fi-FI" sz="1600" dirty="0" smtClean="0">
                          <a:solidFill>
                            <a:schemeClr val="tx1"/>
                          </a:solidFill>
                        </a:rPr>
                        <a:t>66</a:t>
                      </a:r>
                      <a:endParaRPr lang="fi-FI" sz="1600" dirty="0">
                        <a:solidFill>
                          <a:schemeClr val="tx1"/>
                        </a:solidFill>
                      </a:endParaRPr>
                    </a:p>
                  </a:txBody>
                  <a:tcPr/>
                </a:tc>
              </a:tr>
              <a:tr h="357227">
                <a:tc>
                  <a:txBody>
                    <a:bodyPr/>
                    <a:lstStyle/>
                    <a:p>
                      <a:r>
                        <a:rPr lang="fi-FI" sz="1600" dirty="0" err="1" smtClean="0"/>
                        <a:t>Årskurs</a:t>
                      </a:r>
                      <a:r>
                        <a:rPr lang="fi-FI" sz="1600" dirty="0" smtClean="0"/>
                        <a:t> 5.-9.</a:t>
                      </a:r>
                      <a:r>
                        <a:rPr lang="fi-FI" sz="1600" baseline="0" dirty="0" smtClean="0"/>
                        <a:t> </a:t>
                      </a:r>
                      <a:endParaRPr lang="fi-FI" sz="1600" dirty="0"/>
                    </a:p>
                  </a:txBody>
                  <a:tcPr/>
                </a:tc>
                <a:tc>
                  <a:txBody>
                    <a:bodyPr/>
                    <a:lstStyle/>
                    <a:p>
                      <a:pPr algn="ctr"/>
                      <a:r>
                        <a:rPr lang="fi-FI" sz="1600" dirty="0" smtClean="0">
                          <a:solidFill>
                            <a:schemeClr val="tx1"/>
                          </a:solidFill>
                        </a:rPr>
                        <a:t>346</a:t>
                      </a:r>
                      <a:endParaRPr lang="fi-FI" sz="1600" dirty="0">
                        <a:solidFill>
                          <a:schemeClr val="tx1"/>
                        </a:solidFill>
                      </a:endParaRPr>
                    </a:p>
                  </a:txBody>
                  <a:tcPr/>
                </a:tc>
                <a:tc>
                  <a:txBody>
                    <a:bodyPr/>
                    <a:lstStyle/>
                    <a:p>
                      <a:pPr algn="ctr"/>
                      <a:r>
                        <a:rPr lang="fi-FI" sz="1600" dirty="0" smtClean="0">
                          <a:solidFill>
                            <a:schemeClr val="tx1"/>
                          </a:solidFill>
                        </a:rPr>
                        <a:t>60</a:t>
                      </a:r>
                      <a:endParaRPr lang="fi-FI" sz="1600" dirty="0">
                        <a:solidFill>
                          <a:schemeClr val="tx1"/>
                        </a:solidFill>
                      </a:endParaRPr>
                    </a:p>
                  </a:txBody>
                  <a:tcPr/>
                </a:tc>
                <a:tc>
                  <a:txBody>
                    <a:bodyPr/>
                    <a:lstStyle/>
                    <a:p>
                      <a:pPr algn="ctr"/>
                      <a:r>
                        <a:rPr lang="fi-FI" sz="1600" dirty="0" smtClean="0">
                          <a:solidFill>
                            <a:schemeClr val="tx1"/>
                          </a:solidFill>
                        </a:rPr>
                        <a:t>5062</a:t>
                      </a:r>
                      <a:endParaRPr lang="fi-FI" sz="1600" dirty="0">
                        <a:solidFill>
                          <a:schemeClr val="tx1"/>
                        </a:solidFill>
                      </a:endParaRPr>
                    </a:p>
                  </a:txBody>
                  <a:tcPr/>
                </a:tc>
                <a:tc>
                  <a:txBody>
                    <a:bodyPr/>
                    <a:lstStyle/>
                    <a:p>
                      <a:pPr algn="ctr"/>
                      <a:r>
                        <a:rPr lang="fi-FI" sz="1600" dirty="0" smtClean="0">
                          <a:solidFill>
                            <a:schemeClr val="tx1"/>
                          </a:solidFill>
                        </a:rPr>
                        <a:t>66</a:t>
                      </a:r>
                      <a:endParaRPr lang="fi-FI" sz="1600" dirty="0">
                        <a:solidFill>
                          <a:schemeClr val="tx1"/>
                        </a:solidFill>
                      </a:endParaRPr>
                    </a:p>
                  </a:txBody>
                  <a:tcPr/>
                </a:tc>
              </a:tr>
              <a:tr h="357227">
                <a:tc>
                  <a:txBody>
                    <a:bodyPr/>
                    <a:lstStyle/>
                    <a:p>
                      <a:r>
                        <a:rPr lang="fi-FI" sz="1600" dirty="0" err="1" smtClean="0">
                          <a:solidFill>
                            <a:schemeClr val="tx1"/>
                          </a:solidFill>
                        </a:rPr>
                        <a:t>Tillsammans</a:t>
                      </a:r>
                      <a:endParaRPr lang="fi-FI" sz="1600" dirty="0">
                        <a:solidFill>
                          <a:schemeClr val="tx1"/>
                        </a:solidFill>
                      </a:endParaRPr>
                    </a:p>
                  </a:txBody>
                  <a:tcPr/>
                </a:tc>
                <a:tc>
                  <a:txBody>
                    <a:bodyPr/>
                    <a:lstStyle/>
                    <a:p>
                      <a:pPr algn="ctr"/>
                      <a:r>
                        <a:rPr lang="fi-FI" sz="1600" dirty="0" smtClean="0">
                          <a:solidFill>
                            <a:schemeClr val="tx1"/>
                          </a:solidFill>
                        </a:rPr>
                        <a:t>965</a:t>
                      </a:r>
                      <a:endParaRPr lang="fi-FI" sz="1600" dirty="0">
                        <a:solidFill>
                          <a:schemeClr val="tx1"/>
                        </a:solidFill>
                      </a:endParaRPr>
                    </a:p>
                  </a:txBody>
                  <a:tcPr/>
                </a:tc>
                <a:tc>
                  <a:txBody>
                    <a:bodyPr/>
                    <a:lstStyle/>
                    <a:p>
                      <a:pPr algn="ctr"/>
                      <a:r>
                        <a:rPr lang="fi-FI" sz="1600" dirty="0" smtClean="0">
                          <a:solidFill>
                            <a:schemeClr val="tx1"/>
                          </a:solidFill>
                        </a:rPr>
                        <a:t>43</a:t>
                      </a:r>
                      <a:endParaRPr lang="fi-FI" sz="1600" dirty="0">
                        <a:solidFill>
                          <a:schemeClr val="tx1"/>
                        </a:solidFill>
                      </a:endParaRPr>
                    </a:p>
                  </a:txBody>
                  <a:tcPr/>
                </a:tc>
                <a:tc>
                  <a:txBody>
                    <a:bodyPr/>
                    <a:lstStyle/>
                    <a:p>
                      <a:pPr algn="ctr"/>
                      <a:r>
                        <a:rPr lang="fi-FI" sz="1600" dirty="0" smtClean="0">
                          <a:solidFill>
                            <a:schemeClr val="tx1"/>
                          </a:solidFill>
                        </a:rPr>
                        <a:t>12 699</a:t>
                      </a:r>
                      <a:endParaRPr lang="fi-FI" sz="1600" dirty="0">
                        <a:solidFill>
                          <a:schemeClr val="tx1"/>
                        </a:solidFill>
                      </a:endParaRPr>
                    </a:p>
                  </a:txBody>
                  <a:tcPr/>
                </a:tc>
                <a:tc>
                  <a:txBody>
                    <a:bodyPr/>
                    <a:lstStyle/>
                    <a:p>
                      <a:pPr algn="ctr"/>
                      <a:r>
                        <a:rPr lang="fi-FI" sz="1600" dirty="0" smtClean="0">
                          <a:solidFill>
                            <a:schemeClr val="tx1"/>
                          </a:solidFill>
                        </a:rPr>
                        <a:t>51</a:t>
                      </a:r>
                      <a:endParaRPr lang="fi-FI" sz="1600" dirty="0">
                        <a:solidFill>
                          <a:schemeClr val="tx1"/>
                        </a:solidFill>
                      </a:endParaRPr>
                    </a:p>
                  </a:txBody>
                  <a:tcPr/>
                </a:tc>
              </a:tr>
            </a:tbl>
          </a:graphicData>
        </a:graphic>
      </p:graphicFrame>
      <p:sp>
        <p:nvSpPr>
          <p:cNvPr id="5" name="Otsikko 1"/>
          <p:cNvSpPr txBox="1">
            <a:spLocks/>
          </p:cNvSpPr>
          <p:nvPr/>
        </p:nvSpPr>
        <p:spPr>
          <a:xfrm>
            <a:off x="467833" y="138224"/>
            <a:ext cx="8187069" cy="712382"/>
          </a:xfrm>
          <a:prstGeom prst="rect">
            <a:avLst/>
          </a:prstGeom>
        </p:spPr>
        <p:txBody>
          <a:bodyPr vert="horz" wrap="square" lIns="0" tIns="0" rIns="91440" bIns="0" rtlCol="0" anchor="ctr">
            <a:noAutofit/>
          </a:bodyPr>
          <a:lst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a:lstStyle>
          <a:p>
            <a:r>
              <a:rPr lang="fi-FI" sz="2400" dirty="0" smtClean="0">
                <a:latin typeface="Arial" panose="020B0604020202020204" pitchFamily="34" charset="0"/>
                <a:ea typeface="Verdana" panose="020B0604030504040204" pitchFamily="34" charset="0"/>
                <a:cs typeface="Arial" panose="020B0604020202020204" pitchFamily="34" charset="0"/>
              </a:rPr>
              <a:t>De </a:t>
            </a:r>
            <a:r>
              <a:rPr lang="fi-FI" sz="2400" dirty="0" err="1" smtClean="0">
                <a:latin typeface="Arial" panose="020B0604020202020204" pitchFamily="34" charset="0"/>
                <a:ea typeface="Verdana" panose="020B0604030504040204" pitchFamily="34" charset="0"/>
                <a:cs typeface="Arial" panose="020B0604020202020204" pitchFamily="34" charset="0"/>
              </a:rPr>
              <a:t>som</a:t>
            </a:r>
            <a:r>
              <a:rPr lang="fi-FI" sz="2400" dirty="0" smtClean="0">
                <a:latin typeface="Arial" panose="020B0604020202020204" pitchFamily="34" charset="0"/>
                <a:ea typeface="Verdana" panose="020B0604030504040204" pitchFamily="34" charset="0"/>
                <a:cs typeface="Arial" panose="020B0604020202020204" pitchFamily="34" charset="0"/>
              </a:rPr>
              <a:t> </a:t>
            </a:r>
            <a:r>
              <a:rPr lang="fi-FI" sz="2400" dirty="0" err="1" smtClean="0">
                <a:latin typeface="Arial" panose="020B0604020202020204" pitchFamily="34" charset="0"/>
                <a:ea typeface="Verdana" panose="020B0604030504040204" pitchFamily="34" charset="0"/>
                <a:cs typeface="Arial" panose="020B0604020202020204" pitchFamily="34" charset="0"/>
              </a:rPr>
              <a:t>besvarat</a:t>
            </a:r>
            <a:r>
              <a:rPr lang="fi-FI" sz="2400" dirty="0" smtClean="0">
                <a:latin typeface="Arial" panose="020B0604020202020204" pitchFamily="34" charset="0"/>
                <a:ea typeface="Verdana" panose="020B0604030504040204" pitchFamily="34" charset="0"/>
                <a:cs typeface="Arial" panose="020B0604020202020204" pitchFamily="34" charset="0"/>
              </a:rPr>
              <a:t> </a:t>
            </a:r>
            <a:r>
              <a:rPr lang="fi-FI" sz="2400" dirty="0" err="1" smtClean="0">
                <a:latin typeface="Arial" panose="020B0604020202020204" pitchFamily="34" charset="0"/>
                <a:ea typeface="Verdana" panose="020B0604030504040204" pitchFamily="34" charset="0"/>
                <a:cs typeface="Arial" panose="020B0604020202020204" pitchFamily="34" charset="0"/>
              </a:rPr>
              <a:t>enkäten</a:t>
            </a:r>
            <a:endParaRPr lang="fi-FI"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2605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dirty="0" err="1" smtClean="0"/>
              <a:t>Enkätens</a:t>
            </a:r>
            <a:r>
              <a:rPr lang="fi-FI" noProof="0" dirty="0" smtClean="0"/>
              <a:t> </a:t>
            </a:r>
            <a:r>
              <a:rPr lang="fi-FI" noProof="0" dirty="0" err="1" smtClean="0"/>
              <a:t>resultat</a:t>
            </a:r>
            <a:endParaRPr lang="fi-FI" noProof="0" dirty="0"/>
          </a:p>
        </p:txBody>
      </p:sp>
      <p:sp>
        <p:nvSpPr>
          <p:cNvPr id="3" name="Text Placeholder 2"/>
          <p:cNvSpPr>
            <a:spLocks noGrp="1"/>
          </p:cNvSpPr>
          <p:nvPr>
            <p:ph type="body" sz="quarter" idx="10"/>
          </p:nvPr>
        </p:nvSpPr>
        <p:spPr/>
        <p:txBody>
          <a:bodyPr/>
          <a:lstStyle/>
          <a:p>
            <a:r>
              <a:rPr lang="fi-FI" dirty="0"/>
              <a:t>2</a:t>
            </a:r>
            <a:r>
              <a:rPr lang="fi-FI" noProof="0" dirty="0" smtClean="0"/>
              <a:t>.</a:t>
            </a:r>
            <a:endParaRPr lang="fi-FI" noProof="0" dirty="0"/>
          </a:p>
        </p:txBody>
      </p:sp>
    </p:spTree>
    <p:extLst>
      <p:ext uri="{BB962C8B-B14F-4D97-AF65-F5344CB8AC3E}">
        <p14:creationId xmlns:p14="http://schemas.microsoft.com/office/powerpoint/2010/main" val="608998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Kaavio 10"/>
          <p:cNvGraphicFramePr>
            <a:graphicFrameLocks/>
          </p:cNvGraphicFramePr>
          <p:nvPr>
            <p:extLst>
              <p:ext uri="{D42A27DB-BD31-4B8C-83A1-F6EECF244321}">
                <p14:modId xmlns:p14="http://schemas.microsoft.com/office/powerpoint/2010/main" val="97616176"/>
              </p:ext>
            </p:extLst>
          </p:nvPr>
        </p:nvGraphicFramePr>
        <p:xfrm>
          <a:off x="784185" y="246856"/>
          <a:ext cx="7023384" cy="464978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uora yhdysviiva 9"/>
          <p:cNvCxnSpPr/>
          <p:nvPr/>
        </p:nvCxnSpPr>
        <p:spPr>
          <a:xfrm>
            <a:off x="2006932" y="1796334"/>
            <a:ext cx="6123681"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327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95676" y="1317354"/>
            <a:ext cx="1076673" cy="553998"/>
          </a:xfrm>
          <a:prstGeom prst="rect">
            <a:avLst/>
          </a:prstGeom>
          <a:noFill/>
          <a:ln w="38100">
            <a:solidFill>
              <a:schemeClr val="accent1"/>
            </a:solidFill>
          </a:ln>
        </p:spPr>
        <p:txBody>
          <a:bodyPr wrap="square" rtlCol="0">
            <a:spAutoFit/>
          </a:bodyPr>
          <a:lstStyle/>
          <a:p>
            <a:r>
              <a:rPr lang="fi-FI" sz="1000" dirty="0" err="1" smtClean="0"/>
              <a:t>Har</a:t>
            </a:r>
            <a:r>
              <a:rPr lang="fi-FI" sz="1000" dirty="0" smtClean="0"/>
              <a:t> </a:t>
            </a:r>
            <a:r>
              <a:rPr lang="fi-FI" sz="1000" dirty="0" err="1" smtClean="0"/>
              <a:t>eleverna</a:t>
            </a:r>
            <a:r>
              <a:rPr lang="fi-FI" sz="1000" dirty="0" smtClean="0"/>
              <a:t> i </a:t>
            </a:r>
            <a:r>
              <a:rPr lang="fi-FI" sz="1000" dirty="0" err="1" smtClean="0"/>
              <a:t>åk</a:t>
            </a:r>
            <a:r>
              <a:rPr lang="fi-FI" sz="1000" dirty="0" smtClean="0"/>
              <a:t> 5-9 </a:t>
            </a:r>
            <a:r>
              <a:rPr lang="fi-FI" sz="1000" dirty="0" err="1" smtClean="0"/>
              <a:t>möjlighet</a:t>
            </a:r>
            <a:r>
              <a:rPr lang="fi-FI" sz="1000" dirty="0" smtClean="0"/>
              <a:t> </a:t>
            </a:r>
            <a:r>
              <a:rPr lang="fi-FI" sz="1000" dirty="0" err="1" smtClean="0"/>
              <a:t>att</a:t>
            </a:r>
            <a:r>
              <a:rPr lang="fi-FI" sz="1000" dirty="0" smtClean="0"/>
              <a:t> </a:t>
            </a:r>
            <a:r>
              <a:rPr lang="fi-FI" sz="1000" dirty="0" err="1" smtClean="0"/>
              <a:t>påverka</a:t>
            </a:r>
            <a:r>
              <a:rPr lang="fi-FI" sz="1000" dirty="0" smtClean="0"/>
              <a:t>?</a:t>
            </a:r>
            <a:endParaRPr lang="fi-FI" sz="1000" dirty="0"/>
          </a:p>
        </p:txBody>
      </p:sp>
      <p:graphicFrame>
        <p:nvGraphicFramePr>
          <p:cNvPr id="8" name="Kaavio 7"/>
          <p:cNvGraphicFramePr>
            <a:graphicFrameLocks/>
          </p:cNvGraphicFramePr>
          <p:nvPr>
            <p:extLst>
              <p:ext uri="{D42A27DB-BD31-4B8C-83A1-F6EECF244321}">
                <p14:modId xmlns:p14="http://schemas.microsoft.com/office/powerpoint/2010/main" val="3770948625"/>
              </p:ext>
            </p:extLst>
          </p:nvPr>
        </p:nvGraphicFramePr>
        <p:xfrm>
          <a:off x="542611" y="239905"/>
          <a:ext cx="7988440" cy="489354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uora yhdysviiva 8"/>
          <p:cNvCxnSpPr/>
          <p:nvPr/>
        </p:nvCxnSpPr>
        <p:spPr>
          <a:xfrm>
            <a:off x="2006932" y="1796334"/>
            <a:ext cx="6123681"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13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Kaavio 6"/>
          <p:cNvGraphicFramePr>
            <a:graphicFrameLocks/>
          </p:cNvGraphicFramePr>
          <p:nvPr>
            <p:extLst>
              <p:ext uri="{D42A27DB-BD31-4B8C-83A1-F6EECF244321}">
                <p14:modId xmlns:p14="http://schemas.microsoft.com/office/powerpoint/2010/main" val="3072133934"/>
              </p:ext>
            </p:extLst>
          </p:nvPr>
        </p:nvGraphicFramePr>
        <p:xfrm>
          <a:off x="828432" y="218449"/>
          <a:ext cx="7260492" cy="472087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uora yhdysviiva 3"/>
          <p:cNvCxnSpPr/>
          <p:nvPr/>
        </p:nvCxnSpPr>
        <p:spPr>
          <a:xfrm>
            <a:off x="2472184" y="1695700"/>
            <a:ext cx="552068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99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Kaavio 8"/>
          <p:cNvGraphicFramePr>
            <a:graphicFrameLocks/>
          </p:cNvGraphicFramePr>
          <p:nvPr>
            <p:extLst>
              <p:ext uri="{D42A27DB-BD31-4B8C-83A1-F6EECF244321}">
                <p14:modId xmlns:p14="http://schemas.microsoft.com/office/powerpoint/2010/main" val="3791728716"/>
              </p:ext>
            </p:extLst>
          </p:nvPr>
        </p:nvGraphicFramePr>
        <p:xfrm>
          <a:off x="641379" y="260239"/>
          <a:ext cx="7738945" cy="45629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123901" y="2106573"/>
            <a:ext cx="1289538" cy="861774"/>
          </a:xfrm>
          <a:prstGeom prst="rect">
            <a:avLst/>
          </a:prstGeom>
          <a:noFill/>
          <a:ln w="38100">
            <a:solidFill>
              <a:schemeClr val="accent1"/>
            </a:solidFill>
          </a:ln>
        </p:spPr>
        <p:txBody>
          <a:bodyPr wrap="square" rtlCol="0">
            <a:spAutoFit/>
          </a:bodyPr>
          <a:lstStyle/>
          <a:p>
            <a:r>
              <a:rPr lang="fi-FI" sz="1000" dirty="0" err="1" smtClean="0"/>
              <a:t>Upplever</a:t>
            </a:r>
            <a:r>
              <a:rPr lang="fi-FI" sz="1000" dirty="0" smtClean="0"/>
              <a:t> personalen </a:t>
            </a:r>
            <a:r>
              <a:rPr lang="fi-FI" sz="1000" dirty="0" err="1" smtClean="0"/>
              <a:t>att</a:t>
            </a:r>
            <a:r>
              <a:rPr lang="fi-FI" sz="1000" dirty="0" smtClean="0"/>
              <a:t> </a:t>
            </a:r>
            <a:r>
              <a:rPr lang="fi-FI" sz="1000" dirty="0" err="1" smtClean="0"/>
              <a:t>det</a:t>
            </a:r>
            <a:r>
              <a:rPr lang="fi-FI" sz="1000" dirty="0" smtClean="0"/>
              <a:t> </a:t>
            </a:r>
            <a:r>
              <a:rPr lang="fi-FI" sz="1000" dirty="0" err="1" smtClean="0"/>
              <a:t>är</a:t>
            </a:r>
            <a:r>
              <a:rPr lang="fi-FI" sz="1000" dirty="0" smtClean="0"/>
              <a:t> </a:t>
            </a:r>
            <a:r>
              <a:rPr lang="fi-FI" sz="1000" dirty="0" err="1" smtClean="0"/>
              <a:t>större</a:t>
            </a:r>
            <a:r>
              <a:rPr lang="fi-FI" sz="1000" dirty="0" smtClean="0"/>
              <a:t> </a:t>
            </a:r>
            <a:r>
              <a:rPr lang="fi-FI" sz="1000" dirty="0" err="1" smtClean="0"/>
              <a:t>brist</a:t>
            </a:r>
            <a:r>
              <a:rPr lang="fi-FI" sz="1000" dirty="0" smtClean="0"/>
              <a:t> </a:t>
            </a:r>
            <a:r>
              <a:rPr lang="fi-FI" sz="1000" dirty="0" err="1" smtClean="0"/>
              <a:t>på</a:t>
            </a:r>
            <a:r>
              <a:rPr lang="fi-FI" sz="1000" dirty="0" smtClean="0"/>
              <a:t> </a:t>
            </a:r>
            <a:r>
              <a:rPr lang="fi-FI" sz="1000" dirty="0" err="1" smtClean="0"/>
              <a:t>resurser</a:t>
            </a:r>
            <a:r>
              <a:rPr lang="fi-FI" sz="1000" dirty="0" smtClean="0"/>
              <a:t> </a:t>
            </a:r>
            <a:r>
              <a:rPr lang="fi-FI" sz="1000" dirty="0" err="1" smtClean="0"/>
              <a:t>än</a:t>
            </a:r>
            <a:r>
              <a:rPr lang="fi-FI" sz="1000" dirty="0" smtClean="0"/>
              <a:t> </a:t>
            </a:r>
            <a:r>
              <a:rPr lang="fi-FI" sz="1000" dirty="0" err="1" smtClean="0"/>
              <a:t>övriga</a:t>
            </a:r>
            <a:r>
              <a:rPr lang="fi-FI" sz="1000" dirty="0" smtClean="0"/>
              <a:t> </a:t>
            </a:r>
            <a:r>
              <a:rPr lang="fi-FI" sz="1000" dirty="0" err="1" smtClean="0"/>
              <a:t>grupper</a:t>
            </a:r>
            <a:r>
              <a:rPr lang="fi-FI" sz="1000" dirty="0" smtClean="0"/>
              <a:t>?</a:t>
            </a:r>
            <a:endParaRPr lang="fi-FI" sz="1000" dirty="0"/>
          </a:p>
        </p:txBody>
      </p:sp>
      <p:cxnSp>
        <p:nvCxnSpPr>
          <p:cNvPr id="8" name="Suora yhdysviiva 7"/>
          <p:cNvCxnSpPr/>
          <p:nvPr/>
        </p:nvCxnSpPr>
        <p:spPr>
          <a:xfrm>
            <a:off x="2230451" y="1596261"/>
            <a:ext cx="552068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700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extLst>
              <p:ext uri="{D42A27DB-BD31-4B8C-83A1-F6EECF244321}">
                <p14:modId xmlns:p14="http://schemas.microsoft.com/office/powerpoint/2010/main" val="50136362"/>
              </p:ext>
            </p:extLst>
          </p:nvPr>
        </p:nvGraphicFramePr>
        <p:xfrm>
          <a:off x="398363" y="315676"/>
          <a:ext cx="8172882" cy="4286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791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URKU_PPT_16-9">
  <a:themeElements>
    <a:clrScheme name="Custom 48">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TURKU_PPT_16-9</Template>
  <TotalTime>7469</TotalTime>
  <Words>1545</Words>
  <Application>Microsoft Office PowerPoint</Application>
  <PresentationFormat>Bildspel på skärmen (16:9)</PresentationFormat>
  <Paragraphs>176</Paragraphs>
  <Slides>27</Slides>
  <Notes>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27</vt:i4>
      </vt:variant>
    </vt:vector>
  </HeadingPairs>
  <TitlesOfParts>
    <vt:vector size="36" baseType="lpstr">
      <vt:lpstr>SimHei</vt:lpstr>
      <vt:lpstr>Arial</vt:lpstr>
      <vt:lpstr>Calibri</vt:lpstr>
      <vt:lpstr>Courier New</vt:lpstr>
      <vt:lpstr>Lucida Grande</vt:lpstr>
      <vt:lpstr>Verdana</vt:lpstr>
      <vt:lpstr>TURKU_PPT_16-9</vt:lpstr>
      <vt:lpstr>Kuvalliset</vt:lpstr>
      <vt:lpstr>Värilliset</vt:lpstr>
      <vt:lpstr>Kvalitetsenkät inom grundläggande utbildning 2017 Braheskolan och Cygnaeus skola S:t Olofskolan Sirkkala och Sirkkalabackens skola    </vt:lpstr>
      <vt:lpstr>Enkätens bakgrundsfaktorer</vt:lpstr>
      <vt:lpstr>PowerPoint-presentation</vt:lpstr>
      <vt:lpstr>Enkätens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TOP5 Personal, alla påståenden, skala 1- 4</vt:lpstr>
      <vt:lpstr>TOP5 Vårdnadshavare,alla påståenden, skala 1- 4</vt:lpstr>
      <vt:lpstr>TOP5 Elever åk 1-4, alla påståenden, skala 1- 4</vt:lpstr>
      <vt:lpstr>TOP5 Elever åk 5-9, alla påståenden, skala 1- 4</vt:lpstr>
      <vt:lpstr>              ”FEELISMÄTARE”: Utvärdera hur bra du trivs i skolan med ett skolvitsord på skalan 4-10</vt:lpstr>
      <vt:lpstr>Enskilda kommentarer</vt:lpstr>
      <vt:lpstr>PowerPoint-presentation</vt:lpstr>
      <vt:lpstr>Poimintoja sanallisesta palautteesta/ Henkilökunta (1/2) </vt:lpstr>
      <vt:lpstr>Poimintoja sanallisesta palautteesta/ Huoltajat (1/2) </vt:lpstr>
      <vt:lpstr>Poimintoja sanallisesta palautteesta/ Huoltajat (2/2) </vt:lpstr>
      <vt:lpstr>Poimintoja sanallisesta palautteesta/ Oppilaat 1.–4.lk (1/2) </vt:lpstr>
      <vt:lpstr>Poimintoja sanallisesta palautteesta/ Oppilaat 1.–4.lk (2/2) </vt:lpstr>
      <vt:lpstr>Poimintoja sanallisesta palautteesta/ Oppilaat 5.–9.lk (1/2)</vt:lpstr>
      <vt:lpstr>Poimintoja sanallisesta palautteesta/ Oppilaat 5.–9.lk (2/2)</vt:lpstr>
    </vt:vector>
  </TitlesOfParts>
  <Company>Turun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yhdelle tai kahdelle riville</dc:title>
  <dc:creator>Isotalo Sari</dc:creator>
  <cp:lastModifiedBy>Kjellman Liliane</cp:lastModifiedBy>
  <cp:revision>715</cp:revision>
  <cp:lastPrinted>2017-03-07T14:05:19Z</cp:lastPrinted>
  <dcterms:created xsi:type="dcterms:W3CDTF">2016-06-09T06:54:55Z</dcterms:created>
  <dcterms:modified xsi:type="dcterms:W3CDTF">2017-03-31T09:37:10Z</dcterms:modified>
</cp:coreProperties>
</file>