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  <p:sldMasterId id="2147483655" r:id="rId3"/>
  </p:sldMasterIdLst>
  <p:handoutMasterIdLst>
    <p:handoutMasterId r:id="rId14"/>
  </p:handoutMasterIdLst>
  <p:sldIdLst>
    <p:sldId id="270" r:id="rId4"/>
    <p:sldId id="272" r:id="rId5"/>
    <p:sldId id="271" r:id="rId6"/>
    <p:sldId id="275" r:id="rId7"/>
    <p:sldId id="266" r:id="rId8"/>
    <p:sldId id="273" r:id="rId9"/>
    <p:sldId id="277" r:id="rId10"/>
    <p:sldId id="274" r:id="rId11"/>
    <p:sldId id="281" r:id="rId12"/>
    <p:sldId id="263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1">
          <p15:clr>
            <a:srgbClr val="A4A3A4"/>
          </p15:clr>
        </p15:guide>
        <p15:guide id="2" orient="horz" pos="239">
          <p15:clr>
            <a:srgbClr val="A4A3A4"/>
          </p15:clr>
        </p15:guide>
        <p15:guide id="3" orient="horz" pos="2783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pos="865">
          <p15:clr>
            <a:srgbClr val="A4A3A4"/>
          </p15:clr>
        </p15:guide>
        <p15:guide id="6" pos="5291">
          <p15:clr>
            <a:srgbClr val="A4A3A4"/>
          </p15:clr>
        </p15:guide>
        <p15:guide id="7" pos="2879">
          <p15:clr>
            <a:srgbClr val="A4A3A4"/>
          </p15:clr>
        </p15:guide>
        <p15:guide id="8" pos="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F26522"/>
    <a:srgbClr val="7DC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9900" autoAdjust="0"/>
  </p:normalViewPr>
  <p:slideViewPr>
    <p:cSldViewPr snapToGrid="0" snapToObjects="1">
      <p:cViewPr varScale="1">
        <p:scale>
          <a:sx n="150" d="100"/>
          <a:sy n="150" d="100"/>
        </p:scale>
        <p:origin x="336" y="108"/>
      </p:cViewPr>
      <p:guideLst>
        <p:guide orient="horz" pos="711"/>
        <p:guide orient="horz" pos="239"/>
        <p:guide orient="horz" pos="2783"/>
        <p:guide orient="horz" pos="1026"/>
        <p:guide pos="865"/>
        <p:guide pos="5291"/>
        <p:guide pos="2879"/>
        <p:guide pos="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1B35D-A554-1C46-A8D1-9D72DD41DD25}" type="datetimeFigureOut">
              <a:rPr lang="en-US" smtClean="0"/>
              <a:t>5/20/2021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12B44-70AE-664D-804A-D050CCDBEB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9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7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54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312964"/>
            <a:ext cx="4140000" cy="2160000"/>
          </a:xfrm>
          <a:blipFill rotWithShape="1">
            <a:blip r:embed="rId2"/>
            <a:srcRect/>
            <a:stretch>
              <a:fillRect t="-50014" b="-41652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2648436"/>
            <a:ext cx="4140000" cy="2160000"/>
          </a:xfrm>
          <a:blipFill rotWithShape="1">
            <a:blip r:embed="rId3"/>
            <a:srcRect/>
            <a:stretch>
              <a:fillRect t="-20915" b="-12601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17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4266000"/>
          </a:xfrm>
          <a:blipFill rotWithShape="1">
            <a:blip r:embed="rId2"/>
            <a:srcRect/>
            <a:stretch>
              <a:fillRect t="-21446" b="-1749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25,4 x 15,8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4468631"/>
            <a:ext cx="6626252" cy="674869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/>
              <a:t>Tähän lyhyt kuvateksti</a:t>
            </a:r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05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143500"/>
          </a:xfrm>
          <a:blipFill rotWithShape="1">
            <a:blip r:embed="rId2"/>
            <a:srcRect/>
            <a:stretch>
              <a:fillRect t="-17927" b="-15407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25,4 x 15,8 cm</a:t>
            </a:r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79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795806"/>
            <a:ext cx="1370090" cy="71780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1" y="3893082"/>
            <a:ext cx="5902175" cy="69742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1" y="1801907"/>
            <a:ext cx="7733725" cy="138538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07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</a:t>
            </a:r>
            <a:br>
              <a:rPr lang="fi-FI" dirty="0"/>
            </a:br>
            <a:r>
              <a:rPr lang="fi-FI" dirty="0"/>
              <a:t>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99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3306721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376363"/>
            <a:ext cx="3187392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9733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121013"/>
            <a:ext cx="6031310" cy="165503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10" y="2121012"/>
            <a:ext cx="1773017" cy="1087167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8500"/>
              </a:lnSpc>
              <a:spcAft>
                <a:spcPts val="0"/>
              </a:spcAft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7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7104061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782839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66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3" y="1801906"/>
            <a:ext cx="8091213" cy="2408660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7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379811"/>
            <a:ext cx="3829050" cy="1175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3463327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04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3" y="2256229"/>
            <a:ext cx="8091213" cy="138538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Kiitos!</a:t>
            </a:r>
            <a:endParaRPr lang="en-US" dirty="0"/>
          </a:p>
        </p:txBody>
      </p:sp>
      <p:pic>
        <p:nvPicPr>
          <p:cNvPr id="2" name="Picture 1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07" y="1103871"/>
            <a:ext cx="676860" cy="9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0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8" b="14292"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12" y="1337650"/>
            <a:ext cx="1119784" cy="19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1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3" b="16901"/>
          <a:stretch/>
        </p:blipFill>
        <p:spPr>
          <a:xfrm>
            <a:off x="0" y="0"/>
            <a:ext cx="9144000" cy="4320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60" y="2808528"/>
            <a:ext cx="2162363" cy="11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7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6" b="18934"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9240740" y="210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77" y="886177"/>
            <a:ext cx="1633825" cy="28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9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/>
            <a:srcRect/>
            <a:stretch>
              <a:fillRect t="-97483" b="-4038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63403" y="3249004"/>
            <a:ext cx="6031310" cy="91931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10" y="3249003"/>
            <a:ext cx="1773017" cy="9193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7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/>
            <a:srcRect/>
            <a:stretch>
              <a:fillRect t="-109318" b="-25744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2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2"/>
            <a:srcRect/>
            <a:stretch>
              <a:fillRect t="-3258" b="-3054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9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1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URKUABO_VAAKA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pic>
        <p:nvPicPr>
          <p:cNvPr id="5" name="Picture 4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9412"/>
            <a:ext cx="1241463" cy="649182"/>
          </a:xfrm>
          <a:prstGeom prst="rect">
            <a:avLst/>
          </a:prstGeom>
        </p:spPr>
      </p:pic>
      <p:pic>
        <p:nvPicPr>
          <p:cNvPr id="8" name="Picture 7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6" y="6111812"/>
            <a:ext cx="1241463" cy="649182"/>
          </a:xfrm>
          <a:prstGeom prst="rect">
            <a:avLst/>
          </a:prstGeom>
        </p:spPr>
      </p:pic>
      <p:pic>
        <p:nvPicPr>
          <p:cNvPr id="9" name="Picture 8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06" y="6264212"/>
            <a:ext cx="1241463" cy="6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3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4" r:id="rId2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6" r:id="rId2"/>
    <p:sldLayoutId id="2147483688" r:id="rId3"/>
    <p:sldLayoutId id="2147483678" r:id="rId4"/>
    <p:sldLayoutId id="2147483689" r:id="rId5"/>
    <p:sldLayoutId id="2147483680" r:id="rId6"/>
    <p:sldLayoutId id="2147483681" r:id="rId7"/>
    <p:sldLayoutId id="2147483690" r:id="rId8"/>
    <p:sldLayoutId id="2147483682" r:id="rId9"/>
    <p:sldLayoutId id="2147483685" r:id="rId10"/>
    <p:sldLayoutId id="2147483691" r:id="rId11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2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1" y="379811"/>
            <a:ext cx="7412952" cy="74890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7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  <p:sldLayoutId id="2147483656" r:id="rId4"/>
    <p:sldLayoutId id="2147483657" r:id="rId5"/>
    <p:sldLayoutId id="2147483661" r:id="rId6"/>
    <p:sldLayoutId id="2147483662" r:id="rId7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144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#_Toc54353718"/><Relationship Id="rId7" Type="http://schemas.openxmlformats.org/officeDocument/2006/relationships/hyperlink" Target="#_Toc54353724"/><Relationship Id="rId2" Type="http://schemas.openxmlformats.org/officeDocument/2006/relationships/hyperlink" Target="#_Toc54353717"/><Relationship Id="rId1" Type="http://schemas.openxmlformats.org/officeDocument/2006/relationships/slideLayout" Target="../slideLayouts/slideLayout1.xml"/><Relationship Id="rId6" Type="http://schemas.openxmlformats.org/officeDocument/2006/relationships/hyperlink" Target="#_Toc54353721"/><Relationship Id="rId5" Type="http://schemas.openxmlformats.org/officeDocument/2006/relationships/hyperlink" Target="#_Toc54353720"/><Relationship Id="rId4" Type="http://schemas.openxmlformats.org/officeDocument/2006/relationships/hyperlink" Target="#_Toc54353719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noProof="0" dirty="0"/>
              <a:t>Tilapalvelut/19.5.2021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noProof="0" dirty="0"/>
              <a:t>Kurjenmäkikotien </a:t>
            </a:r>
            <a:r>
              <a:rPr lang="fi-FI" noProof="0" dirty="0" err="1"/>
              <a:t>kor</a:t>
            </a:r>
            <a:r>
              <a:rPr lang="fi-FI" dirty="0" err="1"/>
              <a:t>vaava</a:t>
            </a:r>
            <a:r>
              <a:rPr lang="fi-FI" dirty="0"/>
              <a:t> tilahanke</a:t>
            </a:r>
            <a:br>
              <a:rPr lang="fi-FI" dirty="0"/>
            </a:br>
            <a:r>
              <a:rPr lang="fi-FI" sz="2400" dirty="0"/>
              <a:t>- tarveselvitys</a:t>
            </a:r>
            <a:endParaRPr lang="fi-FI" sz="2400" noProof="0" dirty="0"/>
          </a:p>
        </p:txBody>
      </p:sp>
    </p:spTree>
    <p:extLst>
      <p:ext uri="{BB962C8B-B14F-4D97-AF65-F5344CB8AC3E}">
        <p14:creationId xmlns:p14="http://schemas.microsoft.com/office/powerpoint/2010/main" val="790634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noProof="0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320636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63689" y="1376362"/>
            <a:ext cx="6734175" cy="3390037"/>
          </a:xfrm>
        </p:spPr>
        <p:txBody>
          <a:bodyPr/>
          <a:lstStyle/>
          <a:p>
            <a:pPr lvl="1"/>
            <a:endParaRPr lang="fi-FI" dirty="0"/>
          </a:p>
          <a:p>
            <a:endParaRPr lang="fi-FI" dirty="0"/>
          </a:p>
          <a:p>
            <a:endParaRPr lang="fi-FI" noProof="0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884911" y="237600"/>
            <a:ext cx="7412952" cy="891114"/>
          </a:xfrm>
        </p:spPr>
        <p:txBody>
          <a:bodyPr/>
          <a:lstStyle/>
          <a:p>
            <a:r>
              <a:rPr lang="fi-FI" sz="2800" noProof="0" dirty="0"/>
              <a:t>Kurjenmäkikotien korvaavien tilojen tilatarveselvitys sisällysluettelo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E3F7D6B-CE61-4741-8B2A-0F0961508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1624480"/>
            <a:ext cx="711199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6365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6365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6365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6365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6365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6365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6365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6365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6365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6365875" algn="r"/>
              </a:tabLst>
            </a:pPr>
            <a:endParaRPr kumimoji="0" lang="fi-FI" altLang="fi-FI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6365875" algn="r"/>
              </a:tabLst>
            </a:pPr>
            <a:r>
              <a:rPr kumimoji="0" lang="fi-FI" altLang="fi-FI" sz="160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kumimoji="0" lang="fi-FI" altLang="fi-FI" sz="1100" i="0" u="sng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fi-FI" altLang="fi-FI" sz="160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Lähtökohtia</a:t>
            </a:r>
            <a:endParaRPr kumimoji="0" lang="fi-FI" altLang="fi-FI" sz="1600" i="0" u="sng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6365875" algn="r"/>
              </a:tabLst>
            </a:pPr>
            <a:r>
              <a:rPr kumimoji="0" lang="fi-FI" altLang="fi-FI" sz="160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kumimoji="0" lang="fi-FI" altLang="fi-FI" sz="1600" i="0" u="sng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fi-FI" altLang="fi-FI" sz="160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Nykytilanne</a:t>
            </a:r>
            <a:endParaRPr kumimoji="0" lang="fi-FI" altLang="fi-FI" sz="1600" i="0" u="sng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6365875" algn="r"/>
              </a:tabLst>
            </a:pPr>
            <a:r>
              <a:rPr kumimoji="0" lang="fi-FI" altLang="fi-FI" sz="160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kumimoji="0" lang="fi-FI" altLang="fi-FI" sz="1600" i="0" u="sng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fi-FI" altLang="fi-FI" sz="160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Toiminnan muutos ja sen seuraukset</a:t>
            </a:r>
            <a:endParaRPr kumimoji="0" lang="fi-FI" altLang="fi-FI" sz="1600" i="0" u="sng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6365875" algn="r"/>
              </a:tabLst>
            </a:pPr>
            <a:r>
              <a:rPr kumimoji="0" lang="fi-FI" altLang="fi-FI" sz="160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kumimoji="0" lang="fi-FI" altLang="fi-FI" sz="1600" i="0" u="sng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fi-FI" altLang="fi-FI" sz="160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Tulevien tilojen vaatimukset</a:t>
            </a:r>
            <a:endParaRPr kumimoji="0" lang="fi-FI" altLang="fi-FI" sz="1600" i="0" u="sng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6365875" algn="r"/>
              </a:tabLst>
            </a:pPr>
            <a:r>
              <a:rPr kumimoji="0" lang="fi-FI" altLang="fi-FI" sz="160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r>
              <a:rPr kumimoji="0" lang="fi-FI" altLang="fi-FI" sz="1600" i="0" u="sng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fi-FI" altLang="fi-FI" sz="160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Tarpeen ratkaisuvaihtoehdot ja niiden kustannusvaikutukset</a:t>
            </a:r>
            <a:endParaRPr kumimoji="0" lang="fi-FI" altLang="fi-FI" sz="1600" i="0" u="sng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6365875" algn="r"/>
              </a:tabLst>
            </a:pPr>
            <a:r>
              <a:rPr kumimoji="0" lang="fi-FI" altLang="fi-FI" sz="160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r>
              <a:rPr kumimoji="0" lang="fi-FI" altLang="fi-FI" sz="1600" i="0" u="sng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fi-FI" altLang="fi-FI" sz="160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Johtop</a:t>
            </a:r>
            <a:r>
              <a:rPr lang="fi-FI" altLang="fi-FI" sz="1600" u="sng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äätö</a:t>
            </a:r>
            <a:r>
              <a:rPr kumimoji="0" lang="fi-FI" altLang="fi-FI" sz="160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kset</a:t>
            </a:r>
            <a:endParaRPr kumimoji="0" lang="fi-FI" altLang="fi-FI" sz="1600" i="0" u="sng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6365875" algn="r"/>
              </a:tabLst>
            </a:pP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8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63689" y="1376362"/>
            <a:ext cx="6734175" cy="3390037"/>
          </a:xfrm>
        </p:spPr>
        <p:txBody>
          <a:bodyPr/>
          <a:lstStyle/>
          <a:p>
            <a:r>
              <a:rPr lang="fi-FI" sz="1400" noProof="0" dirty="0"/>
              <a:t>Kurjenmäkikoti I (</a:t>
            </a:r>
            <a:r>
              <a:rPr lang="fi-FI" sz="1400" noProof="0" dirty="0" err="1"/>
              <a:t>sairaalarak</a:t>
            </a:r>
            <a:r>
              <a:rPr lang="fi-FI" sz="1400" noProof="0" dirty="0"/>
              <a:t>. 41) toimintakyvyn tuki- </a:t>
            </a:r>
            <a:r>
              <a:rPr lang="fi-FI" sz="1400" dirty="0"/>
              <a:t>ja arviointiyksikkö</a:t>
            </a:r>
          </a:p>
          <a:p>
            <a:pPr lvl="1"/>
            <a:r>
              <a:rPr lang="fi-FI" sz="1200" noProof="0" dirty="0"/>
              <a:t>Lyhytaikaista laitoshoitoa, hoitojakso </a:t>
            </a:r>
            <a:r>
              <a:rPr lang="fi-FI" sz="1200" noProof="0" dirty="0" err="1"/>
              <a:t>maks</a:t>
            </a:r>
            <a:r>
              <a:rPr lang="fi-FI" sz="1200" noProof="0" dirty="0"/>
              <a:t>. 3 kk</a:t>
            </a:r>
          </a:p>
          <a:p>
            <a:pPr lvl="1"/>
            <a:r>
              <a:rPr lang="fi-FI" sz="1200" dirty="0"/>
              <a:t>Tavoitteena on välttää ennenaikaisia pitkäaikaishoidon sijoituksia sekä löytää asiakkaille tarkoituksenmukaisin pitkäaikaishoidon paikka, mikäli kotiutuminen ei onnistu</a:t>
            </a:r>
            <a:endParaRPr lang="fi-FI" sz="1200" noProof="0" dirty="0"/>
          </a:p>
          <a:p>
            <a:pPr lvl="1"/>
            <a:r>
              <a:rPr lang="fi-FI" sz="1200" noProof="0" dirty="0"/>
              <a:t>Asukaspaikkoja 80 ja henkilö</a:t>
            </a:r>
            <a:r>
              <a:rPr lang="fi-FI" sz="1200" dirty="0"/>
              <a:t>kuntaa n. 60</a:t>
            </a:r>
          </a:p>
          <a:p>
            <a:r>
              <a:rPr lang="fi-FI" sz="1400" dirty="0"/>
              <a:t>Kurjenmäkikoti II (</a:t>
            </a:r>
            <a:r>
              <a:rPr lang="fi-FI" sz="1400" dirty="0" err="1"/>
              <a:t>sairaalarak</a:t>
            </a:r>
            <a:r>
              <a:rPr lang="fi-FI" sz="1400" dirty="0"/>
              <a:t>. 42) pitkäaikaissairaanhoidon yksikkö</a:t>
            </a:r>
          </a:p>
          <a:p>
            <a:pPr lvl="1"/>
            <a:r>
              <a:rPr lang="fi-FI" sz="1200" dirty="0"/>
              <a:t>Asukaspaikkoja 80 ja henkilökuntaa n. 60</a:t>
            </a:r>
          </a:p>
          <a:p>
            <a:r>
              <a:rPr lang="fi-FI" sz="1400" dirty="0"/>
              <a:t>Molemmissa taloissa henkilöstöä yhteensä 135</a:t>
            </a:r>
          </a:p>
          <a:p>
            <a:pPr lvl="1"/>
            <a:endParaRPr lang="fi-FI" dirty="0"/>
          </a:p>
          <a:p>
            <a:endParaRPr lang="fi-FI" noProof="0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884911" y="237600"/>
            <a:ext cx="7412952" cy="891114"/>
          </a:xfrm>
        </p:spPr>
        <p:txBody>
          <a:bodyPr/>
          <a:lstStyle/>
          <a:p>
            <a:r>
              <a:rPr lang="fi-FI" sz="2800" noProof="0" dirty="0"/>
              <a:t>2 Nykytilanne</a:t>
            </a:r>
          </a:p>
        </p:txBody>
      </p:sp>
    </p:spTree>
    <p:extLst>
      <p:ext uri="{BB962C8B-B14F-4D97-AF65-F5344CB8AC3E}">
        <p14:creationId xmlns:p14="http://schemas.microsoft.com/office/powerpoint/2010/main" val="2641511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63689" y="1471612"/>
            <a:ext cx="6734174" cy="3798888"/>
          </a:xfrm>
        </p:spPr>
        <p:txBody>
          <a:bodyPr/>
          <a:lstStyle/>
          <a:p>
            <a:r>
              <a:rPr lang="fi-FI" sz="1400" dirty="0"/>
              <a:t>Alue, jossa Kurjenmäkikodit sijaitsevat, kuuluu </a:t>
            </a:r>
            <a:r>
              <a:rPr lang="fi-FI" sz="1400" dirty="0" err="1"/>
              <a:t>Mooriankunnas</a:t>
            </a:r>
            <a:r>
              <a:rPr lang="fi-FI" sz="1400" dirty="0"/>
              <a:t>-nimiseen asemakaava-alueeseen</a:t>
            </a:r>
          </a:p>
          <a:p>
            <a:r>
              <a:rPr lang="fi-FI" sz="1400" dirty="0"/>
              <a:t>Nykyiset Kurjenmäkikodit sijaitsevat keskeisellä paikalla ko. kaava-aluetta</a:t>
            </a:r>
          </a:p>
          <a:p>
            <a:r>
              <a:rPr lang="fi-FI" sz="1400" dirty="0"/>
              <a:t>Kurjenmäkikodit vaativat täydellisen peruskorjauksen sekä laajennusosan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sz="1400" dirty="0"/>
              <a:t> Edellä esitetyistä syistä on Kurjenmäkikodeille syytä miettiä korvaavat tilat uudisrakennushankkeena toisesta sijainnista</a:t>
            </a:r>
          </a:p>
          <a:p>
            <a:endParaRPr lang="fi-FI" noProof="0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884911" y="237600"/>
            <a:ext cx="7412952" cy="891114"/>
          </a:xfrm>
        </p:spPr>
        <p:txBody>
          <a:bodyPr/>
          <a:lstStyle/>
          <a:p>
            <a:r>
              <a:rPr lang="fi-FI" sz="2800" noProof="0" dirty="0"/>
              <a:t>2 Nykytilanne </a:t>
            </a:r>
            <a:r>
              <a:rPr lang="fi-FI" sz="2800" dirty="0"/>
              <a:t>/ </a:t>
            </a:r>
            <a:r>
              <a:rPr lang="fi-FI" sz="2800" noProof="0" dirty="0"/>
              <a:t>Kurjenmäen alueen kehittäminen</a:t>
            </a:r>
          </a:p>
        </p:txBody>
      </p:sp>
    </p:spTree>
    <p:extLst>
      <p:ext uri="{BB962C8B-B14F-4D97-AF65-F5344CB8AC3E}">
        <p14:creationId xmlns:p14="http://schemas.microsoft.com/office/powerpoint/2010/main" val="11066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63689" y="1376362"/>
            <a:ext cx="6734175" cy="3390037"/>
          </a:xfrm>
        </p:spPr>
        <p:txBody>
          <a:bodyPr/>
          <a:lstStyle/>
          <a:p>
            <a:r>
              <a:rPr lang="fi-FI" sz="1400" dirty="0"/>
              <a:t>Kurjenmäkikotien toimintaa, eikä asukaspaikkamäärää, ole tarkoitus tulevaisuudessa muuttaa korvaavien tilojen myötä</a:t>
            </a:r>
          </a:p>
          <a:p>
            <a:pPr lvl="1"/>
            <a:r>
              <a:rPr lang="fi-FI" sz="1200" dirty="0"/>
              <a:t>80 paikkainen toimintakyvyn tuki- ja arviointiyksikkö </a:t>
            </a:r>
          </a:p>
          <a:p>
            <a:pPr lvl="1"/>
            <a:r>
              <a:rPr lang="fi-FI" sz="1200" dirty="0"/>
              <a:t>80 paikkainen pitkäaikaishoidon yksikkö</a:t>
            </a:r>
          </a:p>
          <a:p>
            <a:pPr lvl="1"/>
            <a:r>
              <a:rPr lang="fi-FI" sz="1200" dirty="0"/>
              <a:t>Laitosmuotoinen hoito puretaan pitkäaikaishoidon osalta ja on jatkossa tehostettua palveluasumista (vrt. Kulkurin valssi ja Vuokkokoti)</a:t>
            </a:r>
          </a:p>
          <a:p>
            <a:r>
              <a:rPr lang="fi-FI" sz="1400" dirty="0"/>
              <a:t>Henkilöstömäärä jatkossa on n. 150</a:t>
            </a:r>
          </a:p>
          <a:p>
            <a:pPr lvl="1"/>
            <a:endParaRPr lang="fi-FI" dirty="0"/>
          </a:p>
          <a:p>
            <a:endParaRPr lang="fi-FI" dirty="0"/>
          </a:p>
          <a:p>
            <a:endParaRPr lang="fi-FI" noProof="0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884911" y="237600"/>
            <a:ext cx="7412952" cy="891114"/>
          </a:xfrm>
        </p:spPr>
        <p:txBody>
          <a:bodyPr/>
          <a:lstStyle/>
          <a:p>
            <a:r>
              <a:rPr lang="fi-FI" sz="2800" noProof="0" dirty="0"/>
              <a:t>3 Toiminnan muutos ja sen seuraukset</a:t>
            </a:r>
          </a:p>
        </p:txBody>
      </p:sp>
    </p:spTree>
    <p:extLst>
      <p:ext uri="{BB962C8B-B14F-4D97-AF65-F5344CB8AC3E}">
        <p14:creationId xmlns:p14="http://schemas.microsoft.com/office/powerpoint/2010/main" val="82605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00100" y="876731"/>
            <a:ext cx="8115300" cy="4190569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1400" dirty="0"/>
              <a:t>Tilaohjelma pohjautuu Kulkurin valssin/Vuokkokodin tilaohjelmiin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Kurjenmäkikotien korvaavan tilan huoneistoala kokonaisuudessaan on noin </a:t>
            </a:r>
            <a:r>
              <a:rPr lang="fi-FI" sz="1400" b="1" dirty="0"/>
              <a:t>10.800 </a:t>
            </a:r>
            <a:r>
              <a:rPr lang="fi-FI" sz="1400" b="1" dirty="0">
                <a:sym typeface="Wingdings" panose="05000000000000000000" pitchFamily="2" charset="2"/>
              </a:rPr>
              <a:t>m</a:t>
            </a:r>
            <a:r>
              <a:rPr lang="fi-FI" sz="1400" b="1" baseline="30000" dirty="0">
                <a:sym typeface="Wingdings" panose="05000000000000000000" pitchFamily="2" charset="2"/>
              </a:rPr>
              <a:t>2</a:t>
            </a:r>
            <a:r>
              <a:rPr lang="fi-FI" sz="1400" b="1" dirty="0"/>
              <a:t> </a:t>
            </a:r>
            <a:r>
              <a:rPr lang="fi-FI" sz="1400" dirty="0"/>
              <a:t>(sis. väestönsuojatilat, kiinteistöhoitotilat sekä tekniset tilat) ja bruttoala on noin </a:t>
            </a:r>
            <a:r>
              <a:rPr lang="fi-FI" sz="1400" b="1" dirty="0"/>
              <a:t>11.200 br</a:t>
            </a:r>
            <a:r>
              <a:rPr lang="fi-FI" sz="1400" b="1" dirty="0">
                <a:sym typeface="Wingdings" panose="05000000000000000000" pitchFamily="2" charset="2"/>
              </a:rPr>
              <a:t>m</a:t>
            </a:r>
            <a:r>
              <a:rPr lang="fi-FI" sz="1400" b="1" baseline="30000" dirty="0">
                <a:sym typeface="Wingdings" panose="05000000000000000000" pitchFamily="2" charset="2"/>
              </a:rPr>
              <a:t>2</a:t>
            </a:r>
            <a:r>
              <a:rPr lang="fi-FI" sz="1400" b="1" dirty="0"/>
              <a:t> 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Kokonaisuuteen olisi tulossa yhteensä 8 ryhmäkotia</a:t>
            </a:r>
          </a:p>
          <a:p>
            <a:pPr lvl="1">
              <a:lnSpc>
                <a:spcPct val="100000"/>
              </a:lnSpc>
            </a:pPr>
            <a:r>
              <a:rPr lang="fi-FI" sz="1200" dirty="0"/>
              <a:t>4 ryhmäkotia toimintakyvyn tuki- ja arviointiyksikön puolelle</a:t>
            </a:r>
          </a:p>
          <a:p>
            <a:pPr lvl="1">
              <a:lnSpc>
                <a:spcPct val="100000"/>
              </a:lnSpc>
            </a:pPr>
            <a:r>
              <a:rPr lang="fi-FI" sz="1200" dirty="0"/>
              <a:t>4 ryhmäkotia pitkäaikaishoidon puolelle</a:t>
            </a:r>
          </a:p>
          <a:p>
            <a:pPr lvl="1">
              <a:lnSpc>
                <a:spcPct val="100000"/>
              </a:lnSpc>
            </a:pPr>
            <a:r>
              <a:rPr lang="fi-FI" sz="1200" dirty="0"/>
              <a:t>Jokaisessa ryhmäkodissa 20 asukaspaikkaa</a:t>
            </a:r>
          </a:p>
          <a:p>
            <a:pPr lvl="1">
              <a:lnSpc>
                <a:spcPct val="100000"/>
              </a:lnSpc>
            </a:pPr>
            <a:r>
              <a:rPr lang="fi-FI" sz="1200" dirty="0"/>
              <a:t>Asukaspaikkoja yhteensä 160 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Riippumatta siitä kumman yksikön puolella ryhmäkoti sijaitsee, on tilantarve suhteellisen samanlainen joitain eroavaisuuksia lukuun ottamatta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Tehostetun asumisen puolella asuntojen kokoa on kasvatettu verrattuna Kulkurin valssiin/Vuokkokotiin, jotta asunnoista saadaan enemmän kodinomaisia (25 </a:t>
            </a:r>
            <a:r>
              <a:rPr lang="fi-FI" sz="1400" dirty="0">
                <a:sym typeface="Wingdings" panose="05000000000000000000" pitchFamily="2" charset="2"/>
              </a:rPr>
              <a:t>m</a:t>
            </a:r>
            <a:r>
              <a:rPr lang="fi-FI" sz="1400" baseline="30000" dirty="0">
                <a:sym typeface="Wingdings" panose="05000000000000000000" pitchFamily="2" charset="2"/>
              </a:rPr>
              <a:t>2</a:t>
            </a:r>
            <a:r>
              <a:rPr lang="fi-FI" sz="1400" dirty="0"/>
              <a:t> </a:t>
            </a:r>
            <a:r>
              <a:rPr lang="fi-FI" sz="1400" dirty="0">
                <a:sym typeface="Wingdings" panose="05000000000000000000" pitchFamily="2" charset="2"/>
              </a:rPr>
              <a:t> 30-35 m</a:t>
            </a:r>
            <a:r>
              <a:rPr lang="fi-FI" sz="1400" baseline="30000" dirty="0">
                <a:sym typeface="Wingdings" panose="05000000000000000000" pitchFamily="2" charset="2"/>
              </a:rPr>
              <a:t>2</a:t>
            </a:r>
            <a:r>
              <a:rPr lang="fi-FI" sz="1400" dirty="0">
                <a:sym typeface="Wingdings" panose="05000000000000000000" pitchFamily="2" charset="2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fi-FI" sz="1200" dirty="0">
                <a:sym typeface="Wingdings" panose="05000000000000000000" pitchFamily="2" charset="2"/>
              </a:rPr>
              <a:t>Tuki ja arviointiyksikön puolella asunnot 25 m</a:t>
            </a:r>
            <a:r>
              <a:rPr lang="fi-FI" sz="1200" baseline="30000" dirty="0">
                <a:sym typeface="Wingdings" panose="05000000000000000000" pitchFamily="2" charset="2"/>
              </a:rPr>
              <a:t>2</a:t>
            </a:r>
            <a:endParaRPr lang="fi-FI" sz="1200" dirty="0"/>
          </a:p>
          <a:p>
            <a:pPr>
              <a:lnSpc>
                <a:spcPct val="100000"/>
              </a:lnSpc>
            </a:pPr>
            <a:endParaRPr lang="fi-FI" sz="1400" dirty="0"/>
          </a:p>
          <a:p>
            <a:pPr>
              <a:lnSpc>
                <a:spcPct val="100000"/>
              </a:lnSpc>
            </a:pPr>
            <a:endParaRPr lang="fi-FI" sz="1500" dirty="0"/>
          </a:p>
          <a:p>
            <a:pPr>
              <a:lnSpc>
                <a:spcPct val="100000"/>
              </a:lnSpc>
            </a:pPr>
            <a:endParaRPr lang="fi-FI" sz="1500" dirty="0"/>
          </a:p>
          <a:p>
            <a:pPr>
              <a:lnSpc>
                <a:spcPct val="100000"/>
              </a:lnSpc>
            </a:pPr>
            <a:endParaRPr lang="fi-FI" sz="1500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endParaRPr lang="fi-FI" dirty="0"/>
          </a:p>
          <a:p>
            <a:endParaRPr lang="fi-FI" noProof="0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884911" y="237600"/>
            <a:ext cx="7412952" cy="499000"/>
          </a:xfrm>
        </p:spPr>
        <p:txBody>
          <a:bodyPr/>
          <a:lstStyle/>
          <a:p>
            <a:r>
              <a:rPr lang="fi-FI" sz="2400" noProof="0" dirty="0"/>
              <a:t>4 Tulevien tilojen vaatimukset ja tilaohjelma (1/2)</a:t>
            </a:r>
          </a:p>
        </p:txBody>
      </p:sp>
    </p:spTree>
    <p:extLst>
      <p:ext uri="{BB962C8B-B14F-4D97-AF65-F5344CB8AC3E}">
        <p14:creationId xmlns:p14="http://schemas.microsoft.com/office/powerpoint/2010/main" val="1841732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36650" y="1085850"/>
            <a:ext cx="7161213" cy="3886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1400" dirty="0"/>
              <a:t>Lähikaupan puuttuessa tiloissa tulee sijaita kanttiini, josta on mahdollisuus ostaa myös ruokatarvikkeita asiakkaiden käyttöön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Uudisosan tulee sijoittua siten, että sen ja olemassa olevan Kulkurin valssin väliin saadaan luontevasti sisäyhteys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Kotihoito siirtyy nykyisen Kulkurin valssin tiloista uudisosaan, koska nykyiset tilat eivät kaikilta osin vastaa tarkoitustaan. </a:t>
            </a:r>
          </a:p>
          <a:p>
            <a:pPr lvl="1">
              <a:lnSpc>
                <a:spcPct val="100000"/>
              </a:lnSpc>
            </a:pPr>
            <a:r>
              <a:rPr lang="fi-FI" sz="1200" dirty="0"/>
              <a:t>Yhteiset toimitilat kotihoidon ja Kurjensiiven arviointiyksikön kanssa tukevat yksiköiden välistä yhteistyötä sekä toiminnan kehittämistä</a:t>
            </a:r>
          </a:p>
          <a:p>
            <a:pPr lvl="1">
              <a:lnSpc>
                <a:spcPct val="100000"/>
              </a:lnSpc>
            </a:pPr>
            <a:r>
              <a:rPr lang="fi-FI" sz="1200" dirty="0"/>
              <a:t>Kotihoidolta vapautuvan tilan koko on 120 m</a:t>
            </a:r>
            <a:r>
              <a:rPr lang="fi-FI" sz="1200" baseline="30000" dirty="0"/>
              <a:t>2</a:t>
            </a:r>
            <a:r>
              <a:rPr lang="fi-FI" sz="1200" dirty="0"/>
              <a:t> johon voidaan sijoittaa esim. kampaamo ja jalkahoitajan tilat. Lisäksi se mahdollistaa esimerkiksi terapiahenkilöstön työtilat</a:t>
            </a:r>
          </a:p>
          <a:p>
            <a:endParaRPr lang="fi-FI" sz="1400" dirty="0"/>
          </a:p>
          <a:p>
            <a:pPr marL="0" indent="0">
              <a:buNone/>
            </a:pPr>
            <a:endParaRPr lang="fi-FI" dirty="0"/>
          </a:p>
          <a:p>
            <a:endParaRPr lang="fi-FI" noProof="0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884911" y="237600"/>
            <a:ext cx="7412952" cy="492650"/>
          </a:xfrm>
        </p:spPr>
        <p:txBody>
          <a:bodyPr/>
          <a:lstStyle/>
          <a:p>
            <a:r>
              <a:rPr lang="fi-FI" sz="2400" dirty="0"/>
              <a:t>4 Tulevien tilojen vaatimukset ja tilaohjelma (2/2)</a:t>
            </a:r>
            <a:endParaRPr lang="fi-FI" sz="2400" noProof="0" dirty="0"/>
          </a:p>
        </p:txBody>
      </p:sp>
    </p:spTree>
    <p:extLst>
      <p:ext uri="{BB962C8B-B14F-4D97-AF65-F5344CB8AC3E}">
        <p14:creationId xmlns:p14="http://schemas.microsoft.com/office/powerpoint/2010/main" val="2493382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B4CB8B8-AA59-4094-9F61-B8726AF97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1651" y="1289648"/>
            <a:ext cx="3727450" cy="3538139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Kurjenmäkikotien korvaavat tilat tullaan ratkaisemaan ensisijaisesti TVT Asuntojen omistaman Kulkurin valssin yhteyteen toteutettavalla laajennuksella hankintalain reunaehtojen mukaisesti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Kurjenmäkikotien korvaavan tilan tilatarveselvitys on tehty tästä olettamuksesta</a:t>
            </a:r>
          </a:p>
          <a:p>
            <a:pPr marL="645750" lvl="1" indent="-285750">
              <a:lnSpc>
                <a:spcPct val="100000"/>
              </a:lnSpc>
              <a:buFont typeface="Arial" panose="020B0604020202020204" pitchFamily="34" charset="0"/>
              <a:buChar char="‒"/>
            </a:pPr>
            <a:r>
              <a:rPr lang="fi-FI" sz="1200" dirty="0"/>
              <a:t>Mikäli Kurjenmäkikotien korvaava tila tullaan sijoittamaan jonnekin muualle, tulee tilaohjelma joiltain osin tarkastella uudelleen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400" dirty="0"/>
          </a:p>
          <a:p>
            <a:pPr marL="64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FE91008-C02C-4665-B6AC-17EB2FC6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11" y="379810"/>
            <a:ext cx="7998739" cy="748904"/>
          </a:xfrm>
        </p:spPr>
        <p:txBody>
          <a:bodyPr/>
          <a:lstStyle/>
          <a:p>
            <a:r>
              <a:rPr lang="fi-FI" sz="2800" dirty="0"/>
              <a:t>5 Tarpeen ratkaisuvaihtoehdot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BDDEF6C-4055-4BB6-AE3E-9A6105359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925" y="1290837"/>
            <a:ext cx="4649259" cy="3360736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43A768DB-57C4-44C3-B07B-CDE59342E126}"/>
              </a:ext>
            </a:extLst>
          </p:cNvPr>
          <p:cNvSpPr txBox="1"/>
          <p:nvPr/>
        </p:nvSpPr>
        <p:spPr>
          <a:xfrm>
            <a:off x="5924550" y="2522240"/>
            <a:ext cx="76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rgbClr val="FF0000"/>
                </a:solidFill>
              </a:rPr>
              <a:t>Kulkurin valssi</a:t>
            </a:r>
          </a:p>
        </p:txBody>
      </p:sp>
    </p:spTree>
    <p:extLst>
      <p:ext uri="{BB962C8B-B14F-4D97-AF65-F5344CB8AC3E}">
        <p14:creationId xmlns:p14="http://schemas.microsoft.com/office/powerpoint/2010/main" val="3381833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00100" y="876731"/>
            <a:ext cx="8115300" cy="4190569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1400" dirty="0"/>
              <a:t>Kurjenmäkikotien korvaavan tilan bruttoala on noin </a:t>
            </a:r>
            <a:r>
              <a:rPr lang="fi-FI" sz="1400" b="1" dirty="0"/>
              <a:t>11.200 br</a:t>
            </a:r>
            <a:r>
              <a:rPr lang="fi-FI" sz="1400" b="1" dirty="0">
                <a:sym typeface="Wingdings" panose="05000000000000000000" pitchFamily="2" charset="2"/>
              </a:rPr>
              <a:t>m</a:t>
            </a:r>
            <a:r>
              <a:rPr lang="fi-FI" sz="1400" b="1" baseline="30000" dirty="0">
                <a:sym typeface="Wingdings" panose="05000000000000000000" pitchFamily="2" charset="2"/>
              </a:rPr>
              <a:t>2</a:t>
            </a:r>
            <a:r>
              <a:rPr lang="fi-FI" sz="1400" b="1" dirty="0"/>
              <a:t> 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Kustannusennuste on n. </a:t>
            </a:r>
            <a:r>
              <a:rPr lang="fi-FI" sz="1400" b="1" dirty="0"/>
              <a:t>30,4–33,8 M€</a:t>
            </a:r>
          </a:p>
          <a:p>
            <a:pPr lvl="1">
              <a:lnSpc>
                <a:spcPct val="100000"/>
              </a:lnSpc>
            </a:pPr>
            <a:r>
              <a:rPr lang="fi-FI" sz="1200" dirty="0"/>
              <a:t>Laskettu neliöperusteisella hinta-arviolla 2.700-3.000 €/m2 ja väestönsuojatilat + 20% (alv. 0 %)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Tästä aiheutuva </a:t>
            </a:r>
            <a:r>
              <a:rPr lang="fi-FI" sz="1400" b="1" dirty="0"/>
              <a:t>vuokra</a:t>
            </a:r>
            <a:r>
              <a:rPr lang="fi-FI" sz="1400" dirty="0"/>
              <a:t> </a:t>
            </a:r>
            <a:r>
              <a:rPr lang="fi-FI" sz="1400" dirty="0" err="1"/>
              <a:t>hytolle</a:t>
            </a:r>
            <a:r>
              <a:rPr lang="fi-FI" sz="1400" dirty="0"/>
              <a:t> sisäisen voimassa olevan vuokrajärjestelmän mukaan on noin 250.000 €/kk ja </a:t>
            </a:r>
            <a:r>
              <a:rPr lang="fi-FI" sz="1400" b="1" dirty="0"/>
              <a:t>3,0 M€/vuosi</a:t>
            </a:r>
            <a:r>
              <a:rPr lang="fi-FI" sz="1400" dirty="0"/>
              <a:t> </a:t>
            </a:r>
          </a:p>
          <a:p>
            <a:pPr lvl="1">
              <a:lnSpc>
                <a:spcPct val="100000"/>
              </a:lnSpc>
            </a:pPr>
            <a:r>
              <a:rPr lang="fi-FI" sz="1200" dirty="0"/>
              <a:t>Vuokra on laskettu korkeamman investointikustannusennusteen mukaan </a:t>
            </a:r>
          </a:p>
          <a:p>
            <a:pPr lvl="1">
              <a:lnSpc>
                <a:spcPct val="100000"/>
              </a:lnSpc>
            </a:pPr>
            <a:r>
              <a:rPr lang="fi-FI" sz="1200" dirty="0"/>
              <a:t>Koska ulkoisen vuokranantajan hinnoittelu ei ole tiedossa, on laskelmassa käytetty olettamana samaa tuotto-odotusta kuin kaupungin omistamissa kohteissa </a:t>
            </a:r>
          </a:p>
          <a:p>
            <a:pPr lvl="1">
              <a:lnSpc>
                <a:spcPct val="100000"/>
              </a:lnSpc>
            </a:pPr>
            <a:r>
              <a:rPr lang="fi-FI" sz="1200" dirty="0"/>
              <a:t>Sisäisen vuokran lisäksi toimialan maksettaviksi tulevat kustannukset vedestä, jätevedestä ja sähköstä. Hoitovuokra sisältää kohteen lämmityksen, käytön ja huollon, ulkoalueiden hoidon ja jätehuollon 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Tulevaisuudessa henkilöstömäärä on n.150 ja henkilöstökulut n. 6,3 M€/vuosi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Irtaimistokustannukset n. 500.000 €</a:t>
            </a:r>
          </a:p>
          <a:p>
            <a:pPr>
              <a:lnSpc>
                <a:spcPct val="100000"/>
              </a:lnSpc>
            </a:pPr>
            <a:r>
              <a:rPr lang="fi-FI" sz="1400" b="1" dirty="0"/>
              <a:t>Kaikki edellä esitetyt neliöt, kustannukset ja vuokrat tarkentuvat hankesuunnittelun myötä</a:t>
            </a:r>
            <a:endParaRPr lang="fi-FI" sz="1400" dirty="0"/>
          </a:p>
          <a:p>
            <a:pPr>
              <a:lnSpc>
                <a:spcPct val="100000"/>
              </a:lnSpc>
            </a:pPr>
            <a:endParaRPr lang="fi-FI" sz="1400" dirty="0"/>
          </a:p>
          <a:p>
            <a:pPr>
              <a:lnSpc>
                <a:spcPct val="100000"/>
              </a:lnSpc>
            </a:pPr>
            <a:endParaRPr lang="fi-FI" sz="1500" dirty="0"/>
          </a:p>
          <a:p>
            <a:pPr>
              <a:lnSpc>
                <a:spcPct val="100000"/>
              </a:lnSpc>
            </a:pPr>
            <a:endParaRPr lang="fi-FI" sz="1500" dirty="0"/>
          </a:p>
          <a:p>
            <a:pPr>
              <a:lnSpc>
                <a:spcPct val="100000"/>
              </a:lnSpc>
            </a:pPr>
            <a:endParaRPr lang="fi-FI" sz="1500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endParaRPr lang="fi-FI" dirty="0"/>
          </a:p>
          <a:p>
            <a:endParaRPr lang="fi-FI" noProof="0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884911" y="237600"/>
            <a:ext cx="7412952" cy="499000"/>
          </a:xfrm>
        </p:spPr>
        <p:txBody>
          <a:bodyPr/>
          <a:lstStyle/>
          <a:p>
            <a:r>
              <a:rPr lang="fi-FI" sz="2400" noProof="0" dirty="0"/>
              <a:t> 5 Kustannusvaikutukset</a:t>
            </a:r>
          </a:p>
        </p:txBody>
      </p:sp>
    </p:spTree>
    <p:extLst>
      <p:ext uri="{BB962C8B-B14F-4D97-AF65-F5344CB8AC3E}">
        <p14:creationId xmlns:p14="http://schemas.microsoft.com/office/powerpoint/2010/main" val="119041191"/>
      </p:ext>
    </p:extLst>
  </p:cSld>
  <p:clrMapOvr>
    <a:masterClrMapping/>
  </p:clrMapOvr>
</p:sld>
</file>

<file path=ppt/theme/theme1.xml><?xml version="1.0" encoding="utf-8"?>
<a:theme xmlns:a="http://schemas.openxmlformats.org/drawingml/2006/main" name="Valkoinen">
  <a:themeElements>
    <a:clrScheme name="Custom 4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KU_PPT_16-9" id="{2377A55B-EA10-4147-83BF-6F98F6210B8E}" vid="{4EEF133C-F9AF-4B44-9DED-1ABFB3F63084}"/>
    </a:ext>
  </a:extLst>
</a:theme>
</file>

<file path=ppt/theme/theme2.xml><?xml version="1.0" encoding="utf-8"?>
<a:theme xmlns:a="http://schemas.openxmlformats.org/drawingml/2006/main" name="Kuvalliset">
  <a:themeElements>
    <a:clrScheme name="Custom 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KU_PPT_16-9" id="{2377A55B-EA10-4147-83BF-6F98F6210B8E}" vid="{3E367548-7CAA-4C0E-8819-C6D6E84F3B96}"/>
    </a:ext>
  </a:extLst>
</a:theme>
</file>

<file path=ppt/theme/theme3.xml><?xml version="1.0" encoding="utf-8"?>
<a:theme xmlns:a="http://schemas.openxmlformats.org/drawingml/2006/main" name="Värilliset">
  <a:themeElements>
    <a:clrScheme name="Custom 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KU_PPT_16-9" id="{2377A55B-EA10-4147-83BF-6F98F6210B8E}" vid="{E77DFC42-6F23-426A-B84F-28837237008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TURKU_PPT_16-9</Template>
  <TotalTime>952</TotalTime>
  <Words>594</Words>
  <Application>Microsoft Office PowerPoint</Application>
  <PresentationFormat>Näytössä katseltava esitys (16:9)</PresentationFormat>
  <Paragraphs>81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Arial</vt:lpstr>
      <vt:lpstr>Calibri</vt:lpstr>
      <vt:lpstr>Courier New</vt:lpstr>
      <vt:lpstr>Lucida Grande</vt:lpstr>
      <vt:lpstr>Wingdings</vt:lpstr>
      <vt:lpstr>Valkoinen</vt:lpstr>
      <vt:lpstr>Kuvalliset</vt:lpstr>
      <vt:lpstr>Värilliset</vt:lpstr>
      <vt:lpstr>Kurjenmäkikotien korvaava tilahanke - tarveselvitys</vt:lpstr>
      <vt:lpstr>Kurjenmäkikotien korvaavien tilojen tilatarveselvitys sisällysluettelo</vt:lpstr>
      <vt:lpstr>2 Nykytilanne</vt:lpstr>
      <vt:lpstr>2 Nykytilanne / Kurjenmäen alueen kehittäminen</vt:lpstr>
      <vt:lpstr>3 Toiminnan muutos ja sen seuraukset</vt:lpstr>
      <vt:lpstr>4 Tulevien tilojen vaatimukset ja tilaohjelma (1/2)</vt:lpstr>
      <vt:lpstr>4 Tulevien tilojen vaatimukset ja tilaohjelma (2/2)</vt:lpstr>
      <vt:lpstr>5 Tarpeen ratkaisuvaihtoehdot</vt:lpstr>
      <vt:lpstr> 5 Kustannusvaikutukset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Kurjenmäkikotien korvaava tilahanke - tarveselvitys</dc:title>
  <dc:creator>Aarnio Johanna</dc:creator>
  <cp:lastModifiedBy>Aarnio Johanna</cp:lastModifiedBy>
  <cp:revision>29</cp:revision>
  <cp:lastPrinted>2015-03-30T13:04:50Z</cp:lastPrinted>
  <dcterms:created xsi:type="dcterms:W3CDTF">2021-03-16T06:22:03Z</dcterms:created>
  <dcterms:modified xsi:type="dcterms:W3CDTF">2021-05-20T11:50:54Z</dcterms:modified>
</cp:coreProperties>
</file>