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10" r:id="rId6"/>
    <p:sldId id="311" r:id="rId7"/>
    <p:sldId id="313" r:id="rId8"/>
    <p:sldId id="326" r:id="rId9"/>
    <p:sldId id="336" r:id="rId10"/>
    <p:sldId id="328" r:id="rId11"/>
    <p:sldId id="329" r:id="rId12"/>
    <p:sldId id="331" r:id="rId13"/>
    <p:sldId id="332" r:id="rId14"/>
    <p:sldId id="333" r:id="rId15"/>
    <p:sldId id="337" r:id="rId16"/>
    <p:sldId id="335" r:id="rId17"/>
    <p:sldId id="334" r:id="rId1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io Häyhtiö" userId="df128576-cb60-4028-b507-48242d4c4f74" providerId="ADAL" clId="{DE74B0F3-CAD7-C146-BA43-5B6A3F2BC43D}"/>
    <pc:docChg chg="modSld">
      <pc:chgData name="Tapio Häyhtiö" userId="df128576-cb60-4028-b507-48242d4c4f74" providerId="ADAL" clId="{DE74B0F3-CAD7-C146-BA43-5B6A3F2BC43D}" dt="2020-05-19T12:13:05.680" v="0" actId="20577"/>
      <pc:docMkLst>
        <pc:docMk/>
      </pc:docMkLst>
      <pc:sldChg chg="modSp">
        <pc:chgData name="Tapio Häyhtiö" userId="df128576-cb60-4028-b507-48242d4c4f74" providerId="ADAL" clId="{DE74B0F3-CAD7-C146-BA43-5B6A3F2BC43D}" dt="2020-05-19T12:13:05.680" v="0" actId="20577"/>
        <pc:sldMkLst>
          <pc:docMk/>
          <pc:sldMk cId="4238917156" sldId="256"/>
        </pc:sldMkLst>
        <pc:spChg chg="mod">
          <ac:chgData name="Tapio Häyhtiö" userId="df128576-cb60-4028-b507-48242d4c4f74" providerId="ADAL" clId="{DE74B0F3-CAD7-C146-BA43-5B6A3F2BC43D}" dt="2020-05-19T12:13:05.680" v="0" actId="20577"/>
          <ac:spMkLst>
            <pc:docMk/>
            <pc:sldMk cId="4238917156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73991-155F-9142-A09D-D28D8A6FD9F0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8069-2BB0-7C45-B00D-5710800361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00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71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1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9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9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8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0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06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43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18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29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9C57-3086-284B-8934-0F1C6CD76E5F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D303-B34B-F049-87BF-A7A96E46A8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62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4083" y="3657600"/>
            <a:ext cx="8985250" cy="31263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Lastensuojelun monialainen kehittäminen -hankevalmistelu</a:t>
            </a:r>
          </a:p>
          <a:p>
            <a:r>
              <a:rPr lang="fi-FI" dirty="0">
                <a:solidFill>
                  <a:schemeClr val="bg1"/>
                </a:solidFill>
              </a:rPr>
              <a:t>Tapio </a:t>
            </a:r>
            <a:r>
              <a:rPr lang="fi-FI" dirty="0" err="1">
                <a:solidFill>
                  <a:schemeClr val="bg1"/>
                </a:solidFill>
              </a:rPr>
              <a:t>Häyhtiö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Vasso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18.5.2020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1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fi-FI" altLang="fi-FI" sz="6200" b="1" dirty="0">
                <a:solidFill>
                  <a:schemeClr val="bg1"/>
                </a:solidFill>
              </a:rPr>
              <a:t>Lastensuojelun monialainen kehittäminen –hankevalmistelu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Varsinais-Suomen osuus:  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 </a:t>
            </a:r>
          </a:p>
          <a:p>
            <a:pPr fontAlgn="base">
              <a:buFontTx/>
              <a:buChar char="-"/>
            </a:pPr>
            <a:r>
              <a:rPr lang="fi-FI" sz="6200" dirty="0">
                <a:solidFill>
                  <a:schemeClr val="bg1"/>
                </a:solidFill>
              </a:rPr>
              <a:t>sijaishuollossa olevien lasten/nuorten mielenterveyspalveluiden kehittäminen sekä menetelmätyö</a:t>
            </a:r>
          </a:p>
          <a:p>
            <a:pPr fontAlgn="base">
              <a:buFontTx/>
              <a:buChar char="-"/>
            </a:pPr>
            <a:r>
              <a:rPr lang="fi-FI" sz="6200" dirty="0">
                <a:solidFill>
                  <a:schemeClr val="bg1"/>
                </a:solidFill>
              </a:rPr>
              <a:t>Sijoitetuista alle 13 v. 35 % on psykiatrian asiakkaita (V-S Lastensuojelun käsikirja)</a:t>
            </a:r>
          </a:p>
          <a:p>
            <a:pPr fontAlgn="base">
              <a:buFontTx/>
              <a:buChar char="-"/>
            </a:pPr>
            <a:r>
              <a:rPr lang="fi-FI" sz="6200" dirty="0">
                <a:solidFill>
                  <a:schemeClr val="bg1"/>
                </a:solidFill>
              </a:rPr>
              <a:t>13-17 54 % psykiatrian asiakkaita (V-S Lastensuojelun käsikirja)</a:t>
            </a:r>
          </a:p>
          <a:p>
            <a:pPr fontAlgn="base">
              <a:buFontTx/>
              <a:buChar char="-"/>
            </a:pPr>
            <a:r>
              <a:rPr lang="fi-FI" sz="6200" dirty="0">
                <a:solidFill>
                  <a:schemeClr val="bg1"/>
                </a:solidFill>
              </a:rPr>
              <a:t>Lasten/nuorten samanaikaiset mielenterveyden häiriöt vaikeammin hoidettavissa</a:t>
            </a:r>
          </a:p>
          <a:p>
            <a:pPr fontAlgn="base">
              <a:buFontTx/>
              <a:buChar char="-"/>
            </a:pPr>
            <a:r>
              <a:rPr lang="fi-FI" sz="6200" dirty="0">
                <a:solidFill>
                  <a:schemeClr val="bg1"/>
                </a:solidFill>
              </a:rPr>
              <a:t>Sijoitukseen liittyvät ongelmat tulee ratkaista lastensuojelun ja lasten- ja nuorisopsykiatrian sekä 3. sektorin yhteistyönä (V-S Lastensuojelun käsikirja).</a:t>
            </a:r>
          </a:p>
          <a:p>
            <a:pPr marL="457200" lvl="1" indent="0">
              <a:buNone/>
            </a:pPr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84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fi-FI" altLang="fi-FI" sz="8000" b="1" dirty="0">
                <a:solidFill>
                  <a:schemeClr val="bg1"/>
                </a:solidFill>
              </a:rPr>
              <a:t>Lastensuojelun monialainen kehittäminen –hankevalmistelu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Varsinais-Suomen osuus: 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fi-FI" sz="8000" dirty="0">
                <a:solidFill>
                  <a:schemeClr val="bg1"/>
                </a:solidFill>
              </a:rPr>
              <a:t>Tavoite: </a:t>
            </a:r>
          </a:p>
          <a:p>
            <a:pPr fontAlgn="base"/>
            <a:endParaRPr lang="fi-FI" sz="80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- hoito-/palveluketjun toimivuus 	huomioiden asiakasnäkökulma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- systeemisen lastensuojelun 	levittäminen ja jalkauttaminen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- systeemisen lastensuojelun 	kouluttajaresurssin turvaaminen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</a:t>
            </a: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55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fi-FI" altLang="fi-FI" sz="8000" b="1" dirty="0">
                <a:solidFill>
                  <a:schemeClr val="bg1"/>
                </a:solidFill>
              </a:rPr>
              <a:t>Lastensuojelun monialainen kehittäminen –hankevalmistelu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Varsinais-Suomen osuus: 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 </a:t>
            </a:r>
          </a:p>
          <a:p>
            <a:pPr marL="0" indent="0" fontAlgn="base">
              <a:buNone/>
            </a:pPr>
            <a:endParaRPr lang="fi-FI" sz="8000" dirty="0">
              <a:solidFill>
                <a:schemeClr val="bg1"/>
              </a:solidFill>
            </a:endParaRPr>
          </a:p>
          <a:p>
            <a:pPr fontAlgn="base"/>
            <a:r>
              <a:rPr lang="fi-FI" sz="8000" dirty="0">
                <a:solidFill>
                  <a:schemeClr val="bg1"/>
                </a:solidFill>
              </a:rPr>
              <a:t>Toimenpiteet: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</a:t>
            </a:r>
            <a:r>
              <a:rPr lang="fi-FI" sz="8000" dirty="0">
                <a:solidFill>
                  <a:schemeClr val="bg1"/>
                </a:solidFill>
              </a:rPr>
              <a:t>- kehittäminen tapahtuisi </a:t>
            </a:r>
            <a:r>
              <a:rPr lang="fi-FI" sz="8000" dirty="0" err="1">
                <a:solidFill>
                  <a:schemeClr val="bg1"/>
                </a:solidFill>
              </a:rPr>
              <a:t>sosiaali</a:t>
            </a:r>
            <a:r>
              <a:rPr lang="fi-FI" sz="8000" dirty="0">
                <a:solidFill>
                  <a:schemeClr val="bg1"/>
                </a:solidFill>
              </a:rPr>
              <a:t>- ja terveydenhuollon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asiantuntijoiden ja asiakkaiden sähköisissä työpajoissa</a:t>
            </a:r>
            <a:br>
              <a:rPr lang="fi-FI" sz="8000" dirty="0">
                <a:solidFill>
                  <a:schemeClr val="bg1"/>
                </a:solidFill>
              </a:rPr>
            </a:br>
            <a:r>
              <a:rPr lang="fi-FI" sz="8000" dirty="0">
                <a:solidFill>
                  <a:schemeClr val="bg1"/>
                </a:solidFill>
              </a:rPr>
              <a:t>	- lastensuojelun systeemisen kehittämisen koordinointi  	sähköisellä alustalla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- systeemisen lastensuojelun kouluttajakoulutukset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sähköisellä alustalla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</a:t>
            </a:r>
            <a:r>
              <a:rPr lang="fi-FI" sz="8000" dirty="0">
                <a:solidFill>
                  <a:schemeClr val="bg1"/>
                </a:solidFill>
              </a:rPr>
              <a:t>systeeminen ajattelutapa	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</a:t>
            </a:r>
            <a:r>
              <a:rPr lang="fi-FI" sz="8000" dirty="0">
                <a:solidFill>
                  <a:schemeClr val="bg1"/>
                </a:solidFill>
              </a:rPr>
              <a:t>lastensuojelun sosiaalityön perusmenetelmät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näyttöön perustuen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</a:t>
            </a:r>
            <a:r>
              <a:rPr lang="fi-FI" sz="8000" dirty="0">
                <a:solidFill>
                  <a:schemeClr val="bg1"/>
                </a:solidFill>
              </a:rPr>
              <a:t>- lastensuojelun sosiaalityön vaikuttavuuden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huomioiminen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- näyttöön perustuvat menetelmät rajapintatyössä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- systeemisen lastensuojelun tukeminen ruotsinkielellä 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	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</a:t>
            </a: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61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fi-FI" altLang="fi-FI" sz="8000" b="1" dirty="0">
                <a:solidFill>
                  <a:schemeClr val="bg1"/>
                </a:solidFill>
              </a:rPr>
              <a:t>Lastensuojelun monialainen kehittäminen –hankevalmistelu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Varsinais-Suomen osuus: </a:t>
            </a:r>
          </a:p>
          <a:p>
            <a:pPr marL="0" indent="0" fontAlgn="base">
              <a:buNone/>
            </a:pPr>
            <a:r>
              <a:rPr lang="fi-FI" sz="8000" dirty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fi-FI" sz="8000" dirty="0">
                <a:solidFill>
                  <a:schemeClr val="bg1"/>
                </a:solidFill>
              </a:rPr>
              <a:t>Toimenpiteet: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 -tilannekuva palveluketjusta huomioiden asiantuntijat, 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lapset/nuoret/perheet ja 3. sektori (kysely ja 	haastattelut)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 -OT-keskushankkeen toiminnan tulosten integrointi 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(esim. perhekohtainen ohjelmistojärjestelmä)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digipalveluiden mahdollisuuden hyödyntäminen 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asiakasryhmässä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Huomioidaan maahanmuuttajataustaiset 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lapset/nuoret ja kielikysymykset</a:t>
            </a: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7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fi-FI" altLang="fi-FI" sz="6200" b="1" dirty="0">
                <a:solidFill>
                  <a:schemeClr val="bg1"/>
                </a:solidFill>
              </a:rPr>
              <a:t>Lastensuojelun monialainen kehittäminen –hankevalmistelu</a:t>
            </a:r>
          </a:p>
          <a:p>
            <a:pPr marL="0" indent="0">
              <a:buNone/>
            </a:pPr>
            <a:endParaRPr lang="fi-FI" sz="62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fi-FI" sz="6700" dirty="0">
                <a:solidFill>
                  <a:schemeClr val="bg1"/>
                </a:solidFill>
              </a:rPr>
              <a:t>Varsinais-Suomen osuus:  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fontAlgn="base"/>
            <a:r>
              <a:rPr lang="fi-FI" sz="6200" dirty="0">
                <a:solidFill>
                  <a:schemeClr val="bg1"/>
                </a:solidFill>
              </a:rPr>
              <a:t>Tavoiteltavat tuotokset</a:t>
            </a:r>
          </a:p>
          <a:p>
            <a:pPr lvl="1" fontAlgn="base">
              <a:buFontTx/>
              <a:buChar char="-"/>
            </a:pPr>
            <a:r>
              <a:rPr lang="fi-FI" sz="5800" dirty="0">
                <a:solidFill>
                  <a:schemeClr val="bg1"/>
                </a:solidFill>
              </a:rPr>
              <a:t>Sijaishuollossa olevien lasten mielenterveyspalvelujen (palveluketju) parempi toimivuus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- 3. sektorin rooli lapsen/nuoren hoito-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/palveluketjussa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menetelmäpankki (huomioidaan 	linkitys 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Lastensuojelun käsikirjaan)</a:t>
            </a:r>
            <a:br>
              <a:rPr lang="fi-FI" sz="6200" dirty="0">
                <a:solidFill>
                  <a:schemeClr val="bg1"/>
                </a:solidFill>
              </a:rPr>
            </a:br>
            <a:r>
              <a:rPr lang="fi-FI" sz="6200" dirty="0">
                <a:solidFill>
                  <a:schemeClr val="bg1"/>
                </a:solidFill>
              </a:rPr>
              <a:t>	- systeeminen </a:t>
            </a:r>
            <a:r>
              <a:rPr lang="fi-FI" sz="6200">
                <a:solidFill>
                  <a:schemeClr val="bg1"/>
                </a:solidFill>
              </a:rPr>
              <a:t>lastensuojelu levitetään </a:t>
            </a: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maakuntaan koordinoidusti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systeemisen lastensuojelun 	kouluttajakoulutukset verkkoalustalla</a:t>
            </a:r>
          </a:p>
          <a:p>
            <a:pPr marL="0" indent="0" fontAlgn="base">
              <a:buNone/>
            </a:pPr>
            <a:r>
              <a:rPr lang="fi-FI" sz="6200" dirty="0">
                <a:solidFill>
                  <a:schemeClr val="bg1"/>
                </a:solidFill>
              </a:rPr>
              <a:t>	- verkkojulkaisu kehittämistuloksista</a:t>
            </a:r>
            <a:br>
              <a:rPr lang="fi-FI" sz="6200" dirty="0">
                <a:solidFill>
                  <a:schemeClr val="bg1"/>
                </a:solidFill>
              </a:rPr>
            </a:br>
            <a:r>
              <a:rPr lang="fi-FI" sz="6200" dirty="0">
                <a:solidFill>
                  <a:schemeClr val="bg1"/>
                </a:solidFill>
              </a:rPr>
              <a:t>	</a:t>
            </a: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fi-FI" sz="6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5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i-FI" altLang="fi-FI" sz="2800" b="1">
                <a:solidFill>
                  <a:schemeClr val="bg1"/>
                </a:solidFill>
              </a:rPr>
              <a:t>Lastensuojelun monialainen kehittäminen</a:t>
            </a:r>
          </a:p>
          <a:p>
            <a:pPr>
              <a:lnSpc>
                <a:spcPct val="130000"/>
              </a:lnSpc>
            </a:pPr>
            <a:r>
              <a:rPr lang="fi-FI" altLang="fi-FI" sz="2400">
                <a:solidFill>
                  <a:schemeClr val="bg1"/>
                </a:solidFill>
              </a:rPr>
              <a:t>Haku 25.3—1.6.2020, haettavana valtakunnallisesti yht. 2 milj. €/vuosi v. 2020-2022 (vuodet 2021-2022 ehdollisia)</a:t>
            </a:r>
          </a:p>
          <a:p>
            <a:r>
              <a:rPr lang="fi-FI" sz="2400">
                <a:solidFill>
                  <a:schemeClr val="bg1"/>
                </a:solidFill>
              </a:rPr>
              <a:t>Lapsi- ja perhepalveluiden muutosohjelma on osa hallitusohjelmaa</a:t>
            </a:r>
          </a:p>
          <a:p>
            <a:r>
              <a:rPr lang="fi-FI" sz="2400">
                <a:solidFill>
                  <a:schemeClr val="bg1"/>
                </a:solidFill>
              </a:rPr>
              <a:t>avustuksen tavoitteena on panostaa lasten ja nuorten yksilöllisiin tarpeisiin vastaamiseen monialaisesti yli hallinnonalarajojen. </a:t>
            </a:r>
          </a:p>
          <a:p>
            <a:r>
              <a:rPr lang="fi-FI" sz="2400">
                <a:solidFill>
                  <a:schemeClr val="bg1"/>
                </a:solidFill>
              </a:rPr>
              <a:t>Erityisenä painopisteenä on taata lastensuojelun asiakkaana olevien lasten ja nuorten oikeus laadukkaaseen koulutukseen sekä yksilölliseen tukeen ja hoitoon varmistamalla systemaattinen yhteistoiminta lastensuojelun ja opetustoimen sekä mielenterveys- ja päihdepalvelujen kesken.</a:t>
            </a:r>
          </a:p>
          <a:p>
            <a:r>
              <a:rPr lang="fi-FI" sz="2400">
                <a:solidFill>
                  <a:schemeClr val="bg1"/>
                </a:solidFill>
              </a:rPr>
              <a:t>Hankehallinnoijina toimivat sosiaalialan osaamiskeskukset </a:t>
            </a:r>
          </a:p>
          <a:p>
            <a:pPr marL="0" indent="0">
              <a:spcAft>
                <a:spcPts val="600"/>
              </a:spcAft>
              <a:buNone/>
            </a:pPr>
            <a:endParaRPr lang="fi-FI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fi-FI">
              <a:solidFill>
                <a:srgbClr val="FFFFFF"/>
              </a:solidFill>
            </a:endParaRPr>
          </a:p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7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altLang="fi-FI" sz="3600" b="1" dirty="0">
                <a:solidFill>
                  <a:schemeClr val="bg1"/>
                </a:solidFill>
              </a:rPr>
              <a:t>Lastensuojelun monialainen kehittäminen (STM neuvottelu 2.4.2020)</a:t>
            </a:r>
            <a:endParaRPr lang="fi-FI" sz="3600" b="1" dirty="0">
              <a:solidFill>
                <a:schemeClr val="bg1"/>
              </a:solidFill>
            </a:endParaRPr>
          </a:p>
          <a:p>
            <a:pPr lvl="0"/>
            <a:r>
              <a:rPr lang="fi-FI" dirty="0">
                <a:solidFill>
                  <a:schemeClr val="bg1"/>
                </a:solidFill>
              </a:rPr>
              <a:t>Systemaattisen monialaisen yhteistyön vahvistaminen ja vakiinnuttaminen on päätavoite: eri sektoreiden ja toimijatahojen pitkäjänteistä sitoutumista yhteiseen työhön ongelmien ratkaisemiseksi. 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Tavoitteena on pitkäjänteisen kehittämistoiminnan edistäminen</a:t>
            </a:r>
          </a:p>
          <a:p>
            <a:r>
              <a:rPr lang="fi-FI" dirty="0">
                <a:solidFill>
                  <a:schemeClr val="bg1"/>
                </a:solidFill>
              </a:rPr>
              <a:t>lastensuojelu joutuu paikkaamaan muita palveluja: saavatko lapset järkevästi ja tehokkaasti myös muita palveluja</a:t>
            </a:r>
          </a:p>
          <a:p>
            <a:r>
              <a:rPr lang="fi-FI" dirty="0">
                <a:solidFill>
                  <a:schemeClr val="bg1"/>
                </a:solidFill>
              </a:rPr>
              <a:t>liittymäpintojen/yhteistyön vahvistaminen suuntana esim. </a:t>
            </a:r>
            <a:r>
              <a:rPr lang="fi-FI" dirty="0" err="1">
                <a:solidFill>
                  <a:schemeClr val="bg1"/>
                </a:solidFill>
              </a:rPr>
              <a:t>miepä</a:t>
            </a:r>
            <a:r>
              <a:rPr lang="fi-FI" dirty="0">
                <a:solidFill>
                  <a:schemeClr val="bg1"/>
                </a:solidFill>
              </a:rPr>
              <a:t> ja sivistystoimi ja muut avaintoimijat </a:t>
            </a:r>
          </a:p>
          <a:p>
            <a:r>
              <a:rPr lang="fi-FI" dirty="0">
                <a:solidFill>
                  <a:schemeClr val="bg1"/>
                </a:solidFill>
              </a:rPr>
              <a:t>systeemisen lastensuojelun jalkauttaminen: jos tämä on paras ratkaisu tavoitteiden edistämiseksi </a:t>
            </a:r>
          </a:p>
          <a:p>
            <a:r>
              <a:rPr lang="fi-FI" dirty="0">
                <a:solidFill>
                  <a:schemeClr val="bg1"/>
                </a:solidFill>
              </a:rPr>
              <a:t>Ei ole suositeltavaa että syntyisi kovin erilaiset hakemukset, eli kansallinen agenda on vaikuttavuuden kannalta ensisijainen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FontTx/>
              <a:buChar char="-"/>
            </a:pPr>
            <a:endParaRPr lang="fi-FI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fi-FI" altLang="fi-FI" sz="4400" b="1" dirty="0">
                <a:solidFill>
                  <a:schemeClr val="bg1"/>
                </a:solidFill>
              </a:rPr>
              <a:t>Lastensuojelun monialainen kehittäminen (STM neuvottelu 2.4.2020)</a:t>
            </a:r>
            <a:endParaRPr lang="fi-FI" sz="4400" b="1" dirty="0">
              <a:solidFill>
                <a:schemeClr val="bg1"/>
              </a:solidFill>
            </a:endParaRPr>
          </a:p>
          <a:p>
            <a:r>
              <a:rPr lang="fi-FI" sz="3800" dirty="0">
                <a:solidFill>
                  <a:schemeClr val="bg1"/>
                </a:solidFill>
              </a:rPr>
              <a:t>viisi alueellista kehittämishanketta YTA/</a:t>
            </a:r>
            <a:r>
              <a:rPr lang="fi-FI" sz="3800" dirty="0" err="1">
                <a:solidFill>
                  <a:schemeClr val="bg1"/>
                </a:solidFill>
              </a:rPr>
              <a:t>Erva</a:t>
            </a:r>
            <a:r>
              <a:rPr lang="fi-FI" sz="3800" dirty="0">
                <a:solidFill>
                  <a:schemeClr val="bg1"/>
                </a:solidFill>
              </a:rPr>
              <a:t>-alueilta </a:t>
            </a:r>
          </a:p>
          <a:p>
            <a:r>
              <a:rPr lang="fi-FI" sz="3800" dirty="0">
                <a:solidFill>
                  <a:schemeClr val="bg1"/>
                </a:solidFill>
              </a:rPr>
              <a:t>Lastensuojelun koordinaattorit </a:t>
            </a:r>
            <a:r>
              <a:rPr lang="fi-FI" sz="3800" dirty="0" err="1">
                <a:solidFill>
                  <a:schemeClr val="bg1"/>
                </a:solidFill>
              </a:rPr>
              <a:t>esim</a:t>
            </a:r>
            <a:r>
              <a:rPr lang="fi-FI" sz="3800" dirty="0">
                <a:solidFill>
                  <a:schemeClr val="bg1"/>
                </a:solidFill>
              </a:rPr>
              <a:t> hanketyöntekijöinä/hankepäälliköinä. Valtakunnallinen viiden henkilön verkosto raportoi </a:t>
            </a:r>
            <a:r>
              <a:rPr lang="fi-FI" sz="3800" dirty="0" err="1">
                <a:solidFill>
                  <a:schemeClr val="bg1"/>
                </a:solidFill>
              </a:rPr>
              <a:t>STM:lle</a:t>
            </a:r>
            <a:r>
              <a:rPr lang="fi-FI" sz="3800" dirty="0">
                <a:solidFill>
                  <a:schemeClr val="bg1"/>
                </a:solidFill>
              </a:rPr>
              <a:t>.</a:t>
            </a:r>
          </a:p>
          <a:p>
            <a:r>
              <a:rPr lang="fi-FI" sz="3800" dirty="0">
                <a:solidFill>
                  <a:schemeClr val="bg1"/>
                </a:solidFill>
              </a:rPr>
              <a:t>Rahoituksen jako: YTA alueen lapsimäärä ja hankkeeseen sitoutuneet toimijat/kunnat. </a:t>
            </a:r>
          </a:p>
          <a:p>
            <a:r>
              <a:rPr lang="fi-FI" sz="3800" dirty="0">
                <a:solidFill>
                  <a:schemeClr val="bg1"/>
                </a:solidFill>
              </a:rPr>
              <a:t>Länsi-Suomi n. 16 %: 320 000/vuosi, josta omarahoitus 80 000 (yht. 400 000 €)</a:t>
            </a:r>
          </a:p>
          <a:p>
            <a:r>
              <a:rPr lang="fi-FI" sz="3800" dirty="0">
                <a:solidFill>
                  <a:schemeClr val="bg1"/>
                </a:solidFill>
              </a:rPr>
              <a:t>Osatoteuttajilta sitoumukset. Erillisiä sitoumuksia virallisia päätöksiä ei tarvita kunnilta. </a:t>
            </a:r>
          </a:p>
          <a:p>
            <a:r>
              <a:rPr lang="fi-FI" sz="3800" dirty="0">
                <a:solidFill>
                  <a:schemeClr val="bg1"/>
                </a:solidFill>
              </a:rPr>
              <a:t>Hallinnoijalla on kokonaisvastuu ja harkitsee mikä asiakirja on tarpeen. </a:t>
            </a:r>
          </a:p>
          <a:p>
            <a:r>
              <a:rPr lang="fi-FI" sz="3800" dirty="0">
                <a:solidFill>
                  <a:schemeClr val="bg1"/>
                </a:solidFill>
              </a:rPr>
              <a:t>Länsi-Suomessa </a:t>
            </a:r>
            <a:r>
              <a:rPr lang="fi-FI" sz="3800" dirty="0" err="1">
                <a:solidFill>
                  <a:schemeClr val="bg1"/>
                </a:solidFill>
              </a:rPr>
              <a:t>Vasso</a:t>
            </a:r>
            <a:r>
              <a:rPr lang="fi-FI" sz="3800" dirty="0">
                <a:solidFill>
                  <a:schemeClr val="bg1"/>
                </a:solidFill>
              </a:rPr>
              <a:t> koordinoi hanketta ja valmistelun ydinryhmä muut alueen </a:t>
            </a:r>
            <a:r>
              <a:rPr lang="fi-FI" sz="3800" dirty="0" err="1">
                <a:solidFill>
                  <a:schemeClr val="bg1"/>
                </a:solidFill>
              </a:rPr>
              <a:t>osket</a:t>
            </a:r>
            <a:r>
              <a:rPr lang="fi-FI" sz="3800" dirty="0">
                <a:solidFill>
                  <a:schemeClr val="bg1"/>
                </a:solidFill>
              </a:rPr>
              <a:t>: </a:t>
            </a:r>
            <a:r>
              <a:rPr lang="fi-FI" sz="3800" dirty="0" err="1">
                <a:solidFill>
                  <a:schemeClr val="bg1"/>
                </a:solidFill>
              </a:rPr>
              <a:t>Pikassos</a:t>
            </a:r>
            <a:r>
              <a:rPr lang="fi-FI" sz="3800" dirty="0">
                <a:solidFill>
                  <a:schemeClr val="bg1"/>
                </a:solidFill>
              </a:rPr>
              <a:t> (Satakunta, Satakunnan lastensuojelun kehittämisyksikkö), </a:t>
            </a:r>
            <a:r>
              <a:rPr lang="fi-FI" sz="3800" dirty="0" err="1">
                <a:solidFill>
                  <a:schemeClr val="bg1"/>
                </a:solidFill>
              </a:rPr>
              <a:t>SONetBOTNIA</a:t>
            </a:r>
            <a:r>
              <a:rPr lang="fi-FI" sz="3800" dirty="0">
                <a:solidFill>
                  <a:schemeClr val="bg1"/>
                </a:solidFill>
              </a:rPr>
              <a:t> (Pohjanmaa) ja FSKC (ruotsinkieliset kunnat) </a:t>
            </a: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6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STM valtionavustushaku</a:t>
            </a:r>
            <a:endParaRPr lang="fi-FI" sz="28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0"/>
            <a:ext cx="6339417" cy="685800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fi-FI" altLang="fi-FI" sz="8000" b="1" dirty="0">
                <a:solidFill>
                  <a:schemeClr val="bg1"/>
                </a:solidFill>
              </a:rPr>
              <a:t>Lastensuojelun monialainen kehittäminen –hankevalmistelu </a:t>
            </a:r>
            <a:endParaRPr lang="fi-FI" sz="8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62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fi-FI" sz="8000" dirty="0">
                <a:solidFill>
                  <a:schemeClr val="bg1"/>
                </a:solidFill>
              </a:rPr>
              <a:t>1. Hankkeen tavoitteet ja toimenpiteet</a:t>
            </a:r>
            <a:endParaRPr lang="fi-FI" sz="8000" dirty="0">
              <a:solidFill>
                <a:schemeClr val="bg1"/>
              </a:solidFill>
              <a:cs typeface="Calibri"/>
            </a:endParaRPr>
          </a:p>
          <a:p>
            <a:r>
              <a:rPr lang="fi-FI" sz="8000" dirty="0">
                <a:solidFill>
                  <a:schemeClr val="bg1"/>
                </a:solidFill>
                <a:cs typeface="Calibri"/>
              </a:rPr>
              <a:t>Kehittämistoimien painopiste on sijaishuollon palveluissa: lasten kasvun tukeminen yhteistyössä varhaiskasvatuksen, koulujen ja muiden erityispalvelujen kanssa. </a:t>
            </a:r>
          </a:p>
          <a:p>
            <a:r>
              <a:rPr lang="fi-FI" sz="8000" dirty="0">
                <a:solidFill>
                  <a:schemeClr val="bg1"/>
                </a:solidFill>
              </a:rPr>
              <a:t>Jotta palveluketjut olisivat sujuvia, on tarpeen huomioida myös lastensuojelun palvelut kokonaisuudessaan silloin kun se kehitettävien sisältöjen osalta on tarpeellista.</a:t>
            </a:r>
            <a:endParaRPr lang="fi-FI" sz="8000" dirty="0">
              <a:solidFill>
                <a:schemeClr val="bg1"/>
              </a:solidFill>
              <a:cs typeface="Calibri"/>
            </a:endParaRPr>
          </a:p>
          <a:p>
            <a:r>
              <a:rPr lang="fi-FI" sz="8000" dirty="0">
                <a:solidFill>
                  <a:schemeClr val="bg1"/>
                </a:solidFill>
                <a:cs typeface="Calibri"/>
              </a:rPr>
              <a:t>Systeeminen lastensuojelu  hanketta ohjaava ajattelutapa (ylläpitäminen/levittäminen)</a:t>
            </a:r>
          </a:p>
          <a:p>
            <a:r>
              <a:rPr lang="fi-FI" sz="8000" dirty="0">
                <a:solidFill>
                  <a:schemeClr val="bg1"/>
                </a:solidFill>
              </a:rPr>
              <a:t>Maakunnallista koordinaatiota systeemisen  lastensuojelun kehittämiselle</a:t>
            </a:r>
            <a:r>
              <a:rPr lang="fi-FI" sz="6200" dirty="0">
                <a:solidFill>
                  <a:schemeClr val="bg1"/>
                </a:solidFill>
              </a:rPr>
              <a:t> </a:t>
            </a:r>
          </a:p>
          <a:p>
            <a:pPr marL="914400" lvl="2" indent="0">
              <a:buNone/>
            </a:pPr>
            <a:endParaRPr lang="fi-FI" sz="6200" dirty="0">
              <a:solidFill>
                <a:schemeClr val="bg1"/>
              </a:solidFill>
              <a:cs typeface="Calibri"/>
            </a:endParaRPr>
          </a:p>
          <a:p>
            <a:pPr lvl="1"/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98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STM valtionavustushaku</a:t>
            </a:r>
            <a:endParaRPr lang="fi-FI" sz="28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0"/>
            <a:ext cx="6339417" cy="685800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fi-FI" altLang="fi-FI" sz="8000" b="1" dirty="0">
                <a:solidFill>
                  <a:schemeClr val="bg1"/>
                </a:solidFill>
              </a:rPr>
              <a:t>Lastensuojelun monialainen kehittäminen –hankevalmistelu </a:t>
            </a:r>
            <a:endParaRPr lang="fi-FI" sz="8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62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fi-FI" sz="8000" dirty="0">
                <a:solidFill>
                  <a:schemeClr val="bg1"/>
                </a:solidFill>
              </a:rPr>
              <a:t>1. Hankkeen tavoitteet ja toimenpiteet</a:t>
            </a:r>
            <a:endParaRPr lang="fi-FI" sz="8000" dirty="0">
              <a:solidFill>
                <a:schemeClr val="bg1"/>
              </a:solidFill>
              <a:cs typeface="Calibri"/>
            </a:endParaRPr>
          </a:p>
          <a:p>
            <a:r>
              <a:rPr lang="fi-FI" sz="8000" dirty="0">
                <a:solidFill>
                  <a:schemeClr val="bg1"/>
                </a:solidFill>
                <a:cs typeface="Calibri"/>
              </a:rPr>
              <a:t>Länsi-Suomen YTA-alueen yhteistyö (painotukset maakunnissa, mutta kehittämistyö levitetään koko alueelle)</a:t>
            </a:r>
          </a:p>
          <a:p>
            <a:pPr lvl="2"/>
            <a:r>
              <a:rPr lang="fi-FI" sz="8000" dirty="0">
                <a:solidFill>
                  <a:schemeClr val="bg1"/>
                </a:solidFill>
                <a:cs typeface="Calibri"/>
              </a:rPr>
              <a:t>Pohjanmaa: painopiste lastensuojelu ja päihdepalvelut </a:t>
            </a:r>
          </a:p>
          <a:p>
            <a:pPr lvl="2"/>
            <a:r>
              <a:rPr lang="fi-FI" sz="8000" dirty="0">
                <a:solidFill>
                  <a:schemeClr val="bg1"/>
                </a:solidFill>
                <a:cs typeface="Calibri"/>
              </a:rPr>
              <a:t>Satakunta: Lastensuojelu ja koulut ja varhaiskasvatus </a:t>
            </a:r>
          </a:p>
          <a:p>
            <a:pPr lvl="2"/>
            <a:r>
              <a:rPr lang="fi-FI" sz="8000" dirty="0">
                <a:solidFill>
                  <a:schemeClr val="bg1"/>
                </a:solidFill>
                <a:cs typeface="Calibri"/>
              </a:rPr>
              <a:t>Varsinais-Suomi: Lastensuojelu ja mielenterveys; systeemisen lastensuojelun kehittämisen koordinointi; systeemisen lastensuojelun kouluttajakoulutukset</a:t>
            </a:r>
          </a:p>
          <a:p>
            <a:pPr marL="914400" lvl="2" indent="0">
              <a:buNone/>
            </a:pPr>
            <a:endParaRPr lang="fi-FI" sz="6200" dirty="0">
              <a:solidFill>
                <a:schemeClr val="bg1"/>
              </a:solidFill>
              <a:cs typeface="Calibri"/>
            </a:endParaRPr>
          </a:p>
          <a:p>
            <a:pPr lvl="1"/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34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altLang="fi-FI" sz="2400" b="1" dirty="0">
                <a:solidFill>
                  <a:schemeClr val="bg1"/>
                </a:solidFill>
              </a:rPr>
              <a:t>Lastensuojelun monialainen kehittäminen –hankevalmistelu</a:t>
            </a: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</a:rPr>
              <a:t>1. Hankkeen tavoitteet ja toimenpiteet</a:t>
            </a:r>
            <a:endParaRPr lang="fi-FI" sz="2000" dirty="0">
              <a:solidFill>
                <a:schemeClr val="bg1"/>
              </a:solidFill>
              <a:cs typeface="Calibri"/>
            </a:endParaRPr>
          </a:p>
          <a:p>
            <a:r>
              <a:rPr lang="fi-FI" sz="2000" dirty="0">
                <a:solidFill>
                  <a:schemeClr val="bg1"/>
                </a:solidFill>
                <a:cs typeface="Calibri"/>
              </a:rPr>
              <a:t>Menetelmätyö (tutkimusperäisten menetelmien levittäminen)</a:t>
            </a:r>
          </a:p>
          <a:p>
            <a:pPr lvl="1"/>
            <a:r>
              <a:rPr lang="fi-FI" sz="2000" dirty="0">
                <a:solidFill>
                  <a:schemeClr val="bg1"/>
                </a:solidFill>
                <a:cs typeface="Calibri"/>
              </a:rPr>
              <a:t>TY, TYKS ja </a:t>
            </a:r>
            <a:r>
              <a:rPr lang="fi-FI" sz="2000" dirty="0" err="1">
                <a:solidFill>
                  <a:schemeClr val="bg1"/>
                </a:solidFill>
                <a:cs typeface="Calibri"/>
              </a:rPr>
              <a:t>Vasso</a:t>
            </a:r>
            <a:r>
              <a:rPr lang="fi-FI" sz="2000" dirty="0">
                <a:solidFill>
                  <a:schemeClr val="bg1"/>
                </a:solidFill>
                <a:cs typeface="Calibri"/>
              </a:rPr>
              <a:t> menetelmätyö hankkeen kehittämistyön tukena</a:t>
            </a:r>
          </a:p>
          <a:p>
            <a:pPr lvl="1"/>
            <a:r>
              <a:rPr lang="fi-FI" sz="2000" dirty="0">
                <a:solidFill>
                  <a:schemeClr val="bg1"/>
                </a:solidFill>
                <a:cs typeface="Calibri"/>
              </a:rPr>
              <a:t>Näyttöön perustuvien menetelmien tuominen kv. tutkimuksesta Suomeen</a:t>
            </a:r>
          </a:p>
          <a:p>
            <a:pPr lvl="1"/>
            <a:r>
              <a:rPr lang="fi-FI" sz="2000" dirty="0">
                <a:solidFill>
                  <a:schemeClr val="bg1"/>
                </a:solidFill>
                <a:cs typeface="Calibri"/>
              </a:rPr>
              <a:t>linkittäminen tulevaisuuden </a:t>
            </a:r>
            <a:r>
              <a:rPr lang="fi-FI" sz="2000" dirty="0" err="1">
                <a:solidFill>
                  <a:schemeClr val="bg1"/>
                </a:solidFill>
                <a:cs typeface="Calibri"/>
              </a:rPr>
              <a:t>sote</a:t>
            </a:r>
            <a:r>
              <a:rPr lang="fi-FI" sz="2000" dirty="0">
                <a:solidFill>
                  <a:schemeClr val="bg1"/>
                </a:solidFill>
                <a:cs typeface="Calibri"/>
              </a:rPr>
              <a:t>-keskuskehittämiseen ja lastensuojelu käsikirjaan: tuotetaan sijaishuollon käyttöön menetelmäpankki ja oppimateriaalia</a:t>
            </a:r>
          </a:p>
          <a:p>
            <a:r>
              <a:rPr lang="fi-FI" sz="2000" dirty="0">
                <a:solidFill>
                  <a:schemeClr val="bg1"/>
                </a:solidFill>
                <a:cs typeface="Calibri"/>
              </a:rPr>
              <a:t>TYKS-Vip-verkosto mukaan hakemukseen </a:t>
            </a:r>
          </a:p>
          <a:p>
            <a:r>
              <a:rPr lang="fi-FI" sz="2000" dirty="0">
                <a:solidFill>
                  <a:schemeClr val="bg1"/>
                </a:solidFill>
                <a:cs typeface="Calibri"/>
              </a:rPr>
              <a:t>Osallisuuden parhaat käytännöt mukaan maakunnista hankkeeseen</a:t>
            </a:r>
          </a:p>
          <a:p>
            <a:pPr lvl="1"/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53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altLang="fi-FI" sz="2400" b="1" dirty="0">
                <a:solidFill>
                  <a:schemeClr val="bg1"/>
                </a:solidFill>
              </a:rPr>
              <a:t>Lastensuojelun monialainen kehittäminen –hankevalmistelu </a:t>
            </a:r>
          </a:p>
          <a:p>
            <a:pPr marL="0" indent="0">
              <a:buNone/>
            </a:pPr>
            <a:endParaRPr lang="fi-FI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200" dirty="0">
                <a:solidFill>
                  <a:schemeClr val="bg1"/>
                </a:solidFill>
              </a:rPr>
              <a:t>2. Hankkeen organisointi</a:t>
            </a:r>
          </a:p>
          <a:p>
            <a:r>
              <a:rPr lang="fi-FI" sz="2200" dirty="0" err="1">
                <a:solidFill>
                  <a:schemeClr val="bg1"/>
                </a:solidFill>
              </a:rPr>
              <a:t>Vasso</a:t>
            </a:r>
            <a:r>
              <a:rPr lang="fi-FI" sz="2200" dirty="0">
                <a:solidFill>
                  <a:schemeClr val="bg1"/>
                </a:solidFill>
              </a:rPr>
              <a:t> koordinoi, osaamiskeskukset osatoteuttajia</a:t>
            </a:r>
          </a:p>
          <a:p>
            <a:r>
              <a:rPr lang="fi-FI" sz="2200" dirty="0">
                <a:solidFill>
                  <a:schemeClr val="bg1"/>
                </a:solidFill>
              </a:rPr>
              <a:t>Jokaiseen maakuntaan yksi 100 % asiantuntija</a:t>
            </a:r>
          </a:p>
          <a:p>
            <a:r>
              <a:rPr lang="fi-FI" sz="2200" dirty="0">
                <a:solidFill>
                  <a:schemeClr val="bg1"/>
                </a:solidFill>
              </a:rPr>
              <a:t>Muut osatoteuttajat kerryttävät omarahoitusta työpanoksilla:</a:t>
            </a:r>
          </a:p>
          <a:p>
            <a:pPr lvl="1"/>
            <a:r>
              <a:rPr lang="fi-FI" sz="2200" dirty="0">
                <a:solidFill>
                  <a:schemeClr val="bg1"/>
                </a:solidFill>
              </a:rPr>
              <a:t>Satakunta: Lastensuojelun kehittämisyksikkö</a:t>
            </a:r>
          </a:p>
          <a:p>
            <a:pPr lvl="1"/>
            <a:r>
              <a:rPr lang="fi-FI" sz="2200" dirty="0">
                <a:solidFill>
                  <a:schemeClr val="bg1"/>
                </a:solidFill>
              </a:rPr>
              <a:t>Varsinais-Suomi: kutsutaan avaintoimijoita (ainakin TY, TYKS, mahd. Turku)</a:t>
            </a:r>
          </a:p>
          <a:p>
            <a:pPr lvl="1"/>
            <a:r>
              <a:rPr lang="fi-FI" sz="2200" dirty="0">
                <a:solidFill>
                  <a:schemeClr val="bg1"/>
                </a:solidFill>
              </a:rPr>
              <a:t>Pohjanmaa: Vaasa (mahd. muita)</a:t>
            </a:r>
          </a:p>
          <a:p>
            <a:r>
              <a:rPr lang="fi-FI" sz="2200" dirty="0">
                <a:solidFill>
                  <a:schemeClr val="bg1"/>
                </a:solidFill>
              </a:rPr>
              <a:t>Kunnat kutsutaan laajalti mukaan (ei tarvita sitoumuksia, kuittaus hankkeesta </a:t>
            </a:r>
            <a:r>
              <a:rPr lang="fi-FI" sz="2200" dirty="0" err="1">
                <a:solidFill>
                  <a:schemeClr val="bg1"/>
                </a:solidFill>
              </a:rPr>
              <a:t>sote</a:t>
            </a:r>
            <a:r>
              <a:rPr lang="fi-FI" sz="2200" dirty="0">
                <a:solidFill>
                  <a:schemeClr val="bg1"/>
                </a:solidFill>
              </a:rPr>
              <a:t>-johtajien kokouksesta riittänee) </a:t>
            </a:r>
          </a:p>
          <a:p>
            <a:pPr marL="400050"/>
            <a:r>
              <a:rPr lang="fi-FI" sz="2200" dirty="0">
                <a:solidFill>
                  <a:schemeClr val="bg1"/>
                </a:solidFill>
              </a:rPr>
              <a:t>Hanke tehdään tiimityönä, vaikka maakunnalliset hankevastuut</a:t>
            </a:r>
          </a:p>
          <a:p>
            <a:pPr marL="400050"/>
            <a:r>
              <a:rPr lang="fi-FI" sz="2200" dirty="0">
                <a:solidFill>
                  <a:schemeClr val="bg1"/>
                </a:solidFill>
              </a:rPr>
              <a:t>Tavoite on, että hanketyö tehtäisiin mahdollisimman paljon sähköisesti (myös työpajat, tuotokset </a:t>
            </a:r>
            <a:r>
              <a:rPr lang="fi-FI" sz="2200" dirty="0" err="1">
                <a:solidFill>
                  <a:schemeClr val="bg1"/>
                </a:solidFill>
              </a:rPr>
              <a:t>yms</a:t>
            </a:r>
            <a:r>
              <a:rPr lang="fi-FI" sz="2200" dirty="0">
                <a:solidFill>
                  <a:schemeClr val="bg1"/>
                </a:solidFill>
              </a:rPr>
              <a:t>)</a:t>
            </a:r>
          </a:p>
          <a:p>
            <a:pPr marL="400050"/>
            <a:endParaRPr lang="fi-FI" sz="2000" dirty="0">
              <a:solidFill>
                <a:schemeClr val="bg1"/>
              </a:solidFill>
            </a:endParaRPr>
          </a:p>
          <a:p>
            <a:pPr marL="400050"/>
            <a:endParaRPr lang="fi-FI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46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/>
          <p:cNvSpPr>
            <a:spLocks noGrp="1"/>
          </p:cNvSpPr>
          <p:nvPr>
            <p:ph type="title"/>
          </p:nvPr>
        </p:nvSpPr>
        <p:spPr>
          <a:xfrm>
            <a:off x="105832" y="2508250"/>
            <a:ext cx="2455335" cy="3005667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STM valtionavustushaku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3" name="Sisällön paikkamerkki 11"/>
          <p:cNvSpPr>
            <a:spLocks noGrp="1"/>
          </p:cNvSpPr>
          <p:nvPr>
            <p:ph idx="1"/>
          </p:nvPr>
        </p:nvSpPr>
        <p:spPr>
          <a:xfrm>
            <a:off x="2688166" y="201083"/>
            <a:ext cx="6339417" cy="6572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altLang="fi-FI" sz="2400" b="1" dirty="0">
                <a:solidFill>
                  <a:schemeClr val="bg1"/>
                </a:solidFill>
              </a:rPr>
              <a:t>Lastensuojelun monialainen kehittäminen –hankevalmistelu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</a:rPr>
              <a:t>2. Hankkeen organisointi</a:t>
            </a:r>
          </a:p>
          <a:p>
            <a:r>
              <a:rPr lang="fi-FI" sz="2400" dirty="0">
                <a:solidFill>
                  <a:schemeClr val="bg1"/>
                </a:solidFill>
              </a:rPr>
              <a:t>OT-keskuksen hankeyhteistyön kirjaaminen</a:t>
            </a:r>
          </a:p>
          <a:p>
            <a:r>
              <a:rPr lang="fi-FI" sz="2400" dirty="0">
                <a:solidFill>
                  <a:schemeClr val="bg1"/>
                </a:solidFill>
              </a:rPr>
              <a:t>Tulevaisuuden </a:t>
            </a:r>
            <a:r>
              <a:rPr lang="fi-FI" sz="2400" dirty="0" err="1">
                <a:solidFill>
                  <a:schemeClr val="bg1"/>
                </a:solidFill>
              </a:rPr>
              <a:t>sote</a:t>
            </a:r>
            <a:r>
              <a:rPr lang="fi-FI" sz="2400" dirty="0">
                <a:solidFill>
                  <a:schemeClr val="bg1"/>
                </a:solidFill>
              </a:rPr>
              <a:t>-keskushankkeiden yhdistäminen</a:t>
            </a:r>
            <a:endParaRPr lang="fi-FI" sz="2400" dirty="0">
              <a:solidFill>
                <a:schemeClr val="bg1"/>
              </a:solidFill>
              <a:cs typeface="Calibri"/>
            </a:endParaRPr>
          </a:p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Asiakkaiden osallistuminen tarvitaan hankkeeseen:</a:t>
            </a:r>
          </a:p>
          <a:p>
            <a:pPr lvl="1"/>
            <a:r>
              <a:rPr lang="fi-FI" sz="1800" dirty="0">
                <a:solidFill>
                  <a:schemeClr val="bg1"/>
                </a:solidFill>
                <a:cs typeface="Calibri"/>
              </a:rPr>
              <a:t>Osallisuus: </a:t>
            </a:r>
            <a:r>
              <a:rPr lang="fi-FI" sz="1800" dirty="0" err="1">
                <a:solidFill>
                  <a:schemeClr val="bg1"/>
                </a:solidFill>
                <a:cs typeface="Calibri"/>
              </a:rPr>
              <a:t>Veturointi</a:t>
            </a:r>
            <a:r>
              <a:rPr lang="fi-FI" sz="1800" dirty="0">
                <a:solidFill>
                  <a:schemeClr val="bg1"/>
                </a:solidFill>
                <a:cs typeface="Calibri"/>
              </a:rPr>
              <a:t>-hanke Varsinais-Suomesta, Satanuoret (Satakunta), Pohjanmaa </a:t>
            </a:r>
          </a:p>
          <a:p>
            <a:pPr lvl="1"/>
            <a:r>
              <a:rPr lang="fi-FI" sz="1800" dirty="0">
                <a:solidFill>
                  <a:schemeClr val="bg1"/>
                </a:solidFill>
                <a:cs typeface="Calibri"/>
              </a:rPr>
              <a:t>nuorten osallistuminen hankkeen perustoimintaan</a:t>
            </a:r>
          </a:p>
          <a:p>
            <a:pPr marL="400050"/>
            <a:r>
              <a:rPr lang="fi-FI" sz="2200" dirty="0">
                <a:solidFill>
                  <a:schemeClr val="bg1"/>
                </a:solidFill>
                <a:cs typeface="Calibri"/>
              </a:rPr>
              <a:t>Mielenterveys-osuuteen 1,5 - 2 hlön resurssi tarvittaisiin (sosiaalihuolto ja terveydenhuollosta molemmista henkilö)</a:t>
            </a:r>
          </a:p>
          <a:p>
            <a:pPr marL="400050"/>
            <a:r>
              <a:rPr lang="fi-FI" sz="2200" dirty="0">
                <a:solidFill>
                  <a:schemeClr val="bg1"/>
                </a:solidFill>
                <a:cs typeface="Calibri"/>
              </a:rPr>
              <a:t>Systeemisen lastensuojelun kehittämisen koordinointi 50 % työpanos (kouluttajakoulutukset sähköisellä alustalla yhteistyössä </a:t>
            </a:r>
            <a:r>
              <a:rPr lang="fi-FI" sz="2200" dirty="0" err="1">
                <a:solidFill>
                  <a:schemeClr val="bg1"/>
                </a:solidFill>
                <a:cs typeface="Calibri"/>
              </a:rPr>
              <a:t>oskejen</a:t>
            </a:r>
            <a:r>
              <a:rPr lang="fi-FI" sz="2200" dirty="0">
                <a:solidFill>
                  <a:schemeClr val="bg1"/>
                </a:solidFill>
                <a:cs typeface="Calibri"/>
              </a:rPr>
              <a:t> kanssa)</a:t>
            </a:r>
          </a:p>
          <a:p>
            <a:pPr marL="400050"/>
            <a:endParaRPr lang="fi-FI" sz="2000" dirty="0">
              <a:solidFill>
                <a:schemeClr val="bg1"/>
              </a:solidFill>
            </a:endParaRPr>
          </a:p>
          <a:p>
            <a:pPr marL="57150" indent="0">
              <a:buNone/>
            </a:pPr>
            <a:endParaRPr lang="fi-FI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solidFill>
                <a:srgbClr val="FFFFFF"/>
              </a:solidFill>
              <a:cs typeface="Calibri"/>
            </a:endParaRPr>
          </a:p>
          <a:p>
            <a:endParaRPr lang="fi-FI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17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D57A3A1F39A84B9F335DD1A53CDEB6" ma:contentTypeVersion="7" ma:contentTypeDescription="Luo uusi asiakirja." ma:contentTypeScope="" ma:versionID="4d79c68c9e7d00d1da41a239858cb498">
  <xsd:schema xmlns:xsd="http://www.w3.org/2001/XMLSchema" xmlns:xs="http://www.w3.org/2001/XMLSchema" xmlns:p="http://schemas.microsoft.com/office/2006/metadata/properties" xmlns:ns2="58a0ef81-3458-4a70-9ec4-8ff25759b32a" targetNamespace="http://schemas.microsoft.com/office/2006/metadata/properties" ma:root="true" ma:fieldsID="751e906f998946044544d4e788395bd9" ns2:_="">
    <xsd:import namespace="58a0ef81-3458-4a70-9ec4-8ff25759b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0ef81-3458-4a70-9ec4-8ff25759b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541C36-5B53-47C7-AE22-0EDDE981A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671FD-17CA-49C2-9B1B-DCE36ED6E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0ef81-3458-4a70-9ec4-8ff25759b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82DAF5-DA07-4374-BF09-954366196BCA}">
  <ds:schemaRefs>
    <ds:schemaRef ds:uri="58a0ef81-3458-4a70-9ec4-8ff25759b32a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14107</TotalTime>
  <Words>939</Words>
  <Application>Microsoft Office PowerPoint</Application>
  <PresentationFormat>Näytössä katseltava diaesitys (4:3)</PresentationFormat>
  <Paragraphs>180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PowerPoint-esitys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  <vt:lpstr>STM valtionavustushaku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</dc:creator>
  <cp:lastModifiedBy>Nanai Sari</cp:lastModifiedBy>
  <cp:revision>34</cp:revision>
  <cp:lastPrinted>2019-12-03T10:10:30Z</cp:lastPrinted>
  <dcterms:created xsi:type="dcterms:W3CDTF">2019-10-10T06:29:41Z</dcterms:created>
  <dcterms:modified xsi:type="dcterms:W3CDTF">2020-05-20T05:26:23Z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0x01010084D57A3A1F39A84B9F335DD1A53CDEB6</vt:lpwstr>
  </property>
</Properties>
</file>