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5" r:id="rId6"/>
    <p:sldMasterId id="2147483655" r:id="rId7"/>
  </p:sldMasterIdLst>
  <p:handoutMasterIdLst>
    <p:handoutMasterId r:id="rId21"/>
  </p:handoutMasterIdLst>
  <p:sldIdLst>
    <p:sldId id="270" r:id="rId8"/>
    <p:sldId id="271" r:id="rId9"/>
    <p:sldId id="272" r:id="rId10"/>
    <p:sldId id="266" r:id="rId11"/>
    <p:sldId id="280" r:id="rId12"/>
    <p:sldId id="277" r:id="rId13"/>
    <p:sldId id="281" r:id="rId14"/>
    <p:sldId id="274" r:id="rId15"/>
    <p:sldId id="275" r:id="rId16"/>
    <p:sldId id="276" r:id="rId17"/>
    <p:sldId id="278" r:id="rId18"/>
    <p:sldId id="279" r:id="rId19"/>
    <p:sldId id="263"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orient="horz" pos="239">
          <p15:clr>
            <a:srgbClr val="A4A3A4"/>
          </p15:clr>
        </p15:guide>
        <p15:guide id="3" orient="horz" pos="2783">
          <p15:clr>
            <a:srgbClr val="A4A3A4"/>
          </p15:clr>
        </p15:guide>
        <p15:guide id="4" orient="horz" pos="1026">
          <p15:clr>
            <a:srgbClr val="A4A3A4"/>
          </p15:clr>
        </p15:guide>
        <p15:guide id="5" pos="865">
          <p15:clr>
            <a:srgbClr val="A4A3A4"/>
          </p15:clr>
        </p15:guide>
        <p15:guide id="6" pos="5291">
          <p15:clr>
            <a:srgbClr val="A4A3A4"/>
          </p15:clr>
        </p15:guide>
        <p15:guide id="7" pos="2879">
          <p15:clr>
            <a:srgbClr val="A4A3A4"/>
          </p15:clr>
        </p15:guide>
        <p15:guide id="8"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22"/>
    <a:srgbClr val="7DCD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0" autoAdjust="0"/>
    <p:restoredTop sz="99900" autoAdjust="0"/>
  </p:normalViewPr>
  <p:slideViewPr>
    <p:cSldViewPr snapToGrid="0" snapToObjects="1">
      <p:cViewPr varScale="1">
        <p:scale>
          <a:sx n="154" d="100"/>
          <a:sy n="154" d="100"/>
        </p:scale>
        <p:origin x="402" y="126"/>
      </p:cViewPr>
      <p:guideLst>
        <p:guide orient="horz" pos="711"/>
        <p:guide orient="horz" pos="239"/>
        <p:guide orient="horz" pos="2783"/>
        <p:guide orient="horz" pos="1026"/>
        <p:guide pos="865"/>
        <p:guide pos="5291"/>
        <p:guide pos="2879"/>
        <p:guide pos="5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laskentataulukko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i-FI" sz="1600"/>
              <a:t>Siirtoviivepäivien kertymät vuoden alusta tarkastelukuukauden</a:t>
            </a:r>
            <a:r>
              <a:rPr lang="fi-FI" sz="1600" baseline="0"/>
              <a:t> loppuun 2016 vs. 2015</a:t>
            </a:r>
            <a:endParaRPr lang="fi-FI" sz="1600"/>
          </a:p>
        </c:rich>
      </c:tx>
      <c:overlay val="0"/>
    </c:title>
    <c:autoTitleDeleted val="0"/>
    <c:plotArea>
      <c:layout/>
      <c:barChart>
        <c:barDir val="col"/>
        <c:grouping val="clustered"/>
        <c:varyColors val="0"/>
        <c:ser>
          <c:idx val="0"/>
          <c:order val="0"/>
          <c:tx>
            <c:strRef>
              <c:f>'Kuvio 2016'!$C$2</c:f>
              <c:strCache>
                <c:ptCount val="1"/>
                <c:pt idx="0">
                  <c:v>2015 1-2</c:v>
                </c:pt>
              </c:strCache>
            </c:strRef>
          </c:tx>
          <c:invertIfNegative val="0"/>
          <c:cat>
            <c:strRef>
              <c:f>'Kuvio 2016'!$B$3:$B$14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'Kuvio 2016'!$C$3:$C$14</c:f>
              <c:numCache>
                <c:formatCode>#,##0</c:formatCode>
                <c:ptCount val="12"/>
                <c:pt idx="0" formatCode="0">
                  <c:v>294</c:v>
                </c:pt>
                <c:pt idx="1">
                  <c:v>476</c:v>
                </c:pt>
                <c:pt idx="2">
                  <c:v>675</c:v>
                </c:pt>
                <c:pt idx="3">
                  <c:v>784</c:v>
                </c:pt>
                <c:pt idx="4">
                  <c:v>939</c:v>
                </c:pt>
                <c:pt idx="5">
                  <c:v>1073</c:v>
                </c:pt>
                <c:pt idx="6">
                  <c:v>1225</c:v>
                </c:pt>
                <c:pt idx="7">
                  <c:v>1343</c:v>
                </c:pt>
                <c:pt idx="8">
                  <c:v>1414</c:v>
                </c:pt>
              </c:numCache>
            </c:numRef>
          </c:val>
        </c:ser>
        <c:ser>
          <c:idx val="1"/>
          <c:order val="1"/>
          <c:tx>
            <c:strRef>
              <c:f>'Kuvio 2016'!$D$2</c:f>
              <c:strCache>
                <c:ptCount val="1"/>
                <c:pt idx="0">
                  <c:v>2016 1-2</c:v>
                </c:pt>
              </c:strCache>
            </c:strRef>
          </c:tx>
          <c:invertIfNegative val="0"/>
          <c:cat>
            <c:strRef>
              <c:f>'Kuvio 2016'!$B$3:$B$14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'Kuvio 2016'!$D$3:$D$14</c:f>
              <c:numCache>
                <c:formatCode>#,##0</c:formatCode>
                <c:ptCount val="12"/>
                <c:pt idx="0">
                  <c:v>140</c:v>
                </c:pt>
                <c:pt idx="1">
                  <c:v>179</c:v>
                </c:pt>
                <c:pt idx="2">
                  <c:v>224</c:v>
                </c:pt>
                <c:pt idx="3">
                  <c:v>333</c:v>
                </c:pt>
                <c:pt idx="4">
                  <c:v>450</c:v>
                </c:pt>
                <c:pt idx="5">
                  <c:v>539</c:v>
                </c:pt>
                <c:pt idx="6">
                  <c:v>700</c:v>
                </c:pt>
                <c:pt idx="7">
                  <c:v>835</c:v>
                </c:pt>
                <c:pt idx="8">
                  <c:v>958</c:v>
                </c:pt>
              </c:numCache>
            </c:numRef>
          </c:val>
        </c:ser>
        <c:ser>
          <c:idx val="2"/>
          <c:order val="2"/>
          <c:tx>
            <c:strRef>
              <c:f>'Kuvio 2016'!$E$2</c:f>
              <c:strCache>
                <c:ptCount val="1"/>
                <c:pt idx="0">
                  <c:v>2015 3+</c:v>
                </c:pt>
              </c:strCache>
            </c:strRef>
          </c:tx>
          <c:invertIfNegative val="0"/>
          <c:cat>
            <c:strRef>
              <c:f>'Kuvio 2016'!$B$3:$B$14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'Kuvio 2016'!$E$3:$E$14</c:f>
              <c:numCache>
                <c:formatCode>#,##0</c:formatCode>
                <c:ptCount val="12"/>
                <c:pt idx="0">
                  <c:v>435</c:v>
                </c:pt>
                <c:pt idx="1">
                  <c:v>691</c:v>
                </c:pt>
                <c:pt idx="2">
                  <c:v>1033</c:v>
                </c:pt>
                <c:pt idx="3">
                  <c:v>1143</c:v>
                </c:pt>
                <c:pt idx="4">
                  <c:v>1363</c:v>
                </c:pt>
                <c:pt idx="5">
                  <c:v>1495</c:v>
                </c:pt>
                <c:pt idx="6">
                  <c:v>1682</c:v>
                </c:pt>
                <c:pt idx="7">
                  <c:v>1813</c:v>
                </c:pt>
                <c:pt idx="8">
                  <c:v>1841</c:v>
                </c:pt>
              </c:numCache>
            </c:numRef>
          </c:val>
        </c:ser>
        <c:ser>
          <c:idx val="3"/>
          <c:order val="3"/>
          <c:tx>
            <c:strRef>
              <c:f>'Kuvio 2016'!$F$2</c:f>
              <c:strCache>
                <c:ptCount val="1"/>
                <c:pt idx="0">
                  <c:v>2016 3+</c:v>
                </c:pt>
              </c:strCache>
            </c:strRef>
          </c:tx>
          <c:invertIfNegative val="0"/>
          <c:cat>
            <c:strRef>
              <c:f>'Kuvio 2016'!$B$3:$B$14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'Kuvio 2016'!$F$3:$F$14</c:f>
              <c:numCache>
                <c:formatCode>#,##0</c:formatCode>
                <c:ptCount val="12"/>
                <c:pt idx="0">
                  <c:v>75</c:v>
                </c:pt>
                <c:pt idx="1">
                  <c:v>86</c:v>
                </c:pt>
                <c:pt idx="2">
                  <c:v>98</c:v>
                </c:pt>
                <c:pt idx="3">
                  <c:v>158</c:v>
                </c:pt>
                <c:pt idx="4">
                  <c:v>222</c:v>
                </c:pt>
                <c:pt idx="5">
                  <c:v>269</c:v>
                </c:pt>
                <c:pt idx="6">
                  <c:v>391</c:v>
                </c:pt>
                <c:pt idx="7">
                  <c:v>473</c:v>
                </c:pt>
                <c:pt idx="8">
                  <c:v>529</c:v>
                </c:pt>
              </c:numCache>
            </c:numRef>
          </c:val>
        </c:ser>
        <c:dLbls>
          <c:showLegendKey val="0"/>
          <c:showVal val="0"/>
          <c:showCatName val="0"/>
          <c:showSerName val="0"/>
          <c:showPercent val="0"/>
          <c:showBubbleSize val="0"/>
        </c:dLbls>
        <c:gapWidth val="150"/>
        <c:axId val="149036128"/>
        <c:axId val="250788176"/>
      </c:barChart>
      <c:catAx>
        <c:axId val="149036128"/>
        <c:scaling>
          <c:orientation val="minMax"/>
        </c:scaling>
        <c:delete val="0"/>
        <c:axPos val="b"/>
        <c:numFmt formatCode="General" sourceLinked="0"/>
        <c:majorTickMark val="out"/>
        <c:minorTickMark val="none"/>
        <c:tickLblPos val="nextTo"/>
        <c:crossAx val="250788176"/>
        <c:crosses val="autoZero"/>
        <c:auto val="1"/>
        <c:lblAlgn val="ctr"/>
        <c:lblOffset val="100"/>
        <c:noMultiLvlLbl val="0"/>
      </c:catAx>
      <c:valAx>
        <c:axId val="250788176"/>
        <c:scaling>
          <c:orientation val="minMax"/>
        </c:scaling>
        <c:delete val="0"/>
        <c:axPos val="l"/>
        <c:majorGridlines/>
        <c:numFmt formatCode="0" sourceLinked="1"/>
        <c:majorTickMark val="out"/>
        <c:minorTickMark val="none"/>
        <c:tickLblPos val="nextTo"/>
        <c:crossAx val="149036128"/>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21B35D-A554-1C46-A8D1-9D72DD41DD25}" type="datetimeFigureOut">
              <a:rPr lang="en-US" smtClean="0"/>
              <a:t>10/14/2016</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812B44-70AE-664D-804A-D050CCDBEB5F}" type="slidenum">
              <a:rPr lang="fi-FI" smtClean="0"/>
              <a:t>‹#›</a:t>
            </a:fld>
            <a:endParaRPr lang="fi-FI"/>
          </a:p>
        </p:txBody>
      </p:sp>
    </p:spTree>
    <p:extLst>
      <p:ext uri="{BB962C8B-B14F-4D97-AF65-F5344CB8AC3E}">
        <p14:creationId xmlns:p14="http://schemas.microsoft.com/office/powerpoint/2010/main" val="3506980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6734175" cy="3043436"/>
          </a:xfrm>
          <a:prstGeom prst="rect">
            <a:avLst/>
          </a:prstGeom>
        </p:spPr>
        <p:txBody>
          <a:bodyPr vert="horz" lIns="91440" tIns="45720" rIns="91440" bIns="45720" rtlCol="0">
            <a:noAutofit/>
          </a:bodyPr>
          <a:lstStyle>
            <a:lvl1pPr marL="179388" indent="-179388">
              <a:buFont typeface="Arial"/>
              <a:buChar char="•"/>
              <a:defRPr/>
            </a:lvl1pPr>
            <a:lvl2pPr marL="540000" indent="-180000">
              <a:buFont typeface="Lucida Grande"/>
              <a:buChar char="–"/>
              <a:defRPr/>
            </a:lvl2pPr>
            <a:lvl3pPr marL="900000" indent="-180000">
              <a:buSzPct val="60000"/>
              <a:buFont typeface="Courier New"/>
              <a:buChar char="o"/>
              <a:defRPr/>
            </a:lvl3pPr>
            <a:lvl4pPr marL="1260000" indent="-180000">
              <a:buSzPct val="100000"/>
              <a:buFont typeface="Lucida Grande"/>
              <a:buChar char="–"/>
              <a:defRPr/>
            </a:lvl4pPr>
            <a:lvl5pPr marL="162000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itle Placeholder 1"/>
          <p:cNvSpPr>
            <a:spLocks noGrp="1"/>
          </p:cNvSpPr>
          <p:nvPr>
            <p:ph type="title"/>
          </p:nvPr>
        </p:nvSpPr>
        <p:spPr>
          <a:xfrm>
            <a:off x="884911" y="379810"/>
            <a:ext cx="7412952" cy="748904"/>
          </a:xfrm>
          <a:prstGeom prst="rect">
            <a:avLst/>
          </a:prstGeom>
        </p:spPr>
        <p:txBody>
          <a:bodyPr vert="horz" lIns="0" tIns="0" rIns="9144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268967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4" y="0"/>
            <a:ext cx="4573587" cy="5143500"/>
          </a:xfrm>
          <a:blipFill rotWithShape="1">
            <a:blip r:embed="rId2"/>
            <a:srcRect/>
            <a:stretch>
              <a:fillRect t="-20531" b="-12849"/>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7" name="Picture 6"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363475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Osion_alku_valk_kaksi_kuva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2" y="312964"/>
            <a:ext cx="4140000" cy="2160000"/>
          </a:xfrm>
          <a:blipFill rotWithShape="1">
            <a:blip r:embed="rId2"/>
            <a:srcRect/>
            <a:stretch>
              <a:fillRect t="-50014" b="-41652"/>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9" name="Picture Placeholder 4"/>
          <p:cNvSpPr>
            <a:spLocks noGrp="1"/>
          </p:cNvSpPr>
          <p:nvPr>
            <p:ph type="pic" sz="quarter" idx="14" hasCustomPrompt="1"/>
          </p:nvPr>
        </p:nvSpPr>
        <p:spPr>
          <a:xfrm>
            <a:off x="4570412" y="2648436"/>
            <a:ext cx="4140000" cy="2160000"/>
          </a:xfrm>
          <a:blipFill rotWithShape="1">
            <a:blip r:embed="rId3"/>
            <a:srcRect/>
            <a:stretch>
              <a:fillRect t="-20915" b="-12601"/>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pic>
        <p:nvPicPr>
          <p:cNvPr id="7" name="Picture 6" descr="TURKUABO_VAAKA-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2201917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kosivun_kuva+kuvateksti">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4266000"/>
          </a:xfrm>
          <a:blipFill rotWithShape="1">
            <a:blip r:embed="rId2"/>
            <a:srcRect/>
            <a:stretch>
              <a:fillRect t="-21446" b="-17496"/>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sp>
        <p:nvSpPr>
          <p:cNvPr id="11" name="Text Placeholder 9"/>
          <p:cNvSpPr>
            <a:spLocks noGrp="1"/>
          </p:cNvSpPr>
          <p:nvPr>
            <p:ph type="body" sz="quarter" idx="12" hasCustomPrompt="1"/>
          </p:nvPr>
        </p:nvSpPr>
        <p:spPr>
          <a:xfrm>
            <a:off x="2105662" y="4468631"/>
            <a:ext cx="6626252" cy="674869"/>
          </a:xfrm>
          <a:noFill/>
        </p:spPr>
        <p:txBody>
          <a:bodyPr lIns="0" tIns="0" rIns="0" bIns="0">
            <a:noAutofit/>
          </a:bodyPr>
          <a:lstStyle>
            <a:lvl1pPr marL="12700" indent="0">
              <a:lnSpc>
                <a:spcPct val="100000"/>
              </a:lnSpc>
              <a:spcAft>
                <a:spcPts val="0"/>
              </a:spcAft>
              <a:buFontTx/>
              <a:buNone/>
              <a:defRPr sz="17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smtClean="0"/>
              <a:t>Tähän lyhyt kuvateksti</a:t>
            </a:r>
            <a:endParaRPr lang="fi-FI" dirty="0"/>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390750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5143500"/>
          </a:xfrm>
          <a:blipFill rotWithShape="1">
            <a:blip r:embed="rId2"/>
            <a:srcRect/>
            <a:stretch>
              <a:fillRect t="-17927" b="-15407"/>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688279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loitusdia_sininen">
    <p:spTree>
      <p:nvGrpSpPr>
        <p:cNvPr id="1" name=""/>
        <p:cNvGrpSpPr/>
        <p:nvPr/>
      </p:nvGrpSpPr>
      <p:grpSpPr>
        <a:xfrm>
          <a:off x="0" y="0"/>
          <a:ext cx="0" cy="0"/>
          <a:chOff x="0" y="0"/>
          <a:chExt cx="0" cy="0"/>
        </a:xfrm>
      </p:grpSpPr>
      <p:pic>
        <p:nvPicPr>
          <p:cNvPr id="6" name="Picture 5"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662" y="795806"/>
            <a:ext cx="1370090" cy="717808"/>
          </a:xfrm>
          <a:prstGeom prst="rect">
            <a:avLst/>
          </a:prstGeom>
        </p:spPr>
      </p:pic>
      <p:sp>
        <p:nvSpPr>
          <p:cNvPr id="8" name="Subtitle 2"/>
          <p:cNvSpPr>
            <a:spLocks noGrp="1"/>
          </p:cNvSpPr>
          <p:nvPr>
            <p:ph type="subTitle" idx="1"/>
          </p:nvPr>
        </p:nvSpPr>
        <p:spPr>
          <a:xfrm>
            <a:off x="884911" y="3893082"/>
            <a:ext cx="5902175" cy="697424"/>
          </a:xfrm>
          <a:prstGeom prst="rect">
            <a:avLst/>
          </a:prstGeom>
        </p:spPr>
        <p:txBody>
          <a:bodyPr anchor="b"/>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9" name="Title 1"/>
          <p:cNvSpPr>
            <a:spLocks noGrp="1"/>
          </p:cNvSpPr>
          <p:nvPr>
            <p:ph type="ctrTitle"/>
          </p:nvPr>
        </p:nvSpPr>
        <p:spPr>
          <a:xfrm>
            <a:off x="884911" y="1801907"/>
            <a:ext cx="7733725" cy="1385387"/>
          </a:xfrm>
        </p:spPr>
        <p:txBody>
          <a:bodyPr anchor="t">
            <a:noAutofit/>
          </a:bodyPr>
          <a:lstStyle>
            <a:lvl1pP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52420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lysluettelo_1-palsta">
    <p:bg>
      <p:bgPr>
        <a:solidFill>
          <a:srgbClr val="F26522"/>
        </a:solidFill>
        <a:effectLst/>
      </p:bgPr>
    </p:bg>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1563689" y="1376363"/>
            <a:ext cx="6734175"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a:t>
            </a:r>
            <a:br>
              <a:rPr lang="fi-FI" dirty="0" smtClean="0"/>
            </a:br>
            <a:r>
              <a:rPr lang="fi-FI" dirty="0" smtClean="0"/>
              <a:t>edit master text styles</a:t>
            </a:r>
          </a:p>
          <a:p>
            <a:pPr lvl="1"/>
            <a:r>
              <a:rPr lang="fi-FI" dirty="0" smtClean="0"/>
              <a:t>Second </a:t>
            </a:r>
            <a:r>
              <a:rPr lang="fi-FI" dirty="0" err="1" smtClean="0"/>
              <a:t>level</a:t>
            </a:r>
            <a:endParaRPr lang="fi-FI" dirty="0" smtClean="0"/>
          </a:p>
        </p:txBody>
      </p:sp>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Tree>
    <p:extLst>
      <p:ext uri="{BB962C8B-B14F-4D97-AF65-F5344CB8AC3E}">
        <p14:creationId xmlns:p14="http://schemas.microsoft.com/office/powerpoint/2010/main" val="4011899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lysluettelo_2-palstaa">
    <p:bg>
      <p:bgPr>
        <a:solidFill>
          <a:srgbClr val="7DCDC8"/>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
        <p:nvSpPr>
          <p:cNvPr id="10" name="Text Placeholder 2"/>
          <p:cNvSpPr>
            <a:spLocks noGrp="1"/>
          </p:cNvSpPr>
          <p:nvPr>
            <p:ph type="body" idx="1" hasCustomPrompt="1"/>
          </p:nvPr>
        </p:nvSpPr>
        <p:spPr>
          <a:xfrm>
            <a:off x="1563689" y="1376363"/>
            <a:ext cx="3306721"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baseline="0">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
        <p:nvSpPr>
          <p:cNvPr id="11" name="Text Placeholder 2"/>
          <p:cNvSpPr>
            <a:spLocks noGrp="1"/>
          </p:cNvSpPr>
          <p:nvPr>
            <p:ph type="body" idx="10" hasCustomPrompt="1"/>
          </p:nvPr>
        </p:nvSpPr>
        <p:spPr>
          <a:xfrm>
            <a:off x="5110472" y="1376363"/>
            <a:ext cx="3187392" cy="3043436"/>
          </a:xfrm>
          <a:prstGeom prst="rect">
            <a:avLst/>
          </a:prstGeom>
        </p:spPr>
        <p:txBody>
          <a:bodyPr vert="horz" lIns="0" tIns="45720" rIns="91440" bIns="45720" rtlCol="0">
            <a:noAutofit/>
          </a:bodyPr>
          <a:lstStyle>
            <a:lvl1pPr marL="306000" indent="-3429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Tree>
    <p:extLst>
      <p:ext uri="{BB962C8B-B14F-4D97-AF65-F5344CB8AC3E}">
        <p14:creationId xmlns:p14="http://schemas.microsoft.com/office/powerpoint/2010/main" val="2139733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2463403" y="2121013"/>
            <a:ext cx="6031310" cy="1655030"/>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Text Placeholder 10"/>
          <p:cNvSpPr>
            <a:spLocks noGrp="1"/>
          </p:cNvSpPr>
          <p:nvPr>
            <p:ph type="body" sz="quarter" idx="10" hasCustomPrompt="1"/>
          </p:nvPr>
        </p:nvSpPr>
        <p:spPr>
          <a:xfrm>
            <a:off x="519910" y="2121012"/>
            <a:ext cx="1773017" cy="1087167"/>
          </a:xfrm>
          <a:prstGeom prst="rect">
            <a:avLst/>
          </a:prstGeom>
        </p:spPr>
        <p:txBody>
          <a:bodyPr anchor="t">
            <a:noAutofit/>
          </a:bodyPr>
          <a:lstStyle>
            <a:lvl1pPr algn="r">
              <a:lnSpc>
                <a:spcPts val="8500"/>
              </a:lnSpc>
              <a:spcAft>
                <a:spcPts val="0"/>
              </a:spcAft>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293347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7104061" cy="3043436"/>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itle Placeholder 1"/>
          <p:cNvSpPr>
            <a:spLocks noGrp="1"/>
          </p:cNvSpPr>
          <p:nvPr>
            <p:ph type="title"/>
          </p:nvPr>
        </p:nvSpPr>
        <p:spPr>
          <a:xfrm>
            <a:off x="884911" y="379810"/>
            <a:ext cx="7782839" cy="748904"/>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159066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527423" y="1801906"/>
            <a:ext cx="8091213" cy="2408660"/>
          </a:xfrm>
        </p:spPr>
        <p:txBody>
          <a:bodyPr anchor="t">
            <a:noAutofit/>
          </a:bodyPr>
          <a:lstStyle>
            <a:lvl1pPr algn="ct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08817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0413" y="379811"/>
            <a:ext cx="3829050" cy="1175939"/>
          </a:xfrm>
          <a:prstGeom prst="rect">
            <a:avLst/>
          </a:prstGeom>
        </p:spPr>
        <p:txBody>
          <a:bodyPr vert="horz" lIns="91440" tIns="45720" rIns="91440" bIns="45720" rtlCol="0">
            <a:noAutofit/>
          </a:bodyPr>
          <a:lstStyle>
            <a:lvl1pPr marL="0" indent="0">
              <a:buFontTx/>
              <a:buNone/>
              <a:defRPr/>
            </a:lvl1pPr>
            <a:lvl2pPr marL="360000" indent="-180000">
              <a:buFont typeface="Arial"/>
              <a:buChar char="•"/>
              <a:defRPr/>
            </a:lvl2pPr>
            <a:lvl3pPr marL="576000" indent="-180000">
              <a:buSzPct val="100000"/>
              <a:buFont typeface="Lucida Grande"/>
              <a:buChar char="-"/>
              <a:defRPr/>
            </a:lvl3pPr>
          </a:lstStyle>
          <a:p>
            <a:pPr lvl="0"/>
            <a:r>
              <a:rPr lang="fi-FI" smtClean="0"/>
              <a:t>Muokkaa tekstin perustyylejä napsauttamalla</a:t>
            </a:r>
          </a:p>
          <a:p>
            <a:pPr lvl="1"/>
            <a:r>
              <a:rPr lang="fi-FI" smtClean="0"/>
              <a:t>toinen taso</a:t>
            </a:r>
          </a:p>
        </p:txBody>
      </p:sp>
      <p:sp>
        <p:nvSpPr>
          <p:cNvPr id="5" name="Title Placeholder 1"/>
          <p:cNvSpPr>
            <a:spLocks noGrp="1"/>
          </p:cNvSpPr>
          <p:nvPr>
            <p:ph type="title"/>
          </p:nvPr>
        </p:nvSpPr>
        <p:spPr>
          <a:xfrm>
            <a:off x="884911" y="379810"/>
            <a:ext cx="3463327" cy="748904"/>
          </a:xfrm>
          <a:prstGeom prst="rect">
            <a:avLst/>
          </a:prstGeom>
        </p:spPr>
        <p:txBody>
          <a:bodyPr vert="horz" lIns="0" tIns="0" rIns="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2018004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2256229"/>
            <a:ext cx="8091213" cy="1385387"/>
          </a:xfrm>
        </p:spPr>
        <p:txBody>
          <a:bodyPr anchor="t">
            <a:noAutofit/>
          </a:bodyPr>
          <a:lstStyle>
            <a:lvl1pPr algn="ctr">
              <a:lnSpc>
                <a:spcPct val="90000"/>
              </a:lnSpc>
              <a:defRPr sz="5600">
                <a:solidFill>
                  <a:schemeClr val="bg1"/>
                </a:solidFill>
              </a:defRPr>
            </a:lvl1pPr>
          </a:lstStyle>
          <a:p>
            <a:r>
              <a:rPr lang="fi-FI" dirty="0" smtClean="0"/>
              <a:t>Kiitos!</a:t>
            </a:r>
            <a:endParaRPr lang="en-US" dirty="0"/>
          </a:p>
        </p:txBody>
      </p:sp>
      <p:pic>
        <p:nvPicPr>
          <p:cNvPr id="2" name="Picture 1" descr="LILJA_VALKOIN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3807" y="1103871"/>
            <a:ext cx="676860" cy="940836"/>
          </a:xfrm>
          <a:prstGeom prst="rect">
            <a:avLst/>
          </a:prstGeom>
        </p:spPr>
      </p:pic>
    </p:spTree>
    <p:extLst>
      <p:ext uri="{BB962C8B-B14F-4D97-AF65-F5344CB8AC3E}">
        <p14:creationId xmlns:p14="http://schemas.microsoft.com/office/powerpoint/2010/main" val="343050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Linna">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0678" b="14292"/>
          <a:stretch/>
        </p:blipFill>
        <p:spPr>
          <a:xfrm>
            <a:off x="0" y="0"/>
            <a:ext cx="9144000" cy="4320540"/>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9812" y="1337650"/>
            <a:ext cx="1119784" cy="1924816"/>
          </a:xfrm>
          <a:prstGeom prst="rect">
            <a:avLst/>
          </a:prstGeom>
        </p:spPr>
      </p:pic>
    </p:spTree>
    <p:extLst>
      <p:ext uri="{BB962C8B-B14F-4D97-AF65-F5344CB8AC3E}">
        <p14:creationId xmlns:p14="http://schemas.microsoft.com/office/powerpoint/2010/main" val="4035018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Patsas">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223" b="16901"/>
          <a:stretch/>
        </p:blipFill>
        <p:spPr>
          <a:xfrm>
            <a:off x="0" y="0"/>
            <a:ext cx="9144000" cy="4320541"/>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60" y="2808528"/>
            <a:ext cx="2162363" cy="1132890"/>
          </a:xfrm>
          <a:prstGeom prst="rect">
            <a:avLst/>
          </a:prstGeom>
        </p:spPr>
      </p:pic>
    </p:spTree>
    <p:extLst>
      <p:ext uri="{BB962C8B-B14F-4D97-AF65-F5344CB8AC3E}">
        <p14:creationId xmlns:p14="http://schemas.microsoft.com/office/powerpoint/2010/main" val="420157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urajoki">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33816" b="18934"/>
          <a:stretch/>
        </p:blipFill>
        <p:spPr>
          <a:xfrm>
            <a:off x="0" y="0"/>
            <a:ext cx="9144000" cy="4320540"/>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a:t>Click to edit Master title style</a:t>
            </a:r>
            <a:endParaRPr lang="en-US"/>
          </a:p>
        </p:txBody>
      </p:sp>
      <p:sp>
        <p:nvSpPr>
          <p:cNvPr id="3" name="TextBox 2"/>
          <p:cNvSpPr txBox="1"/>
          <p:nvPr userDrawn="1"/>
        </p:nvSpPr>
        <p:spPr>
          <a:xfrm>
            <a:off x="9240740" y="2108500"/>
            <a:ext cx="184666" cy="369332"/>
          </a:xfrm>
          <a:prstGeom prst="rect">
            <a:avLst/>
          </a:prstGeom>
          <a:noFill/>
        </p:spPr>
        <p:txBody>
          <a:bodyPr wrap="none" rtlCol="0">
            <a:spAutoFit/>
          </a:bodyPr>
          <a:lstStyle/>
          <a:p>
            <a:endParaRPr lang="en-US" dirty="0"/>
          </a:p>
        </p:txBody>
      </p:sp>
      <p:pic>
        <p:nvPicPr>
          <p:cNvPr id="6" name="Picture 5"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6377" y="886177"/>
            <a:ext cx="1633825" cy="2808411"/>
          </a:xfrm>
          <a:prstGeom prst="rect">
            <a:avLst/>
          </a:prstGeom>
        </p:spPr>
      </p:pic>
    </p:spTree>
    <p:extLst>
      <p:ext uri="{BB962C8B-B14F-4D97-AF65-F5344CB8AC3E}">
        <p14:creationId xmlns:p14="http://schemas.microsoft.com/office/powerpoint/2010/main" val="185429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llinen_välidi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
        <p:nvSpPr>
          <p:cNvPr id="5" name="Picture Placeholder 4"/>
          <p:cNvSpPr>
            <a:spLocks noGrp="1"/>
          </p:cNvSpPr>
          <p:nvPr>
            <p:ph type="pic" sz="quarter" idx="10" hasCustomPrompt="1"/>
          </p:nvPr>
        </p:nvSpPr>
        <p:spPr>
          <a:xfrm>
            <a:off x="0" y="0"/>
            <a:ext cx="9144000" cy="2565000"/>
          </a:xfrm>
          <a:blipFill rotWithShape="1">
            <a:blip r:embed="rId3"/>
            <a:srcRect/>
            <a:stretch>
              <a:fillRect t="-97483" b="-40389"/>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6" name="Title 1"/>
          <p:cNvSpPr>
            <a:spLocks noGrp="1"/>
          </p:cNvSpPr>
          <p:nvPr>
            <p:ph type="ctrTitle"/>
          </p:nvPr>
        </p:nvSpPr>
        <p:spPr>
          <a:xfrm>
            <a:off x="2463403" y="3249004"/>
            <a:ext cx="6031310" cy="919319"/>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7" name="Text Placeholder 10"/>
          <p:cNvSpPr>
            <a:spLocks noGrp="1"/>
          </p:cNvSpPr>
          <p:nvPr>
            <p:ph type="body" sz="quarter" idx="11" hasCustomPrompt="1"/>
          </p:nvPr>
        </p:nvSpPr>
        <p:spPr>
          <a:xfrm>
            <a:off x="519910" y="3249003"/>
            <a:ext cx="1773017" cy="919319"/>
          </a:xfrm>
          <a:prstGeom prst="rect">
            <a:avLst/>
          </a:prstGeom>
        </p:spPr>
        <p:txBody>
          <a:bodyPr anchor="t">
            <a:noAutofit/>
          </a:bodyPr>
          <a:lstStyle>
            <a:lvl1pPr marL="0" indent="0" algn="r">
              <a:lnSpc>
                <a:spcPts val="8500"/>
              </a:lnSpc>
              <a:spcAft>
                <a:spcPts val="0"/>
              </a:spcAft>
              <a:buNone/>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3479576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sion_alku_sin_vaakakuv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
        <p:nvSpPr>
          <p:cNvPr id="5" name="Picture Placeholder 4"/>
          <p:cNvSpPr>
            <a:spLocks noGrp="1"/>
          </p:cNvSpPr>
          <p:nvPr>
            <p:ph type="pic" sz="quarter" idx="10" hasCustomPrompt="1"/>
          </p:nvPr>
        </p:nvSpPr>
        <p:spPr>
          <a:xfrm>
            <a:off x="0" y="0"/>
            <a:ext cx="9144000" cy="2565000"/>
          </a:xfrm>
          <a:blipFill rotWithShape="1">
            <a:blip r:embed="rId3"/>
            <a:srcRect/>
            <a:stretch>
              <a:fillRect t="-109318" b="-25744"/>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8"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9"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598121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125079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sion_alku_orans_pystykuva">
    <p:bg>
      <p:bgPr>
        <a:solidFill>
          <a:srgbClr val="F2652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4" y="0"/>
            <a:ext cx="4573587" cy="5143500"/>
          </a:xfrm>
          <a:blipFill rotWithShape="1">
            <a:blip r:embed="rId2"/>
            <a:srcRect/>
            <a:stretch>
              <a:fillRect t="-20531" b="-12849"/>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1828012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TURKUABO_VAAK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smtClean="0"/>
              <a:t>Muokkaa perustyyl. napsautt.</a:t>
            </a:r>
            <a:endParaRPr lang="en-US" dirty="0"/>
          </a:p>
        </p:txBody>
      </p:sp>
      <p:pic>
        <p:nvPicPr>
          <p:cNvPr id="5" name="Picture 4" descr="TURKUABO_VAAK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06" y="5959412"/>
            <a:ext cx="1241463" cy="649182"/>
          </a:xfrm>
          <a:prstGeom prst="rect">
            <a:avLst/>
          </a:prstGeom>
        </p:spPr>
      </p:pic>
      <p:pic>
        <p:nvPicPr>
          <p:cNvPr id="8" name="Picture 7" descr="TURKUABO_VAAK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306" y="6111812"/>
            <a:ext cx="1241463" cy="649182"/>
          </a:xfrm>
          <a:prstGeom prst="rect">
            <a:avLst/>
          </a:prstGeom>
        </p:spPr>
      </p:pic>
      <p:pic>
        <p:nvPicPr>
          <p:cNvPr id="9" name="Picture 8" descr="TURKUABO_VAAK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06" y="6264212"/>
            <a:ext cx="1241463" cy="649182"/>
          </a:xfrm>
          <a:prstGeom prst="rect">
            <a:avLst/>
          </a:prstGeom>
        </p:spPr>
      </p:pic>
    </p:spTree>
    <p:extLst>
      <p:ext uri="{BB962C8B-B14F-4D97-AF65-F5344CB8AC3E}">
        <p14:creationId xmlns:p14="http://schemas.microsoft.com/office/powerpoint/2010/main" val="2993035294"/>
      </p:ext>
    </p:extLst>
  </p:cSld>
  <p:clrMap bg1="lt1" tx1="dk1" bg2="lt2" tx2="dk2" accent1="accent1" accent2="accent2" accent3="accent3" accent4="accent4" accent5="accent5" accent6="accent6" hlink="hlink" folHlink="folHlink"/>
  <p:sldLayoutIdLst>
    <p:sldLayoutId id="2147483665" r:id="rId1"/>
    <p:sldLayoutId id="2147483684" r:id="rId2"/>
  </p:sldLayoutIdLst>
  <p:timing>
    <p:tnLst>
      <p:par>
        <p:cTn id="1" dur="indefinite" restart="never" nodeType="tmRoot"/>
      </p:par>
    </p:tnLst>
  </p:timing>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76759950"/>
      </p:ext>
    </p:extLst>
  </p:cSld>
  <p:clrMap bg1="lt1" tx1="dk1" bg2="lt2" tx2="dk2" accent1="accent1" accent2="accent2" accent3="accent3" accent4="accent4" accent5="accent5" accent6="accent6" hlink="hlink" folHlink="folHlink"/>
  <p:sldLayoutIdLst>
    <p:sldLayoutId id="2147483677" r:id="rId1"/>
    <p:sldLayoutId id="2147483686" r:id="rId2"/>
    <p:sldLayoutId id="2147483688" r:id="rId3"/>
    <p:sldLayoutId id="2147483678" r:id="rId4"/>
    <p:sldLayoutId id="2147483689" r:id="rId5"/>
    <p:sldLayoutId id="2147483680" r:id="rId6"/>
    <p:sldLayoutId id="2147483681" r:id="rId7"/>
    <p:sldLayoutId id="2147483690" r:id="rId8"/>
    <p:sldLayoutId id="2147483682" r:id="rId9"/>
    <p:sldLayoutId id="2147483685" r:id="rId10"/>
    <p:sldLayoutId id="2147483691" r:id="rId11"/>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60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2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11" y="379811"/>
            <a:ext cx="7412952" cy="748902"/>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5"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pic>
        <p:nvPicPr>
          <p:cNvPr id="6" name="Picture 5" descr="TURKUABO_WHITE-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995672637"/>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4" r:id="rId3"/>
    <p:sldLayoutId id="2147483656" r:id="rId4"/>
    <p:sldLayoutId id="2147483657" r:id="rId5"/>
    <p:sldLayoutId id="2147483661" r:id="rId6"/>
    <p:sldLayoutId id="2147483662" r:id="rId7"/>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0" indent="0" algn="l" defTabSz="457200" rtl="0" eaLnBrk="1" latinLnBrk="0" hangingPunct="1">
        <a:lnSpc>
          <a:spcPts val="2100"/>
        </a:lnSpc>
        <a:spcBef>
          <a:spcPts val="0"/>
        </a:spcBef>
        <a:spcAft>
          <a:spcPts val="1200"/>
        </a:spcAft>
        <a:buFont typeface="Arial"/>
        <a:buNone/>
        <a:defRPr sz="1700" kern="1200">
          <a:solidFill>
            <a:schemeClr val="tx1"/>
          </a:solidFill>
          <a:latin typeface="Arial"/>
          <a:ea typeface="+mn-ea"/>
          <a:cs typeface="Arial"/>
        </a:defRPr>
      </a:lvl1pPr>
      <a:lvl2pPr marL="144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2pPr>
      <a:lvl3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3pPr>
      <a:lvl4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4pPr>
      <a:lvl5pPr marL="126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a:t>Asiantuntijalääkäri Hilkka Virtanen ja controller Pekka </a:t>
            </a:r>
            <a:r>
              <a:rPr lang="fi-FI" dirty="0" smtClean="0"/>
              <a:t>Paatonen</a:t>
            </a:r>
            <a:r>
              <a:rPr lang="fi-FI" noProof="0" dirty="0" smtClean="0"/>
              <a:t>/ </a:t>
            </a:r>
            <a:r>
              <a:rPr lang="fi-FI" dirty="0" smtClean="0"/>
              <a:t>13.10</a:t>
            </a:r>
            <a:r>
              <a:rPr lang="fi-FI" noProof="0" dirty="0" smtClean="0"/>
              <a:t>.2016</a:t>
            </a:r>
            <a:endParaRPr lang="fi-FI" noProof="0" dirty="0"/>
          </a:p>
        </p:txBody>
      </p:sp>
      <p:sp>
        <p:nvSpPr>
          <p:cNvPr id="3" name="Title 2"/>
          <p:cNvSpPr>
            <a:spLocks noGrp="1"/>
          </p:cNvSpPr>
          <p:nvPr>
            <p:ph type="ctrTitle"/>
          </p:nvPr>
        </p:nvSpPr>
        <p:spPr/>
        <p:txBody>
          <a:bodyPr/>
          <a:lstStyle/>
          <a:p>
            <a:r>
              <a:rPr lang="fi-FI" sz="4000" dirty="0"/>
              <a:t>Turkulaisten VSSHP:n käyttö </a:t>
            </a:r>
            <a:r>
              <a:rPr lang="fi-FI" sz="4000" dirty="0" smtClean="0"/>
              <a:t>tammi- syyskuussa 2016</a:t>
            </a:r>
            <a:endParaRPr lang="fi-FI" sz="4000" noProof="0" dirty="0"/>
          </a:p>
        </p:txBody>
      </p:sp>
    </p:spTree>
    <p:extLst>
      <p:ext uri="{BB962C8B-B14F-4D97-AF65-F5344CB8AC3E}">
        <p14:creationId xmlns:p14="http://schemas.microsoft.com/office/powerpoint/2010/main" val="790634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08953" y="1150811"/>
            <a:ext cx="7615904" cy="3615868"/>
          </a:xfrm>
        </p:spPr>
        <p:txBody>
          <a:bodyPr/>
          <a:lstStyle/>
          <a:p>
            <a:r>
              <a:rPr lang="fi-FI" sz="1400" dirty="0"/>
              <a:t>Hoitojaksojen kokonaismäärän </a:t>
            </a:r>
            <a:r>
              <a:rPr lang="fi-FI" sz="1400" dirty="0" smtClean="0"/>
              <a:t>muutos Tyksissä oli  + 150 (+ 1,0 %) verrattuna vastaavaan aikaan vuonna 2015. </a:t>
            </a:r>
          </a:p>
          <a:p>
            <a:pPr lvl="1"/>
            <a:r>
              <a:rPr lang="fi-FI" sz="1400" dirty="0" smtClean="0"/>
              <a:t>Suurimmat vähennykset 1) naistentaudit ja synnytykset – 190, </a:t>
            </a:r>
            <a:r>
              <a:rPr lang="fi-FI" sz="1400" dirty="0"/>
              <a:t>2</a:t>
            </a:r>
            <a:r>
              <a:rPr lang="fi-FI" sz="1400" dirty="0" smtClean="0"/>
              <a:t>) ortopedia </a:t>
            </a:r>
            <a:r>
              <a:rPr lang="fi-FI" sz="1400" dirty="0"/>
              <a:t>- 120</a:t>
            </a:r>
            <a:endParaRPr lang="fi-FI" sz="1400" dirty="0" smtClean="0"/>
          </a:p>
          <a:p>
            <a:pPr lvl="1"/>
            <a:r>
              <a:rPr lang="fi-FI" sz="1400" dirty="0" smtClean="0"/>
              <a:t>Eniten kasvua 1) </a:t>
            </a:r>
            <a:r>
              <a:rPr lang="fi-FI" sz="1400" dirty="0"/>
              <a:t>neurokirurgia + </a:t>
            </a:r>
            <a:r>
              <a:rPr lang="fi-FI" sz="1400" dirty="0" smtClean="0"/>
              <a:t>90, lastentaudit </a:t>
            </a:r>
            <a:r>
              <a:rPr lang="fi-FI" sz="1400" dirty="0"/>
              <a:t>+ </a:t>
            </a:r>
            <a:r>
              <a:rPr lang="fi-FI" sz="1400" dirty="0" smtClean="0"/>
              <a:t>90, kardiologia </a:t>
            </a:r>
            <a:r>
              <a:rPr lang="fi-FI" sz="1400" dirty="0"/>
              <a:t>+ </a:t>
            </a:r>
            <a:r>
              <a:rPr lang="fi-FI" sz="1400" dirty="0" smtClean="0"/>
              <a:t>90, 2) sisätaudit + 70 ja neurologia + 70 </a:t>
            </a:r>
          </a:p>
          <a:p>
            <a:pPr lvl="1"/>
            <a:r>
              <a:rPr lang="fi-FI" sz="1400" dirty="0" smtClean="0"/>
              <a:t>Vuodeosastohoitopäivät vähenivät Tyksissä -2 700 (- 5,9 %) verrattuna edelliseen vuoteen. Suurin syy on siirtoviivepäivien väheneminen.</a:t>
            </a:r>
            <a:endParaRPr lang="fi-FI" sz="1400" dirty="0"/>
          </a:p>
          <a:p>
            <a:endParaRPr lang="fi-FI" sz="1600" dirty="0"/>
          </a:p>
        </p:txBody>
      </p:sp>
      <p:sp>
        <p:nvSpPr>
          <p:cNvPr id="3" name="Title Placeholder 2"/>
          <p:cNvSpPr>
            <a:spLocks noGrp="1"/>
          </p:cNvSpPr>
          <p:nvPr>
            <p:ph type="title"/>
          </p:nvPr>
        </p:nvSpPr>
        <p:spPr>
          <a:xfrm>
            <a:off x="884911" y="379810"/>
            <a:ext cx="7412952" cy="528494"/>
          </a:xfrm>
        </p:spPr>
        <p:txBody>
          <a:bodyPr/>
          <a:lstStyle/>
          <a:p>
            <a:r>
              <a:rPr lang="fi-FI" sz="2800" dirty="0"/>
              <a:t>Hoitojaksojen muutosten analyysi</a:t>
            </a:r>
            <a:endParaRPr lang="fi-FI" sz="2800" noProof="0" dirty="0"/>
          </a:p>
        </p:txBody>
      </p:sp>
    </p:spTree>
    <p:extLst>
      <p:ext uri="{BB962C8B-B14F-4D97-AF65-F5344CB8AC3E}">
        <p14:creationId xmlns:p14="http://schemas.microsoft.com/office/powerpoint/2010/main" val="902777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pPr marL="342900" indent="-342900">
              <a:buFont typeface="+mj-lt"/>
              <a:buAutoNum type="arabicPeriod"/>
            </a:pPr>
            <a:r>
              <a:rPr lang="fi-FI" dirty="0" smtClean="0"/>
              <a:t> Kasvaimet 13,7 %</a:t>
            </a:r>
          </a:p>
          <a:p>
            <a:pPr marL="342900" indent="-342900">
              <a:buFont typeface="+mj-lt"/>
              <a:buAutoNum type="arabicPeriod"/>
            </a:pPr>
            <a:r>
              <a:rPr lang="fi-FI" dirty="0" smtClean="0"/>
              <a:t>Verenkiertoelinten sairaudet 11,5 %</a:t>
            </a:r>
          </a:p>
          <a:p>
            <a:pPr marL="342900" indent="-342900">
              <a:buFont typeface="+mj-lt"/>
              <a:buAutoNum type="arabicPeriod"/>
            </a:pPr>
            <a:r>
              <a:rPr lang="fi-FI" dirty="0" smtClean="0"/>
              <a:t>Tuki- ja liikuntaelinten sekä sidekudoksen sairaudet 9,0 %</a:t>
            </a:r>
          </a:p>
          <a:p>
            <a:pPr marL="342900" indent="-342900">
              <a:buFont typeface="+mj-lt"/>
              <a:buAutoNum type="arabicPeriod"/>
            </a:pPr>
            <a:r>
              <a:rPr lang="fi-FI" dirty="0" smtClean="0"/>
              <a:t>Vammat ja myrkytykset 8,3 %</a:t>
            </a:r>
          </a:p>
          <a:p>
            <a:pPr marL="342900" indent="-342900">
              <a:buFont typeface="+mj-lt"/>
              <a:buAutoNum type="arabicPeriod"/>
            </a:pPr>
            <a:r>
              <a:rPr lang="fi-FI" dirty="0" smtClean="0"/>
              <a:t>Ruuansulatuselinten sairaudet 7,3 %</a:t>
            </a:r>
            <a:endParaRPr lang="fi-FI" dirty="0"/>
          </a:p>
        </p:txBody>
      </p:sp>
      <p:sp>
        <p:nvSpPr>
          <p:cNvPr id="3" name="Otsikko 2"/>
          <p:cNvSpPr>
            <a:spLocks noGrp="1"/>
          </p:cNvSpPr>
          <p:nvPr>
            <p:ph type="title"/>
          </p:nvPr>
        </p:nvSpPr>
        <p:spPr/>
        <p:txBody>
          <a:bodyPr/>
          <a:lstStyle/>
          <a:p>
            <a:r>
              <a:rPr lang="fi-FI" sz="2400" dirty="0" smtClean="0"/>
              <a:t>Turkulaisten 5 yleisintä päädiagnoosiryhmää </a:t>
            </a:r>
            <a:br>
              <a:rPr lang="fi-FI" sz="2400" dirty="0" smtClean="0"/>
            </a:br>
            <a:r>
              <a:rPr lang="fi-FI" sz="1800" dirty="0" smtClean="0"/>
              <a:t>(tiedot vielä 1-8/2016)</a:t>
            </a:r>
            <a:endParaRPr lang="fi-FI" sz="1800" dirty="0"/>
          </a:p>
        </p:txBody>
      </p:sp>
    </p:spTree>
    <p:extLst>
      <p:ext uri="{BB962C8B-B14F-4D97-AF65-F5344CB8AC3E}">
        <p14:creationId xmlns:p14="http://schemas.microsoft.com/office/powerpoint/2010/main" val="264328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884911" y="379810"/>
            <a:ext cx="7412952" cy="684715"/>
          </a:xfrm>
        </p:spPr>
        <p:txBody>
          <a:bodyPr/>
          <a:lstStyle/>
          <a:p>
            <a:r>
              <a:rPr lang="fi-FI" sz="2400" dirty="0"/>
              <a:t>Turkulaisten </a:t>
            </a:r>
            <a:r>
              <a:rPr lang="fi-FI" sz="2400" dirty="0" smtClean="0"/>
              <a:t>käytön perusteella 10 suurinta ja kalleinta erikoisalaa tammi-elokuussa 2016</a:t>
            </a:r>
            <a:endParaRPr lang="fi-FI" sz="2400" dirty="0"/>
          </a:p>
        </p:txBody>
      </p:sp>
      <p:graphicFrame>
        <p:nvGraphicFramePr>
          <p:cNvPr id="2" name="Taulukko 1"/>
          <p:cNvGraphicFramePr>
            <a:graphicFrameLocks noGrp="1"/>
          </p:cNvGraphicFramePr>
          <p:nvPr>
            <p:extLst>
              <p:ext uri="{D42A27DB-BD31-4B8C-83A1-F6EECF244321}">
                <p14:modId xmlns:p14="http://schemas.microsoft.com/office/powerpoint/2010/main" val="1654022982"/>
              </p:ext>
            </p:extLst>
          </p:nvPr>
        </p:nvGraphicFramePr>
        <p:xfrm>
          <a:off x="1631360" y="1213815"/>
          <a:ext cx="5658960" cy="3683075"/>
        </p:xfrm>
        <a:graphic>
          <a:graphicData uri="http://schemas.openxmlformats.org/drawingml/2006/table">
            <a:tbl>
              <a:tblPr firstRow="1" bandRow="1">
                <a:tableStyleId>{5C22544A-7EE6-4342-B048-85BDC9FD1C3A}</a:tableStyleId>
              </a:tblPr>
              <a:tblGrid>
                <a:gridCol w="1131792"/>
                <a:gridCol w="1131792"/>
                <a:gridCol w="1131792"/>
                <a:gridCol w="1131792"/>
                <a:gridCol w="1131792"/>
              </a:tblGrid>
              <a:tr h="334825">
                <a:tc>
                  <a:txBody>
                    <a:bodyPr/>
                    <a:lstStyle/>
                    <a:p>
                      <a:r>
                        <a:rPr lang="fi-FI" sz="1200" dirty="0" smtClean="0"/>
                        <a:t>Erikoisala</a:t>
                      </a:r>
                      <a:endParaRPr lang="fi-FI" sz="1200" dirty="0"/>
                    </a:p>
                  </a:txBody>
                  <a:tcPr/>
                </a:tc>
                <a:tc>
                  <a:txBody>
                    <a:bodyPr/>
                    <a:lstStyle/>
                    <a:p>
                      <a:r>
                        <a:rPr lang="fi-FI" sz="1200" dirty="0" smtClean="0"/>
                        <a:t>Laskutus</a:t>
                      </a:r>
                      <a:endParaRPr lang="fi-FI" sz="1200" dirty="0"/>
                    </a:p>
                  </a:txBody>
                  <a:tcPr/>
                </a:tc>
                <a:tc>
                  <a:txBody>
                    <a:bodyPr/>
                    <a:lstStyle/>
                    <a:p>
                      <a:r>
                        <a:rPr lang="fi-FI" sz="1200" dirty="0" smtClean="0"/>
                        <a:t>Potilasmäärä</a:t>
                      </a:r>
                      <a:endParaRPr lang="fi-FI" sz="1200" dirty="0"/>
                    </a:p>
                  </a:txBody>
                  <a:tcPr/>
                </a:tc>
                <a:tc>
                  <a:txBody>
                    <a:bodyPr/>
                    <a:lstStyle/>
                    <a:p>
                      <a:r>
                        <a:rPr lang="fi-FI" sz="1200" dirty="0" smtClean="0"/>
                        <a:t>€/potilas</a:t>
                      </a:r>
                      <a:endParaRPr lang="fi-FI" sz="1200" dirty="0"/>
                    </a:p>
                  </a:txBody>
                  <a:tcPr/>
                </a:tc>
                <a:tc>
                  <a:txBody>
                    <a:bodyPr/>
                    <a:lstStyle/>
                    <a:p>
                      <a:r>
                        <a:rPr lang="fi-FI" sz="1200" dirty="0" smtClean="0"/>
                        <a:t>% </a:t>
                      </a:r>
                      <a:r>
                        <a:rPr lang="fi-FI" sz="1200" dirty="0" err="1" smtClean="0"/>
                        <a:t>kok</a:t>
                      </a:r>
                      <a:r>
                        <a:rPr lang="fi-FI" sz="1200" dirty="0" smtClean="0"/>
                        <a:t>.</a:t>
                      </a:r>
                      <a:r>
                        <a:rPr lang="fi-FI" sz="1200" baseline="0" dirty="0" smtClean="0"/>
                        <a:t> </a:t>
                      </a:r>
                      <a:r>
                        <a:rPr lang="fi-FI" sz="1200" baseline="0" dirty="0" err="1" smtClean="0"/>
                        <a:t>lask</a:t>
                      </a:r>
                      <a:r>
                        <a:rPr lang="fi-FI" sz="1200" baseline="0" dirty="0" smtClean="0"/>
                        <a:t>.</a:t>
                      </a:r>
                      <a:endParaRPr lang="fi-FI" sz="1200" dirty="0"/>
                    </a:p>
                  </a:txBody>
                  <a:tcPr/>
                </a:tc>
              </a:tr>
              <a:tr h="334825">
                <a:tc>
                  <a:txBody>
                    <a:bodyPr/>
                    <a:lstStyle/>
                    <a:p>
                      <a:r>
                        <a:rPr lang="fi-FI" sz="1200" dirty="0" smtClean="0"/>
                        <a:t>Ortopedia</a:t>
                      </a:r>
                      <a:endParaRPr lang="fi-FI" sz="1200" dirty="0"/>
                    </a:p>
                  </a:txBody>
                  <a:tcPr/>
                </a:tc>
                <a:tc>
                  <a:txBody>
                    <a:bodyPr/>
                    <a:lstStyle/>
                    <a:p>
                      <a:pPr algn="r"/>
                      <a:r>
                        <a:rPr lang="fi-FI" sz="1200" dirty="0" smtClean="0"/>
                        <a:t>11,5 M€</a:t>
                      </a:r>
                      <a:endParaRPr lang="fi-FI" sz="1200" dirty="0"/>
                    </a:p>
                  </a:txBody>
                  <a:tcPr/>
                </a:tc>
                <a:tc>
                  <a:txBody>
                    <a:bodyPr/>
                    <a:lstStyle/>
                    <a:p>
                      <a:pPr algn="r"/>
                      <a:r>
                        <a:rPr lang="fi-FI" sz="1200" dirty="0" smtClean="0"/>
                        <a:t>5 201</a:t>
                      </a:r>
                      <a:endParaRPr lang="fi-FI" sz="1200" dirty="0"/>
                    </a:p>
                  </a:txBody>
                  <a:tcPr/>
                </a:tc>
                <a:tc>
                  <a:txBody>
                    <a:bodyPr/>
                    <a:lstStyle/>
                    <a:p>
                      <a:pPr algn="r"/>
                      <a:r>
                        <a:rPr lang="fi-FI" sz="1200" dirty="0" smtClean="0"/>
                        <a:t>2 205</a:t>
                      </a:r>
                      <a:endParaRPr lang="fi-FI" sz="1200" dirty="0"/>
                    </a:p>
                  </a:txBody>
                  <a:tcPr/>
                </a:tc>
                <a:tc>
                  <a:txBody>
                    <a:bodyPr/>
                    <a:lstStyle/>
                    <a:p>
                      <a:pPr algn="r"/>
                      <a:r>
                        <a:rPr lang="fi-FI" sz="1200" dirty="0" smtClean="0"/>
                        <a:t>11,0</a:t>
                      </a:r>
                      <a:r>
                        <a:rPr lang="fi-FI" sz="1200" baseline="0" dirty="0" smtClean="0"/>
                        <a:t> %</a:t>
                      </a:r>
                      <a:endParaRPr lang="fi-FI" sz="1200" dirty="0"/>
                    </a:p>
                  </a:txBody>
                  <a:tcPr/>
                </a:tc>
              </a:tr>
              <a:tr h="334825">
                <a:tc>
                  <a:txBody>
                    <a:bodyPr/>
                    <a:lstStyle/>
                    <a:p>
                      <a:r>
                        <a:rPr lang="fi-FI" sz="1200" dirty="0" err="1" smtClean="0"/>
                        <a:t>Akuuttilääket</a:t>
                      </a:r>
                      <a:r>
                        <a:rPr lang="fi-FI" sz="1200" dirty="0" smtClean="0"/>
                        <a:t>.</a:t>
                      </a:r>
                      <a:endParaRPr lang="fi-FI" sz="1200" dirty="0"/>
                    </a:p>
                  </a:txBody>
                  <a:tcPr/>
                </a:tc>
                <a:tc>
                  <a:txBody>
                    <a:bodyPr/>
                    <a:lstStyle/>
                    <a:p>
                      <a:pPr algn="r"/>
                      <a:r>
                        <a:rPr lang="fi-FI" sz="1200" dirty="0" smtClean="0"/>
                        <a:t>8,3 M€</a:t>
                      </a:r>
                      <a:endParaRPr lang="fi-FI" sz="1200" dirty="0"/>
                    </a:p>
                  </a:txBody>
                  <a:tcPr/>
                </a:tc>
                <a:tc>
                  <a:txBody>
                    <a:bodyPr/>
                    <a:lstStyle/>
                    <a:p>
                      <a:pPr algn="r"/>
                      <a:r>
                        <a:rPr lang="fi-FI" sz="1200" dirty="0" smtClean="0"/>
                        <a:t>19 606</a:t>
                      </a:r>
                      <a:endParaRPr lang="fi-FI" sz="1200" dirty="0"/>
                    </a:p>
                  </a:txBody>
                  <a:tcPr/>
                </a:tc>
                <a:tc>
                  <a:txBody>
                    <a:bodyPr/>
                    <a:lstStyle/>
                    <a:p>
                      <a:pPr algn="r"/>
                      <a:r>
                        <a:rPr lang="fi-FI" sz="1200" dirty="0" smtClean="0"/>
                        <a:t>424</a:t>
                      </a:r>
                      <a:endParaRPr lang="fi-FI" sz="1200" dirty="0"/>
                    </a:p>
                  </a:txBody>
                  <a:tcPr/>
                </a:tc>
                <a:tc>
                  <a:txBody>
                    <a:bodyPr/>
                    <a:lstStyle/>
                    <a:p>
                      <a:pPr algn="r"/>
                      <a:r>
                        <a:rPr lang="fi-FI" sz="1200" dirty="0" smtClean="0"/>
                        <a:t>7,8 %</a:t>
                      </a:r>
                      <a:endParaRPr lang="fi-FI" sz="1200" dirty="0"/>
                    </a:p>
                  </a:txBody>
                  <a:tcPr/>
                </a:tc>
              </a:tr>
              <a:tr h="334825">
                <a:tc>
                  <a:txBody>
                    <a:bodyPr/>
                    <a:lstStyle/>
                    <a:p>
                      <a:r>
                        <a:rPr lang="fi-FI" sz="1200" dirty="0" smtClean="0"/>
                        <a:t>Vatsakirurgia</a:t>
                      </a:r>
                      <a:endParaRPr lang="fi-FI" sz="1200" dirty="0"/>
                    </a:p>
                  </a:txBody>
                  <a:tcPr/>
                </a:tc>
                <a:tc>
                  <a:txBody>
                    <a:bodyPr/>
                    <a:lstStyle/>
                    <a:p>
                      <a:pPr algn="r"/>
                      <a:r>
                        <a:rPr lang="fi-FI" sz="1200" dirty="0" smtClean="0"/>
                        <a:t>7,4 M€</a:t>
                      </a:r>
                      <a:endParaRPr lang="fi-FI" sz="1200" dirty="0"/>
                    </a:p>
                  </a:txBody>
                  <a:tcPr/>
                </a:tc>
                <a:tc>
                  <a:txBody>
                    <a:bodyPr/>
                    <a:lstStyle/>
                    <a:p>
                      <a:pPr algn="r"/>
                      <a:r>
                        <a:rPr lang="fi-FI" sz="1200" dirty="0" smtClean="0"/>
                        <a:t>3 252</a:t>
                      </a:r>
                      <a:endParaRPr lang="fi-FI" sz="1200" dirty="0"/>
                    </a:p>
                  </a:txBody>
                  <a:tcPr/>
                </a:tc>
                <a:tc>
                  <a:txBody>
                    <a:bodyPr/>
                    <a:lstStyle/>
                    <a:p>
                      <a:pPr algn="r"/>
                      <a:r>
                        <a:rPr lang="fi-FI" sz="1200" dirty="0" smtClean="0"/>
                        <a:t>2 263</a:t>
                      </a:r>
                      <a:endParaRPr lang="fi-FI" sz="1200" dirty="0"/>
                    </a:p>
                  </a:txBody>
                  <a:tcPr/>
                </a:tc>
                <a:tc>
                  <a:txBody>
                    <a:bodyPr/>
                    <a:lstStyle/>
                    <a:p>
                      <a:pPr algn="r"/>
                      <a:r>
                        <a:rPr lang="fi-FI" sz="1200" dirty="0" smtClean="0"/>
                        <a:t>7,1 %</a:t>
                      </a:r>
                      <a:endParaRPr lang="fi-FI" sz="1200" dirty="0"/>
                    </a:p>
                  </a:txBody>
                  <a:tcPr/>
                </a:tc>
              </a:tr>
              <a:tr h="334825">
                <a:tc>
                  <a:txBody>
                    <a:bodyPr/>
                    <a:lstStyle/>
                    <a:p>
                      <a:r>
                        <a:rPr lang="fi-FI" sz="1200" dirty="0" smtClean="0"/>
                        <a:t>Neurologia</a:t>
                      </a:r>
                      <a:endParaRPr lang="fi-FI" sz="1200" dirty="0"/>
                    </a:p>
                  </a:txBody>
                  <a:tcPr/>
                </a:tc>
                <a:tc>
                  <a:txBody>
                    <a:bodyPr/>
                    <a:lstStyle/>
                    <a:p>
                      <a:pPr algn="r"/>
                      <a:r>
                        <a:rPr lang="fi-FI" sz="1200" dirty="0" smtClean="0"/>
                        <a:t>6,2 M€</a:t>
                      </a:r>
                      <a:endParaRPr lang="fi-FI" sz="1200" dirty="0"/>
                    </a:p>
                  </a:txBody>
                  <a:tcPr/>
                </a:tc>
                <a:tc>
                  <a:txBody>
                    <a:bodyPr/>
                    <a:lstStyle/>
                    <a:p>
                      <a:pPr algn="r"/>
                      <a:r>
                        <a:rPr lang="fi-FI" sz="1200" dirty="0" smtClean="0"/>
                        <a:t>2 957</a:t>
                      </a:r>
                      <a:endParaRPr lang="fi-FI" sz="1200" dirty="0"/>
                    </a:p>
                  </a:txBody>
                  <a:tcPr/>
                </a:tc>
                <a:tc>
                  <a:txBody>
                    <a:bodyPr/>
                    <a:lstStyle/>
                    <a:p>
                      <a:pPr algn="r"/>
                      <a:r>
                        <a:rPr lang="fi-FI" sz="1200" dirty="0" smtClean="0"/>
                        <a:t>2 109</a:t>
                      </a:r>
                      <a:endParaRPr lang="fi-FI" sz="1200" dirty="0"/>
                    </a:p>
                  </a:txBody>
                  <a:tcPr/>
                </a:tc>
                <a:tc>
                  <a:txBody>
                    <a:bodyPr/>
                    <a:lstStyle/>
                    <a:p>
                      <a:pPr algn="r"/>
                      <a:r>
                        <a:rPr lang="fi-FI" sz="1200" dirty="0" smtClean="0"/>
                        <a:t>6,0</a:t>
                      </a:r>
                      <a:r>
                        <a:rPr lang="fi-FI" sz="1200" baseline="0" dirty="0" smtClean="0"/>
                        <a:t> %</a:t>
                      </a:r>
                      <a:endParaRPr lang="fi-FI" sz="1200" dirty="0"/>
                    </a:p>
                  </a:txBody>
                  <a:tcPr/>
                </a:tc>
              </a:tr>
              <a:tr h="334825">
                <a:tc>
                  <a:txBody>
                    <a:bodyPr/>
                    <a:lstStyle/>
                    <a:p>
                      <a:r>
                        <a:rPr lang="fi-FI" sz="1200" dirty="0" smtClean="0"/>
                        <a:t>Syöpätaudit</a:t>
                      </a:r>
                      <a:endParaRPr lang="fi-FI" sz="1200" dirty="0"/>
                    </a:p>
                  </a:txBody>
                  <a:tcPr/>
                </a:tc>
                <a:tc>
                  <a:txBody>
                    <a:bodyPr/>
                    <a:lstStyle/>
                    <a:p>
                      <a:pPr algn="r"/>
                      <a:r>
                        <a:rPr lang="fi-FI" sz="1200" dirty="0" smtClean="0"/>
                        <a:t>6,0 M€</a:t>
                      </a:r>
                      <a:endParaRPr lang="fi-FI" sz="1200" dirty="0"/>
                    </a:p>
                  </a:txBody>
                  <a:tcPr/>
                </a:tc>
                <a:tc>
                  <a:txBody>
                    <a:bodyPr/>
                    <a:lstStyle/>
                    <a:p>
                      <a:pPr algn="r"/>
                      <a:r>
                        <a:rPr lang="fi-FI" sz="1200" dirty="0" smtClean="0"/>
                        <a:t>1 651</a:t>
                      </a:r>
                      <a:endParaRPr lang="fi-FI" sz="1200" dirty="0"/>
                    </a:p>
                  </a:txBody>
                  <a:tcPr/>
                </a:tc>
                <a:tc>
                  <a:txBody>
                    <a:bodyPr/>
                    <a:lstStyle/>
                    <a:p>
                      <a:pPr algn="r"/>
                      <a:r>
                        <a:rPr lang="fi-FI" sz="1200" dirty="0" smtClean="0"/>
                        <a:t>3 662</a:t>
                      </a:r>
                      <a:endParaRPr lang="fi-FI" sz="1200" dirty="0"/>
                    </a:p>
                  </a:txBody>
                  <a:tcPr/>
                </a:tc>
                <a:tc>
                  <a:txBody>
                    <a:bodyPr/>
                    <a:lstStyle/>
                    <a:p>
                      <a:pPr algn="r"/>
                      <a:r>
                        <a:rPr lang="fi-FI" sz="1200" dirty="0" smtClean="0"/>
                        <a:t>5,8 %</a:t>
                      </a:r>
                      <a:endParaRPr lang="fi-FI" sz="1200" dirty="0"/>
                    </a:p>
                  </a:txBody>
                  <a:tcPr/>
                </a:tc>
              </a:tr>
              <a:tr h="334825">
                <a:tc>
                  <a:txBody>
                    <a:bodyPr/>
                    <a:lstStyle/>
                    <a:p>
                      <a:r>
                        <a:rPr lang="fi-FI" sz="1200" dirty="0" smtClean="0"/>
                        <a:t>Sisätaudit</a:t>
                      </a:r>
                      <a:endParaRPr lang="fi-FI" sz="1200" dirty="0"/>
                    </a:p>
                  </a:txBody>
                  <a:tcPr/>
                </a:tc>
                <a:tc>
                  <a:txBody>
                    <a:bodyPr/>
                    <a:lstStyle/>
                    <a:p>
                      <a:pPr algn="r"/>
                      <a:r>
                        <a:rPr lang="fi-FI" sz="1200" dirty="0" smtClean="0"/>
                        <a:t>5,4 M€</a:t>
                      </a:r>
                      <a:endParaRPr lang="fi-FI" sz="1200" dirty="0"/>
                    </a:p>
                  </a:txBody>
                  <a:tcPr/>
                </a:tc>
                <a:tc>
                  <a:txBody>
                    <a:bodyPr/>
                    <a:lstStyle/>
                    <a:p>
                      <a:pPr algn="r"/>
                      <a:r>
                        <a:rPr lang="fi-FI" sz="1200" dirty="0" smtClean="0"/>
                        <a:t>3 473</a:t>
                      </a:r>
                      <a:endParaRPr lang="fi-FI" sz="1200" dirty="0"/>
                    </a:p>
                  </a:txBody>
                  <a:tcPr/>
                </a:tc>
                <a:tc>
                  <a:txBody>
                    <a:bodyPr/>
                    <a:lstStyle/>
                    <a:p>
                      <a:pPr algn="r"/>
                      <a:r>
                        <a:rPr lang="fi-FI" sz="1200" dirty="0" smtClean="0"/>
                        <a:t>1 545</a:t>
                      </a:r>
                      <a:endParaRPr lang="fi-FI" sz="1200" dirty="0"/>
                    </a:p>
                  </a:txBody>
                  <a:tcPr/>
                </a:tc>
                <a:tc>
                  <a:txBody>
                    <a:bodyPr/>
                    <a:lstStyle/>
                    <a:p>
                      <a:pPr algn="r"/>
                      <a:r>
                        <a:rPr lang="fi-FI" sz="1200" dirty="0" smtClean="0"/>
                        <a:t>5,2 %</a:t>
                      </a:r>
                      <a:endParaRPr lang="fi-FI" sz="1200" dirty="0"/>
                    </a:p>
                  </a:txBody>
                  <a:tcPr/>
                </a:tc>
              </a:tr>
              <a:tr h="334825">
                <a:tc>
                  <a:txBody>
                    <a:bodyPr/>
                    <a:lstStyle/>
                    <a:p>
                      <a:r>
                        <a:rPr lang="fi-FI" sz="1200" dirty="0" smtClean="0"/>
                        <a:t>Kardiologia</a:t>
                      </a:r>
                      <a:endParaRPr lang="fi-FI" sz="1200" dirty="0"/>
                    </a:p>
                  </a:txBody>
                  <a:tcPr/>
                </a:tc>
                <a:tc>
                  <a:txBody>
                    <a:bodyPr/>
                    <a:lstStyle/>
                    <a:p>
                      <a:pPr algn="r"/>
                      <a:r>
                        <a:rPr lang="fi-FI" sz="1200" dirty="0" smtClean="0"/>
                        <a:t>4,8 M€</a:t>
                      </a:r>
                      <a:endParaRPr lang="fi-FI" sz="1200" dirty="0"/>
                    </a:p>
                  </a:txBody>
                  <a:tcPr/>
                </a:tc>
                <a:tc>
                  <a:txBody>
                    <a:bodyPr/>
                    <a:lstStyle/>
                    <a:p>
                      <a:pPr algn="r"/>
                      <a:r>
                        <a:rPr lang="fi-FI" sz="1200" dirty="0" smtClean="0"/>
                        <a:t>1 615</a:t>
                      </a:r>
                      <a:endParaRPr lang="fi-FI" sz="1200" dirty="0"/>
                    </a:p>
                  </a:txBody>
                  <a:tcPr/>
                </a:tc>
                <a:tc>
                  <a:txBody>
                    <a:bodyPr/>
                    <a:lstStyle/>
                    <a:p>
                      <a:pPr algn="r"/>
                      <a:r>
                        <a:rPr lang="fi-FI" sz="1200" dirty="0" smtClean="0"/>
                        <a:t>2 993</a:t>
                      </a:r>
                      <a:endParaRPr lang="fi-FI" sz="1200" dirty="0"/>
                    </a:p>
                  </a:txBody>
                  <a:tcPr/>
                </a:tc>
                <a:tc>
                  <a:txBody>
                    <a:bodyPr/>
                    <a:lstStyle/>
                    <a:p>
                      <a:pPr algn="r"/>
                      <a:r>
                        <a:rPr lang="fi-FI" sz="1200" dirty="0" smtClean="0"/>
                        <a:t>4,6 %</a:t>
                      </a:r>
                      <a:endParaRPr lang="fi-FI" sz="1200" dirty="0"/>
                    </a:p>
                  </a:txBody>
                  <a:tcPr/>
                </a:tc>
              </a:tr>
              <a:tr h="334825">
                <a:tc>
                  <a:txBody>
                    <a:bodyPr/>
                    <a:lstStyle/>
                    <a:p>
                      <a:r>
                        <a:rPr lang="fi-FI" sz="1200" dirty="0" smtClean="0"/>
                        <a:t>Keuhkotaudit</a:t>
                      </a:r>
                      <a:endParaRPr lang="fi-FI" sz="1200" dirty="0"/>
                    </a:p>
                  </a:txBody>
                  <a:tcPr/>
                </a:tc>
                <a:tc>
                  <a:txBody>
                    <a:bodyPr/>
                    <a:lstStyle/>
                    <a:p>
                      <a:pPr algn="r"/>
                      <a:r>
                        <a:rPr lang="fi-FI" sz="1200" dirty="0" smtClean="0"/>
                        <a:t>4,8 M€</a:t>
                      </a:r>
                      <a:endParaRPr lang="fi-FI" sz="1200" dirty="0"/>
                    </a:p>
                  </a:txBody>
                  <a:tcPr/>
                </a:tc>
                <a:tc>
                  <a:txBody>
                    <a:bodyPr/>
                    <a:lstStyle/>
                    <a:p>
                      <a:pPr algn="r"/>
                      <a:r>
                        <a:rPr lang="fi-FI" sz="1200" dirty="0" smtClean="0"/>
                        <a:t>3 373</a:t>
                      </a:r>
                      <a:endParaRPr lang="fi-FI" sz="1200" dirty="0"/>
                    </a:p>
                  </a:txBody>
                  <a:tcPr/>
                </a:tc>
                <a:tc>
                  <a:txBody>
                    <a:bodyPr/>
                    <a:lstStyle/>
                    <a:p>
                      <a:pPr algn="r"/>
                      <a:r>
                        <a:rPr lang="fi-FI" sz="1200" dirty="0" smtClean="0"/>
                        <a:t>1 413</a:t>
                      </a:r>
                      <a:endParaRPr lang="fi-FI" sz="1200" dirty="0"/>
                    </a:p>
                  </a:txBody>
                  <a:tcPr/>
                </a:tc>
                <a:tc>
                  <a:txBody>
                    <a:bodyPr/>
                    <a:lstStyle/>
                    <a:p>
                      <a:pPr algn="r"/>
                      <a:r>
                        <a:rPr lang="fi-FI" sz="1200" dirty="0" smtClean="0"/>
                        <a:t>4,6 %</a:t>
                      </a:r>
                      <a:endParaRPr lang="fi-FI" sz="1200" dirty="0"/>
                    </a:p>
                  </a:txBody>
                  <a:tcPr/>
                </a:tc>
              </a:tr>
              <a:tr h="334825">
                <a:tc>
                  <a:txBody>
                    <a:bodyPr/>
                    <a:lstStyle/>
                    <a:p>
                      <a:r>
                        <a:rPr lang="fi-FI" sz="1200" dirty="0" smtClean="0"/>
                        <a:t>Perinatologia</a:t>
                      </a:r>
                      <a:endParaRPr lang="fi-FI" sz="1200" dirty="0"/>
                    </a:p>
                  </a:txBody>
                  <a:tcPr/>
                </a:tc>
                <a:tc>
                  <a:txBody>
                    <a:bodyPr/>
                    <a:lstStyle/>
                    <a:p>
                      <a:pPr algn="r"/>
                      <a:r>
                        <a:rPr lang="fi-FI" sz="1200" dirty="0" smtClean="0"/>
                        <a:t>4,4 M€</a:t>
                      </a:r>
                      <a:endParaRPr lang="fi-FI" sz="1200" dirty="0"/>
                    </a:p>
                  </a:txBody>
                  <a:tcPr/>
                </a:tc>
                <a:tc>
                  <a:txBody>
                    <a:bodyPr/>
                    <a:lstStyle/>
                    <a:p>
                      <a:pPr algn="r"/>
                      <a:r>
                        <a:rPr lang="fi-FI" sz="1200" dirty="0" smtClean="0"/>
                        <a:t>1 830</a:t>
                      </a:r>
                      <a:endParaRPr lang="fi-FI" sz="1200" dirty="0"/>
                    </a:p>
                  </a:txBody>
                  <a:tcPr/>
                </a:tc>
                <a:tc>
                  <a:txBody>
                    <a:bodyPr/>
                    <a:lstStyle/>
                    <a:p>
                      <a:pPr algn="r"/>
                      <a:r>
                        <a:rPr lang="fi-FI" sz="1200" dirty="0" smtClean="0"/>
                        <a:t>2 386</a:t>
                      </a:r>
                      <a:endParaRPr lang="fi-FI" sz="1200" dirty="0"/>
                    </a:p>
                  </a:txBody>
                  <a:tcPr/>
                </a:tc>
                <a:tc>
                  <a:txBody>
                    <a:bodyPr/>
                    <a:lstStyle/>
                    <a:p>
                      <a:pPr algn="r"/>
                      <a:r>
                        <a:rPr lang="fi-FI" sz="1200" dirty="0" smtClean="0"/>
                        <a:t>4,2 %</a:t>
                      </a:r>
                      <a:endParaRPr lang="fi-FI" sz="1200" dirty="0"/>
                    </a:p>
                  </a:txBody>
                  <a:tcPr/>
                </a:tc>
              </a:tr>
              <a:tr h="334825">
                <a:tc>
                  <a:txBody>
                    <a:bodyPr/>
                    <a:lstStyle/>
                    <a:p>
                      <a:r>
                        <a:rPr lang="fi-FI" sz="1200" dirty="0" smtClean="0"/>
                        <a:t>Silmätaudit</a:t>
                      </a:r>
                      <a:endParaRPr lang="fi-FI" sz="1200" dirty="0"/>
                    </a:p>
                  </a:txBody>
                  <a:tcPr/>
                </a:tc>
                <a:tc>
                  <a:txBody>
                    <a:bodyPr/>
                    <a:lstStyle/>
                    <a:p>
                      <a:pPr algn="r"/>
                      <a:r>
                        <a:rPr lang="fi-FI" sz="1200" dirty="0" smtClean="0"/>
                        <a:t>4,4 M€</a:t>
                      </a:r>
                      <a:endParaRPr lang="fi-FI" sz="1200" dirty="0"/>
                    </a:p>
                  </a:txBody>
                  <a:tcPr/>
                </a:tc>
                <a:tc>
                  <a:txBody>
                    <a:bodyPr/>
                    <a:lstStyle/>
                    <a:p>
                      <a:pPr algn="r"/>
                      <a:r>
                        <a:rPr lang="fi-FI" sz="1200" dirty="0" smtClean="0"/>
                        <a:t>4 313</a:t>
                      </a:r>
                      <a:endParaRPr lang="fi-FI" sz="1200" dirty="0"/>
                    </a:p>
                  </a:txBody>
                  <a:tcPr/>
                </a:tc>
                <a:tc>
                  <a:txBody>
                    <a:bodyPr/>
                    <a:lstStyle/>
                    <a:p>
                      <a:pPr algn="r"/>
                      <a:r>
                        <a:rPr lang="fi-FI" sz="1200" dirty="0" smtClean="0"/>
                        <a:t>1 009</a:t>
                      </a:r>
                      <a:endParaRPr lang="fi-FI" sz="1200" dirty="0"/>
                    </a:p>
                  </a:txBody>
                  <a:tcPr/>
                </a:tc>
                <a:tc>
                  <a:txBody>
                    <a:bodyPr/>
                    <a:lstStyle/>
                    <a:p>
                      <a:pPr algn="r"/>
                      <a:r>
                        <a:rPr lang="fi-FI" sz="1200" dirty="0" smtClean="0"/>
                        <a:t>4,2 %</a:t>
                      </a:r>
                      <a:endParaRPr lang="fi-FI" sz="1200" dirty="0"/>
                    </a:p>
                  </a:txBody>
                  <a:tcPr/>
                </a:tc>
              </a:tr>
            </a:tbl>
          </a:graphicData>
        </a:graphic>
      </p:graphicFrame>
    </p:spTree>
    <p:extLst>
      <p:ext uri="{BB962C8B-B14F-4D97-AF65-F5344CB8AC3E}">
        <p14:creationId xmlns:p14="http://schemas.microsoft.com/office/powerpoint/2010/main" val="455389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noProof="0" dirty="0" smtClean="0"/>
              <a:t>Kiitos!</a:t>
            </a:r>
            <a:endParaRPr lang="fi-FI" noProof="0" dirty="0"/>
          </a:p>
        </p:txBody>
      </p:sp>
    </p:spTree>
    <p:extLst>
      <p:ext uri="{BB962C8B-B14F-4D97-AF65-F5344CB8AC3E}">
        <p14:creationId xmlns:p14="http://schemas.microsoft.com/office/powerpoint/2010/main" val="3206363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884911" y="379810"/>
            <a:ext cx="7412952" cy="684715"/>
          </a:xfrm>
        </p:spPr>
        <p:txBody>
          <a:bodyPr/>
          <a:lstStyle/>
          <a:p>
            <a:r>
              <a:rPr lang="fi-FI" sz="2400" dirty="0"/>
              <a:t>Turkulaisten suoritteiden ja kustannusten toteutuma </a:t>
            </a:r>
            <a:r>
              <a:rPr lang="fi-FI" sz="2400" dirty="0" smtClean="0"/>
              <a:t>tammi-syyskuussa 2016 </a:t>
            </a:r>
            <a:r>
              <a:rPr lang="fi-FI" sz="2400" dirty="0"/>
              <a:t>vs. </a:t>
            </a:r>
            <a:r>
              <a:rPr lang="fi-FI" sz="2400" dirty="0" smtClean="0"/>
              <a:t>2015</a:t>
            </a:r>
            <a:endParaRPr lang="fi-FI" sz="2400" dirty="0"/>
          </a:p>
        </p:txBody>
      </p:sp>
      <p:graphicFrame>
        <p:nvGraphicFramePr>
          <p:cNvPr id="4" name="Taulukko 3"/>
          <p:cNvGraphicFramePr>
            <a:graphicFrameLocks noGrp="1"/>
          </p:cNvGraphicFramePr>
          <p:nvPr>
            <p:extLst>
              <p:ext uri="{D42A27DB-BD31-4B8C-83A1-F6EECF244321}">
                <p14:modId xmlns:p14="http://schemas.microsoft.com/office/powerpoint/2010/main" val="2550983313"/>
              </p:ext>
            </p:extLst>
          </p:nvPr>
        </p:nvGraphicFramePr>
        <p:xfrm>
          <a:off x="947992" y="1243061"/>
          <a:ext cx="7775576" cy="1854200"/>
        </p:xfrm>
        <a:graphic>
          <a:graphicData uri="http://schemas.openxmlformats.org/drawingml/2006/table">
            <a:tbl>
              <a:tblPr firstRow="1" bandRow="1">
                <a:tableStyleId>{5C22544A-7EE6-4342-B048-85BDC9FD1C3A}</a:tableStyleId>
              </a:tblPr>
              <a:tblGrid>
                <a:gridCol w="2231603"/>
                <a:gridCol w="1872208"/>
                <a:gridCol w="1872208"/>
                <a:gridCol w="1799557"/>
              </a:tblGrid>
              <a:tr h="370840">
                <a:tc>
                  <a:txBody>
                    <a:bodyPr/>
                    <a:lstStyle/>
                    <a:p>
                      <a:r>
                        <a:rPr lang="fi-FI" dirty="0" smtClean="0"/>
                        <a:t>Suoritteet</a:t>
                      </a:r>
                      <a:endParaRPr lang="fi-FI" dirty="0"/>
                    </a:p>
                  </a:txBody>
                  <a:tcPr/>
                </a:tc>
                <a:tc>
                  <a:txBody>
                    <a:bodyPr/>
                    <a:lstStyle/>
                    <a:p>
                      <a:pPr algn="r"/>
                      <a:r>
                        <a:rPr lang="fi-FI" dirty="0" smtClean="0"/>
                        <a:t>1-9/2015</a:t>
                      </a:r>
                      <a:endParaRPr lang="fi-FI" dirty="0"/>
                    </a:p>
                  </a:txBody>
                  <a:tcPr/>
                </a:tc>
                <a:tc>
                  <a:txBody>
                    <a:bodyPr/>
                    <a:lstStyle/>
                    <a:p>
                      <a:pPr algn="r"/>
                      <a:r>
                        <a:rPr lang="fi-FI" dirty="0" smtClean="0"/>
                        <a:t>1-9/2016</a:t>
                      </a:r>
                      <a:endParaRPr lang="fi-FI" dirty="0"/>
                    </a:p>
                  </a:txBody>
                  <a:tcPr/>
                </a:tc>
                <a:tc>
                  <a:txBody>
                    <a:bodyPr/>
                    <a:lstStyle/>
                    <a:p>
                      <a:pPr algn="r"/>
                      <a:r>
                        <a:rPr lang="fi-FI" dirty="0" smtClean="0"/>
                        <a:t>M-%</a:t>
                      </a:r>
                      <a:endParaRPr lang="fi-FI" dirty="0"/>
                    </a:p>
                  </a:txBody>
                  <a:tcPr/>
                </a:tc>
              </a:tr>
              <a:tr h="370840">
                <a:tc>
                  <a:txBody>
                    <a:bodyPr/>
                    <a:lstStyle/>
                    <a:p>
                      <a:r>
                        <a:rPr lang="fi-FI" dirty="0" smtClean="0"/>
                        <a:t>PKL-käynnit</a:t>
                      </a:r>
                      <a:endParaRPr lang="fi-FI" dirty="0"/>
                    </a:p>
                  </a:txBody>
                  <a:tcPr/>
                </a:tc>
                <a:tc>
                  <a:txBody>
                    <a:bodyPr/>
                    <a:lstStyle/>
                    <a:p>
                      <a:pPr algn="r" fontAlgn="b"/>
                      <a:r>
                        <a:rPr lang="fi-FI" sz="1800" b="0" i="0" u="none" strike="noStrike" dirty="0" smtClean="0">
                          <a:solidFill>
                            <a:srgbClr val="000000"/>
                          </a:solidFill>
                          <a:effectLst/>
                          <a:latin typeface="Arial"/>
                        </a:rPr>
                        <a:t>207 884</a:t>
                      </a:r>
                      <a:endParaRPr lang="fi-FI" sz="1800" b="0" i="0" u="none" strike="noStrike" dirty="0">
                        <a:solidFill>
                          <a:srgbClr val="000000"/>
                        </a:solidFill>
                        <a:effectLst/>
                        <a:latin typeface="Arial"/>
                      </a:endParaRPr>
                    </a:p>
                  </a:txBody>
                  <a:tcPr marL="9525" marR="9525" marT="9525" marB="0" anchor="ctr"/>
                </a:tc>
                <a:tc>
                  <a:txBody>
                    <a:bodyPr/>
                    <a:lstStyle/>
                    <a:p>
                      <a:pPr algn="r" fontAlgn="b"/>
                      <a:r>
                        <a:rPr lang="fi-FI" sz="1800" b="0" i="0" u="none" strike="noStrike" dirty="0" smtClean="0">
                          <a:solidFill>
                            <a:srgbClr val="000000"/>
                          </a:solidFill>
                          <a:effectLst/>
                          <a:latin typeface="Arial"/>
                        </a:rPr>
                        <a:t>219 081</a:t>
                      </a:r>
                      <a:endParaRPr lang="fi-FI" sz="1800" b="0" i="0" u="none" strike="noStrike" dirty="0">
                        <a:solidFill>
                          <a:srgbClr val="000000"/>
                        </a:solidFill>
                        <a:effectLst/>
                        <a:latin typeface="Arial"/>
                      </a:endParaRPr>
                    </a:p>
                  </a:txBody>
                  <a:tcPr marL="9525" marR="9525" marT="9525" marB="0" anchor="ctr"/>
                </a:tc>
                <a:tc>
                  <a:txBody>
                    <a:bodyPr/>
                    <a:lstStyle/>
                    <a:p>
                      <a:pPr algn="r" fontAlgn="b"/>
                      <a:r>
                        <a:rPr lang="fi-FI" sz="1800" b="0" i="0" u="none" strike="noStrike" dirty="0" smtClean="0">
                          <a:solidFill>
                            <a:srgbClr val="000000"/>
                          </a:solidFill>
                          <a:effectLst/>
                          <a:latin typeface="Arial"/>
                        </a:rPr>
                        <a:t>+ 5, 4%</a:t>
                      </a:r>
                      <a:endParaRPr lang="fi-FI" sz="1800" b="0" i="0" u="none" strike="noStrike" dirty="0">
                        <a:solidFill>
                          <a:srgbClr val="000000"/>
                        </a:solidFill>
                        <a:effectLst/>
                        <a:latin typeface="Arial"/>
                      </a:endParaRPr>
                    </a:p>
                  </a:txBody>
                  <a:tcPr marL="9525" marR="9525" marT="9525" marB="0" anchor="ctr"/>
                </a:tc>
              </a:tr>
              <a:tr h="370840">
                <a:tc>
                  <a:txBody>
                    <a:bodyPr/>
                    <a:lstStyle/>
                    <a:p>
                      <a:r>
                        <a:rPr lang="fi-FI" dirty="0" smtClean="0"/>
                        <a:t>Hoitojaksot</a:t>
                      </a:r>
                      <a:endParaRPr lang="fi-FI" dirty="0"/>
                    </a:p>
                  </a:txBody>
                  <a:tcPr/>
                </a:tc>
                <a:tc>
                  <a:txBody>
                    <a:bodyPr/>
                    <a:lstStyle/>
                    <a:p>
                      <a:pPr algn="r" fontAlgn="b"/>
                      <a:r>
                        <a:rPr lang="fi-FI" sz="1800" b="0" i="0" u="none" strike="noStrike" dirty="0" smtClean="0">
                          <a:solidFill>
                            <a:srgbClr val="000000"/>
                          </a:solidFill>
                          <a:effectLst/>
                          <a:latin typeface="Arial"/>
                        </a:rPr>
                        <a:t>15 762</a:t>
                      </a:r>
                      <a:endParaRPr lang="fi-FI" sz="1800" b="0" i="0" u="none" strike="noStrike" dirty="0">
                        <a:solidFill>
                          <a:srgbClr val="000000"/>
                        </a:solidFill>
                        <a:effectLst/>
                        <a:latin typeface="Arial"/>
                      </a:endParaRPr>
                    </a:p>
                  </a:txBody>
                  <a:tcPr marL="9525" marR="9525" marT="9525" marB="0" anchor="ctr"/>
                </a:tc>
                <a:tc>
                  <a:txBody>
                    <a:bodyPr/>
                    <a:lstStyle/>
                    <a:p>
                      <a:pPr algn="r" fontAlgn="b"/>
                      <a:r>
                        <a:rPr lang="fi-FI" sz="1800" b="0" i="0" u="none" strike="noStrike" dirty="0" smtClean="0">
                          <a:solidFill>
                            <a:srgbClr val="000000"/>
                          </a:solidFill>
                          <a:effectLst/>
                          <a:latin typeface="Arial"/>
                        </a:rPr>
                        <a:t>15 917</a:t>
                      </a:r>
                      <a:endParaRPr lang="fi-FI" sz="1800" b="0" i="0" u="none" strike="noStrike" dirty="0">
                        <a:solidFill>
                          <a:srgbClr val="000000"/>
                        </a:solidFill>
                        <a:effectLst/>
                        <a:latin typeface="Arial"/>
                      </a:endParaRPr>
                    </a:p>
                  </a:txBody>
                  <a:tcPr marL="9525" marR="9525" marT="9525" marB="0" anchor="ctr"/>
                </a:tc>
                <a:tc>
                  <a:txBody>
                    <a:bodyPr/>
                    <a:lstStyle/>
                    <a:p>
                      <a:pPr algn="r" fontAlgn="b"/>
                      <a:r>
                        <a:rPr lang="fi-FI" sz="1800" b="0" i="0" u="none" strike="noStrike" dirty="0" smtClean="0">
                          <a:solidFill>
                            <a:srgbClr val="000000"/>
                          </a:solidFill>
                          <a:effectLst/>
                          <a:latin typeface="Arial"/>
                        </a:rPr>
                        <a:t>+ 1,0 %</a:t>
                      </a:r>
                      <a:endParaRPr lang="fi-FI" sz="1800" b="0" i="0" u="none" strike="noStrike" dirty="0">
                        <a:solidFill>
                          <a:srgbClr val="000000"/>
                        </a:solidFill>
                        <a:effectLst/>
                        <a:latin typeface="Arial"/>
                      </a:endParaRPr>
                    </a:p>
                  </a:txBody>
                  <a:tcPr marL="9525" marR="9525" marT="9525" marB="0" anchor="ctr"/>
                </a:tc>
              </a:tr>
              <a:tr h="370840">
                <a:tc>
                  <a:txBody>
                    <a:bodyPr/>
                    <a:lstStyle/>
                    <a:p>
                      <a:endParaRPr lang="fi-FI" dirty="0"/>
                    </a:p>
                  </a:txBody>
                  <a:tcPr/>
                </a:tc>
                <a:tc>
                  <a:txBody>
                    <a:bodyPr/>
                    <a:lstStyle/>
                    <a:p>
                      <a:pPr algn="r" fontAlgn="b"/>
                      <a:endParaRPr lang="fi-FI" sz="1800" b="0" i="0" u="none" strike="noStrike" dirty="0">
                        <a:solidFill>
                          <a:srgbClr val="000000"/>
                        </a:solidFill>
                        <a:effectLst/>
                        <a:latin typeface="Arial"/>
                      </a:endParaRPr>
                    </a:p>
                  </a:txBody>
                  <a:tcPr marL="9525" marR="9525" marT="9525" marB="0" anchor="ctr"/>
                </a:tc>
                <a:tc>
                  <a:txBody>
                    <a:bodyPr/>
                    <a:lstStyle/>
                    <a:p>
                      <a:pPr algn="r" fontAlgn="b"/>
                      <a:endParaRPr lang="fi-FI" sz="1800" b="0" i="0" u="none" strike="noStrike" dirty="0">
                        <a:solidFill>
                          <a:srgbClr val="000000"/>
                        </a:solidFill>
                        <a:effectLst/>
                        <a:latin typeface="Arial"/>
                      </a:endParaRPr>
                    </a:p>
                  </a:txBody>
                  <a:tcPr marL="9525" marR="9525" marT="9525" marB="0" anchor="ctr"/>
                </a:tc>
                <a:tc>
                  <a:txBody>
                    <a:bodyPr/>
                    <a:lstStyle/>
                    <a:p>
                      <a:pPr algn="r" fontAlgn="b"/>
                      <a:endParaRPr lang="fi-FI" sz="1800" b="0" i="0" u="none" strike="noStrike" dirty="0">
                        <a:solidFill>
                          <a:srgbClr val="000000"/>
                        </a:solidFill>
                        <a:effectLst/>
                        <a:latin typeface="Arial"/>
                      </a:endParaRPr>
                    </a:p>
                  </a:txBody>
                  <a:tcPr marL="9525" marR="9525" marT="9525" marB="0" anchor="ctr"/>
                </a:tc>
              </a:tr>
              <a:tr h="370840">
                <a:tc>
                  <a:txBody>
                    <a:bodyPr/>
                    <a:lstStyle/>
                    <a:p>
                      <a:endParaRPr lang="fi-FI" dirty="0"/>
                    </a:p>
                  </a:txBody>
                  <a:tcPr/>
                </a:tc>
                <a:tc>
                  <a:txBody>
                    <a:bodyPr/>
                    <a:lstStyle/>
                    <a:p>
                      <a:pPr algn="r" fontAlgn="b"/>
                      <a:endParaRPr lang="fi-FI" sz="1800" b="0" i="0" u="none" strike="noStrike" dirty="0">
                        <a:solidFill>
                          <a:srgbClr val="000000"/>
                        </a:solidFill>
                        <a:effectLst/>
                        <a:latin typeface="Arial"/>
                      </a:endParaRPr>
                    </a:p>
                  </a:txBody>
                  <a:tcPr marL="9525" marR="9525" marT="9525" marB="0" anchor="ctr"/>
                </a:tc>
                <a:tc>
                  <a:txBody>
                    <a:bodyPr/>
                    <a:lstStyle/>
                    <a:p>
                      <a:pPr algn="r" fontAlgn="b"/>
                      <a:endParaRPr lang="fi-FI" sz="1800" b="0" i="0" u="none" strike="noStrike" dirty="0">
                        <a:solidFill>
                          <a:srgbClr val="000000"/>
                        </a:solidFill>
                        <a:effectLst/>
                        <a:latin typeface="Arial"/>
                      </a:endParaRPr>
                    </a:p>
                  </a:txBody>
                  <a:tcPr marL="9525" marR="9525" marT="9525" marB="0" anchor="ctr"/>
                </a:tc>
                <a:tc>
                  <a:txBody>
                    <a:bodyPr/>
                    <a:lstStyle/>
                    <a:p>
                      <a:pPr algn="r" fontAlgn="b"/>
                      <a:endParaRPr lang="fi-FI" sz="1800" b="0" i="0" u="none" strike="noStrike" dirty="0">
                        <a:solidFill>
                          <a:srgbClr val="000000"/>
                        </a:solidFill>
                        <a:effectLst/>
                        <a:latin typeface="Arial"/>
                      </a:endParaRPr>
                    </a:p>
                  </a:txBody>
                  <a:tcPr marL="9525" marR="9525" marT="9525" marB="0" anchor="ctr"/>
                </a:tc>
              </a:tr>
            </a:tbl>
          </a:graphicData>
        </a:graphic>
      </p:graphicFrame>
      <p:graphicFrame>
        <p:nvGraphicFramePr>
          <p:cNvPr id="5" name="Taulukko 4"/>
          <p:cNvGraphicFramePr>
            <a:graphicFrameLocks noGrp="1"/>
          </p:cNvGraphicFramePr>
          <p:nvPr>
            <p:extLst>
              <p:ext uri="{D42A27DB-BD31-4B8C-83A1-F6EECF244321}">
                <p14:modId xmlns:p14="http://schemas.microsoft.com/office/powerpoint/2010/main" val="3366303182"/>
              </p:ext>
            </p:extLst>
          </p:nvPr>
        </p:nvGraphicFramePr>
        <p:xfrm>
          <a:off x="947992" y="2554975"/>
          <a:ext cx="7775576" cy="2225040"/>
        </p:xfrm>
        <a:graphic>
          <a:graphicData uri="http://schemas.openxmlformats.org/drawingml/2006/table">
            <a:tbl>
              <a:tblPr firstRow="1" bandRow="1">
                <a:tableStyleId>{5C22544A-7EE6-4342-B048-85BDC9FD1C3A}</a:tableStyleId>
              </a:tblPr>
              <a:tblGrid>
                <a:gridCol w="2231603"/>
                <a:gridCol w="1872208"/>
                <a:gridCol w="1872208"/>
                <a:gridCol w="1799557"/>
              </a:tblGrid>
              <a:tr h="370840">
                <a:tc>
                  <a:txBody>
                    <a:bodyPr/>
                    <a:lstStyle/>
                    <a:p>
                      <a:r>
                        <a:rPr lang="fi-FI" dirty="0" smtClean="0"/>
                        <a:t>Eurot (M€)</a:t>
                      </a:r>
                      <a:endParaRPr lang="fi-FI" dirty="0"/>
                    </a:p>
                  </a:txBody>
                  <a:tcPr/>
                </a:tc>
                <a:tc>
                  <a:txBody>
                    <a:bodyPr/>
                    <a:lstStyle/>
                    <a:p>
                      <a:pPr algn="r"/>
                      <a:r>
                        <a:rPr lang="fi-FI" dirty="0" smtClean="0"/>
                        <a:t>1-9/2015</a:t>
                      </a:r>
                      <a:endParaRPr lang="fi-FI" dirty="0"/>
                    </a:p>
                  </a:txBody>
                  <a:tcPr/>
                </a:tc>
                <a:tc>
                  <a:txBody>
                    <a:bodyPr/>
                    <a:lstStyle/>
                    <a:p>
                      <a:pPr algn="r"/>
                      <a:r>
                        <a:rPr lang="fi-FI" dirty="0" smtClean="0"/>
                        <a:t>1-9/2016</a:t>
                      </a:r>
                      <a:endParaRPr lang="fi-FI" dirty="0"/>
                    </a:p>
                  </a:txBody>
                  <a:tcPr/>
                </a:tc>
                <a:tc>
                  <a:txBody>
                    <a:bodyPr/>
                    <a:lstStyle/>
                    <a:p>
                      <a:pPr algn="r"/>
                      <a:r>
                        <a:rPr lang="fi-FI" dirty="0" smtClean="0"/>
                        <a:t>M-%</a:t>
                      </a:r>
                      <a:endParaRPr lang="fi-FI" dirty="0"/>
                    </a:p>
                  </a:txBody>
                  <a:tcPr/>
                </a:tc>
              </a:tr>
              <a:tr h="370840">
                <a:tc>
                  <a:txBody>
                    <a:bodyPr/>
                    <a:lstStyle/>
                    <a:p>
                      <a:r>
                        <a:rPr lang="fi-FI" dirty="0" smtClean="0"/>
                        <a:t>Ensihoito</a:t>
                      </a:r>
                      <a:endParaRPr lang="fi-FI" dirty="0"/>
                    </a:p>
                  </a:txBody>
                  <a:tcPr/>
                </a:tc>
                <a:tc>
                  <a:txBody>
                    <a:bodyPr/>
                    <a:lstStyle/>
                    <a:p>
                      <a:pPr algn="r" fontAlgn="b"/>
                      <a:r>
                        <a:rPr lang="fi-FI" sz="1800" b="0" i="0" u="none" strike="noStrike" dirty="0" smtClean="0">
                          <a:solidFill>
                            <a:srgbClr val="000000"/>
                          </a:solidFill>
                          <a:effectLst/>
                          <a:latin typeface="Arial"/>
                        </a:rPr>
                        <a:t>3,060</a:t>
                      </a:r>
                      <a:endParaRPr lang="fi-FI" sz="1800" b="0" i="0" u="none" strike="noStrike" dirty="0">
                        <a:solidFill>
                          <a:srgbClr val="000000"/>
                        </a:solidFill>
                        <a:effectLst/>
                        <a:latin typeface="Arial"/>
                      </a:endParaRPr>
                    </a:p>
                  </a:txBody>
                  <a:tcPr marL="9525" marR="9525" marT="9525" marB="0" anchor="ctr"/>
                </a:tc>
                <a:tc>
                  <a:txBody>
                    <a:bodyPr/>
                    <a:lstStyle/>
                    <a:p>
                      <a:pPr algn="r" fontAlgn="b"/>
                      <a:r>
                        <a:rPr lang="fi-FI" sz="1800" b="0" i="0" u="none" strike="noStrike" dirty="0" smtClean="0">
                          <a:solidFill>
                            <a:srgbClr val="000000"/>
                          </a:solidFill>
                          <a:effectLst/>
                          <a:latin typeface="Arial"/>
                        </a:rPr>
                        <a:t>3,309</a:t>
                      </a:r>
                      <a:endParaRPr lang="fi-FI" sz="1800" b="0" i="0" u="none" strike="noStrike" dirty="0">
                        <a:solidFill>
                          <a:srgbClr val="000000"/>
                        </a:solidFill>
                        <a:effectLst/>
                        <a:latin typeface="Arial"/>
                      </a:endParaRPr>
                    </a:p>
                  </a:txBody>
                  <a:tcPr marL="9525" marR="9525" marT="9525" marB="0" anchor="ctr"/>
                </a:tc>
                <a:tc>
                  <a:txBody>
                    <a:bodyPr/>
                    <a:lstStyle/>
                    <a:p>
                      <a:pPr algn="r" fontAlgn="b"/>
                      <a:r>
                        <a:rPr lang="fi-FI" sz="1800" b="0" i="0" u="none" strike="noStrike" dirty="0" smtClean="0">
                          <a:solidFill>
                            <a:srgbClr val="000000"/>
                          </a:solidFill>
                          <a:effectLst/>
                          <a:latin typeface="Arial"/>
                        </a:rPr>
                        <a:t>+ 8,1 %</a:t>
                      </a:r>
                      <a:endParaRPr lang="fi-FI" sz="1800" b="0" i="0" u="none" strike="noStrike" dirty="0">
                        <a:solidFill>
                          <a:srgbClr val="000000"/>
                        </a:solidFill>
                        <a:effectLst/>
                        <a:latin typeface="Arial"/>
                      </a:endParaRPr>
                    </a:p>
                  </a:txBody>
                  <a:tcPr marL="9525" marR="9525" marT="9525" marB="0" anchor="ctr"/>
                </a:tc>
              </a:tr>
              <a:tr h="370840">
                <a:tc>
                  <a:txBody>
                    <a:bodyPr/>
                    <a:lstStyle/>
                    <a:p>
                      <a:r>
                        <a:rPr lang="fi-FI" dirty="0" smtClean="0"/>
                        <a:t>PKL-käynnit</a:t>
                      </a:r>
                      <a:endParaRPr lang="fi-FI" dirty="0"/>
                    </a:p>
                  </a:txBody>
                  <a:tcPr/>
                </a:tc>
                <a:tc>
                  <a:txBody>
                    <a:bodyPr/>
                    <a:lstStyle/>
                    <a:p>
                      <a:pPr algn="r" fontAlgn="b"/>
                      <a:r>
                        <a:rPr lang="fi-FI" sz="1800" b="0" i="0" u="none" strike="noStrike" dirty="0" smtClean="0">
                          <a:solidFill>
                            <a:srgbClr val="000000"/>
                          </a:solidFill>
                          <a:effectLst/>
                          <a:latin typeface="Arial"/>
                        </a:rPr>
                        <a:t>67,275</a:t>
                      </a:r>
                      <a:endParaRPr lang="fi-FI" sz="1800" b="0" i="0" u="none" strike="noStrike" dirty="0">
                        <a:solidFill>
                          <a:srgbClr val="000000"/>
                        </a:solidFill>
                        <a:effectLst/>
                        <a:latin typeface="Arial"/>
                      </a:endParaRPr>
                    </a:p>
                  </a:txBody>
                  <a:tcPr marL="9525" marR="9525" marT="9525" marB="0" anchor="ctr"/>
                </a:tc>
                <a:tc>
                  <a:txBody>
                    <a:bodyPr/>
                    <a:lstStyle/>
                    <a:p>
                      <a:pPr algn="r" fontAlgn="b"/>
                      <a:r>
                        <a:rPr lang="fi-FI" sz="1800" b="0" i="0" u="none" strike="noStrike" dirty="0" smtClean="0">
                          <a:solidFill>
                            <a:srgbClr val="000000"/>
                          </a:solidFill>
                          <a:effectLst/>
                          <a:latin typeface="Arial"/>
                        </a:rPr>
                        <a:t>70,383</a:t>
                      </a:r>
                      <a:endParaRPr lang="fi-FI" sz="1800" b="0" i="0" u="none" strike="noStrike" dirty="0">
                        <a:solidFill>
                          <a:srgbClr val="000000"/>
                        </a:solidFill>
                        <a:effectLst/>
                        <a:latin typeface="Arial"/>
                      </a:endParaRPr>
                    </a:p>
                  </a:txBody>
                  <a:tcPr marL="9525" marR="9525" marT="9525" marB="0" anchor="ctr"/>
                </a:tc>
                <a:tc>
                  <a:txBody>
                    <a:bodyPr/>
                    <a:lstStyle/>
                    <a:p>
                      <a:pPr algn="r" fontAlgn="b"/>
                      <a:r>
                        <a:rPr lang="fi-FI" sz="1800" b="0" i="0" u="none" strike="noStrike" dirty="0" smtClean="0">
                          <a:solidFill>
                            <a:srgbClr val="000000"/>
                          </a:solidFill>
                          <a:effectLst/>
                          <a:latin typeface="Arial"/>
                        </a:rPr>
                        <a:t>+</a:t>
                      </a:r>
                      <a:r>
                        <a:rPr lang="fi-FI" sz="1800" b="0" i="0" u="none" strike="noStrike" baseline="0" dirty="0" smtClean="0">
                          <a:solidFill>
                            <a:srgbClr val="000000"/>
                          </a:solidFill>
                          <a:effectLst/>
                          <a:latin typeface="Arial"/>
                        </a:rPr>
                        <a:t> 4,6 %</a:t>
                      </a:r>
                      <a:endParaRPr lang="fi-FI" sz="1800" b="0" i="0" u="none" strike="noStrike" dirty="0">
                        <a:solidFill>
                          <a:srgbClr val="000000"/>
                        </a:solidFill>
                        <a:effectLst/>
                        <a:latin typeface="Arial"/>
                      </a:endParaRPr>
                    </a:p>
                  </a:txBody>
                  <a:tcPr marL="9525" marR="9525" marT="9525" marB="0" anchor="ctr"/>
                </a:tc>
              </a:tr>
              <a:tr h="370840">
                <a:tc>
                  <a:txBody>
                    <a:bodyPr/>
                    <a:lstStyle/>
                    <a:p>
                      <a:r>
                        <a:rPr lang="fi-FI" dirty="0" smtClean="0"/>
                        <a:t>Hoitojaksot </a:t>
                      </a:r>
                      <a:endParaRPr lang="fi-FI" dirty="0"/>
                    </a:p>
                  </a:txBody>
                  <a:tcPr/>
                </a:tc>
                <a:tc>
                  <a:txBody>
                    <a:bodyPr/>
                    <a:lstStyle/>
                    <a:p>
                      <a:pPr algn="r" fontAlgn="b"/>
                      <a:r>
                        <a:rPr lang="fi-FI" sz="1800" b="0" i="0" u="none" strike="noStrike" dirty="0" smtClean="0">
                          <a:solidFill>
                            <a:srgbClr val="000000"/>
                          </a:solidFill>
                          <a:effectLst/>
                          <a:latin typeface="Arial"/>
                        </a:rPr>
                        <a:t>66,119</a:t>
                      </a:r>
                      <a:endParaRPr lang="fi-FI" sz="1800" b="0" i="0" u="none" strike="noStrike" dirty="0">
                        <a:solidFill>
                          <a:srgbClr val="000000"/>
                        </a:solidFill>
                        <a:effectLst/>
                        <a:latin typeface="Arial"/>
                      </a:endParaRPr>
                    </a:p>
                  </a:txBody>
                  <a:tcPr marL="9525" marR="9525" marT="9525" marB="0" anchor="ctr"/>
                </a:tc>
                <a:tc>
                  <a:txBody>
                    <a:bodyPr/>
                    <a:lstStyle/>
                    <a:p>
                      <a:pPr algn="r" fontAlgn="b"/>
                      <a:r>
                        <a:rPr lang="fi-FI" sz="1800" b="0" i="0" u="none" strike="noStrike" dirty="0" smtClean="0">
                          <a:solidFill>
                            <a:srgbClr val="000000"/>
                          </a:solidFill>
                          <a:effectLst/>
                          <a:latin typeface="Arial"/>
                        </a:rPr>
                        <a:t>65,002</a:t>
                      </a:r>
                    </a:p>
                  </a:txBody>
                  <a:tcPr marL="9525" marR="9525" marT="9525" marB="0" anchor="ctr"/>
                </a:tc>
                <a:tc>
                  <a:txBody>
                    <a:bodyPr/>
                    <a:lstStyle/>
                    <a:p>
                      <a:pPr algn="r" fontAlgn="b"/>
                      <a:r>
                        <a:rPr lang="fi-FI" sz="1800" b="0" i="0" u="none" strike="noStrike" dirty="0" smtClean="0">
                          <a:solidFill>
                            <a:srgbClr val="000000"/>
                          </a:solidFill>
                          <a:effectLst/>
                          <a:latin typeface="Arial"/>
                        </a:rPr>
                        <a:t>-</a:t>
                      </a:r>
                      <a:r>
                        <a:rPr lang="fi-FI" sz="1800" b="0" i="0" u="none" strike="noStrike" baseline="0" dirty="0" smtClean="0">
                          <a:solidFill>
                            <a:srgbClr val="000000"/>
                          </a:solidFill>
                          <a:effectLst/>
                          <a:latin typeface="Arial"/>
                        </a:rPr>
                        <a:t> </a:t>
                      </a:r>
                      <a:r>
                        <a:rPr lang="fi-FI" sz="1800" b="0" i="0" u="none" strike="noStrike" dirty="0" smtClean="0">
                          <a:solidFill>
                            <a:srgbClr val="000000"/>
                          </a:solidFill>
                          <a:effectLst/>
                          <a:latin typeface="Arial"/>
                        </a:rPr>
                        <a:t>1,7</a:t>
                      </a:r>
                      <a:r>
                        <a:rPr lang="fi-FI" sz="1800" b="0" i="0" u="none" strike="noStrike" baseline="0" dirty="0" smtClean="0">
                          <a:solidFill>
                            <a:srgbClr val="000000"/>
                          </a:solidFill>
                          <a:effectLst/>
                          <a:latin typeface="Arial"/>
                        </a:rPr>
                        <a:t> %</a:t>
                      </a:r>
                      <a:endParaRPr lang="fi-FI" sz="1800" b="0" i="0" u="none" strike="noStrike" dirty="0">
                        <a:solidFill>
                          <a:srgbClr val="000000"/>
                        </a:solidFill>
                        <a:effectLst/>
                        <a:latin typeface="Arial"/>
                      </a:endParaRPr>
                    </a:p>
                  </a:txBody>
                  <a:tcPr marL="9525" marR="9525" marT="9525" marB="0" anchor="ctr"/>
                </a:tc>
              </a:tr>
              <a:tr h="370840">
                <a:tc>
                  <a:txBody>
                    <a:bodyPr/>
                    <a:lstStyle/>
                    <a:p>
                      <a:r>
                        <a:rPr lang="fi-FI" dirty="0" smtClean="0"/>
                        <a:t>Kallishoito</a:t>
                      </a:r>
                      <a:endParaRPr lang="fi-FI" dirty="0"/>
                    </a:p>
                  </a:txBody>
                  <a:tcPr/>
                </a:tc>
                <a:tc>
                  <a:txBody>
                    <a:bodyPr/>
                    <a:lstStyle/>
                    <a:p>
                      <a:pPr algn="r" fontAlgn="b"/>
                      <a:r>
                        <a:rPr lang="fi-FI" sz="1800" b="0" i="0" u="none" strike="noStrike" dirty="0" smtClean="0">
                          <a:solidFill>
                            <a:srgbClr val="000000"/>
                          </a:solidFill>
                          <a:effectLst/>
                          <a:latin typeface="Arial"/>
                        </a:rPr>
                        <a:t>- 6,083</a:t>
                      </a:r>
                      <a:endParaRPr lang="fi-FI" sz="1800" b="0" i="0" u="none" strike="noStrike" dirty="0">
                        <a:solidFill>
                          <a:srgbClr val="000000"/>
                        </a:solidFill>
                        <a:effectLst/>
                        <a:latin typeface="Arial"/>
                      </a:endParaRPr>
                    </a:p>
                  </a:txBody>
                  <a:tcPr marL="9525" marR="9525" marT="9525" marB="0" anchor="ctr"/>
                </a:tc>
                <a:tc>
                  <a:txBody>
                    <a:bodyPr/>
                    <a:lstStyle/>
                    <a:p>
                      <a:pPr algn="r" fontAlgn="b"/>
                      <a:r>
                        <a:rPr lang="fi-FI" sz="1800" b="0" i="0" u="none" strike="noStrike" dirty="0" smtClean="0">
                          <a:solidFill>
                            <a:srgbClr val="000000"/>
                          </a:solidFill>
                          <a:effectLst/>
                          <a:latin typeface="Arial"/>
                        </a:rPr>
                        <a:t>- 6,501</a:t>
                      </a:r>
                      <a:endParaRPr lang="fi-FI" sz="1800" b="0" i="0" u="none" strike="noStrike" dirty="0">
                        <a:solidFill>
                          <a:srgbClr val="000000"/>
                        </a:solidFill>
                        <a:effectLst/>
                        <a:latin typeface="Arial"/>
                      </a:endParaRPr>
                    </a:p>
                  </a:txBody>
                  <a:tcPr marL="9525" marR="9525" marT="9525" marB="0" anchor="ctr"/>
                </a:tc>
                <a:tc>
                  <a:txBody>
                    <a:bodyPr/>
                    <a:lstStyle/>
                    <a:p>
                      <a:pPr algn="r" fontAlgn="b"/>
                      <a:r>
                        <a:rPr lang="fi-FI" sz="1800" b="0" i="0" u="none" strike="noStrike" dirty="0" smtClean="0">
                          <a:solidFill>
                            <a:srgbClr val="000000"/>
                          </a:solidFill>
                          <a:effectLst/>
                          <a:latin typeface="Arial"/>
                        </a:rPr>
                        <a:t>+ 6,9 %</a:t>
                      </a:r>
                      <a:endParaRPr lang="fi-FI" sz="1800" b="0" i="0" u="none" strike="noStrike" dirty="0">
                        <a:solidFill>
                          <a:srgbClr val="000000"/>
                        </a:solidFill>
                        <a:effectLst/>
                        <a:latin typeface="Arial"/>
                      </a:endParaRPr>
                    </a:p>
                  </a:txBody>
                  <a:tcPr marL="9525" marR="9525" marT="9525" marB="0" anchor="ctr"/>
                </a:tc>
              </a:tr>
              <a:tr h="370840">
                <a:tc>
                  <a:txBody>
                    <a:bodyPr/>
                    <a:lstStyle/>
                    <a:p>
                      <a:r>
                        <a:rPr lang="fi-FI" dirty="0" smtClean="0"/>
                        <a:t>Eurot yhteensä</a:t>
                      </a:r>
                      <a:endParaRPr lang="fi-FI" dirty="0"/>
                    </a:p>
                  </a:txBody>
                  <a:tcPr/>
                </a:tc>
                <a:tc>
                  <a:txBody>
                    <a:bodyPr/>
                    <a:lstStyle/>
                    <a:p>
                      <a:pPr algn="r" fontAlgn="b"/>
                      <a:r>
                        <a:rPr lang="fi-FI" sz="1800" b="0" i="0" u="none" strike="noStrike" dirty="0" smtClean="0">
                          <a:solidFill>
                            <a:srgbClr val="000000"/>
                          </a:solidFill>
                          <a:effectLst/>
                          <a:latin typeface="Arial"/>
                        </a:rPr>
                        <a:t>130,371</a:t>
                      </a:r>
                      <a:endParaRPr lang="fi-FI" sz="1800" b="0" i="0" u="none" strike="noStrike" dirty="0">
                        <a:solidFill>
                          <a:srgbClr val="000000"/>
                        </a:solidFill>
                        <a:effectLst/>
                        <a:latin typeface="Arial"/>
                      </a:endParaRPr>
                    </a:p>
                  </a:txBody>
                  <a:tcPr marL="9525" marR="9525" marT="9525" marB="0" anchor="ctr"/>
                </a:tc>
                <a:tc>
                  <a:txBody>
                    <a:bodyPr/>
                    <a:lstStyle/>
                    <a:p>
                      <a:pPr algn="r" fontAlgn="b"/>
                      <a:r>
                        <a:rPr lang="fi-FI" sz="1800" b="0" i="0" u="none" strike="noStrike" dirty="0" smtClean="0">
                          <a:solidFill>
                            <a:srgbClr val="000000"/>
                          </a:solidFill>
                          <a:effectLst/>
                          <a:latin typeface="Arial"/>
                        </a:rPr>
                        <a:t>132,193</a:t>
                      </a:r>
                    </a:p>
                  </a:txBody>
                  <a:tcPr marL="9525" marR="9525" marT="9525" marB="0" anchor="ctr"/>
                </a:tc>
                <a:tc>
                  <a:txBody>
                    <a:bodyPr/>
                    <a:lstStyle/>
                    <a:p>
                      <a:pPr algn="r" fontAlgn="b"/>
                      <a:r>
                        <a:rPr lang="fi-FI" sz="1800" b="0" i="0" u="none" strike="noStrike" dirty="0" smtClean="0">
                          <a:solidFill>
                            <a:srgbClr val="000000"/>
                          </a:solidFill>
                          <a:effectLst/>
                          <a:latin typeface="Arial"/>
                        </a:rPr>
                        <a:t>+ 1,4 %</a:t>
                      </a:r>
                      <a:endParaRPr lang="fi-FI" sz="1800" b="0"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3217126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847087" y="4490966"/>
            <a:ext cx="5980177" cy="461665"/>
          </a:xfrm>
          <a:prstGeom prst="rect">
            <a:avLst/>
          </a:prstGeom>
          <a:noFill/>
        </p:spPr>
        <p:txBody>
          <a:bodyPr wrap="square" rtlCol="0">
            <a:spAutoFit/>
          </a:bodyPr>
          <a:lstStyle/>
          <a:p>
            <a:r>
              <a:rPr lang="fi-FI" sz="800" dirty="0"/>
              <a:t>Selitteet:</a:t>
            </a:r>
          </a:p>
          <a:p>
            <a:r>
              <a:rPr lang="fi-FI" sz="800" dirty="0"/>
              <a:t>1-2 = normaalihintaiset siirtoviivepäivät kertymä vuoden alusta tarkastelukuukauden loppuun.</a:t>
            </a:r>
          </a:p>
          <a:p>
            <a:r>
              <a:rPr lang="fi-FI" sz="800" dirty="0"/>
              <a:t>3+ = yli 3 vrk jatkohoitoa odottaneiden korotettuhintaisten siirtoviivepäivien kertymä vuoden alusta tarkastelukuukauden loppuun</a:t>
            </a:r>
          </a:p>
        </p:txBody>
      </p:sp>
      <p:graphicFrame>
        <p:nvGraphicFramePr>
          <p:cNvPr id="7" name="Kaavio 6"/>
          <p:cNvGraphicFramePr>
            <a:graphicFrameLocks/>
          </p:cNvGraphicFramePr>
          <p:nvPr>
            <p:extLst>
              <p:ext uri="{D42A27DB-BD31-4B8C-83A1-F6EECF244321}">
                <p14:modId xmlns:p14="http://schemas.microsoft.com/office/powerpoint/2010/main" val="1893192082"/>
              </p:ext>
            </p:extLst>
          </p:nvPr>
        </p:nvGraphicFramePr>
        <p:xfrm>
          <a:off x="1128713" y="423862"/>
          <a:ext cx="6578374" cy="39428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6641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63689" y="1376362"/>
            <a:ext cx="6734175" cy="3606185"/>
          </a:xfrm>
        </p:spPr>
        <p:txBody>
          <a:bodyPr/>
          <a:lstStyle/>
          <a:p>
            <a:r>
              <a:rPr lang="fi-FI" sz="1000" dirty="0"/>
              <a:t>Siirtoviivepäivien kokonaismäärä väheni </a:t>
            </a:r>
            <a:r>
              <a:rPr lang="fi-FI" sz="1000" dirty="0" smtClean="0"/>
              <a:t>1 640 päivällä (- 52 %) verrattuna tammi-syyskuuhun 2015. </a:t>
            </a:r>
            <a:endParaRPr lang="fi-FI" sz="1000" dirty="0"/>
          </a:p>
          <a:p>
            <a:r>
              <a:rPr lang="fi-FI" sz="1000" dirty="0" smtClean="0"/>
              <a:t>Korotettuhintaiset </a:t>
            </a:r>
            <a:r>
              <a:rPr lang="fi-FI" sz="1000" dirty="0"/>
              <a:t>(3+) </a:t>
            </a:r>
            <a:r>
              <a:rPr lang="fi-FI" sz="1000" dirty="0" smtClean="0"/>
              <a:t>siirtoviivepäivät vähenivät 1 220 päivällä (- 70 %) viime vuoden tammi-syyskuusta 2015. </a:t>
            </a:r>
            <a:endParaRPr lang="fi-FI" sz="1000" dirty="0"/>
          </a:p>
          <a:p>
            <a:r>
              <a:rPr lang="fi-FI" sz="1000" dirty="0"/>
              <a:t>Korotettuhintaisten siirtoviivepäivien </a:t>
            </a:r>
            <a:r>
              <a:rPr lang="fi-FI" sz="1000" dirty="0" smtClean="0"/>
              <a:t>osuus kaikista siirtoviivepäivistä oli lähellä tämän vuoden tavoitetta (30 %) ollen 35,6 %.</a:t>
            </a:r>
            <a:endParaRPr lang="fi-FI" sz="1000" dirty="0"/>
          </a:p>
          <a:p>
            <a:r>
              <a:rPr lang="fi-FI" sz="1000" dirty="0" smtClean="0"/>
              <a:t>Siirtoviivepäiviä kertyi syyskuussa heinä-elokuuta vähemmän, mutta selvästi enemmän kuin vuoden ensimmäisellä puoliskolla. Kun tammi-kesäkuussa kertyi keskimäärin 135 pv/kk, joista alle 45 korotettuhintaisia, niin heinäkuussa siirtoviivepäiviä kertyi yhteensä 283, elokuussa 217 ja syyskuussa 179. Heinäkuussa 122, elokuussa 82 ja syyskuussa 56 pv oli korotettuhintaisia. Keskeisin syy oli asumispalvelujonojen kasvu, mistä syystä palveluja on yhä enemmän kertynyt sairaalaosastoille. Tämä on vähentänyt merkittävästi vaihtuvien sairaansijojen määrää. </a:t>
            </a:r>
            <a:endParaRPr lang="fi-FI" noProof="0" dirty="0"/>
          </a:p>
        </p:txBody>
      </p:sp>
      <p:sp>
        <p:nvSpPr>
          <p:cNvPr id="3" name="Title Placeholder 2"/>
          <p:cNvSpPr>
            <a:spLocks noGrp="1"/>
          </p:cNvSpPr>
          <p:nvPr>
            <p:ph type="title"/>
          </p:nvPr>
        </p:nvSpPr>
        <p:spPr/>
        <p:txBody>
          <a:bodyPr/>
          <a:lstStyle/>
          <a:p>
            <a:r>
              <a:rPr lang="fi-FI" sz="2800" dirty="0"/>
              <a:t>Siirtoviivepäivien muutosten </a:t>
            </a:r>
            <a:r>
              <a:rPr lang="fi-FI" sz="2800" dirty="0" smtClean="0"/>
              <a:t>analyysi (1/2)</a:t>
            </a:r>
            <a:endParaRPr lang="fi-FI" sz="2800" noProof="0" dirty="0"/>
          </a:p>
        </p:txBody>
      </p:sp>
    </p:spTree>
    <p:extLst>
      <p:ext uri="{BB962C8B-B14F-4D97-AF65-F5344CB8AC3E}">
        <p14:creationId xmlns:p14="http://schemas.microsoft.com/office/powerpoint/2010/main" val="826055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63689" y="1376362"/>
            <a:ext cx="6734175" cy="3606185"/>
          </a:xfrm>
        </p:spPr>
        <p:txBody>
          <a:bodyPr/>
          <a:lstStyle/>
          <a:p>
            <a:r>
              <a:rPr lang="fi-FI" sz="1200" dirty="0" smtClean="0"/>
              <a:t>Siirtoviivepäivien vähentämisen tärkein toimenpide </a:t>
            </a:r>
            <a:r>
              <a:rPr lang="fi-FI" sz="1200" dirty="0"/>
              <a:t>olisi </a:t>
            </a:r>
            <a:r>
              <a:rPr lang="fi-FI" sz="1200" dirty="0" smtClean="0"/>
              <a:t>palveluasumisen </a:t>
            </a:r>
            <a:r>
              <a:rPr lang="fi-FI" sz="1200" dirty="0"/>
              <a:t>odottamisajan </a:t>
            </a:r>
            <a:r>
              <a:rPr lang="fi-FI" sz="1200" dirty="0" smtClean="0"/>
              <a:t>radikaalinen lyhentäminen. Odottamisen </a:t>
            </a:r>
            <a:r>
              <a:rPr lang="fi-FI" sz="1200" dirty="0"/>
              <a:t>pitäisi yhä enemmän saada siirretyksi kotiin kotihoidon intensiivituella</a:t>
            </a:r>
            <a:r>
              <a:rPr lang="fi-FI" sz="1200" dirty="0" smtClean="0"/>
              <a:t>.</a:t>
            </a:r>
          </a:p>
          <a:p>
            <a:r>
              <a:rPr lang="fi-FI" sz="1200" dirty="0" smtClean="0"/>
              <a:t>Muita toimenpiteitä ovat</a:t>
            </a:r>
            <a:endParaRPr lang="fi-FI" sz="1200" dirty="0"/>
          </a:p>
          <a:p>
            <a:pPr lvl="1"/>
            <a:r>
              <a:rPr lang="fi-FI" sz="1200" dirty="0" smtClean="0"/>
              <a:t>kuntoutuksen kehittäminen sekä sairaalassa että avohoidossa </a:t>
            </a:r>
          </a:p>
          <a:p>
            <a:pPr lvl="1"/>
            <a:r>
              <a:rPr lang="fi-FI" sz="1200" dirty="0" smtClean="0"/>
              <a:t>kotiutuksen kehittäminen</a:t>
            </a:r>
          </a:p>
          <a:p>
            <a:pPr lvl="1"/>
            <a:r>
              <a:rPr lang="fi-FI" sz="1200" dirty="0" smtClean="0"/>
              <a:t>sairaalahoitojaksojen lyhentäminen</a:t>
            </a:r>
          </a:p>
          <a:p>
            <a:pPr lvl="1"/>
            <a:r>
              <a:rPr lang="fi-FI" sz="1200" dirty="0" smtClean="0"/>
              <a:t>hoidon painopisteen siirtäminen yhä enemmän avohoitoon. </a:t>
            </a:r>
          </a:p>
          <a:p>
            <a:endParaRPr lang="fi-FI" noProof="0" dirty="0"/>
          </a:p>
        </p:txBody>
      </p:sp>
      <p:sp>
        <p:nvSpPr>
          <p:cNvPr id="3" name="Title Placeholder 2"/>
          <p:cNvSpPr>
            <a:spLocks noGrp="1"/>
          </p:cNvSpPr>
          <p:nvPr>
            <p:ph type="title"/>
          </p:nvPr>
        </p:nvSpPr>
        <p:spPr/>
        <p:txBody>
          <a:bodyPr/>
          <a:lstStyle/>
          <a:p>
            <a:r>
              <a:rPr lang="fi-FI" sz="2800" dirty="0"/>
              <a:t>Siirtoviivepäivien muutosten </a:t>
            </a:r>
            <a:r>
              <a:rPr lang="fi-FI" sz="2800" dirty="0" smtClean="0"/>
              <a:t>analyysi (2/2)</a:t>
            </a:r>
            <a:endParaRPr lang="fi-FI" sz="2800" noProof="0" dirty="0"/>
          </a:p>
        </p:txBody>
      </p:sp>
    </p:spTree>
    <p:extLst>
      <p:ext uri="{BB962C8B-B14F-4D97-AF65-F5344CB8AC3E}">
        <p14:creationId xmlns:p14="http://schemas.microsoft.com/office/powerpoint/2010/main" val="1199203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08953" y="1150811"/>
            <a:ext cx="7360855" cy="3043436"/>
          </a:xfrm>
        </p:spPr>
        <p:txBody>
          <a:bodyPr/>
          <a:lstStyle/>
          <a:p>
            <a:pPr lvl="1"/>
            <a:r>
              <a:rPr lang="fi-FI" sz="1200" dirty="0" smtClean="0"/>
              <a:t>Lähetteet ovat lisääntyneet + 1 200 (+ 4,7 %) vuoden 2015 tammi-syyskuusta. Syyskuun aikana kasvu on hieman taittunut. Tammi-elokuun kasvu oli vielä 5,5 %.</a:t>
            </a:r>
          </a:p>
          <a:p>
            <a:pPr lvl="2"/>
            <a:r>
              <a:rPr lang="fi-FI" sz="1200" dirty="0" smtClean="0"/>
              <a:t>Perusterveydenhuollon lähetteet lisääntyivät + 525 (3,7 %). Kasvu taittui juuri tässä ryhmässä. </a:t>
            </a:r>
          </a:p>
          <a:p>
            <a:pPr lvl="2"/>
            <a:r>
              <a:rPr lang="fi-FI" sz="1200" dirty="0" smtClean="0"/>
              <a:t>Työterveyshuollon + 330 (+ 26 %). Kaupungin oman työterveyshuollon lähetteet eivät ole lisääntyneet, kasvu yksityissektorilta.</a:t>
            </a:r>
          </a:p>
          <a:p>
            <a:pPr lvl="2"/>
            <a:r>
              <a:rPr lang="fi-FI" sz="1200" dirty="0" smtClean="0"/>
              <a:t>Yksityislääkärien + 290 (+ 3,2 %)</a:t>
            </a:r>
          </a:p>
          <a:p>
            <a:pPr lvl="2"/>
            <a:r>
              <a:rPr lang="fi-FI" sz="1200" dirty="0" smtClean="0"/>
              <a:t>Muut lähetteet (sisältää Tyksin sisäiset lähetteet) + 60 (+ 6,5 %). Syyskuussa kasvu on jonkin verran taittunut</a:t>
            </a:r>
            <a:r>
              <a:rPr lang="fi-FI" sz="1200" dirty="0"/>
              <a:t>.</a:t>
            </a:r>
            <a:endParaRPr lang="fi-FI" sz="1200" dirty="0" smtClean="0"/>
          </a:p>
          <a:p>
            <a:pPr lvl="1"/>
            <a:endParaRPr lang="fi-FI" sz="1600" dirty="0"/>
          </a:p>
        </p:txBody>
      </p:sp>
      <p:sp>
        <p:nvSpPr>
          <p:cNvPr id="3" name="Title Placeholder 2"/>
          <p:cNvSpPr>
            <a:spLocks noGrp="1"/>
          </p:cNvSpPr>
          <p:nvPr>
            <p:ph type="title"/>
          </p:nvPr>
        </p:nvSpPr>
        <p:spPr>
          <a:xfrm>
            <a:off x="884911" y="379810"/>
            <a:ext cx="7412952" cy="528494"/>
          </a:xfrm>
        </p:spPr>
        <p:txBody>
          <a:bodyPr/>
          <a:lstStyle/>
          <a:p>
            <a:r>
              <a:rPr lang="fi-FI" sz="2800" dirty="0" smtClean="0"/>
              <a:t>Lähetteiden </a:t>
            </a:r>
            <a:r>
              <a:rPr lang="fi-FI" sz="2800" dirty="0"/>
              <a:t>muutosten </a:t>
            </a:r>
            <a:r>
              <a:rPr lang="fi-FI" sz="2800" dirty="0" smtClean="0"/>
              <a:t>analyysi (1/2)</a:t>
            </a:r>
            <a:endParaRPr lang="fi-FI" sz="2800" noProof="0" dirty="0"/>
          </a:p>
        </p:txBody>
      </p:sp>
    </p:spTree>
    <p:extLst>
      <p:ext uri="{BB962C8B-B14F-4D97-AF65-F5344CB8AC3E}">
        <p14:creationId xmlns:p14="http://schemas.microsoft.com/office/powerpoint/2010/main" val="639517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08953" y="1150811"/>
            <a:ext cx="7360855" cy="3043436"/>
          </a:xfrm>
        </p:spPr>
        <p:txBody>
          <a:bodyPr/>
          <a:lstStyle/>
          <a:p>
            <a:pPr marL="588600" lvl="1" indent="-228600">
              <a:buAutoNum type="arabicParenR"/>
            </a:pPr>
            <a:r>
              <a:rPr lang="fi-FI" sz="1200" dirty="0" smtClean="0"/>
              <a:t>kirurgian eri alueet yhteensä + 420. Syy: aiemmat puhelinkonsultaatiot kirjaamisen takia muutettu sähköisiksi konsultaatioiksi. Tilastoissa nämä kirjautuvat lähetteiksi.</a:t>
            </a:r>
          </a:p>
          <a:p>
            <a:pPr marL="588600" lvl="1" indent="-228600">
              <a:buAutoNum type="arabicParenR"/>
            </a:pPr>
            <a:r>
              <a:rPr lang="fi-FI" sz="1200" dirty="0" smtClean="0"/>
              <a:t>naistentaudeilla </a:t>
            </a:r>
            <a:r>
              <a:rPr lang="fi-FI" sz="1200" dirty="0"/>
              <a:t>+ </a:t>
            </a:r>
            <a:r>
              <a:rPr lang="fi-FI" sz="1200" dirty="0" smtClean="0"/>
              <a:t>300. Syy: kirjauskäytännön muutos. Aikaisemmin yliaikaiset raskaudet </a:t>
            </a:r>
            <a:r>
              <a:rPr lang="fi-FI" sz="1200" dirty="0" err="1" smtClean="0"/>
              <a:t>otettin</a:t>
            </a:r>
            <a:r>
              <a:rPr lang="fi-FI" sz="1200" dirty="0" smtClean="0"/>
              <a:t> vastaan ilman lähetettä. </a:t>
            </a:r>
          </a:p>
          <a:p>
            <a:pPr marL="588600" lvl="1" indent="-228600">
              <a:buAutoNum type="arabicParenR"/>
            </a:pPr>
            <a:r>
              <a:rPr lang="fi-FI" sz="1200" dirty="0" smtClean="0"/>
              <a:t>ihotaudeilla + 230. Syy: pth:n ihotautilääkärin rekrytointivaikeus, joka nyt on korjaantunut. Syyskuussa kasvu on taittunut.  </a:t>
            </a:r>
          </a:p>
          <a:p>
            <a:pPr marL="588600" lvl="1" indent="-228600">
              <a:buFont typeface="Lucida Grande"/>
              <a:buAutoNum type="arabicParenR"/>
            </a:pPr>
            <a:r>
              <a:rPr lang="fi-FI" sz="1200" dirty="0" smtClean="0"/>
              <a:t>lasten </a:t>
            </a:r>
            <a:r>
              <a:rPr lang="fi-FI" sz="1200" dirty="0"/>
              <a:t>ja nuorten sairauksissa + </a:t>
            </a:r>
            <a:r>
              <a:rPr lang="fi-FI" sz="1200" dirty="0" smtClean="0"/>
              <a:t>145. Syy: sairauksien kausivaihtelu. Ei-kiireelliset lähetteet arvioidaan omalla lasten ja nuorten poliklinikalla.</a:t>
            </a:r>
          </a:p>
          <a:p>
            <a:pPr marL="588600" lvl="1" indent="-228600">
              <a:buFont typeface="Lucida Grande"/>
              <a:buAutoNum type="arabicParenR"/>
            </a:pPr>
            <a:r>
              <a:rPr lang="fi-FI" sz="1200" dirty="0" smtClean="0"/>
              <a:t>keuhkosairauksissa </a:t>
            </a:r>
            <a:r>
              <a:rPr lang="fi-FI" sz="1200" dirty="0"/>
              <a:t>+ </a:t>
            </a:r>
            <a:r>
              <a:rPr lang="fi-FI" sz="1200" dirty="0" smtClean="0"/>
              <a:t>120. Syy: sairauksien kausivaihtelu. Syyskuussa kasvu on taittunut.</a:t>
            </a:r>
            <a:endParaRPr lang="fi-FI" sz="1200" dirty="0"/>
          </a:p>
          <a:p>
            <a:pPr marL="588600" lvl="1" indent="-228600">
              <a:buAutoNum type="arabicParenR"/>
            </a:pPr>
            <a:endParaRPr lang="fi-FI" sz="1200" dirty="0" smtClean="0"/>
          </a:p>
          <a:p>
            <a:endParaRPr lang="fi-FI" sz="1600" dirty="0"/>
          </a:p>
        </p:txBody>
      </p:sp>
      <p:sp>
        <p:nvSpPr>
          <p:cNvPr id="3" name="Title Placeholder 2"/>
          <p:cNvSpPr>
            <a:spLocks noGrp="1"/>
          </p:cNvSpPr>
          <p:nvPr>
            <p:ph type="title"/>
          </p:nvPr>
        </p:nvSpPr>
        <p:spPr>
          <a:xfrm>
            <a:off x="884911" y="379810"/>
            <a:ext cx="7412952" cy="528494"/>
          </a:xfrm>
        </p:spPr>
        <p:txBody>
          <a:bodyPr/>
          <a:lstStyle/>
          <a:p>
            <a:r>
              <a:rPr lang="fi-FI" sz="2800" dirty="0" smtClean="0"/>
              <a:t>Lähetteiden </a:t>
            </a:r>
            <a:r>
              <a:rPr lang="fi-FI" sz="2800" dirty="0"/>
              <a:t>muutosten </a:t>
            </a:r>
            <a:r>
              <a:rPr lang="fi-FI" sz="2800" dirty="0" smtClean="0"/>
              <a:t>analyysi (2/2) </a:t>
            </a:r>
            <a:br>
              <a:rPr lang="fi-FI" sz="2800" dirty="0" smtClean="0"/>
            </a:br>
            <a:r>
              <a:rPr lang="fi-FI" sz="1600" dirty="0" smtClean="0"/>
              <a:t>Erikoisalakohtainen kasvu, syyt ja toimenpiteet</a:t>
            </a:r>
            <a:endParaRPr lang="fi-FI" sz="1600" noProof="0" dirty="0"/>
          </a:p>
        </p:txBody>
      </p:sp>
    </p:spTree>
    <p:extLst>
      <p:ext uri="{BB962C8B-B14F-4D97-AF65-F5344CB8AC3E}">
        <p14:creationId xmlns:p14="http://schemas.microsoft.com/office/powerpoint/2010/main" val="911414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08953" y="1010603"/>
            <a:ext cx="7360855" cy="3377152"/>
          </a:xfrm>
        </p:spPr>
        <p:txBody>
          <a:bodyPr/>
          <a:lstStyle/>
          <a:p>
            <a:r>
              <a:rPr lang="fi-FI" sz="1400" dirty="0"/>
              <a:t>Kokonaiskäyntien muutos + </a:t>
            </a:r>
            <a:r>
              <a:rPr lang="fi-FI" sz="1400" dirty="0" smtClean="0"/>
              <a:t>11 200 (+ 5,4 %).</a:t>
            </a:r>
          </a:p>
          <a:p>
            <a:pPr lvl="1"/>
            <a:r>
              <a:rPr lang="fi-FI" sz="1400" dirty="0" err="1" smtClean="0"/>
              <a:t>Pkl</a:t>
            </a:r>
            <a:r>
              <a:rPr lang="fi-FI" sz="1400" dirty="0" smtClean="0"/>
              <a:t>-käyntien kasvu ei taittunut kesäkuukausina kuten aikaisempina vuosina. Kasvun selittänee vaativan esh:n painopisteen siirtyminen yhä enemmän avohoitoon.</a:t>
            </a:r>
            <a:endParaRPr lang="fi-FI" sz="1400" dirty="0"/>
          </a:p>
          <a:p>
            <a:pPr>
              <a:lnSpc>
                <a:spcPct val="100000"/>
              </a:lnSpc>
            </a:pPr>
            <a:r>
              <a:rPr lang="fi-FI" sz="1400" dirty="0"/>
              <a:t>EPLL:n </a:t>
            </a:r>
            <a:r>
              <a:rPr lang="fi-FI" sz="1400" dirty="0" smtClean="0"/>
              <a:t>käynnit lisääntyneet 500 käynnillä (+ 1,3 %): </a:t>
            </a:r>
            <a:endParaRPr lang="fi-FI" sz="1400" dirty="0"/>
          </a:p>
          <a:p>
            <a:pPr lvl="1"/>
            <a:r>
              <a:rPr lang="fi-FI" sz="1400" dirty="0" smtClean="0"/>
              <a:t>Kasvu on vähäinen ja selittynee sairauksien kausivaihtelulla.</a:t>
            </a:r>
          </a:p>
        </p:txBody>
      </p:sp>
      <p:sp>
        <p:nvSpPr>
          <p:cNvPr id="3" name="Title Placeholder 2"/>
          <p:cNvSpPr>
            <a:spLocks noGrp="1"/>
          </p:cNvSpPr>
          <p:nvPr>
            <p:ph type="title"/>
          </p:nvPr>
        </p:nvSpPr>
        <p:spPr>
          <a:xfrm>
            <a:off x="884911" y="379810"/>
            <a:ext cx="7412952" cy="522398"/>
          </a:xfrm>
        </p:spPr>
        <p:txBody>
          <a:bodyPr/>
          <a:lstStyle/>
          <a:p>
            <a:r>
              <a:rPr lang="fi-FI" sz="2800" dirty="0"/>
              <a:t>Avohoitokäyntien muutosten </a:t>
            </a:r>
            <a:r>
              <a:rPr lang="fi-FI" sz="2800" dirty="0" smtClean="0"/>
              <a:t>analyysi (1/2)</a:t>
            </a:r>
            <a:endParaRPr lang="fi-FI" sz="2800" noProof="0" dirty="0"/>
          </a:p>
        </p:txBody>
      </p:sp>
    </p:spTree>
    <p:extLst>
      <p:ext uri="{BB962C8B-B14F-4D97-AF65-F5344CB8AC3E}">
        <p14:creationId xmlns:p14="http://schemas.microsoft.com/office/powerpoint/2010/main" val="720403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08953" y="1150811"/>
            <a:ext cx="7360855" cy="3043436"/>
          </a:xfrm>
        </p:spPr>
        <p:txBody>
          <a:bodyPr/>
          <a:lstStyle/>
          <a:p>
            <a:pPr marL="360000" lvl="1" indent="0">
              <a:buNone/>
            </a:pPr>
            <a:endParaRPr lang="fi-FI" sz="1600" dirty="0"/>
          </a:p>
        </p:txBody>
      </p:sp>
      <p:sp>
        <p:nvSpPr>
          <p:cNvPr id="3" name="Title Placeholder 2"/>
          <p:cNvSpPr>
            <a:spLocks noGrp="1"/>
          </p:cNvSpPr>
          <p:nvPr>
            <p:ph type="title"/>
          </p:nvPr>
        </p:nvSpPr>
        <p:spPr>
          <a:xfrm>
            <a:off x="884911" y="379810"/>
            <a:ext cx="7412952" cy="528494"/>
          </a:xfrm>
        </p:spPr>
        <p:txBody>
          <a:bodyPr/>
          <a:lstStyle/>
          <a:p>
            <a:r>
              <a:rPr lang="fi-FI" sz="2800" dirty="0"/>
              <a:t>Avohoitokäyntien muutosten </a:t>
            </a:r>
            <a:r>
              <a:rPr lang="fi-FI" sz="2800" dirty="0" smtClean="0"/>
              <a:t>analyysi (2/2)</a:t>
            </a:r>
            <a:br>
              <a:rPr lang="fi-FI" sz="2800" dirty="0" smtClean="0"/>
            </a:br>
            <a:r>
              <a:rPr lang="fi-FI" sz="1600" dirty="0">
                <a:solidFill>
                  <a:prstClr val="black"/>
                </a:solidFill>
              </a:rPr>
              <a:t>Erikoisalakohtainen kasvu, syyt ja toimenpiteet</a:t>
            </a:r>
            <a:endParaRPr lang="fi-FI" sz="2800" noProof="0" dirty="0"/>
          </a:p>
        </p:txBody>
      </p:sp>
      <p:graphicFrame>
        <p:nvGraphicFramePr>
          <p:cNvPr id="4" name="Taulukko 3"/>
          <p:cNvGraphicFramePr>
            <a:graphicFrameLocks noGrp="1"/>
          </p:cNvGraphicFramePr>
          <p:nvPr>
            <p:extLst>
              <p:ext uri="{D42A27DB-BD31-4B8C-83A1-F6EECF244321}">
                <p14:modId xmlns:p14="http://schemas.microsoft.com/office/powerpoint/2010/main" val="1700510769"/>
              </p:ext>
            </p:extLst>
          </p:nvPr>
        </p:nvGraphicFramePr>
        <p:xfrm>
          <a:off x="1008951" y="1143165"/>
          <a:ext cx="7360856" cy="2926080"/>
        </p:xfrm>
        <a:graphic>
          <a:graphicData uri="http://schemas.openxmlformats.org/drawingml/2006/table">
            <a:tbl>
              <a:tblPr firstRow="1" bandRow="1">
                <a:tableStyleId>{5C22544A-7EE6-4342-B048-85BDC9FD1C3A}</a:tableStyleId>
              </a:tblPr>
              <a:tblGrid>
                <a:gridCol w="2841482"/>
                <a:gridCol w="4519374"/>
              </a:tblGrid>
              <a:tr h="359402">
                <a:tc>
                  <a:txBody>
                    <a:bodyPr/>
                    <a:lstStyle/>
                    <a:p>
                      <a:r>
                        <a:rPr lang="fi-FI" dirty="0" smtClean="0"/>
                        <a:t>Erikoisala</a:t>
                      </a:r>
                      <a:endParaRPr lang="fi-FI" dirty="0"/>
                    </a:p>
                  </a:txBody>
                  <a:tcPr/>
                </a:tc>
                <a:tc>
                  <a:txBody>
                    <a:bodyPr/>
                    <a:lstStyle/>
                    <a:p>
                      <a:r>
                        <a:rPr lang="fi-FI" dirty="0" smtClean="0"/>
                        <a:t>Syyt</a:t>
                      </a:r>
                      <a:endParaRPr lang="fi-FI" dirty="0"/>
                    </a:p>
                  </a:txBody>
                  <a:tcPr/>
                </a:tc>
              </a:tr>
              <a:tr h="359402">
                <a:tc>
                  <a:txBody>
                    <a:bodyPr/>
                    <a:lstStyle/>
                    <a:p>
                      <a:r>
                        <a:rPr lang="fi-FI" dirty="0" smtClean="0"/>
                        <a:t>Gastroenterologia +800</a:t>
                      </a:r>
                      <a:endParaRPr lang="fi-FI" dirty="0"/>
                    </a:p>
                  </a:txBody>
                  <a:tcPr/>
                </a:tc>
                <a:tc>
                  <a:txBody>
                    <a:bodyPr/>
                    <a:lstStyle/>
                    <a:p>
                      <a:r>
                        <a:rPr lang="fi-FI" sz="1200" dirty="0" smtClean="0"/>
                        <a:t>Oman tähystysyksikön lääkärivaje, joka korjaantumassa.</a:t>
                      </a:r>
                      <a:endParaRPr lang="fi-FI" sz="1200" dirty="0"/>
                    </a:p>
                  </a:txBody>
                  <a:tcPr/>
                </a:tc>
              </a:tr>
              <a:tr h="359402">
                <a:tc>
                  <a:txBody>
                    <a:bodyPr/>
                    <a:lstStyle/>
                    <a:p>
                      <a:r>
                        <a:rPr lang="fi-FI" dirty="0" smtClean="0"/>
                        <a:t>Lastentaudit +700</a:t>
                      </a:r>
                      <a:endParaRPr lang="fi-FI" dirty="0"/>
                    </a:p>
                  </a:txBody>
                  <a:tcPr/>
                </a:tc>
                <a:tc>
                  <a:txBody>
                    <a:bodyPr/>
                    <a:lstStyle/>
                    <a:p>
                      <a:r>
                        <a:rPr lang="fi-FI" sz="1200" dirty="0" smtClean="0"/>
                        <a:t>Kausivaihtelua. Kasvu</a:t>
                      </a:r>
                      <a:r>
                        <a:rPr lang="fi-FI" sz="1200" baseline="0" dirty="0" smtClean="0"/>
                        <a:t> taittunut syyskuussa.</a:t>
                      </a:r>
                      <a:endParaRPr lang="fi-FI" sz="1200" dirty="0"/>
                    </a:p>
                  </a:txBody>
                  <a:tcPr/>
                </a:tc>
              </a:tr>
              <a:tr h="359402">
                <a:tc>
                  <a:txBody>
                    <a:bodyPr/>
                    <a:lstStyle/>
                    <a:p>
                      <a:r>
                        <a:rPr lang="fi-FI" dirty="0" smtClean="0"/>
                        <a:t>Reumatologia +700</a:t>
                      </a:r>
                      <a:endParaRPr lang="fi-FI" dirty="0"/>
                    </a:p>
                  </a:txBody>
                  <a:tcPr/>
                </a:tc>
                <a:tc>
                  <a:txBody>
                    <a:bodyPr/>
                    <a:lstStyle/>
                    <a:p>
                      <a:r>
                        <a:rPr lang="fi-FI" sz="1200" dirty="0" smtClean="0"/>
                        <a:t>Uusien vaativien hoitojen kehittyminen.</a:t>
                      </a:r>
                      <a:endParaRPr lang="fi-FI" sz="1200" dirty="0"/>
                    </a:p>
                  </a:txBody>
                  <a:tcPr/>
                </a:tc>
              </a:tr>
              <a:tr h="359402">
                <a:tc>
                  <a:txBody>
                    <a:bodyPr/>
                    <a:lstStyle/>
                    <a:p>
                      <a:r>
                        <a:rPr lang="fi-FI" dirty="0" smtClean="0"/>
                        <a:t>Keuhkotaudit</a:t>
                      </a:r>
                      <a:r>
                        <a:rPr lang="fi-FI" baseline="0" dirty="0" smtClean="0"/>
                        <a:t> +600</a:t>
                      </a:r>
                      <a:endParaRPr lang="fi-FI" dirty="0"/>
                    </a:p>
                  </a:txBody>
                  <a:tcPr/>
                </a:tc>
                <a:tc>
                  <a:txBody>
                    <a:bodyPr/>
                    <a:lstStyle/>
                    <a:p>
                      <a:r>
                        <a:rPr lang="fi-FI" sz="1200" dirty="0" smtClean="0"/>
                        <a:t>Sairauksien</a:t>
                      </a:r>
                      <a:r>
                        <a:rPr lang="fi-FI" sz="1200" baseline="0" dirty="0" smtClean="0"/>
                        <a:t> esiintymisen kausivaihtelu.</a:t>
                      </a:r>
                      <a:endParaRPr lang="fi-FI" sz="1200" dirty="0"/>
                    </a:p>
                  </a:txBody>
                  <a:tcPr/>
                </a:tc>
              </a:tr>
              <a:tr h="359402">
                <a:tc>
                  <a:txBody>
                    <a:bodyPr/>
                    <a:lstStyle/>
                    <a:p>
                      <a:r>
                        <a:rPr lang="fi-FI" dirty="0" smtClean="0"/>
                        <a:t>Neurologia +600</a:t>
                      </a:r>
                      <a:endParaRPr lang="fi-FI"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200" dirty="0" smtClean="0"/>
                        <a:t>Sairauksien</a:t>
                      </a:r>
                      <a:r>
                        <a:rPr lang="fi-FI" sz="1200" baseline="0" dirty="0" smtClean="0"/>
                        <a:t> esiintymisen kausivaihtelu.</a:t>
                      </a:r>
                      <a:endParaRPr lang="fi-FI" sz="1200" dirty="0" smtClean="0"/>
                    </a:p>
                  </a:txBody>
                  <a:tcPr/>
                </a:tc>
              </a:tr>
              <a:tr h="359402">
                <a:tc>
                  <a:txBody>
                    <a:bodyPr/>
                    <a:lstStyle/>
                    <a:p>
                      <a:r>
                        <a:rPr lang="fi-FI" dirty="0" smtClean="0"/>
                        <a:t>Silmätaudit</a:t>
                      </a:r>
                      <a:r>
                        <a:rPr lang="fi-FI" baseline="0" dirty="0" smtClean="0"/>
                        <a:t> +600</a:t>
                      </a:r>
                      <a:endParaRPr lang="fi-FI"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200" dirty="0" smtClean="0"/>
                        <a:t>Uusien vaativien hoitojen kehittyminen.</a:t>
                      </a:r>
                    </a:p>
                  </a:txBody>
                  <a:tcPr/>
                </a:tc>
              </a:tr>
              <a:tr h="359402">
                <a:tc>
                  <a:txBody>
                    <a:bodyPr/>
                    <a:lstStyle/>
                    <a:p>
                      <a:r>
                        <a:rPr lang="fi-FI" dirty="0" smtClean="0"/>
                        <a:t>Naistentaudit +550</a:t>
                      </a:r>
                      <a:endParaRPr lang="fi-FI"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200" dirty="0" smtClean="0"/>
                        <a:t>Hoidon painopisteen siirtyminen avohoitoon</a:t>
                      </a:r>
                      <a:r>
                        <a:rPr lang="fi-FI" sz="1200" baseline="0" dirty="0" smtClean="0"/>
                        <a:t>.</a:t>
                      </a:r>
                      <a:endParaRPr lang="fi-FI" sz="1200" dirty="0" smtClean="0"/>
                    </a:p>
                  </a:txBody>
                  <a:tcPr/>
                </a:tc>
              </a:tr>
            </a:tbl>
          </a:graphicData>
        </a:graphic>
      </p:graphicFrame>
    </p:spTree>
    <p:extLst>
      <p:ext uri="{BB962C8B-B14F-4D97-AF65-F5344CB8AC3E}">
        <p14:creationId xmlns:p14="http://schemas.microsoft.com/office/powerpoint/2010/main" val="2441921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URKU_PPT_16-9">
  <a:themeElements>
    <a:clrScheme name="Custom 48">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uvalliset">
  <a:themeElements>
    <a:clrScheme name="Custom 51">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Värilliset">
  <a:themeElements>
    <a:clrScheme name="Custom 52">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28957EDAF0CF54991E28F26C5B617C9" ma:contentTypeVersion="0" ma:contentTypeDescription="Luo uusi asiakirja." ma:contentTypeScope="" ma:versionID="573a4b40511f2bac9e00c2483e047ac2">
  <xsd:schema xmlns:xsd="http://www.w3.org/2001/XMLSchema" xmlns:xs="http://www.w3.org/2001/XMLSchema" xmlns:p="http://schemas.microsoft.com/office/2006/metadata/properties" xmlns:ns2="b7caa62b-7ad8-4ac0-91e3-d215c04b2f01" targetNamespace="http://schemas.microsoft.com/office/2006/metadata/properties" ma:root="true" ma:fieldsID="4d9236828aadf8d3a9999325cb230bcc" ns2:_="">
    <xsd:import namespace="b7caa62b-7ad8-4ac0-91e3-d215c04b2f0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caa62b-7ad8-4ac0-91e3-d215c04b2f01"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ysyvä tunniste" ma:description="Tunniste säilytetään lisättäessä."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b7caa62b-7ad8-4ac0-91e3-d215c04b2f01">YW2C6SN5QJV3-93-2</_dlc_DocId>
    <_dlc_DocIdUrl xmlns="b7caa62b-7ad8-4ac0-91e3-d215c04b2f01">
      <Url>http://raportointi.adturku.fi/hyto/raportointi/palvelualueet2016/yhteiset/_layouts/DocIdRedir.aspx?ID=YW2C6SN5QJV3-93-2</Url>
      <Description>YW2C6SN5QJV3-93-2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531735-BB82-4520-B39B-C8465F8901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caa62b-7ad8-4ac0-91e3-d215c04b2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83C658-1203-48D7-BC4C-639C22E235A4}">
  <ds:schemaRefs>
    <ds:schemaRef ds:uri="http://schemas.microsoft.com/sharepoint/events"/>
  </ds:schemaRefs>
</ds:datastoreItem>
</file>

<file path=customXml/itemProps3.xml><?xml version="1.0" encoding="utf-8"?>
<ds:datastoreItem xmlns:ds="http://schemas.openxmlformats.org/officeDocument/2006/customXml" ds:itemID="{E55D6212-FBE5-4A8E-AF4D-97C53A5975A4}">
  <ds:schemaRefs>
    <ds:schemaRef ds:uri="b7caa62b-7ad8-4ac0-91e3-d215c04b2f01"/>
    <ds:schemaRef ds:uri="http://purl.org/dc/elements/1.1/"/>
    <ds:schemaRef ds:uri="http://www.w3.org/XML/1998/namespace"/>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s>
</ds:datastoreItem>
</file>

<file path=customXml/itemProps4.xml><?xml version="1.0" encoding="utf-8"?>
<ds:datastoreItem xmlns:ds="http://schemas.openxmlformats.org/officeDocument/2006/customXml" ds:itemID="{B7073B67-69E4-44F4-8BE1-75DA029840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TURKU_PPT_16-9</Template>
  <TotalTime>753</TotalTime>
  <Words>832</Words>
  <Application>Microsoft Office PowerPoint</Application>
  <PresentationFormat>Näytössä katseltava esitys (16:9)</PresentationFormat>
  <Paragraphs>157</Paragraphs>
  <Slides>13</Slides>
  <Notes>0</Notes>
  <HiddenSlides>0</HiddenSlides>
  <MMClips>0</MMClips>
  <ScaleCrop>false</ScaleCrop>
  <HeadingPairs>
    <vt:vector size="6" baseType="variant">
      <vt:variant>
        <vt:lpstr>Käytetyt fontit</vt:lpstr>
      </vt:variant>
      <vt:variant>
        <vt:i4>4</vt:i4>
      </vt:variant>
      <vt:variant>
        <vt:lpstr>Teema</vt:lpstr>
      </vt:variant>
      <vt:variant>
        <vt:i4>3</vt:i4>
      </vt:variant>
      <vt:variant>
        <vt:lpstr>Dian otsikot</vt:lpstr>
      </vt:variant>
      <vt:variant>
        <vt:i4>13</vt:i4>
      </vt:variant>
    </vt:vector>
  </HeadingPairs>
  <TitlesOfParts>
    <vt:vector size="20" baseType="lpstr">
      <vt:lpstr>Arial</vt:lpstr>
      <vt:lpstr>Calibri</vt:lpstr>
      <vt:lpstr>Courier New</vt:lpstr>
      <vt:lpstr>Lucida Grande</vt:lpstr>
      <vt:lpstr>TURKU_PPT_16-9</vt:lpstr>
      <vt:lpstr>Kuvalliset</vt:lpstr>
      <vt:lpstr>Värilliset</vt:lpstr>
      <vt:lpstr>Turkulaisten VSSHP:n käyttö tammi- syyskuussa 2016</vt:lpstr>
      <vt:lpstr>Turkulaisten suoritteiden ja kustannusten toteutuma tammi-syyskuussa 2016 vs. 2015</vt:lpstr>
      <vt:lpstr>PowerPoint-esitys</vt:lpstr>
      <vt:lpstr>Siirtoviivepäivien muutosten analyysi (1/2)</vt:lpstr>
      <vt:lpstr>Siirtoviivepäivien muutosten analyysi (2/2)</vt:lpstr>
      <vt:lpstr>Lähetteiden muutosten analyysi (1/2)</vt:lpstr>
      <vt:lpstr>Lähetteiden muutosten analyysi (2/2)  Erikoisalakohtainen kasvu, syyt ja toimenpiteet</vt:lpstr>
      <vt:lpstr>Avohoitokäyntien muutosten analyysi (1/2)</vt:lpstr>
      <vt:lpstr>Avohoitokäyntien muutosten analyysi (2/2) Erikoisalakohtainen kasvu, syyt ja toimenpiteet</vt:lpstr>
      <vt:lpstr>Hoitojaksojen muutosten analyysi</vt:lpstr>
      <vt:lpstr>Turkulaisten 5 yleisintä päädiagnoosiryhmää  (tiedot vielä 1-8/2016)</vt:lpstr>
      <vt:lpstr>Turkulaisten käytön perusteella 10 suurinta ja kalleinta erikoisalaa tammi-elokuussa 2016</vt:lpstr>
      <vt:lpstr>Kiitos!</vt:lpstr>
    </vt:vector>
  </TitlesOfParts>
  <Company>Turun kaupunki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yhdelle tai kahdelle riville</dc:title>
  <dc:creator>Paatonen Pekka</dc:creator>
  <cp:lastModifiedBy>Railamaa Jaana</cp:lastModifiedBy>
  <cp:revision>91</cp:revision>
  <cp:lastPrinted>2015-03-30T13:04:50Z</cp:lastPrinted>
  <dcterms:created xsi:type="dcterms:W3CDTF">2015-09-01T11:27:05Z</dcterms:created>
  <dcterms:modified xsi:type="dcterms:W3CDTF">2016-10-14T13:16:13Z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0x010100628957EDAF0CF54991E28F26C5B617C9</vt:lpwstr>
  </property>
  <property fmtid="{D5CDD505-2E9C-101B-9397-08002B2CF9AE}" pid="3" name="_dlc_DocIdItemGuid">
    <vt:lpwstr>3677b5fd-9c9c-419d-a2df-046d09b8ba51</vt:lpwstr>
  </property>
</Properties>
</file>