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669088" cy="97536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E21A-907C-430A-BE2D-2B3CB28C551C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CB396-B254-47E6-8CA0-489E441A62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204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417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062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151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868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54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039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90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88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9000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41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16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3998B-F9EA-4457-9966-3C41410D6515}" type="datetimeFigureOut">
              <a:rPr lang="fi-FI" smtClean="0"/>
              <a:t>3.5.2016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BDD3-6B32-4A60-93C7-60C8EBD195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946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Osavuosikatsaus 1/2016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Talousarviopoikkeama ja sen johdosta esitettävät/suoritettavat toimenpiteet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30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Talousarvion toteutuma ja ennuste v. 2016</a:t>
            </a:r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23" y="1490811"/>
            <a:ext cx="801052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i 3"/>
          <p:cNvSpPr/>
          <p:nvPr/>
        </p:nvSpPr>
        <p:spPr>
          <a:xfrm>
            <a:off x="6804248" y="2204864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>
            <a:off x="6866835" y="3789039"/>
            <a:ext cx="648072" cy="1830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6804248" y="2996952"/>
            <a:ext cx="6480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6804248" y="5229200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1691680" y="2751021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rgbClr val="FF0000"/>
                </a:solidFill>
              </a:rPr>
              <a:t>Ilman v. 2015 pakolaiskorvauksia netto olisi ollut noin 120M€</a:t>
            </a:r>
            <a:endParaRPr lang="fi-FI" sz="1000" dirty="0">
              <a:solidFill>
                <a:srgbClr val="FF0000"/>
              </a:solidFill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3131840" y="3143793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7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Kustannuslajikohtainen ennuste v. 2016</a:t>
            </a:r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1424905"/>
            <a:ext cx="82200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i 3"/>
          <p:cNvSpPr/>
          <p:nvPr/>
        </p:nvSpPr>
        <p:spPr>
          <a:xfrm>
            <a:off x="7524328" y="2132856"/>
            <a:ext cx="86409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5" name="Ellipsi 4"/>
          <p:cNvSpPr/>
          <p:nvPr/>
        </p:nvSpPr>
        <p:spPr>
          <a:xfrm>
            <a:off x="7596336" y="4077072"/>
            <a:ext cx="79208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6" name="Ellipsi 5"/>
          <p:cNvSpPr/>
          <p:nvPr/>
        </p:nvSpPr>
        <p:spPr>
          <a:xfrm>
            <a:off x="7596336" y="3645024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7" name="Ellipsi 6"/>
          <p:cNvSpPr/>
          <p:nvPr/>
        </p:nvSpPr>
        <p:spPr>
          <a:xfrm>
            <a:off x="7668344" y="2924944"/>
            <a:ext cx="648072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  <p:sp>
        <p:nvSpPr>
          <p:cNvPr id="8" name="Ellipsi 7"/>
          <p:cNvSpPr/>
          <p:nvPr/>
        </p:nvSpPr>
        <p:spPr>
          <a:xfrm>
            <a:off x="7596336" y="5733256"/>
            <a:ext cx="792088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Talouden sopeuttamiseksi tarvittavat toimenpiteet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800" dirty="0" smtClean="0"/>
              <a:t>Sosiaali- ja terveyslautakunnalle esitettiin valmistelun pohjaksi mm. seuraavia toimenpiteitä:</a:t>
            </a:r>
          </a:p>
          <a:p>
            <a:pPr lvl="1"/>
            <a:r>
              <a:rPr lang="fi-FI" sz="1800" dirty="0" smtClean="0"/>
              <a:t>Henkilöstökulujen vähentäminen noin 1,5M€ (ristiriita henkilöstötavoitteen, henkilöstön käytön sekä määrärahojen kulutuksen välillä)</a:t>
            </a:r>
          </a:p>
          <a:p>
            <a:pPr lvl="1"/>
            <a:r>
              <a:rPr lang="fi-FI" sz="1800" dirty="0" err="1" smtClean="0"/>
              <a:t>VSSHP:n</a:t>
            </a:r>
            <a:r>
              <a:rPr lang="fi-FI" sz="1800" dirty="0" smtClean="0"/>
              <a:t> kuluvan vuoden kustannusten/hintojen alentaminen 1,5M€ </a:t>
            </a:r>
          </a:p>
          <a:p>
            <a:pPr lvl="1"/>
            <a:r>
              <a:rPr lang="fi-FI" sz="1800" dirty="0" smtClean="0"/>
              <a:t>Asiakasmaksujen korottaminen 1.6.2016 lukien asetuksen mukaisten enimmäismäärien tasolle, vaikutus v. 2016 noin 1,5M€</a:t>
            </a:r>
          </a:p>
          <a:p>
            <a:pPr lvl="1"/>
            <a:r>
              <a:rPr lang="fi-FI" sz="1800" dirty="0" smtClean="0"/>
              <a:t>Uudistamisohjelman toimenpiteiden varmistaminen ja nopeuttaminen (esim. työaikajärjestelyt, toimintojen ulkoistaminen, tukipalveluiden selvittäminen), vaikutuksen tulee olla vähintään 1,5M€</a:t>
            </a:r>
          </a:p>
          <a:p>
            <a:pPr marL="457200" lvl="1" indent="0">
              <a:buNone/>
            </a:pPr>
            <a:endParaRPr lang="fi-FI" sz="1800" dirty="0" smtClean="0"/>
          </a:p>
        </p:txBody>
      </p:sp>
    </p:spTree>
    <p:extLst>
      <p:ext uri="{BB962C8B-B14F-4D97-AF65-F5344CB8AC3E}">
        <p14:creationId xmlns:p14="http://schemas.microsoft.com/office/powerpoint/2010/main" val="11357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Talouden sopeuttamistoimenpiteiden vaikutukset (1)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Henkilöstömenojen sopeuttaminen 1,5M€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899592" y="4509120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dirty="0" smtClean="0"/>
              <a:t>Henkilöstökustannukset ovat kasvamassa 1,5% edelliseen vuoteen verrattuna (ei loogista selitystä koska esim. sopimuskorotusten vaikutus on enintään 0,5%)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dirty="0" smtClean="0"/>
              <a:t>Sopeuttamismahdollisuuksia on selvästi koska </a:t>
            </a:r>
            <a:r>
              <a:rPr lang="fi-FI" dirty="0" err="1" smtClean="0"/>
              <a:t>htv-käyttö</a:t>
            </a:r>
            <a:r>
              <a:rPr lang="fi-FI" dirty="0" smtClean="0"/>
              <a:t> alkuvuonna 2016  on noin 10 </a:t>
            </a:r>
            <a:r>
              <a:rPr lang="fi-FI" dirty="0" err="1" smtClean="0"/>
              <a:t>htv</a:t>
            </a:r>
            <a:r>
              <a:rPr lang="fi-FI" dirty="0" smtClean="0"/>
              <a:t> vähemmän kuin vastaavaan aikaan 2015</a:t>
            </a:r>
            <a:endParaRPr lang="fi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9"/>
            <a:ext cx="8178089" cy="189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30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Talouden sopeuttamistoimenpiteiden </a:t>
            </a:r>
            <a:r>
              <a:rPr lang="fi-FI" dirty="0" smtClean="0"/>
              <a:t>vaikutukset (2)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Varsinais-Suomen sairaanhoitopiirin menojen supistaminen 1,5M€</a:t>
            </a:r>
            <a:endParaRPr lang="fi-FI" dirty="0">
              <a:solidFill>
                <a:srgbClr val="FF0000"/>
              </a:solidFill>
            </a:endParaRPr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393926"/>
              </p:ext>
            </p:extLst>
          </p:nvPr>
        </p:nvGraphicFramePr>
        <p:xfrm>
          <a:off x="612848" y="2852936"/>
          <a:ext cx="7775576" cy="1854200"/>
        </p:xfrm>
        <a:graphic>
          <a:graphicData uri="http://schemas.openxmlformats.org/drawingml/2006/table">
            <a:tbl>
              <a:tblPr firstRow="1" bandRow="1"/>
              <a:tblGrid>
                <a:gridCol w="2231603"/>
                <a:gridCol w="1872208"/>
                <a:gridCol w="1872208"/>
                <a:gridCol w="1799557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dirty="0" smtClean="0"/>
                        <a:t>Eurot (M€)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fi-FI" dirty="0" smtClean="0"/>
                        <a:t>1-3/2015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fi-FI" dirty="0" smtClean="0"/>
                        <a:t>1-3/2016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fi-FI" dirty="0" smtClean="0"/>
                        <a:t>M-%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dirty="0" smtClean="0"/>
                        <a:t>PKL-käynnit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22,703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23,043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1,5 %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dirty="0" smtClean="0"/>
                        <a:t>Hoitojaksot 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22,986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21,309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7,3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dirty="0" smtClean="0"/>
                        <a:t>Kallishoito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-1,643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-1,325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- 19,3 %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fi-FI" dirty="0" smtClean="0"/>
                        <a:t>Eurot yhteensä</a:t>
                      </a:r>
                      <a:endParaRPr lang="fi-FI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45,066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44,130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- 2,1 %</a:t>
                      </a:r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6BFEA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611560" y="508518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dirty="0" err="1" smtClean="0"/>
              <a:t>Shp:n</a:t>
            </a:r>
            <a:r>
              <a:rPr lang="fi-FI" dirty="0" smtClean="0"/>
              <a:t> kasvu on taittunut mutta esim. v. 2014 ja 2015 hinnoittelua on tarkistettu alaspäin. Siirtoviivepäivien määrä on romahtanut ja kustannukset pudonneet 4,7M€ huipusta v. 2014 noin 0,7M€:oon v. 2016. Miten tämä näkyy kustannuksissa ja laskutuksessa?</a:t>
            </a:r>
            <a:endParaRPr lang="fi-FI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440" y="4293096"/>
            <a:ext cx="980000" cy="455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3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Talouden sopeuttamistoimenpiteiden </a:t>
            </a:r>
            <a:r>
              <a:rPr lang="fi-FI" dirty="0" smtClean="0"/>
              <a:t>vaikutukset (3)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Asiakasmaksujen korottaminen 1.6.2016 lukien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539552" y="2492896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i-FI" dirty="0"/>
              <a:t>Valtioneuvoston 19.11.2015 asetus sosiaali- ja terveydenhuollon </a:t>
            </a:r>
            <a:r>
              <a:rPr lang="fi-FI" dirty="0" smtClean="0"/>
              <a:t>asiakas-maksuista </a:t>
            </a:r>
            <a:r>
              <a:rPr lang="fi-FI" dirty="0"/>
              <a:t>annetun asetuksen muuttamisesta (</a:t>
            </a:r>
            <a:r>
              <a:rPr lang="fi-FI" dirty="0" smtClean="0"/>
              <a:t>1350/2015) enimmäismäärien </a:t>
            </a:r>
            <a:r>
              <a:rPr lang="fi-FI" dirty="0"/>
              <a:t>mukaiseksi 1.6.2016 </a:t>
            </a:r>
            <a:r>
              <a:rPr lang="fi-FI" dirty="0" smtClean="0"/>
              <a:t>lukien, tuottoarvio noin 1,5M€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dirty="0" smtClean="0"/>
              <a:t>Asiakasmaksujen laskennallinen vaikutus on vähennetty jo v. 2016 valtionosuuksista (ohjausvaikutus)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i-FI" dirty="0" smtClean="0"/>
              <a:t>Käytännön esimerkkejä: </a:t>
            </a:r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4465290"/>
            <a:ext cx="730567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46042"/>
            <a:ext cx="576064" cy="887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4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Talouden sopeuttamistoimenpiteiden </a:t>
            </a:r>
            <a:r>
              <a:rPr lang="fi-FI" dirty="0" smtClean="0"/>
              <a:t>vaikutukset (4)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Uudistamisohjelman toimenpiteiden </a:t>
            </a:r>
            <a:r>
              <a:rPr lang="fi-FI" dirty="0" err="1" smtClean="0">
                <a:solidFill>
                  <a:srgbClr val="FF0000"/>
                </a:solidFill>
              </a:rPr>
              <a:t>varmis-taminen</a:t>
            </a:r>
            <a:r>
              <a:rPr lang="fi-FI" dirty="0" smtClean="0">
                <a:solidFill>
                  <a:srgbClr val="FF0000"/>
                </a:solidFill>
              </a:rPr>
              <a:t> ja nopeuttaminen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539552" y="2924944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Kaikkien tehokkuutta ja vaikuttavuutta lisäävien toimenpiteiden toteuttaminen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Työaikajärjestelyt / tehtäväsiirrot terveysasemilla ja suun terveydenhuollossa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Kotihoidon alueen ulkoistus ja resurssipoolin muodostaminen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Tukipalveluiden järjestelyvaihtoehdot (esim. laitoshuolto)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Lastensuojelun </a:t>
            </a:r>
            <a:r>
              <a:rPr lang="fi-FI" smtClean="0"/>
              <a:t>rakennemuutoksen nopeuttaminen</a:t>
            </a:r>
            <a:endParaRPr lang="fi-FI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74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337</Words>
  <Application>Microsoft Office PowerPoint</Application>
  <PresentationFormat>Näytössä katseltava diaesitys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Osavuosikatsaus 1/2016</vt:lpstr>
      <vt:lpstr>Talousarvion toteutuma ja ennuste v. 2016</vt:lpstr>
      <vt:lpstr>Kustannuslajikohtainen ennuste v. 2016</vt:lpstr>
      <vt:lpstr>Talouden sopeuttamiseksi tarvittavat toimenpiteet</vt:lpstr>
      <vt:lpstr>Talouden sopeuttamistoimenpiteiden vaikutukset (1)</vt:lpstr>
      <vt:lpstr>Talouden sopeuttamistoimenpiteiden vaikutukset (2)</vt:lpstr>
      <vt:lpstr>Talouden sopeuttamistoimenpiteiden vaikutukset (3)</vt:lpstr>
      <vt:lpstr>Talouden sopeuttamistoimenpiteiden vaikutukset (4)</vt:lpstr>
    </vt:vector>
  </TitlesOfParts>
  <Company>Turun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Osavuosikatsaus 1/2016</dc:title>
  <dc:creator>Lönnqvist Max</dc:creator>
  <cp:lastModifiedBy>Lönnqvist Max</cp:lastModifiedBy>
  <cp:revision>28</cp:revision>
  <cp:lastPrinted>2016-05-02T07:13:03Z</cp:lastPrinted>
  <dcterms:created xsi:type="dcterms:W3CDTF">2016-04-27T06:45:37Z</dcterms:created>
  <dcterms:modified xsi:type="dcterms:W3CDTF">2016-05-03T07:33:25Z</dcterms:modified>
</cp:coreProperties>
</file>