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48"/>
  </p:notesMasterIdLst>
  <p:handoutMasterIdLst>
    <p:handoutMasterId r:id="rId49"/>
  </p:handoutMasterIdLst>
  <p:sldIdLst>
    <p:sldId id="260" r:id="rId6"/>
    <p:sldId id="536" r:id="rId7"/>
    <p:sldId id="482" r:id="rId8"/>
    <p:sldId id="483" r:id="rId9"/>
    <p:sldId id="504" r:id="rId10"/>
    <p:sldId id="494" r:id="rId11"/>
    <p:sldId id="529" r:id="rId12"/>
    <p:sldId id="538" r:id="rId13"/>
    <p:sldId id="537" r:id="rId14"/>
    <p:sldId id="539" r:id="rId15"/>
    <p:sldId id="486" r:id="rId16"/>
    <p:sldId id="528" r:id="rId17"/>
    <p:sldId id="496" r:id="rId18"/>
    <p:sldId id="507" r:id="rId19"/>
    <p:sldId id="487" r:id="rId20"/>
    <p:sldId id="527" r:id="rId21"/>
    <p:sldId id="391" r:id="rId22"/>
    <p:sldId id="481" r:id="rId23"/>
    <p:sldId id="426" r:id="rId24"/>
    <p:sldId id="428" r:id="rId25"/>
    <p:sldId id="526" r:id="rId26"/>
    <p:sldId id="491" r:id="rId27"/>
    <p:sldId id="525" r:id="rId28"/>
    <p:sldId id="508" r:id="rId29"/>
    <p:sldId id="509" r:id="rId30"/>
    <p:sldId id="535" r:id="rId31"/>
    <p:sldId id="510" r:id="rId32"/>
    <p:sldId id="489" r:id="rId33"/>
    <p:sldId id="520" r:id="rId34"/>
    <p:sldId id="521" r:id="rId35"/>
    <p:sldId id="522" r:id="rId36"/>
    <p:sldId id="523" r:id="rId37"/>
    <p:sldId id="524" r:id="rId38"/>
    <p:sldId id="488" r:id="rId39"/>
    <p:sldId id="516" r:id="rId40"/>
    <p:sldId id="517" r:id="rId41"/>
    <p:sldId id="518" r:id="rId42"/>
    <p:sldId id="531" r:id="rId43"/>
    <p:sldId id="533" r:id="rId44"/>
    <p:sldId id="534" r:id="rId45"/>
    <p:sldId id="519" r:id="rId46"/>
    <p:sldId id="530" r:id="rId47"/>
  </p:sldIdLst>
  <p:sldSz cx="9144000" cy="6858000" type="screen4x3"/>
  <p:notesSz cx="6799263" cy="9929813"/>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ECFF"/>
    <a:srgbClr val="FF4CB7"/>
    <a:srgbClr val="16FF3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Normaali tyyli 2 - Korostu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0" autoAdjust="0"/>
    <p:restoredTop sz="98993" autoAdjust="0"/>
  </p:normalViewPr>
  <p:slideViewPr>
    <p:cSldViewPr showGuides="1">
      <p:cViewPr varScale="1">
        <p:scale>
          <a:sx n="116" d="100"/>
          <a:sy n="116" d="100"/>
        </p:scale>
        <p:origin x="1488" y="108"/>
      </p:cViewPr>
      <p:guideLst>
        <p:guide orient="horz" pos="2160"/>
        <p:guide pos="2880"/>
      </p:guideLst>
    </p:cSldViewPr>
  </p:slideViewPr>
  <p:notesTextViewPr>
    <p:cViewPr>
      <p:scale>
        <a:sx n="1" d="1"/>
        <a:sy n="1" d="1"/>
      </p:scale>
      <p:origin x="0" y="0"/>
    </p:cViewPr>
  </p:notesTextViewPr>
  <p:sorterViewPr>
    <p:cViewPr>
      <p:scale>
        <a:sx n="100" d="100"/>
        <a:sy n="100" d="100"/>
      </p:scale>
      <p:origin x="0" y="260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presProps" Target="presProp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tableStyles" Target="tableStyles.xml"/><Relationship Id="rId5" Type="http://schemas.openxmlformats.org/officeDocument/2006/relationships/slideMaster" Target="slideMasters/slideMaster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notesMaster" Target="notesMasters/notesMaster1.xml"/><Relationship Id="rId8" Type="http://schemas.openxmlformats.org/officeDocument/2006/relationships/slide" Target="slides/slide3.xml"/><Relationship Id="rId51" Type="http://schemas.openxmlformats.org/officeDocument/2006/relationships/viewProps" Target="viewProps.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20" Type="http://schemas.openxmlformats.org/officeDocument/2006/relationships/slide" Target="slides/slide15.xml"/><Relationship Id="rId41" Type="http://schemas.openxmlformats.org/officeDocument/2006/relationships/slide" Target="slides/slide36.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handoutMaster" Target="handoutMasters/handoutMaster1.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8EB07B8-242F-4C4A-A232-B695DF07CDF9}" type="doc">
      <dgm:prSet loTypeId="urn:microsoft.com/office/officeart/2005/8/layout/hierarchy2" loCatId="hierarchy" qsTypeId="urn:microsoft.com/office/officeart/2005/8/quickstyle/simple1" qsCatId="simple" csTypeId="urn:microsoft.com/office/officeart/2005/8/colors/colorful3" csCatId="colorful" phldr="1"/>
      <dgm:spPr/>
      <dgm:t>
        <a:bodyPr/>
        <a:lstStyle/>
        <a:p>
          <a:endParaRPr lang="fi-FI"/>
        </a:p>
      </dgm:t>
    </dgm:pt>
    <dgm:pt modelId="{2A507174-F695-4CDE-B3F6-FA0C33425FAA}">
      <dgm:prSet phldrT="[Teksti]"/>
      <dgm:spPr/>
      <dgm:t>
        <a:bodyPr/>
        <a:lstStyle/>
        <a:p>
          <a:r>
            <a:rPr lang="fi-FI" dirty="0" smtClean="0"/>
            <a:t>Nykyinen palvelu-tuotantomalli</a:t>
          </a:r>
          <a:endParaRPr lang="fi-FI" dirty="0"/>
        </a:p>
      </dgm:t>
    </dgm:pt>
    <dgm:pt modelId="{6561EDE1-7155-49B3-BAEA-FBDA8BF5DF5A}" type="parTrans" cxnId="{CF14ACFC-9EAE-401C-AA24-EEC2E0EAA8C4}">
      <dgm:prSet/>
      <dgm:spPr/>
      <dgm:t>
        <a:bodyPr/>
        <a:lstStyle/>
        <a:p>
          <a:endParaRPr lang="fi-FI"/>
        </a:p>
      </dgm:t>
    </dgm:pt>
    <dgm:pt modelId="{750B403B-51A2-4F4D-AC9E-36E58D27B9C3}" type="sibTrans" cxnId="{CF14ACFC-9EAE-401C-AA24-EEC2E0EAA8C4}">
      <dgm:prSet/>
      <dgm:spPr/>
      <dgm:t>
        <a:bodyPr/>
        <a:lstStyle/>
        <a:p>
          <a:endParaRPr lang="fi-FI"/>
        </a:p>
      </dgm:t>
    </dgm:pt>
    <dgm:pt modelId="{73C0DC18-A3F6-4CC8-A738-720D047FF5CA}">
      <dgm:prSet phldrT="[Teksti]"/>
      <dgm:spPr/>
      <dgm:t>
        <a:bodyPr/>
        <a:lstStyle/>
        <a:p>
          <a:r>
            <a:rPr lang="fi-FI" dirty="0" smtClean="0"/>
            <a:t>Tavoiteltava palvelu-tuotantomalli</a:t>
          </a:r>
          <a:endParaRPr lang="fi-FI" dirty="0"/>
        </a:p>
      </dgm:t>
    </dgm:pt>
    <dgm:pt modelId="{A14B8227-B527-44EA-82EB-61A74D33D75C}" type="parTrans" cxnId="{5FF4F50E-D7BC-4A7A-9472-DD79BF35211A}">
      <dgm:prSet/>
      <dgm:spPr/>
      <dgm:t>
        <a:bodyPr/>
        <a:lstStyle/>
        <a:p>
          <a:endParaRPr lang="fi-FI" dirty="0"/>
        </a:p>
      </dgm:t>
    </dgm:pt>
    <dgm:pt modelId="{EE826DC1-761C-4369-8EAE-4F52B6C26391}" type="sibTrans" cxnId="{5FF4F50E-D7BC-4A7A-9472-DD79BF35211A}">
      <dgm:prSet/>
      <dgm:spPr/>
      <dgm:t>
        <a:bodyPr/>
        <a:lstStyle/>
        <a:p>
          <a:endParaRPr lang="fi-FI"/>
        </a:p>
      </dgm:t>
    </dgm:pt>
    <dgm:pt modelId="{AC3C89A0-2825-4527-8865-7CED478564C3}">
      <dgm:prSet phldrT="[Teksti]" custT="1"/>
      <dgm:spPr/>
      <dgm:t>
        <a:bodyPr/>
        <a:lstStyle/>
        <a:p>
          <a:r>
            <a:rPr lang="fi-FI" sz="2000" smtClean="0"/>
            <a:t>Uudistettu tulosyksikkö</a:t>
          </a:r>
          <a:endParaRPr lang="fi-FI" sz="2000" dirty="0"/>
        </a:p>
      </dgm:t>
    </dgm:pt>
    <dgm:pt modelId="{335172C2-CD40-49CF-8E2C-65DB8FBFD646}" type="parTrans" cxnId="{F5AF4579-57ED-4B53-8D2C-D15F04764006}">
      <dgm:prSet/>
      <dgm:spPr/>
      <dgm:t>
        <a:bodyPr/>
        <a:lstStyle/>
        <a:p>
          <a:endParaRPr lang="fi-FI" dirty="0"/>
        </a:p>
      </dgm:t>
    </dgm:pt>
    <dgm:pt modelId="{11D83241-1655-48DF-BFBB-88B78E9947A4}" type="sibTrans" cxnId="{F5AF4579-57ED-4B53-8D2C-D15F04764006}">
      <dgm:prSet/>
      <dgm:spPr/>
      <dgm:t>
        <a:bodyPr/>
        <a:lstStyle/>
        <a:p>
          <a:endParaRPr lang="fi-FI"/>
        </a:p>
      </dgm:t>
    </dgm:pt>
    <dgm:pt modelId="{F6E2ED86-D522-4A37-A90C-7BCF8897E041}">
      <dgm:prSet custT="1"/>
      <dgm:spPr/>
      <dgm:t>
        <a:bodyPr/>
        <a:lstStyle/>
        <a:p>
          <a:r>
            <a:rPr lang="fi-FI" sz="2000" dirty="0" smtClean="0"/>
            <a:t>Liikelaitos</a:t>
          </a:r>
          <a:endParaRPr lang="fi-FI" sz="2000" dirty="0"/>
        </a:p>
      </dgm:t>
    </dgm:pt>
    <dgm:pt modelId="{E07CD6E4-B9E0-4BC6-AAF5-3A22138C6D0D}" type="parTrans" cxnId="{EA89509B-0248-4BE9-AFAC-8B35C8E33A8A}">
      <dgm:prSet/>
      <dgm:spPr/>
      <dgm:t>
        <a:bodyPr/>
        <a:lstStyle/>
        <a:p>
          <a:endParaRPr lang="fi-FI" dirty="0"/>
        </a:p>
      </dgm:t>
    </dgm:pt>
    <dgm:pt modelId="{42B10E87-1363-4F8E-A955-F26066587B2E}" type="sibTrans" cxnId="{EA89509B-0248-4BE9-AFAC-8B35C8E33A8A}">
      <dgm:prSet/>
      <dgm:spPr/>
      <dgm:t>
        <a:bodyPr/>
        <a:lstStyle/>
        <a:p>
          <a:endParaRPr lang="fi-FI"/>
        </a:p>
      </dgm:t>
    </dgm:pt>
    <dgm:pt modelId="{01FC8F96-B838-4B10-A0CA-41F6A0DB578C}">
      <dgm:prSet custT="1"/>
      <dgm:spPr/>
      <dgm:t>
        <a:bodyPr/>
        <a:lstStyle/>
        <a:p>
          <a:r>
            <a:rPr lang="fi-FI" sz="2000" smtClean="0"/>
            <a:t>Osakeyhtiö sidosyksikkönä</a:t>
          </a:r>
          <a:endParaRPr lang="fi-FI" sz="2000" dirty="0"/>
        </a:p>
      </dgm:t>
    </dgm:pt>
    <dgm:pt modelId="{30ACE6F8-9257-4420-8A2D-387071B111FA}" type="parTrans" cxnId="{7B6542D3-FDFF-44FB-A990-ACD539BC69AD}">
      <dgm:prSet/>
      <dgm:spPr/>
      <dgm:t>
        <a:bodyPr/>
        <a:lstStyle/>
        <a:p>
          <a:endParaRPr lang="fi-FI" dirty="0"/>
        </a:p>
      </dgm:t>
    </dgm:pt>
    <dgm:pt modelId="{26F6AC15-6C5C-47EB-B46D-300CB2255E8F}" type="sibTrans" cxnId="{7B6542D3-FDFF-44FB-A990-ACD539BC69AD}">
      <dgm:prSet/>
      <dgm:spPr/>
      <dgm:t>
        <a:bodyPr/>
        <a:lstStyle/>
        <a:p>
          <a:endParaRPr lang="fi-FI"/>
        </a:p>
      </dgm:t>
    </dgm:pt>
    <dgm:pt modelId="{921AC05D-A15F-4F87-B0E5-145612A399E1}">
      <dgm:prSet custT="1"/>
      <dgm:spPr/>
      <dgm:t>
        <a:bodyPr/>
        <a:lstStyle/>
        <a:p>
          <a:r>
            <a:rPr lang="fi-FI" sz="2000" smtClean="0"/>
            <a:t>Osakeyhtiö avoimilla markkinoilla</a:t>
          </a:r>
          <a:endParaRPr lang="fi-FI" sz="2000" dirty="0"/>
        </a:p>
      </dgm:t>
    </dgm:pt>
    <dgm:pt modelId="{EDC70491-7F83-4425-A369-33E6B2007359}" type="parTrans" cxnId="{1A658E3D-2E0A-4E9A-BCD8-121A606A5724}">
      <dgm:prSet/>
      <dgm:spPr/>
      <dgm:t>
        <a:bodyPr/>
        <a:lstStyle/>
        <a:p>
          <a:endParaRPr lang="fi-FI"/>
        </a:p>
      </dgm:t>
    </dgm:pt>
    <dgm:pt modelId="{38466F3F-4C12-46BF-8396-510FB9FE4A6F}" type="sibTrans" cxnId="{1A658E3D-2E0A-4E9A-BCD8-121A606A5724}">
      <dgm:prSet/>
      <dgm:spPr/>
      <dgm:t>
        <a:bodyPr/>
        <a:lstStyle/>
        <a:p>
          <a:endParaRPr lang="fi-FI"/>
        </a:p>
      </dgm:t>
    </dgm:pt>
    <dgm:pt modelId="{8A10E18C-8E64-4002-8BBC-0FA7A97D3D60}" type="pres">
      <dgm:prSet presAssocID="{28EB07B8-242F-4C4A-A232-B695DF07CDF9}" presName="diagram" presStyleCnt="0">
        <dgm:presLayoutVars>
          <dgm:chPref val="1"/>
          <dgm:dir/>
          <dgm:animOne val="branch"/>
          <dgm:animLvl val="lvl"/>
          <dgm:resizeHandles val="exact"/>
        </dgm:presLayoutVars>
      </dgm:prSet>
      <dgm:spPr/>
      <dgm:t>
        <a:bodyPr/>
        <a:lstStyle/>
        <a:p>
          <a:endParaRPr lang="fi-FI"/>
        </a:p>
      </dgm:t>
    </dgm:pt>
    <dgm:pt modelId="{BACAAEA1-278A-4AAF-AB27-3411AB841A5E}" type="pres">
      <dgm:prSet presAssocID="{2A507174-F695-4CDE-B3F6-FA0C33425FAA}" presName="root1" presStyleCnt="0"/>
      <dgm:spPr/>
    </dgm:pt>
    <dgm:pt modelId="{C8C4D913-4317-4C8F-A7A8-B74D1377B296}" type="pres">
      <dgm:prSet presAssocID="{2A507174-F695-4CDE-B3F6-FA0C33425FAA}" presName="LevelOneTextNode" presStyleLbl="node0" presStyleIdx="0" presStyleCnt="1">
        <dgm:presLayoutVars>
          <dgm:chPref val="3"/>
        </dgm:presLayoutVars>
      </dgm:prSet>
      <dgm:spPr/>
      <dgm:t>
        <a:bodyPr/>
        <a:lstStyle/>
        <a:p>
          <a:endParaRPr lang="fi-FI"/>
        </a:p>
      </dgm:t>
    </dgm:pt>
    <dgm:pt modelId="{01B1597D-B000-4AE5-8D0B-729E4E77CAC4}" type="pres">
      <dgm:prSet presAssocID="{2A507174-F695-4CDE-B3F6-FA0C33425FAA}" presName="level2hierChild" presStyleCnt="0"/>
      <dgm:spPr/>
    </dgm:pt>
    <dgm:pt modelId="{2761F764-EBC3-4B02-A475-89B128BD849F}" type="pres">
      <dgm:prSet presAssocID="{A14B8227-B527-44EA-82EB-61A74D33D75C}" presName="conn2-1" presStyleLbl="parChTrans1D2" presStyleIdx="0" presStyleCnt="1"/>
      <dgm:spPr/>
      <dgm:t>
        <a:bodyPr/>
        <a:lstStyle/>
        <a:p>
          <a:endParaRPr lang="fi-FI"/>
        </a:p>
      </dgm:t>
    </dgm:pt>
    <dgm:pt modelId="{60BC56D9-777C-496E-94C8-D360E849943B}" type="pres">
      <dgm:prSet presAssocID="{A14B8227-B527-44EA-82EB-61A74D33D75C}" presName="connTx" presStyleLbl="parChTrans1D2" presStyleIdx="0" presStyleCnt="1"/>
      <dgm:spPr/>
      <dgm:t>
        <a:bodyPr/>
        <a:lstStyle/>
        <a:p>
          <a:endParaRPr lang="fi-FI"/>
        </a:p>
      </dgm:t>
    </dgm:pt>
    <dgm:pt modelId="{2ABB229E-C741-47A3-97B4-B2E9B4A5716E}" type="pres">
      <dgm:prSet presAssocID="{73C0DC18-A3F6-4CC8-A738-720D047FF5CA}" presName="root2" presStyleCnt="0"/>
      <dgm:spPr/>
    </dgm:pt>
    <dgm:pt modelId="{B61E25C2-E057-4792-9EF3-5CB6CD1B07A8}" type="pres">
      <dgm:prSet presAssocID="{73C0DC18-A3F6-4CC8-A738-720D047FF5CA}" presName="LevelTwoTextNode" presStyleLbl="node2" presStyleIdx="0" presStyleCnt="1">
        <dgm:presLayoutVars>
          <dgm:chPref val="3"/>
        </dgm:presLayoutVars>
      </dgm:prSet>
      <dgm:spPr/>
      <dgm:t>
        <a:bodyPr/>
        <a:lstStyle/>
        <a:p>
          <a:endParaRPr lang="fi-FI"/>
        </a:p>
      </dgm:t>
    </dgm:pt>
    <dgm:pt modelId="{2AD56FA2-E8F7-4CDC-AAE4-F4E5BC06A985}" type="pres">
      <dgm:prSet presAssocID="{73C0DC18-A3F6-4CC8-A738-720D047FF5CA}" presName="level3hierChild" presStyleCnt="0"/>
      <dgm:spPr/>
    </dgm:pt>
    <dgm:pt modelId="{E81079E0-D290-4E2A-B65D-7EDD28778B5A}" type="pres">
      <dgm:prSet presAssocID="{335172C2-CD40-49CF-8E2C-65DB8FBFD646}" presName="conn2-1" presStyleLbl="parChTrans1D3" presStyleIdx="0" presStyleCnt="4"/>
      <dgm:spPr/>
      <dgm:t>
        <a:bodyPr/>
        <a:lstStyle/>
        <a:p>
          <a:endParaRPr lang="fi-FI"/>
        </a:p>
      </dgm:t>
    </dgm:pt>
    <dgm:pt modelId="{9DAB3330-A50B-4CAA-BE76-FE9CEF35A6B2}" type="pres">
      <dgm:prSet presAssocID="{335172C2-CD40-49CF-8E2C-65DB8FBFD646}" presName="connTx" presStyleLbl="parChTrans1D3" presStyleIdx="0" presStyleCnt="4"/>
      <dgm:spPr/>
      <dgm:t>
        <a:bodyPr/>
        <a:lstStyle/>
        <a:p>
          <a:endParaRPr lang="fi-FI"/>
        </a:p>
      </dgm:t>
    </dgm:pt>
    <dgm:pt modelId="{FDE0012F-9D40-4F58-B825-569E0B28D67F}" type="pres">
      <dgm:prSet presAssocID="{AC3C89A0-2825-4527-8865-7CED478564C3}" presName="root2" presStyleCnt="0"/>
      <dgm:spPr/>
    </dgm:pt>
    <dgm:pt modelId="{5F666DC0-11C2-4378-A9C2-95F62FD16CE1}" type="pres">
      <dgm:prSet presAssocID="{AC3C89A0-2825-4527-8865-7CED478564C3}" presName="LevelTwoTextNode" presStyleLbl="node3" presStyleIdx="0" presStyleCnt="4">
        <dgm:presLayoutVars>
          <dgm:chPref val="3"/>
        </dgm:presLayoutVars>
      </dgm:prSet>
      <dgm:spPr/>
      <dgm:t>
        <a:bodyPr/>
        <a:lstStyle/>
        <a:p>
          <a:endParaRPr lang="fi-FI"/>
        </a:p>
      </dgm:t>
    </dgm:pt>
    <dgm:pt modelId="{CD0A7FE8-EF8D-4C62-B45A-01715B207F01}" type="pres">
      <dgm:prSet presAssocID="{AC3C89A0-2825-4527-8865-7CED478564C3}" presName="level3hierChild" presStyleCnt="0"/>
      <dgm:spPr/>
    </dgm:pt>
    <dgm:pt modelId="{165159B8-BCB6-43B6-BEA3-677C03D27874}" type="pres">
      <dgm:prSet presAssocID="{E07CD6E4-B9E0-4BC6-AAF5-3A22138C6D0D}" presName="conn2-1" presStyleLbl="parChTrans1D3" presStyleIdx="1" presStyleCnt="4"/>
      <dgm:spPr/>
      <dgm:t>
        <a:bodyPr/>
        <a:lstStyle/>
        <a:p>
          <a:endParaRPr lang="fi-FI"/>
        </a:p>
      </dgm:t>
    </dgm:pt>
    <dgm:pt modelId="{218947AD-530E-44F6-8D66-0EADEBA1A7CF}" type="pres">
      <dgm:prSet presAssocID="{E07CD6E4-B9E0-4BC6-AAF5-3A22138C6D0D}" presName="connTx" presStyleLbl="parChTrans1D3" presStyleIdx="1" presStyleCnt="4"/>
      <dgm:spPr/>
      <dgm:t>
        <a:bodyPr/>
        <a:lstStyle/>
        <a:p>
          <a:endParaRPr lang="fi-FI"/>
        </a:p>
      </dgm:t>
    </dgm:pt>
    <dgm:pt modelId="{5E43E49D-35D2-42E7-A7C6-C80BDA2133BF}" type="pres">
      <dgm:prSet presAssocID="{F6E2ED86-D522-4A37-A90C-7BCF8897E041}" presName="root2" presStyleCnt="0"/>
      <dgm:spPr/>
    </dgm:pt>
    <dgm:pt modelId="{68D4877D-D61F-401B-A00B-7094461BCCA3}" type="pres">
      <dgm:prSet presAssocID="{F6E2ED86-D522-4A37-A90C-7BCF8897E041}" presName="LevelTwoTextNode" presStyleLbl="node3" presStyleIdx="1" presStyleCnt="4">
        <dgm:presLayoutVars>
          <dgm:chPref val="3"/>
        </dgm:presLayoutVars>
      </dgm:prSet>
      <dgm:spPr/>
      <dgm:t>
        <a:bodyPr/>
        <a:lstStyle/>
        <a:p>
          <a:endParaRPr lang="fi-FI"/>
        </a:p>
      </dgm:t>
    </dgm:pt>
    <dgm:pt modelId="{C2CDA026-AFDA-45F9-901B-958F6C1914C0}" type="pres">
      <dgm:prSet presAssocID="{F6E2ED86-D522-4A37-A90C-7BCF8897E041}" presName="level3hierChild" presStyleCnt="0"/>
      <dgm:spPr/>
    </dgm:pt>
    <dgm:pt modelId="{83A21F76-4BF0-4D73-B374-91A6E1CEF428}" type="pres">
      <dgm:prSet presAssocID="{30ACE6F8-9257-4420-8A2D-387071B111FA}" presName="conn2-1" presStyleLbl="parChTrans1D3" presStyleIdx="2" presStyleCnt="4"/>
      <dgm:spPr/>
      <dgm:t>
        <a:bodyPr/>
        <a:lstStyle/>
        <a:p>
          <a:endParaRPr lang="fi-FI"/>
        </a:p>
      </dgm:t>
    </dgm:pt>
    <dgm:pt modelId="{FCCFBD21-C184-48C7-B5F4-EB3A01C13F57}" type="pres">
      <dgm:prSet presAssocID="{30ACE6F8-9257-4420-8A2D-387071B111FA}" presName="connTx" presStyleLbl="parChTrans1D3" presStyleIdx="2" presStyleCnt="4"/>
      <dgm:spPr/>
      <dgm:t>
        <a:bodyPr/>
        <a:lstStyle/>
        <a:p>
          <a:endParaRPr lang="fi-FI"/>
        </a:p>
      </dgm:t>
    </dgm:pt>
    <dgm:pt modelId="{7FDBE4D1-379A-4D76-B548-7587CBA17AC6}" type="pres">
      <dgm:prSet presAssocID="{01FC8F96-B838-4B10-A0CA-41F6A0DB578C}" presName="root2" presStyleCnt="0"/>
      <dgm:spPr/>
    </dgm:pt>
    <dgm:pt modelId="{38CF95C3-E1F6-4AE4-982A-7F264B3E7F92}" type="pres">
      <dgm:prSet presAssocID="{01FC8F96-B838-4B10-A0CA-41F6A0DB578C}" presName="LevelTwoTextNode" presStyleLbl="node3" presStyleIdx="2" presStyleCnt="4">
        <dgm:presLayoutVars>
          <dgm:chPref val="3"/>
        </dgm:presLayoutVars>
      </dgm:prSet>
      <dgm:spPr/>
      <dgm:t>
        <a:bodyPr/>
        <a:lstStyle/>
        <a:p>
          <a:endParaRPr lang="fi-FI"/>
        </a:p>
      </dgm:t>
    </dgm:pt>
    <dgm:pt modelId="{D1A8336C-4F07-4B52-980F-B1FE113EF9DB}" type="pres">
      <dgm:prSet presAssocID="{01FC8F96-B838-4B10-A0CA-41F6A0DB578C}" presName="level3hierChild" presStyleCnt="0"/>
      <dgm:spPr/>
    </dgm:pt>
    <dgm:pt modelId="{4CD3C2C6-0724-414B-AC30-C4F8674A5494}" type="pres">
      <dgm:prSet presAssocID="{EDC70491-7F83-4425-A369-33E6B2007359}" presName="conn2-1" presStyleLbl="parChTrans1D3" presStyleIdx="3" presStyleCnt="4"/>
      <dgm:spPr/>
      <dgm:t>
        <a:bodyPr/>
        <a:lstStyle/>
        <a:p>
          <a:endParaRPr lang="fi-FI"/>
        </a:p>
      </dgm:t>
    </dgm:pt>
    <dgm:pt modelId="{C6838386-D0DF-435D-8CD9-7A01D296DD4F}" type="pres">
      <dgm:prSet presAssocID="{EDC70491-7F83-4425-A369-33E6B2007359}" presName="connTx" presStyleLbl="parChTrans1D3" presStyleIdx="3" presStyleCnt="4"/>
      <dgm:spPr/>
      <dgm:t>
        <a:bodyPr/>
        <a:lstStyle/>
        <a:p>
          <a:endParaRPr lang="fi-FI"/>
        </a:p>
      </dgm:t>
    </dgm:pt>
    <dgm:pt modelId="{A846061B-C4A3-49BE-A5CB-DC223B6C6E30}" type="pres">
      <dgm:prSet presAssocID="{921AC05D-A15F-4F87-B0E5-145612A399E1}" presName="root2" presStyleCnt="0"/>
      <dgm:spPr/>
    </dgm:pt>
    <dgm:pt modelId="{7344297D-31D2-4F3E-99DA-CE194B6F2469}" type="pres">
      <dgm:prSet presAssocID="{921AC05D-A15F-4F87-B0E5-145612A399E1}" presName="LevelTwoTextNode" presStyleLbl="node3" presStyleIdx="3" presStyleCnt="4">
        <dgm:presLayoutVars>
          <dgm:chPref val="3"/>
        </dgm:presLayoutVars>
      </dgm:prSet>
      <dgm:spPr/>
      <dgm:t>
        <a:bodyPr/>
        <a:lstStyle/>
        <a:p>
          <a:endParaRPr lang="fi-FI"/>
        </a:p>
      </dgm:t>
    </dgm:pt>
    <dgm:pt modelId="{6229DD1A-728E-469E-802E-CF3D24AF7331}" type="pres">
      <dgm:prSet presAssocID="{921AC05D-A15F-4F87-B0E5-145612A399E1}" presName="level3hierChild" presStyleCnt="0"/>
      <dgm:spPr/>
    </dgm:pt>
  </dgm:ptLst>
  <dgm:cxnLst>
    <dgm:cxn modelId="{4B02D95D-0D99-4ED2-9276-8B8D14AC62EB}" type="presOf" srcId="{01FC8F96-B838-4B10-A0CA-41F6A0DB578C}" destId="{38CF95C3-E1F6-4AE4-982A-7F264B3E7F92}" srcOrd="0" destOrd="0" presId="urn:microsoft.com/office/officeart/2005/8/layout/hierarchy2"/>
    <dgm:cxn modelId="{6583FCE5-59EF-4334-8298-42C254F467C0}" type="presOf" srcId="{73C0DC18-A3F6-4CC8-A738-720D047FF5CA}" destId="{B61E25C2-E057-4792-9EF3-5CB6CD1B07A8}" srcOrd="0" destOrd="0" presId="urn:microsoft.com/office/officeart/2005/8/layout/hierarchy2"/>
    <dgm:cxn modelId="{1B34C77B-B738-4C91-942B-192D4D7A3EE1}" type="presOf" srcId="{A14B8227-B527-44EA-82EB-61A74D33D75C}" destId="{2761F764-EBC3-4B02-A475-89B128BD849F}" srcOrd="0" destOrd="0" presId="urn:microsoft.com/office/officeart/2005/8/layout/hierarchy2"/>
    <dgm:cxn modelId="{5FF4F50E-D7BC-4A7A-9472-DD79BF35211A}" srcId="{2A507174-F695-4CDE-B3F6-FA0C33425FAA}" destId="{73C0DC18-A3F6-4CC8-A738-720D047FF5CA}" srcOrd="0" destOrd="0" parTransId="{A14B8227-B527-44EA-82EB-61A74D33D75C}" sibTransId="{EE826DC1-761C-4369-8EAE-4F52B6C26391}"/>
    <dgm:cxn modelId="{CF14ACFC-9EAE-401C-AA24-EEC2E0EAA8C4}" srcId="{28EB07B8-242F-4C4A-A232-B695DF07CDF9}" destId="{2A507174-F695-4CDE-B3F6-FA0C33425FAA}" srcOrd="0" destOrd="0" parTransId="{6561EDE1-7155-49B3-BAEA-FBDA8BF5DF5A}" sibTransId="{750B403B-51A2-4F4D-AC9E-36E58D27B9C3}"/>
    <dgm:cxn modelId="{7B6542D3-FDFF-44FB-A990-ACD539BC69AD}" srcId="{73C0DC18-A3F6-4CC8-A738-720D047FF5CA}" destId="{01FC8F96-B838-4B10-A0CA-41F6A0DB578C}" srcOrd="2" destOrd="0" parTransId="{30ACE6F8-9257-4420-8A2D-387071B111FA}" sibTransId="{26F6AC15-6C5C-47EB-B46D-300CB2255E8F}"/>
    <dgm:cxn modelId="{F5AF4579-57ED-4B53-8D2C-D15F04764006}" srcId="{73C0DC18-A3F6-4CC8-A738-720D047FF5CA}" destId="{AC3C89A0-2825-4527-8865-7CED478564C3}" srcOrd="0" destOrd="0" parTransId="{335172C2-CD40-49CF-8E2C-65DB8FBFD646}" sibTransId="{11D83241-1655-48DF-BFBB-88B78E9947A4}"/>
    <dgm:cxn modelId="{B6FC66CB-325F-4853-9A70-BFA36611082B}" type="presOf" srcId="{30ACE6F8-9257-4420-8A2D-387071B111FA}" destId="{83A21F76-4BF0-4D73-B374-91A6E1CEF428}" srcOrd="0" destOrd="0" presId="urn:microsoft.com/office/officeart/2005/8/layout/hierarchy2"/>
    <dgm:cxn modelId="{C1C56156-F1B6-4840-A3A9-AFB75EDBF176}" type="presOf" srcId="{EDC70491-7F83-4425-A369-33E6B2007359}" destId="{C6838386-D0DF-435D-8CD9-7A01D296DD4F}" srcOrd="1" destOrd="0" presId="urn:microsoft.com/office/officeart/2005/8/layout/hierarchy2"/>
    <dgm:cxn modelId="{6A8E353C-4753-48DE-855F-88748329FDC5}" type="presOf" srcId="{EDC70491-7F83-4425-A369-33E6B2007359}" destId="{4CD3C2C6-0724-414B-AC30-C4F8674A5494}" srcOrd="0" destOrd="0" presId="urn:microsoft.com/office/officeart/2005/8/layout/hierarchy2"/>
    <dgm:cxn modelId="{10967B79-0DAD-4FB0-B513-A4F5117D5255}" type="presOf" srcId="{AC3C89A0-2825-4527-8865-7CED478564C3}" destId="{5F666DC0-11C2-4378-A9C2-95F62FD16CE1}" srcOrd="0" destOrd="0" presId="urn:microsoft.com/office/officeart/2005/8/layout/hierarchy2"/>
    <dgm:cxn modelId="{1E858251-CBF1-4C78-A43D-FDEF668FA736}" type="presOf" srcId="{30ACE6F8-9257-4420-8A2D-387071B111FA}" destId="{FCCFBD21-C184-48C7-B5F4-EB3A01C13F57}" srcOrd="1" destOrd="0" presId="urn:microsoft.com/office/officeart/2005/8/layout/hierarchy2"/>
    <dgm:cxn modelId="{D9B6D566-F156-4FF7-9DD4-623658171A25}" type="presOf" srcId="{28EB07B8-242F-4C4A-A232-B695DF07CDF9}" destId="{8A10E18C-8E64-4002-8BBC-0FA7A97D3D60}" srcOrd="0" destOrd="0" presId="urn:microsoft.com/office/officeart/2005/8/layout/hierarchy2"/>
    <dgm:cxn modelId="{48F6BD98-7E5C-4BF7-8F65-3826064F14FD}" type="presOf" srcId="{E07CD6E4-B9E0-4BC6-AAF5-3A22138C6D0D}" destId="{165159B8-BCB6-43B6-BEA3-677C03D27874}" srcOrd="0" destOrd="0" presId="urn:microsoft.com/office/officeart/2005/8/layout/hierarchy2"/>
    <dgm:cxn modelId="{64984567-26FE-40AE-9602-4F5FD5A56217}" type="presOf" srcId="{A14B8227-B527-44EA-82EB-61A74D33D75C}" destId="{60BC56D9-777C-496E-94C8-D360E849943B}" srcOrd="1" destOrd="0" presId="urn:microsoft.com/office/officeart/2005/8/layout/hierarchy2"/>
    <dgm:cxn modelId="{80E08A34-B05A-46EE-977B-23FF20744B39}" type="presOf" srcId="{921AC05D-A15F-4F87-B0E5-145612A399E1}" destId="{7344297D-31D2-4F3E-99DA-CE194B6F2469}" srcOrd="0" destOrd="0" presId="urn:microsoft.com/office/officeart/2005/8/layout/hierarchy2"/>
    <dgm:cxn modelId="{EA89509B-0248-4BE9-AFAC-8B35C8E33A8A}" srcId="{73C0DC18-A3F6-4CC8-A738-720D047FF5CA}" destId="{F6E2ED86-D522-4A37-A90C-7BCF8897E041}" srcOrd="1" destOrd="0" parTransId="{E07CD6E4-B9E0-4BC6-AAF5-3A22138C6D0D}" sibTransId="{42B10E87-1363-4F8E-A955-F26066587B2E}"/>
    <dgm:cxn modelId="{DA5B93AF-987E-48F6-B718-A3FD1A53A3F2}" type="presOf" srcId="{335172C2-CD40-49CF-8E2C-65DB8FBFD646}" destId="{E81079E0-D290-4E2A-B65D-7EDD28778B5A}" srcOrd="0" destOrd="0" presId="urn:microsoft.com/office/officeart/2005/8/layout/hierarchy2"/>
    <dgm:cxn modelId="{ABB9AC69-5BF7-4ACC-9D27-58EFDA2BBF14}" type="presOf" srcId="{F6E2ED86-D522-4A37-A90C-7BCF8897E041}" destId="{68D4877D-D61F-401B-A00B-7094461BCCA3}" srcOrd="0" destOrd="0" presId="urn:microsoft.com/office/officeart/2005/8/layout/hierarchy2"/>
    <dgm:cxn modelId="{2100FB67-DC60-4999-8BCE-9055590F3C91}" type="presOf" srcId="{2A507174-F695-4CDE-B3F6-FA0C33425FAA}" destId="{C8C4D913-4317-4C8F-A7A8-B74D1377B296}" srcOrd="0" destOrd="0" presId="urn:microsoft.com/office/officeart/2005/8/layout/hierarchy2"/>
    <dgm:cxn modelId="{1A658E3D-2E0A-4E9A-BCD8-121A606A5724}" srcId="{73C0DC18-A3F6-4CC8-A738-720D047FF5CA}" destId="{921AC05D-A15F-4F87-B0E5-145612A399E1}" srcOrd="3" destOrd="0" parTransId="{EDC70491-7F83-4425-A369-33E6B2007359}" sibTransId="{38466F3F-4C12-46BF-8396-510FB9FE4A6F}"/>
    <dgm:cxn modelId="{AA62B35B-883A-4DF3-B568-095E07EEC8D3}" type="presOf" srcId="{E07CD6E4-B9E0-4BC6-AAF5-3A22138C6D0D}" destId="{218947AD-530E-44F6-8D66-0EADEBA1A7CF}" srcOrd="1" destOrd="0" presId="urn:microsoft.com/office/officeart/2005/8/layout/hierarchy2"/>
    <dgm:cxn modelId="{AE289384-43FB-4D52-B002-776EE1E70431}" type="presOf" srcId="{335172C2-CD40-49CF-8E2C-65DB8FBFD646}" destId="{9DAB3330-A50B-4CAA-BE76-FE9CEF35A6B2}" srcOrd="1" destOrd="0" presId="urn:microsoft.com/office/officeart/2005/8/layout/hierarchy2"/>
    <dgm:cxn modelId="{CBDCD2EC-48D5-4FC2-8C6E-23B1425B36EF}" type="presParOf" srcId="{8A10E18C-8E64-4002-8BBC-0FA7A97D3D60}" destId="{BACAAEA1-278A-4AAF-AB27-3411AB841A5E}" srcOrd="0" destOrd="0" presId="urn:microsoft.com/office/officeart/2005/8/layout/hierarchy2"/>
    <dgm:cxn modelId="{6E571C7D-1F8F-4A3E-B2BB-CA4EFCA5CF5A}" type="presParOf" srcId="{BACAAEA1-278A-4AAF-AB27-3411AB841A5E}" destId="{C8C4D913-4317-4C8F-A7A8-B74D1377B296}" srcOrd="0" destOrd="0" presId="urn:microsoft.com/office/officeart/2005/8/layout/hierarchy2"/>
    <dgm:cxn modelId="{84610CDB-93F0-4361-B5FF-D1B96F7B5713}" type="presParOf" srcId="{BACAAEA1-278A-4AAF-AB27-3411AB841A5E}" destId="{01B1597D-B000-4AE5-8D0B-729E4E77CAC4}" srcOrd="1" destOrd="0" presId="urn:microsoft.com/office/officeart/2005/8/layout/hierarchy2"/>
    <dgm:cxn modelId="{93105D60-16E2-4AD9-A4B6-54A5BC9E6F5D}" type="presParOf" srcId="{01B1597D-B000-4AE5-8D0B-729E4E77CAC4}" destId="{2761F764-EBC3-4B02-A475-89B128BD849F}" srcOrd="0" destOrd="0" presId="urn:microsoft.com/office/officeart/2005/8/layout/hierarchy2"/>
    <dgm:cxn modelId="{83C4A5A6-A042-4BD8-A78A-0ECC21AE35A9}" type="presParOf" srcId="{2761F764-EBC3-4B02-A475-89B128BD849F}" destId="{60BC56D9-777C-496E-94C8-D360E849943B}" srcOrd="0" destOrd="0" presId="urn:microsoft.com/office/officeart/2005/8/layout/hierarchy2"/>
    <dgm:cxn modelId="{F66F1C30-FDFE-4612-8E40-7F9CB9B59F11}" type="presParOf" srcId="{01B1597D-B000-4AE5-8D0B-729E4E77CAC4}" destId="{2ABB229E-C741-47A3-97B4-B2E9B4A5716E}" srcOrd="1" destOrd="0" presId="urn:microsoft.com/office/officeart/2005/8/layout/hierarchy2"/>
    <dgm:cxn modelId="{EE168E4F-EFF5-4B48-BC96-AE780195E460}" type="presParOf" srcId="{2ABB229E-C741-47A3-97B4-B2E9B4A5716E}" destId="{B61E25C2-E057-4792-9EF3-5CB6CD1B07A8}" srcOrd="0" destOrd="0" presId="urn:microsoft.com/office/officeart/2005/8/layout/hierarchy2"/>
    <dgm:cxn modelId="{CA8B998F-5999-4267-B283-698D1BD672B1}" type="presParOf" srcId="{2ABB229E-C741-47A3-97B4-B2E9B4A5716E}" destId="{2AD56FA2-E8F7-4CDC-AAE4-F4E5BC06A985}" srcOrd="1" destOrd="0" presId="urn:microsoft.com/office/officeart/2005/8/layout/hierarchy2"/>
    <dgm:cxn modelId="{DC0F2C84-80D3-45E4-9B35-3A3A10C5EB9F}" type="presParOf" srcId="{2AD56FA2-E8F7-4CDC-AAE4-F4E5BC06A985}" destId="{E81079E0-D290-4E2A-B65D-7EDD28778B5A}" srcOrd="0" destOrd="0" presId="urn:microsoft.com/office/officeart/2005/8/layout/hierarchy2"/>
    <dgm:cxn modelId="{F3D24585-875E-4DAD-91B9-781BB17893A5}" type="presParOf" srcId="{E81079E0-D290-4E2A-B65D-7EDD28778B5A}" destId="{9DAB3330-A50B-4CAA-BE76-FE9CEF35A6B2}" srcOrd="0" destOrd="0" presId="urn:microsoft.com/office/officeart/2005/8/layout/hierarchy2"/>
    <dgm:cxn modelId="{7F3772F7-3F07-4385-A6BA-F120A72B946F}" type="presParOf" srcId="{2AD56FA2-E8F7-4CDC-AAE4-F4E5BC06A985}" destId="{FDE0012F-9D40-4F58-B825-569E0B28D67F}" srcOrd="1" destOrd="0" presId="urn:microsoft.com/office/officeart/2005/8/layout/hierarchy2"/>
    <dgm:cxn modelId="{FB74F310-C1FE-4B14-B6E0-E7B5B23F4DB0}" type="presParOf" srcId="{FDE0012F-9D40-4F58-B825-569E0B28D67F}" destId="{5F666DC0-11C2-4378-A9C2-95F62FD16CE1}" srcOrd="0" destOrd="0" presId="urn:microsoft.com/office/officeart/2005/8/layout/hierarchy2"/>
    <dgm:cxn modelId="{C91CC9DD-8CCB-45B7-81D2-1137D9E17FB8}" type="presParOf" srcId="{FDE0012F-9D40-4F58-B825-569E0B28D67F}" destId="{CD0A7FE8-EF8D-4C62-B45A-01715B207F01}" srcOrd="1" destOrd="0" presId="urn:microsoft.com/office/officeart/2005/8/layout/hierarchy2"/>
    <dgm:cxn modelId="{E5167EA7-2890-43D4-9F56-914F80832C71}" type="presParOf" srcId="{2AD56FA2-E8F7-4CDC-AAE4-F4E5BC06A985}" destId="{165159B8-BCB6-43B6-BEA3-677C03D27874}" srcOrd="2" destOrd="0" presId="urn:microsoft.com/office/officeart/2005/8/layout/hierarchy2"/>
    <dgm:cxn modelId="{D8FD8DA6-8E20-4C5F-8A0F-E2E189E7D473}" type="presParOf" srcId="{165159B8-BCB6-43B6-BEA3-677C03D27874}" destId="{218947AD-530E-44F6-8D66-0EADEBA1A7CF}" srcOrd="0" destOrd="0" presId="urn:microsoft.com/office/officeart/2005/8/layout/hierarchy2"/>
    <dgm:cxn modelId="{54CEB5C4-532A-4558-8D2D-13BB0A827070}" type="presParOf" srcId="{2AD56FA2-E8F7-4CDC-AAE4-F4E5BC06A985}" destId="{5E43E49D-35D2-42E7-A7C6-C80BDA2133BF}" srcOrd="3" destOrd="0" presId="urn:microsoft.com/office/officeart/2005/8/layout/hierarchy2"/>
    <dgm:cxn modelId="{8A979C42-7FA4-4BDD-9379-F0372B76A83F}" type="presParOf" srcId="{5E43E49D-35D2-42E7-A7C6-C80BDA2133BF}" destId="{68D4877D-D61F-401B-A00B-7094461BCCA3}" srcOrd="0" destOrd="0" presId="urn:microsoft.com/office/officeart/2005/8/layout/hierarchy2"/>
    <dgm:cxn modelId="{0F335D11-AD16-4D86-A76B-5419D598200A}" type="presParOf" srcId="{5E43E49D-35D2-42E7-A7C6-C80BDA2133BF}" destId="{C2CDA026-AFDA-45F9-901B-958F6C1914C0}" srcOrd="1" destOrd="0" presId="urn:microsoft.com/office/officeart/2005/8/layout/hierarchy2"/>
    <dgm:cxn modelId="{B3E1479B-BB90-4F4C-A326-32E85E9A7EF1}" type="presParOf" srcId="{2AD56FA2-E8F7-4CDC-AAE4-F4E5BC06A985}" destId="{83A21F76-4BF0-4D73-B374-91A6E1CEF428}" srcOrd="4" destOrd="0" presId="urn:microsoft.com/office/officeart/2005/8/layout/hierarchy2"/>
    <dgm:cxn modelId="{A7296CC4-F200-4377-9F2B-2769CF749E3C}" type="presParOf" srcId="{83A21F76-4BF0-4D73-B374-91A6E1CEF428}" destId="{FCCFBD21-C184-48C7-B5F4-EB3A01C13F57}" srcOrd="0" destOrd="0" presId="urn:microsoft.com/office/officeart/2005/8/layout/hierarchy2"/>
    <dgm:cxn modelId="{7E2C7E92-0D1B-498A-9CDF-23EB45C0C86E}" type="presParOf" srcId="{2AD56FA2-E8F7-4CDC-AAE4-F4E5BC06A985}" destId="{7FDBE4D1-379A-4D76-B548-7587CBA17AC6}" srcOrd="5" destOrd="0" presId="urn:microsoft.com/office/officeart/2005/8/layout/hierarchy2"/>
    <dgm:cxn modelId="{FE2D4BA5-0772-48CC-BAC3-AD7505CA07CC}" type="presParOf" srcId="{7FDBE4D1-379A-4D76-B548-7587CBA17AC6}" destId="{38CF95C3-E1F6-4AE4-982A-7F264B3E7F92}" srcOrd="0" destOrd="0" presId="urn:microsoft.com/office/officeart/2005/8/layout/hierarchy2"/>
    <dgm:cxn modelId="{AEA1C06E-4374-40DB-B13B-3B3CD7928FA3}" type="presParOf" srcId="{7FDBE4D1-379A-4D76-B548-7587CBA17AC6}" destId="{D1A8336C-4F07-4B52-980F-B1FE113EF9DB}" srcOrd="1" destOrd="0" presId="urn:microsoft.com/office/officeart/2005/8/layout/hierarchy2"/>
    <dgm:cxn modelId="{FD5D6730-ED17-468A-85C2-25AA9DA66D47}" type="presParOf" srcId="{2AD56FA2-E8F7-4CDC-AAE4-F4E5BC06A985}" destId="{4CD3C2C6-0724-414B-AC30-C4F8674A5494}" srcOrd="6" destOrd="0" presId="urn:microsoft.com/office/officeart/2005/8/layout/hierarchy2"/>
    <dgm:cxn modelId="{C483B91B-0D11-40FB-9734-E7036C965C77}" type="presParOf" srcId="{4CD3C2C6-0724-414B-AC30-C4F8674A5494}" destId="{C6838386-D0DF-435D-8CD9-7A01D296DD4F}" srcOrd="0" destOrd="0" presId="urn:microsoft.com/office/officeart/2005/8/layout/hierarchy2"/>
    <dgm:cxn modelId="{485E9837-C48E-47F3-8632-6E5251226FCA}" type="presParOf" srcId="{2AD56FA2-E8F7-4CDC-AAE4-F4E5BC06A985}" destId="{A846061B-C4A3-49BE-A5CB-DC223B6C6E30}" srcOrd="7" destOrd="0" presId="urn:microsoft.com/office/officeart/2005/8/layout/hierarchy2"/>
    <dgm:cxn modelId="{F679B753-40BB-4989-9568-AD1185EDE303}" type="presParOf" srcId="{A846061B-C4A3-49BE-A5CB-DC223B6C6E30}" destId="{7344297D-31D2-4F3E-99DA-CE194B6F2469}" srcOrd="0" destOrd="0" presId="urn:microsoft.com/office/officeart/2005/8/layout/hierarchy2"/>
    <dgm:cxn modelId="{3D162A47-0778-4EEF-8D0C-F0F738ABC904}" type="presParOf" srcId="{A846061B-C4A3-49BE-A5CB-DC223B6C6E30}" destId="{6229DD1A-728E-469E-802E-CF3D24AF7331}"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36A428A-25A9-42AE-8D78-3AFC0C1BB967}" type="doc">
      <dgm:prSet loTypeId="urn:microsoft.com/office/officeart/2005/8/layout/gear1" loCatId="relationship" qsTypeId="urn:microsoft.com/office/officeart/2005/8/quickstyle/simple1" qsCatId="simple" csTypeId="urn:microsoft.com/office/officeart/2005/8/colors/colorful2" csCatId="colorful" phldr="1"/>
      <dgm:spPr/>
    </dgm:pt>
    <dgm:pt modelId="{BE3DE467-8F2E-4779-BADA-E955B632E6D3}">
      <dgm:prSet phldrT="[Teksti]" custT="1"/>
      <dgm:spPr>
        <a:solidFill>
          <a:schemeClr val="accent1"/>
        </a:solidFill>
      </dgm:spPr>
      <dgm:t>
        <a:bodyPr/>
        <a:lstStyle/>
        <a:p>
          <a:r>
            <a:rPr lang="fi-FI" sz="1200" smtClean="0">
              <a:solidFill>
                <a:schemeClr val="tx1"/>
              </a:solidFill>
            </a:rPr>
            <a:t>Asiakas- ja hoitojakso-lähtöisyys</a:t>
          </a:r>
          <a:endParaRPr lang="fi-FI" sz="1200">
            <a:solidFill>
              <a:schemeClr val="tx1"/>
            </a:solidFill>
          </a:endParaRPr>
        </a:p>
      </dgm:t>
    </dgm:pt>
    <dgm:pt modelId="{B8A0C0AB-3939-43CD-A87D-9997D28EAFF3}" type="parTrans" cxnId="{A037D440-75E2-456A-9407-7F6FA94889D1}">
      <dgm:prSet/>
      <dgm:spPr/>
      <dgm:t>
        <a:bodyPr/>
        <a:lstStyle/>
        <a:p>
          <a:endParaRPr lang="fi-FI"/>
        </a:p>
      </dgm:t>
    </dgm:pt>
    <dgm:pt modelId="{3FF04C6C-A2DC-4389-9BD6-D5AEBEF36064}" type="sibTrans" cxnId="{A037D440-75E2-456A-9407-7F6FA94889D1}">
      <dgm:prSet/>
      <dgm:spPr/>
      <dgm:t>
        <a:bodyPr/>
        <a:lstStyle/>
        <a:p>
          <a:endParaRPr lang="fi-FI"/>
        </a:p>
      </dgm:t>
    </dgm:pt>
    <dgm:pt modelId="{76FADD50-95C4-46E1-B292-314CFAD12A39}">
      <dgm:prSet phldrT="[Teksti]" custT="1"/>
      <dgm:spPr>
        <a:solidFill>
          <a:schemeClr val="accent4">
            <a:lumMod val="60000"/>
            <a:lumOff val="40000"/>
          </a:schemeClr>
        </a:solidFill>
      </dgm:spPr>
      <dgm:t>
        <a:bodyPr/>
        <a:lstStyle/>
        <a:p>
          <a:r>
            <a:rPr lang="fi-FI" sz="1200" smtClean="0">
              <a:solidFill>
                <a:schemeClr val="tx1"/>
              </a:solidFill>
            </a:rPr>
            <a:t>Kysyntä-virran hallinta</a:t>
          </a:r>
          <a:endParaRPr lang="fi-FI" sz="1200">
            <a:solidFill>
              <a:schemeClr val="tx1"/>
            </a:solidFill>
          </a:endParaRPr>
        </a:p>
      </dgm:t>
    </dgm:pt>
    <dgm:pt modelId="{33E60348-8D85-4D1F-BB8E-4354904D4569}" type="parTrans" cxnId="{17B14EA8-606D-4EC3-B2C5-3A9D0C3EF4E7}">
      <dgm:prSet/>
      <dgm:spPr/>
      <dgm:t>
        <a:bodyPr/>
        <a:lstStyle/>
        <a:p>
          <a:endParaRPr lang="fi-FI"/>
        </a:p>
      </dgm:t>
    </dgm:pt>
    <dgm:pt modelId="{D9E5DE1E-CCBF-4F34-8D2A-3F2AD6629281}" type="sibTrans" cxnId="{17B14EA8-606D-4EC3-B2C5-3A9D0C3EF4E7}">
      <dgm:prSet/>
      <dgm:spPr/>
      <dgm:t>
        <a:bodyPr/>
        <a:lstStyle/>
        <a:p>
          <a:endParaRPr lang="fi-FI"/>
        </a:p>
      </dgm:t>
    </dgm:pt>
    <dgm:pt modelId="{CA125B8E-BA7F-4E4C-870B-26F6638277CA}">
      <dgm:prSet phldrT="[Teksti]" custT="1"/>
      <dgm:spPr>
        <a:solidFill>
          <a:srgbClr val="CCECFF"/>
        </a:solidFill>
      </dgm:spPr>
      <dgm:t>
        <a:bodyPr/>
        <a:lstStyle/>
        <a:p>
          <a:r>
            <a:rPr lang="fi-FI" sz="1200" dirty="0" smtClean="0">
              <a:solidFill>
                <a:schemeClr val="tx1"/>
              </a:solidFill>
            </a:rPr>
            <a:t>Moniammatillinen tiimiohjautuva kokonaishoito-tuotanto</a:t>
          </a:r>
          <a:endParaRPr lang="fi-FI" sz="1200" dirty="0">
            <a:solidFill>
              <a:schemeClr val="tx1"/>
            </a:solidFill>
          </a:endParaRPr>
        </a:p>
      </dgm:t>
    </dgm:pt>
    <dgm:pt modelId="{FCCAE0D2-FFB2-4FBE-8F6A-3A6D5255FDB9}" type="parTrans" cxnId="{A09638CB-7B9F-480E-91AB-F4A867047361}">
      <dgm:prSet/>
      <dgm:spPr/>
      <dgm:t>
        <a:bodyPr/>
        <a:lstStyle/>
        <a:p>
          <a:endParaRPr lang="fi-FI"/>
        </a:p>
      </dgm:t>
    </dgm:pt>
    <dgm:pt modelId="{E8F47040-5B0B-48C5-839D-0FA8A731616B}" type="sibTrans" cxnId="{A09638CB-7B9F-480E-91AB-F4A867047361}">
      <dgm:prSet/>
      <dgm:spPr/>
      <dgm:t>
        <a:bodyPr/>
        <a:lstStyle/>
        <a:p>
          <a:endParaRPr lang="fi-FI"/>
        </a:p>
      </dgm:t>
    </dgm:pt>
    <dgm:pt modelId="{60F0AFAE-0B91-4A5A-BAE5-240F1B7D9F46}" type="pres">
      <dgm:prSet presAssocID="{F36A428A-25A9-42AE-8D78-3AFC0C1BB967}" presName="composite" presStyleCnt="0">
        <dgm:presLayoutVars>
          <dgm:chMax val="3"/>
          <dgm:animLvl val="lvl"/>
          <dgm:resizeHandles val="exact"/>
        </dgm:presLayoutVars>
      </dgm:prSet>
      <dgm:spPr/>
    </dgm:pt>
    <dgm:pt modelId="{0766287A-17B0-4C5F-A3D5-5A1B1D211B1E}" type="pres">
      <dgm:prSet presAssocID="{BE3DE467-8F2E-4779-BADA-E955B632E6D3}" presName="gear1" presStyleLbl="node1" presStyleIdx="0" presStyleCnt="3" custScaleX="90984" custScaleY="90984" custLinFactNeighborX="-7288" custLinFactNeighborY="3111">
        <dgm:presLayoutVars>
          <dgm:chMax val="1"/>
          <dgm:bulletEnabled val="1"/>
        </dgm:presLayoutVars>
      </dgm:prSet>
      <dgm:spPr/>
      <dgm:t>
        <a:bodyPr/>
        <a:lstStyle/>
        <a:p>
          <a:endParaRPr lang="fi-FI"/>
        </a:p>
      </dgm:t>
    </dgm:pt>
    <dgm:pt modelId="{586A601F-A7B8-4E91-9938-1FB798BCFF01}" type="pres">
      <dgm:prSet presAssocID="{BE3DE467-8F2E-4779-BADA-E955B632E6D3}" presName="gear1srcNode" presStyleLbl="node1" presStyleIdx="0" presStyleCnt="3"/>
      <dgm:spPr/>
      <dgm:t>
        <a:bodyPr/>
        <a:lstStyle/>
        <a:p>
          <a:endParaRPr lang="fi-FI"/>
        </a:p>
      </dgm:t>
    </dgm:pt>
    <dgm:pt modelId="{D4DF9E46-1348-470B-8A7A-EFF7713F1290}" type="pres">
      <dgm:prSet presAssocID="{BE3DE467-8F2E-4779-BADA-E955B632E6D3}" presName="gear1dstNode" presStyleLbl="node1" presStyleIdx="0" presStyleCnt="3"/>
      <dgm:spPr/>
      <dgm:t>
        <a:bodyPr/>
        <a:lstStyle/>
        <a:p>
          <a:endParaRPr lang="fi-FI"/>
        </a:p>
      </dgm:t>
    </dgm:pt>
    <dgm:pt modelId="{F664EAB8-1C11-4BD8-9093-87D929E5F385}" type="pres">
      <dgm:prSet presAssocID="{76FADD50-95C4-46E1-B292-314CFAD12A39}" presName="gear2" presStyleLbl="node1" presStyleIdx="1" presStyleCnt="3" custScaleX="103114" custScaleY="103114" custLinFactNeighborX="-592" custLinFactNeighborY="9640">
        <dgm:presLayoutVars>
          <dgm:chMax val="1"/>
          <dgm:bulletEnabled val="1"/>
        </dgm:presLayoutVars>
      </dgm:prSet>
      <dgm:spPr/>
      <dgm:t>
        <a:bodyPr/>
        <a:lstStyle/>
        <a:p>
          <a:endParaRPr lang="fi-FI"/>
        </a:p>
      </dgm:t>
    </dgm:pt>
    <dgm:pt modelId="{C9D41CA9-9B72-4FA3-9065-DC05F4F78B1B}" type="pres">
      <dgm:prSet presAssocID="{76FADD50-95C4-46E1-B292-314CFAD12A39}" presName="gear2srcNode" presStyleLbl="node1" presStyleIdx="1" presStyleCnt="3"/>
      <dgm:spPr/>
      <dgm:t>
        <a:bodyPr/>
        <a:lstStyle/>
        <a:p>
          <a:endParaRPr lang="fi-FI"/>
        </a:p>
      </dgm:t>
    </dgm:pt>
    <dgm:pt modelId="{F7E7AE4D-6A94-4BB6-8E66-4632C3A7B7E3}" type="pres">
      <dgm:prSet presAssocID="{76FADD50-95C4-46E1-B292-314CFAD12A39}" presName="gear2dstNode" presStyleLbl="node1" presStyleIdx="1" presStyleCnt="3"/>
      <dgm:spPr/>
      <dgm:t>
        <a:bodyPr/>
        <a:lstStyle/>
        <a:p>
          <a:endParaRPr lang="fi-FI"/>
        </a:p>
      </dgm:t>
    </dgm:pt>
    <dgm:pt modelId="{7EF11543-F356-4D13-8A25-8B478D442D43}" type="pres">
      <dgm:prSet presAssocID="{CA125B8E-BA7F-4E4C-870B-26F6638277CA}" presName="gear3" presStyleLbl="node1" presStyleIdx="2" presStyleCnt="3" custScaleX="135587" custScaleY="135697"/>
      <dgm:spPr/>
      <dgm:t>
        <a:bodyPr/>
        <a:lstStyle/>
        <a:p>
          <a:endParaRPr lang="fi-FI"/>
        </a:p>
      </dgm:t>
    </dgm:pt>
    <dgm:pt modelId="{61A6FD7C-36D9-4403-9E5C-CB0913996FBA}" type="pres">
      <dgm:prSet presAssocID="{CA125B8E-BA7F-4E4C-870B-26F6638277CA}" presName="gear3tx" presStyleLbl="node1" presStyleIdx="2" presStyleCnt="3">
        <dgm:presLayoutVars>
          <dgm:chMax val="1"/>
          <dgm:bulletEnabled val="1"/>
        </dgm:presLayoutVars>
      </dgm:prSet>
      <dgm:spPr/>
      <dgm:t>
        <a:bodyPr/>
        <a:lstStyle/>
        <a:p>
          <a:endParaRPr lang="fi-FI"/>
        </a:p>
      </dgm:t>
    </dgm:pt>
    <dgm:pt modelId="{59CD732B-D5EE-421A-898F-04E130E0AA96}" type="pres">
      <dgm:prSet presAssocID="{CA125B8E-BA7F-4E4C-870B-26F6638277CA}" presName="gear3srcNode" presStyleLbl="node1" presStyleIdx="2" presStyleCnt="3"/>
      <dgm:spPr/>
      <dgm:t>
        <a:bodyPr/>
        <a:lstStyle/>
        <a:p>
          <a:endParaRPr lang="fi-FI"/>
        </a:p>
      </dgm:t>
    </dgm:pt>
    <dgm:pt modelId="{8C33DBC1-F29C-4211-84B1-26BD7422896D}" type="pres">
      <dgm:prSet presAssocID="{CA125B8E-BA7F-4E4C-870B-26F6638277CA}" presName="gear3dstNode" presStyleLbl="node1" presStyleIdx="2" presStyleCnt="3"/>
      <dgm:spPr/>
      <dgm:t>
        <a:bodyPr/>
        <a:lstStyle/>
        <a:p>
          <a:endParaRPr lang="fi-FI"/>
        </a:p>
      </dgm:t>
    </dgm:pt>
    <dgm:pt modelId="{39DBA883-1E36-4EBC-8521-FF5CA9726E4A}" type="pres">
      <dgm:prSet presAssocID="{3FF04C6C-A2DC-4389-9BD6-D5AEBEF36064}" presName="connector1" presStyleLbl="sibTrans2D1" presStyleIdx="0" presStyleCnt="3"/>
      <dgm:spPr/>
      <dgm:t>
        <a:bodyPr/>
        <a:lstStyle/>
        <a:p>
          <a:endParaRPr lang="fi-FI"/>
        </a:p>
      </dgm:t>
    </dgm:pt>
    <dgm:pt modelId="{DA2C4E1C-5F26-4826-A26A-AAC8FCDE389C}" type="pres">
      <dgm:prSet presAssocID="{D9E5DE1E-CCBF-4F34-8D2A-3F2AD6629281}" presName="connector2" presStyleLbl="sibTrans2D1" presStyleIdx="1" presStyleCnt="3"/>
      <dgm:spPr/>
      <dgm:t>
        <a:bodyPr/>
        <a:lstStyle/>
        <a:p>
          <a:endParaRPr lang="fi-FI"/>
        </a:p>
      </dgm:t>
    </dgm:pt>
    <dgm:pt modelId="{8F3E802F-2B44-44C3-B230-8C7A64344D1E}" type="pres">
      <dgm:prSet presAssocID="{E8F47040-5B0B-48C5-839D-0FA8A731616B}" presName="connector3" presStyleLbl="sibTrans2D1" presStyleIdx="2" presStyleCnt="3"/>
      <dgm:spPr/>
      <dgm:t>
        <a:bodyPr/>
        <a:lstStyle/>
        <a:p>
          <a:endParaRPr lang="fi-FI"/>
        </a:p>
      </dgm:t>
    </dgm:pt>
  </dgm:ptLst>
  <dgm:cxnLst>
    <dgm:cxn modelId="{27644C51-ADE0-4B83-9F18-612F66C8135D}" type="presOf" srcId="{D9E5DE1E-CCBF-4F34-8D2A-3F2AD6629281}" destId="{DA2C4E1C-5F26-4826-A26A-AAC8FCDE389C}" srcOrd="0" destOrd="0" presId="urn:microsoft.com/office/officeart/2005/8/layout/gear1"/>
    <dgm:cxn modelId="{17B14EA8-606D-4EC3-B2C5-3A9D0C3EF4E7}" srcId="{F36A428A-25A9-42AE-8D78-3AFC0C1BB967}" destId="{76FADD50-95C4-46E1-B292-314CFAD12A39}" srcOrd="1" destOrd="0" parTransId="{33E60348-8D85-4D1F-BB8E-4354904D4569}" sibTransId="{D9E5DE1E-CCBF-4F34-8D2A-3F2AD6629281}"/>
    <dgm:cxn modelId="{C041C7ED-1FDA-4D56-9522-B10F8406518F}" type="presOf" srcId="{CA125B8E-BA7F-4E4C-870B-26F6638277CA}" destId="{7EF11543-F356-4D13-8A25-8B478D442D43}" srcOrd="0" destOrd="0" presId="urn:microsoft.com/office/officeart/2005/8/layout/gear1"/>
    <dgm:cxn modelId="{E9785254-003B-48E6-94CA-C4E2A25136DF}" type="presOf" srcId="{76FADD50-95C4-46E1-B292-314CFAD12A39}" destId="{C9D41CA9-9B72-4FA3-9065-DC05F4F78B1B}" srcOrd="1" destOrd="0" presId="urn:microsoft.com/office/officeart/2005/8/layout/gear1"/>
    <dgm:cxn modelId="{E108F412-170D-40D3-A7FB-7B1647ABCFC1}" type="presOf" srcId="{CA125B8E-BA7F-4E4C-870B-26F6638277CA}" destId="{59CD732B-D5EE-421A-898F-04E130E0AA96}" srcOrd="2" destOrd="0" presId="urn:microsoft.com/office/officeart/2005/8/layout/gear1"/>
    <dgm:cxn modelId="{42FD8116-E058-425B-92E5-5A6DFC89A1CC}" type="presOf" srcId="{CA125B8E-BA7F-4E4C-870B-26F6638277CA}" destId="{61A6FD7C-36D9-4403-9E5C-CB0913996FBA}" srcOrd="1" destOrd="0" presId="urn:microsoft.com/office/officeart/2005/8/layout/gear1"/>
    <dgm:cxn modelId="{67E032E5-0134-4FDF-9B5A-96F7FF94CF4E}" type="presOf" srcId="{E8F47040-5B0B-48C5-839D-0FA8A731616B}" destId="{8F3E802F-2B44-44C3-B230-8C7A64344D1E}" srcOrd="0" destOrd="0" presId="urn:microsoft.com/office/officeart/2005/8/layout/gear1"/>
    <dgm:cxn modelId="{C90F54F0-74E9-47FA-8372-D211D087673D}" type="presOf" srcId="{3FF04C6C-A2DC-4389-9BD6-D5AEBEF36064}" destId="{39DBA883-1E36-4EBC-8521-FF5CA9726E4A}" srcOrd="0" destOrd="0" presId="urn:microsoft.com/office/officeart/2005/8/layout/gear1"/>
    <dgm:cxn modelId="{A037D440-75E2-456A-9407-7F6FA94889D1}" srcId="{F36A428A-25A9-42AE-8D78-3AFC0C1BB967}" destId="{BE3DE467-8F2E-4779-BADA-E955B632E6D3}" srcOrd="0" destOrd="0" parTransId="{B8A0C0AB-3939-43CD-A87D-9997D28EAFF3}" sibTransId="{3FF04C6C-A2DC-4389-9BD6-D5AEBEF36064}"/>
    <dgm:cxn modelId="{94FAEB0A-5C7C-4FCF-991A-802803B16F2B}" type="presOf" srcId="{F36A428A-25A9-42AE-8D78-3AFC0C1BB967}" destId="{60F0AFAE-0B91-4A5A-BAE5-240F1B7D9F46}" srcOrd="0" destOrd="0" presId="urn:microsoft.com/office/officeart/2005/8/layout/gear1"/>
    <dgm:cxn modelId="{D280F183-8265-4F82-B19B-403FA1881443}" type="presOf" srcId="{BE3DE467-8F2E-4779-BADA-E955B632E6D3}" destId="{586A601F-A7B8-4E91-9938-1FB798BCFF01}" srcOrd="1" destOrd="0" presId="urn:microsoft.com/office/officeart/2005/8/layout/gear1"/>
    <dgm:cxn modelId="{F38A2BB8-17F6-4AAB-8CD1-5DAC1C621C0C}" type="presOf" srcId="{BE3DE467-8F2E-4779-BADA-E955B632E6D3}" destId="{0766287A-17B0-4C5F-A3D5-5A1B1D211B1E}" srcOrd="0" destOrd="0" presId="urn:microsoft.com/office/officeart/2005/8/layout/gear1"/>
    <dgm:cxn modelId="{6710FE3E-2EBC-49F5-90EB-FAD80112B76D}" type="presOf" srcId="{76FADD50-95C4-46E1-B292-314CFAD12A39}" destId="{F664EAB8-1C11-4BD8-9093-87D929E5F385}" srcOrd="0" destOrd="0" presId="urn:microsoft.com/office/officeart/2005/8/layout/gear1"/>
    <dgm:cxn modelId="{22912A9C-C24E-4C19-8643-702C99671EA9}" type="presOf" srcId="{BE3DE467-8F2E-4779-BADA-E955B632E6D3}" destId="{D4DF9E46-1348-470B-8A7A-EFF7713F1290}" srcOrd="2" destOrd="0" presId="urn:microsoft.com/office/officeart/2005/8/layout/gear1"/>
    <dgm:cxn modelId="{A09638CB-7B9F-480E-91AB-F4A867047361}" srcId="{F36A428A-25A9-42AE-8D78-3AFC0C1BB967}" destId="{CA125B8E-BA7F-4E4C-870B-26F6638277CA}" srcOrd="2" destOrd="0" parTransId="{FCCAE0D2-FFB2-4FBE-8F6A-3A6D5255FDB9}" sibTransId="{E8F47040-5B0B-48C5-839D-0FA8A731616B}"/>
    <dgm:cxn modelId="{8F3345BA-0E25-4CAC-9305-A87AB486370A}" type="presOf" srcId="{76FADD50-95C4-46E1-B292-314CFAD12A39}" destId="{F7E7AE4D-6A94-4BB6-8E66-4632C3A7B7E3}" srcOrd="2" destOrd="0" presId="urn:microsoft.com/office/officeart/2005/8/layout/gear1"/>
    <dgm:cxn modelId="{E15574B9-3455-4F64-A726-6BACD30D5775}" type="presOf" srcId="{CA125B8E-BA7F-4E4C-870B-26F6638277CA}" destId="{8C33DBC1-F29C-4211-84B1-26BD7422896D}" srcOrd="3" destOrd="0" presId="urn:microsoft.com/office/officeart/2005/8/layout/gear1"/>
    <dgm:cxn modelId="{394DE6C8-4375-4592-B3E8-9213CF2226A8}" type="presParOf" srcId="{60F0AFAE-0B91-4A5A-BAE5-240F1B7D9F46}" destId="{0766287A-17B0-4C5F-A3D5-5A1B1D211B1E}" srcOrd="0" destOrd="0" presId="urn:microsoft.com/office/officeart/2005/8/layout/gear1"/>
    <dgm:cxn modelId="{449DDEB6-0360-47BC-B2FB-184EECA55EAA}" type="presParOf" srcId="{60F0AFAE-0B91-4A5A-BAE5-240F1B7D9F46}" destId="{586A601F-A7B8-4E91-9938-1FB798BCFF01}" srcOrd="1" destOrd="0" presId="urn:microsoft.com/office/officeart/2005/8/layout/gear1"/>
    <dgm:cxn modelId="{740BBCEB-885F-41D4-9B2E-B7F41432BD17}" type="presParOf" srcId="{60F0AFAE-0B91-4A5A-BAE5-240F1B7D9F46}" destId="{D4DF9E46-1348-470B-8A7A-EFF7713F1290}" srcOrd="2" destOrd="0" presId="urn:microsoft.com/office/officeart/2005/8/layout/gear1"/>
    <dgm:cxn modelId="{C8CBD0CC-D815-4E9A-86F0-EEAED872A85D}" type="presParOf" srcId="{60F0AFAE-0B91-4A5A-BAE5-240F1B7D9F46}" destId="{F664EAB8-1C11-4BD8-9093-87D929E5F385}" srcOrd="3" destOrd="0" presId="urn:microsoft.com/office/officeart/2005/8/layout/gear1"/>
    <dgm:cxn modelId="{F217CA02-F47E-4D58-9E08-AE767A4CF01F}" type="presParOf" srcId="{60F0AFAE-0B91-4A5A-BAE5-240F1B7D9F46}" destId="{C9D41CA9-9B72-4FA3-9065-DC05F4F78B1B}" srcOrd="4" destOrd="0" presId="urn:microsoft.com/office/officeart/2005/8/layout/gear1"/>
    <dgm:cxn modelId="{0B99701C-A107-470D-84D3-684DC39C5483}" type="presParOf" srcId="{60F0AFAE-0B91-4A5A-BAE5-240F1B7D9F46}" destId="{F7E7AE4D-6A94-4BB6-8E66-4632C3A7B7E3}" srcOrd="5" destOrd="0" presId="urn:microsoft.com/office/officeart/2005/8/layout/gear1"/>
    <dgm:cxn modelId="{F86C374A-E9DB-4E2B-8D25-A2AF59D5EB94}" type="presParOf" srcId="{60F0AFAE-0B91-4A5A-BAE5-240F1B7D9F46}" destId="{7EF11543-F356-4D13-8A25-8B478D442D43}" srcOrd="6" destOrd="0" presId="urn:microsoft.com/office/officeart/2005/8/layout/gear1"/>
    <dgm:cxn modelId="{37BF6AC1-881A-4A25-A068-1751D4DF49A8}" type="presParOf" srcId="{60F0AFAE-0B91-4A5A-BAE5-240F1B7D9F46}" destId="{61A6FD7C-36D9-4403-9E5C-CB0913996FBA}" srcOrd="7" destOrd="0" presId="urn:microsoft.com/office/officeart/2005/8/layout/gear1"/>
    <dgm:cxn modelId="{D3DEA4EE-F6A2-4CAC-9DB4-567387A61EE5}" type="presParOf" srcId="{60F0AFAE-0B91-4A5A-BAE5-240F1B7D9F46}" destId="{59CD732B-D5EE-421A-898F-04E130E0AA96}" srcOrd="8" destOrd="0" presId="urn:microsoft.com/office/officeart/2005/8/layout/gear1"/>
    <dgm:cxn modelId="{4D91B398-583C-4BBE-8077-BC1F68A52079}" type="presParOf" srcId="{60F0AFAE-0B91-4A5A-BAE5-240F1B7D9F46}" destId="{8C33DBC1-F29C-4211-84B1-26BD7422896D}" srcOrd="9" destOrd="0" presId="urn:microsoft.com/office/officeart/2005/8/layout/gear1"/>
    <dgm:cxn modelId="{2A7C7634-C57F-4F0F-AEF5-F577D0F26E7B}" type="presParOf" srcId="{60F0AFAE-0B91-4A5A-BAE5-240F1B7D9F46}" destId="{39DBA883-1E36-4EBC-8521-FF5CA9726E4A}" srcOrd="10" destOrd="0" presId="urn:microsoft.com/office/officeart/2005/8/layout/gear1"/>
    <dgm:cxn modelId="{E48E6A5B-8818-4A87-9EED-E9B7F3868F60}" type="presParOf" srcId="{60F0AFAE-0B91-4A5A-BAE5-240F1B7D9F46}" destId="{DA2C4E1C-5F26-4826-A26A-AAC8FCDE389C}" srcOrd="11" destOrd="0" presId="urn:microsoft.com/office/officeart/2005/8/layout/gear1"/>
    <dgm:cxn modelId="{090F5E25-3386-4389-A219-4D0F99063DC0}" type="presParOf" srcId="{60F0AFAE-0B91-4A5A-BAE5-240F1B7D9F46}" destId="{8F3E802F-2B44-44C3-B230-8C7A64344D1E}"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1BB20C6-B17F-49C7-A6FA-078F437F53C9}"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fi-FI"/>
        </a:p>
      </dgm:t>
    </dgm:pt>
    <dgm:pt modelId="{BAD45437-0B5C-49B2-B0E4-FA42BEDD89B8}">
      <dgm:prSet phldrT="[Teksti]" custT="1"/>
      <dgm:spPr>
        <a:solidFill>
          <a:schemeClr val="tx2">
            <a:lumMod val="60000"/>
            <a:lumOff val="40000"/>
          </a:schemeClr>
        </a:solidFill>
      </dgm:spPr>
      <dgm:t>
        <a:bodyPr/>
        <a:lstStyle/>
        <a:p>
          <a:r>
            <a:rPr lang="fi-FI" sz="2000" smtClean="0">
              <a:solidFill>
                <a:schemeClr val="tx1"/>
              </a:solidFill>
            </a:rPr>
            <a:t>Turun suun terveydenhuolto</a:t>
          </a:r>
          <a:endParaRPr lang="fi-FI" sz="2000">
            <a:solidFill>
              <a:schemeClr val="tx1"/>
            </a:solidFill>
          </a:endParaRPr>
        </a:p>
      </dgm:t>
    </dgm:pt>
    <dgm:pt modelId="{0F22EF20-E62F-465D-BBE6-C508D7075279}" type="parTrans" cxnId="{C3E695DE-3774-4872-9E4F-CDD07B227536}">
      <dgm:prSet/>
      <dgm:spPr/>
      <dgm:t>
        <a:bodyPr/>
        <a:lstStyle/>
        <a:p>
          <a:endParaRPr lang="fi-FI" sz="1100"/>
        </a:p>
      </dgm:t>
    </dgm:pt>
    <dgm:pt modelId="{DE53FC18-0EE4-457F-BA2B-B80F835B2F5E}" type="sibTrans" cxnId="{C3E695DE-3774-4872-9E4F-CDD07B227536}">
      <dgm:prSet/>
      <dgm:spPr/>
      <dgm:t>
        <a:bodyPr/>
        <a:lstStyle/>
        <a:p>
          <a:endParaRPr lang="fi-FI" sz="1100"/>
        </a:p>
      </dgm:t>
    </dgm:pt>
    <dgm:pt modelId="{9D0DF457-C1B3-4B96-8A85-779D6B91BAB4}">
      <dgm:prSet phldrT="[Teksti]" custT="1"/>
      <dgm:spPr>
        <a:solidFill>
          <a:schemeClr val="accent4">
            <a:lumMod val="40000"/>
            <a:lumOff val="60000"/>
          </a:schemeClr>
        </a:solidFill>
      </dgm:spPr>
      <dgm:t>
        <a:bodyPr/>
        <a:lstStyle/>
        <a:p>
          <a:r>
            <a:rPr lang="fi-FI" sz="2000" smtClean="0">
              <a:solidFill>
                <a:schemeClr val="tx1"/>
              </a:solidFill>
            </a:rPr>
            <a:t>Kliininen hammashoito</a:t>
          </a:r>
          <a:endParaRPr lang="fi-FI" sz="2000">
            <a:solidFill>
              <a:schemeClr val="tx1"/>
            </a:solidFill>
          </a:endParaRPr>
        </a:p>
      </dgm:t>
    </dgm:pt>
    <dgm:pt modelId="{2D598716-09E1-4B19-A427-EFB43372B151}" type="parTrans" cxnId="{CE2F8EB2-542D-4DEE-8EC7-A7E2FCBEDC04}">
      <dgm:prSet/>
      <dgm:spPr/>
      <dgm:t>
        <a:bodyPr/>
        <a:lstStyle/>
        <a:p>
          <a:endParaRPr lang="fi-FI" sz="1100"/>
        </a:p>
      </dgm:t>
    </dgm:pt>
    <dgm:pt modelId="{F41FA51B-6DAD-45F4-A123-97E1E016DAC6}" type="sibTrans" cxnId="{CE2F8EB2-542D-4DEE-8EC7-A7E2FCBEDC04}">
      <dgm:prSet/>
      <dgm:spPr/>
      <dgm:t>
        <a:bodyPr/>
        <a:lstStyle/>
        <a:p>
          <a:endParaRPr lang="fi-FI" sz="1100"/>
        </a:p>
      </dgm:t>
    </dgm:pt>
    <dgm:pt modelId="{13861BF6-8B57-4D15-9A42-0250A741A689}">
      <dgm:prSet phldrT="[Teksti]" custT="1"/>
      <dgm:spPr>
        <a:solidFill>
          <a:srgbClr val="FF99FF"/>
        </a:solidFill>
      </dgm:spPr>
      <dgm:t>
        <a:bodyPr/>
        <a:lstStyle/>
        <a:p>
          <a:r>
            <a:rPr lang="fi-FI" sz="2000" smtClean="0">
              <a:solidFill>
                <a:schemeClr val="tx1"/>
              </a:solidFill>
            </a:rPr>
            <a:t>Opetushammashoitola</a:t>
          </a:r>
          <a:endParaRPr lang="fi-FI" sz="2000">
            <a:solidFill>
              <a:schemeClr val="tx1"/>
            </a:solidFill>
          </a:endParaRPr>
        </a:p>
      </dgm:t>
    </dgm:pt>
    <dgm:pt modelId="{C88FBD7C-CB81-4CC5-BBDA-B67F1E547BCB}" type="parTrans" cxnId="{35310B02-0D43-42E5-B21C-4F27C59EC24B}">
      <dgm:prSet/>
      <dgm:spPr/>
      <dgm:t>
        <a:bodyPr/>
        <a:lstStyle/>
        <a:p>
          <a:endParaRPr lang="fi-FI" sz="1100"/>
        </a:p>
      </dgm:t>
    </dgm:pt>
    <dgm:pt modelId="{067E8505-C34B-4B49-A9E6-92BF0DE84F80}" type="sibTrans" cxnId="{35310B02-0D43-42E5-B21C-4F27C59EC24B}">
      <dgm:prSet/>
      <dgm:spPr/>
      <dgm:t>
        <a:bodyPr/>
        <a:lstStyle/>
        <a:p>
          <a:endParaRPr lang="fi-FI" sz="1100"/>
        </a:p>
      </dgm:t>
    </dgm:pt>
    <dgm:pt modelId="{48ABC431-F023-4408-8D9D-5678860ACC71}" type="pres">
      <dgm:prSet presAssocID="{01BB20C6-B17F-49C7-A6FA-078F437F53C9}" presName="hierChild1" presStyleCnt="0">
        <dgm:presLayoutVars>
          <dgm:orgChart val="1"/>
          <dgm:chPref val="1"/>
          <dgm:dir/>
          <dgm:animOne val="branch"/>
          <dgm:animLvl val="lvl"/>
          <dgm:resizeHandles/>
        </dgm:presLayoutVars>
      </dgm:prSet>
      <dgm:spPr/>
      <dgm:t>
        <a:bodyPr/>
        <a:lstStyle/>
        <a:p>
          <a:endParaRPr lang="fi-FI"/>
        </a:p>
      </dgm:t>
    </dgm:pt>
    <dgm:pt modelId="{2D85697C-E7E5-469C-AA17-37A04B34A2BF}" type="pres">
      <dgm:prSet presAssocID="{BAD45437-0B5C-49B2-B0E4-FA42BEDD89B8}" presName="hierRoot1" presStyleCnt="0">
        <dgm:presLayoutVars>
          <dgm:hierBranch val="init"/>
        </dgm:presLayoutVars>
      </dgm:prSet>
      <dgm:spPr/>
    </dgm:pt>
    <dgm:pt modelId="{E0E06656-DD3E-4406-A9A1-261AD6478E16}" type="pres">
      <dgm:prSet presAssocID="{BAD45437-0B5C-49B2-B0E4-FA42BEDD89B8}" presName="rootComposite1" presStyleCnt="0"/>
      <dgm:spPr/>
    </dgm:pt>
    <dgm:pt modelId="{76F5B2EE-758D-4474-BAFF-59D5D421AEBC}" type="pres">
      <dgm:prSet presAssocID="{BAD45437-0B5C-49B2-B0E4-FA42BEDD89B8}" presName="rootText1" presStyleLbl="node0" presStyleIdx="0" presStyleCnt="1">
        <dgm:presLayoutVars>
          <dgm:chPref val="3"/>
        </dgm:presLayoutVars>
      </dgm:prSet>
      <dgm:spPr/>
      <dgm:t>
        <a:bodyPr/>
        <a:lstStyle/>
        <a:p>
          <a:endParaRPr lang="fi-FI"/>
        </a:p>
      </dgm:t>
    </dgm:pt>
    <dgm:pt modelId="{3BB81F81-0EEB-400B-B6B5-90AFF2D42E2F}" type="pres">
      <dgm:prSet presAssocID="{BAD45437-0B5C-49B2-B0E4-FA42BEDD89B8}" presName="rootConnector1" presStyleLbl="node1" presStyleIdx="0" presStyleCnt="0"/>
      <dgm:spPr/>
      <dgm:t>
        <a:bodyPr/>
        <a:lstStyle/>
        <a:p>
          <a:endParaRPr lang="fi-FI"/>
        </a:p>
      </dgm:t>
    </dgm:pt>
    <dgm:pt modelId="{4CF29DFB-E7AD-4601-B1B6-CEEA1FC81F2F}" type="pres">
      <dgm:prSet presAssocID="{BAD45437-0B5C-49B2-B0E4-FA42BEDD89B8}" presName="hierChild2" presStyleCnt="0"/>
      <dgm:spPr/>
    </dgm:pt>
    <dgm:pt modelId="{21E3F26C-7471-4A1E-A77D-1046F007470D}" type="pres">
      <dgm:prSet presAssocID="{2D598716-09E1-4B19-A427-EFB43372B151}" presName="Name37" presStyleLbl="parChTrans1D2" presStyleIdx="0" presStyleCnt="2"/>
      <dgm:spPr/>
      <dgm:t>
        <a:bodyPr/>
        <a:lstStyle/>
        <a:p>
          <a:endParaRPr lang="fi-FI"/>
        </a:p>
      </dgm:t>
    </dgm:pt>
    <dgm:pt modelId="{ED7B9DE1-E712-4B18-B53A-AAA80AAA77CA}" type="pres">
      <dgm:prSet presAssocID="{9D0DF457-C1B3-4B96-8A85-779D6B91BAB4}" presName="hierRoot2" presStyleCnt="0">
        <dgm:presLayoutVars>
          <dgm:hierBranch val="init"/>
        </dgm:presLayoutVars>
      </dgm:prSet>
      <dgm:spPr/>
    </dgm:pt>
    <dgm:pt modelId="{6C84F4A6-FD1C-448C-B5C3-B59D66676C65}" type="pres">
      <dgm:prSet presAssocID="{9D0DF457-C1B3-4B96-8A85-779D6B91BAB4}" presName="rootComposite" presStyleCnt="0"/>
      <dgm:spPr/>
    </dgm:pt>
    <dgm:pt modelId="{CBBDD864-0256-47B6-9BEB-A5AC0F495921}" type="pres">
      <dgm:prSet presAssocID="{9D0DF457-C1B3-4B96-8A85-779D6B91BAB4}" presName="rootText" presStyleLbl="node2" presStyleIdx="0" presStyleCnt="2">
        <dgm:presLayoutVars>
          <dgm:chPref val="3"/>
        </dgm:presLayoutVars>
      </dgm:prSet>
      <dgm:spPr/>
      <dgm:t>
        <a:bodyPr/>
        <a:lstStyle/>
        <a:p>
          <a:endParaRPr lang="fi-FI"/>
        </a:p>
      </dgm:t>
    </dgm:pt>
    <dgm:pt modelId="{6C800E5B-CCF4-445F-A61B-6FAE34F5791F}" type="pres">
      <dgm:prSet presAssocID="{9D0DF457-C1B3-4B96-8A85-779D6B91BAB4}" presName="rootConnector" presStyleLbl="node2" presStyleIdx="0" presStyleCnt="2"/>
      <dgm:spPr/>
      <dgm:t>
        <a:bodyPr/>
        <a:lstStyle/>
        <a:p>
          <a:endParaRPr lang="fi-FI"/>
        </a:p>
      </dgm:t>
    </dgm:pt>
    <dgm:pt modelId="{B01BC650-A7CD-4738-8CA3-769B09D01354}" type="pres">
      <dgm:prSet presAssocID="{9D0DF457-C1B3-4B96-8A85-779D6B91BAB4}" presName="hierChild4" presStyleCnt="0"/>
      <dgm:spPr/>
    </dgm:pt>
    <dgm:pt modelId="{037D4CB8-5A43-4431-BECF-AA3F2A254B85}" type="pres">
      <dgm:prSet presAssocID="{9D0DF457-C1B3-4B96-8A85-779D6B91BAB4}" presName="hierChild5" presStyleCnt="0"/>
      <dgm:spPr/>
    </dgm:pt>
    <dgm:pt modelId="{007734C5-98E6-4074-B7F7-5A80B5054893}" type="pres">
      <dgm:prSet presAssocID="{C88FBD7C-CB81-4CC5-BBDA-B67F1E547BCB}" presName="Name37" presStyleLbl="parChTrans1D2" presStyleIdx="1" presStyleCnt="2"/>
      <dgm:spPr/>
      <dgm:t>
        <a:bodyPr/>
        <a:lstStyle/>
        <a:p>
          <a:endParaRPr lang="fi-FI"/>
        </a:p>
      </dgm:t>
    </dgm:pt>
    <dgm:pt modelId="{9AE506CA-46E1-4CDB-AFA5-6D29EF062E91}" type="pres">
      <dgm:prSet presAssocID="{13861BF6-8B57-4D15-9A42-0250A741A689}" presName="hierRoot2" presStyleCnt="0">
        <dgm:presLayoutVars>
          <dgm:hierBranch val="init"/>
        </dgm:presLayoutVars>
      </dgm:prSet>
      <dgm:spPr/>
    </dgm:pt>
    <dgm:pt modelId="{30B05385-8134-441F-B7F4-546A7ECF298A}" type="pres">
      <dgm:prSet presAssocID="{13861BF6-8B57-4D15-9A42-0250A741A689}" presName="rootComposite" presStyleCnt="0"/>
      <dgm:spPr/>
    </dgm:pt>
    <dgm:pt modelId="{7934D7B8-D556-4414-9894-4B9F1FD6BD33}" type="pres">
      <dgm:prSet presAssocID="{13861BF6-8B57-4D15-9A42-0250A741A689}" presName="rootText" presStyleLbl="node2" presStyleIdx="1" presStyleCnt="2">
        <dgm:presLayoutVars>
          <dgm:chPref val="3"/>
        </dgm:presLayoutVars>
      </dgm:prSet>
      <dgm:spPr/>
      <dgm:t>
        <a:bodyPr/>
        <a:lstStyle/>
        <a:p>
          <a:endParaRPr lang="fi-FI"/>
        </a:p>
      </dgm:t>
    </dgm:pt>
    <dgm:pt modelId="{B013DCE5-15E5-49ED-A60B-190AE543A4DF}" type="pres">
      <dgm:prSet presAssocID="{13861BF6-8B57-4D15-9A42-0250A741A689}" presName="rootConnector" presStyleLbl="node2" presStyleIdx="1" presStyleCnt="2"/>
      <dgm:spPr/>
      <dgm:t>
        <a:bodyPr/>
        <a:lstStyle/>
        <a:p>
          <a:endParaRPr lang="fi-FI"/>
        </a:p>
      </dgm:t>
    </dgm:pt>
    <dgm:pt modelId="{1489DC99-A40C-4710-846C-D9B50DA29E77}" type="pres">
      <dgm:prSet presAssocID="{13861BF6-8B57-4D15-9A42-0250A741A689}" presName="hierChild4" presStyleCnt="0"/>
      <dgm:spPr/>
    </dgm:pt>
    <dgm:pt modelId="{69C78AB0-4ACB-4B0A-8AAB-B521E5331D33}" type="pres">
      <dgm:prSet presAssocID="{13861BF6-8B57-4D15-9A42-0250A741A689}" presName="hierChild5" presStyleCnt="0"/>
      <dgm:spPr/>
    </dgm:pt>
    <dgm:pt modelId="{A063D0F2-EEDD-4757-8916-6EB539D4C58C}" type="pres">
      <dgm:prSet presAssocID="{BAD45437-0B5C-49B2-B0E4-FA42BEDD89B8}" presName="hierChild3" presStyleCnt="0"/>
      <dgm:spPr/>
    </dgm:pt>
  </dgm:ptLst>
  <dgm:cxnLst>
    <dgm:cxn modelId="{CEAA824B-AFE9-476F-BFC9-08A0CAD4329F}" type="presOf" srcId="{9D0DF457-C1B3-4B96-8A85-779D6B91BAB4}" destId="{6C800E5B-CCF4-445F-A61B-6FAE34F5791F}" srcOrd="1" destOrd="0" presId="urn:microsoft.com/office/officeart/2005/8/layout/orgChart1"/>
    <dgm:cxn modelId="{ABB61EEC-1232-442D-A7B8-03D0D95DFE2C}" type="presOf" srcId="{BAD45437-0B5C-49B2-B0E4-FA42BEDD89B8}" destId="{3BB81F81-0EEB-400B-B6B5-90AFF2D42E2F}" srcOrd="1" destOrd="0" presId="urn:microsoft.com/office/officeart/2005/8/layout/orgChart1"/>
    <dgm:cxn modelId="{35310B02-0D43-42E5-B21C-4F27C59EC24B}" srcId="{BAD45437-0B5C-49B2-B0E4-FA42BEDD89B8}" destId="{13861BF6-8B57-4D15-9A42-0250A741A689}" srcOrd="1" destOrd="0" parTransId="{C88FBD7C-CB81-4CC5-BBDA-B67F1E547BCB}" sibTransId="{067E8505-C34B-4B49-A9E6-92BF0DE84F80}"/>
    <dgm:cxn modelId="{484655B4-641C-4AA2-944B-3CB6B2950AE9}" type="presOf" srcId="{9D0DF457-C1B3-4B96-8A85-779D6B91BAB4}" destId="{CBBDD864-0256-47B6-9BEB-A5AC0F495921}" srcOrd="0" destOrd="0" presId="urn:microsoft.com/office/officeart/2005/8/layout/orgChart1"/>
    <dgm:cxn modelId="{C3E695DE-3774-4872-9E4F-CDD07B227536}" srcId="{01BB20C6-B17F-49C7-A6FA-078F437F53C9}" destId="{BAD45437-0B5C-49B2-B0E4-FA42BEDD89B8}" srcOrd="0" destOrd="0" parTransId="{0F22EF20-E62F-465D-BBE6-C508D7075279}" sibTransId="{DE53FC18-0EE4-457F-BA2B-B80F835B2F5E}"/>
    <dgm:cxn modelId="{E74A439A-6EAE-413F-BB5D-115B3FE0F563}" type="presOf" srcId="{2D598716-09E1-4B19-A427-EFB43372B151}" destId="{21E3F26C-7471-4A1E-A77D-1046F007470D}" srcOrd="0" destOrd="0" presId="urn:microsoft.com/office/officeart/2005/8/layout/orgChart1"/>
    <dgm:cxn modelId="{6ECBDDBB-66E4-4E48-BB95-0B312215D798}" type="presOf" srcId="{BAD45437-0B5C-49B2-B0E4-FA42BEDD89B8}" destId="{76F5B2EE-758D-4474-BAFF-59D5D421AEBC}" srcOrd="0" destOrd="0" presId="urn:microsoft.com/office/officeart/2005/8/layout/orgChart1"/>
    <dgm:cxn modelId="{CE2F8EB2-542D-4DEE-8EC7-A7E2FCBEDC04}" srcId="{BAD45437-0B5C-49B2-B0E4-FA42BEDD89B8}" destId="{9D0DF457-C1B3-4B96-8A85-779D6B91BAB4}" srcOrd="0" destOrd="0" parTransId="{2D598716-09E1-4B19-A427-EFB43372B151}" sibTransId="{F41FA51B-6DAD-45F4-A123-97E1E016DAC6}"/>
    <dgm:cxn modelId="{60E48C78-D1EB-4450-AB37-2E561D8F37DB}" type="presOf" srcId="{01BB20C6-B17F-49C7-A6FA-078F437F53C9}" destId="{48ABC431-F023-4408-8D9D-5678860ACC71}" srcOrd="0" destOrd="0" presId="urn:microsoft.com/office/officeart/2005/8/layout/orgChart1"/>
    <dgm:cxn modelId="{D3BDC81D-3AE9-4CAF-97A0-584B3C5E0F18}" type="presOf" srcId="{13861BF6-8B57-4D15-9A42-0250A741A689}" destId="{B013DCE5-15E5-49ED-A60B-190AE543A4DF}" srcOrd="1" destOrd="0" presId="urn:microsoft.com/office/officeart/2005/8/layout/orgChart1"/>
    <dgm:cxn modelId="{79B69DA2-F6F8-4098-A411-CCF74B9B7CCC}" type="presOf" srcId="{C88FBD7C-CB81-4CC5-BBDA-B67F1E547BCB}" destId="{007734C5-98E6-4074-B7F7-5A80B5054893}" srcOrd="0" destOrd="0" presId="urn:microsoft.com/office/officeart/2005/8/layout/orgChart1"/>
    <dgm:cxn modelId="{0A1DA245-4FA5-4030-A2EF-0B749B1D4BCC}" type="presOf" srcId="{13861BF6-8B57-4D15-9A42-0250A741A689}" destId="{7934D7B8-D556-4414-9894-4B9F1FD6BD33}" srcOrd="0" destOrd="0" presId="urn:microsoft.com/office/officeart/2005/8/layout/orgChart1"/>
    <dgm:cxn modelId="{5071C2E4-6091-4943-88BD-432DC16A8C3F}" type="presParOf" srcId="{48ABC431-F023-4408-8D9D-5678860ACC71}" destId="{2D85697C-E7E5-469C-AA17-37A04B34A2BF}" srcOrd="0" destOrd="0" presId="urn:microsoft.com/office/officeart/2005/8/layout/orgChart1"/>
    <dgm:cxn modelId="{206CE2CA-AAF1-4444-8D77-44488728BE1F}" type="presParOf" srcId="{2D85697C-E7E5-469C-AA17-37A04B34A2BF}" destId="{E0E06656-DD3E-4406-A9A1-261AD6478E16}" srcOrd="0" destOrd="0" presId="urn:microsoft.com/office/officeart/2005/8/layout/orgChart1"/>
    <dgm:cxn modelId="{3B84FDEE-9208-408F-9DC9-8BEBB5A68A37}" type="presParOf" srcId="{E0E06656-DD3E-4406-A9A1-261AD6478E16}" destId="{76F5B2EE-758D-4474-BAFF-59D5D421AEBC}" srcOrd="0" destOrd="0" presId="urn:microsoft.com/office/officeart/2005/8/layout/orgChart1"/>
    <dgm:cxn modelId="{7604F74C-DC84-47DD-B997-B4FE52193055}" type="presParOf" srcId="{E0E06656-DD3E-4406-A9A1-261AD6478E16}" destId="{3BB81F81-0EEB-400B-B6B5-90AFF2D42E2F}" srcOrd="1" destOrd="0" presId="urn:microsoft.com/office/officeart/2005/8/layout/orgChart1"/>
    <dgm:cxn modelId="{665E8B01-D925-49D9-9AC4-2F156340ED96}" type="presParOf" srcId="{2D85697C-E7E5-469C-AA17-37A04B34A2BF}" destId="{4CF29DFB-E7AD-4601-B1B6-CEEA1FC81F2F}" srcOrd="1" destOrd="0" presId="urn:microsoft.com/office/officeart/2005/8/layout/orgChart1"/>
    <dgm:cxn modelId="{05C138B4-ED7D-41C8-AFD7-CC5BCC5BD212}" type="presParOf" srcId="{4CF29DFB-E7AD-4601-B1B6-CEEA1FC81F2F}" destId="{21E3F26C-7471-4A1E-A77D-1046F007470D}" srcOrd="0" destOrd="0" presId="urn:microsoft.com/office/officeart/2005/8/layout/orgChart1"/>
    <dgm:cxn modelId="{5335C57E-74E5-4006-A02A-666E769A4631}" type="presParOf" srcId="{4CF29DFB-E7AD-4601-B1B6-CEEA1FC81F2F}" destId="{ED7B9DE1-E712-4B18-B53A-AAA80AAA77CA}" srcOrd="1" destOrd="0" presId="urn:microsoft.com/office/officeart/2005/8/layout/orgChart1"/>
    <dgm:cxn modelId="{099BF40C-66D2-481E-B9E4-74AA32AB4FF8}" type="presParOf" srcId="{ED7B9DE1-E712-4B18-B53A-AAA80AAA77CA}" destId="{6C84F4A6-FD1C-448C-B5C3-B59D66676C65}" srcOrd="0" destOrd="0" presId="urn:microsoft.com/office/officeart/2005/8/layout/orgChart1"/>
    <dgm:cxn modelId="{22EA740E-283B-4B0A-A5AB-C59CA8536FDD}" type="presParOf" srcId="{6C84F4A6-FD1C-448C-B5C3-B59D66676C65}" destId="{CBBDD864-0256-47B6-9BEB-A5AC0F495921}" srcOrd="0" destOrd="0" presId="urn:microsoft.com/office/officeart/2005/8/layout/orgChart1"/>
    <dgm:cxn modelId="{31E3287B-9790-4668-94EB-C69F30597997}" type="presParOf" srcId="{6C84F4A6-FD1C-448C-B5C3-B59D66676C65}" destId="{6C800E5B-CCF4-445F-A61B-6FAE34F5791F}" srcOrd="1" destOrd="0" presId="urn:microsoft.com/office/officeart/2005/8/layout/orgChart1"/>
    <dgm:cxn modelId="{CB4025CF-1AC2-412A-B717-52FDDDB717B2}" type="presParOf" srcId="{ED7B9DE1-E712-4B18-B53A-AAA80AAA77CA}" destId="{B01BC650-A7CD-4738-8CA3-769B09D01354}" srcOrd="1" destOrd="0" presId="urn:microsoft.com/office/officeart/2005/8/layout/orgChart1"/>
    <dgm:cxn modelId="{BA4C2B54-11C2-418A-89DF-5D2BD7DAAE78}" type="presParOf" srcId="{ED7B9DE1-E712-4B18-B53A-AAA80AAA77CA}" destId="{037D4CB8-5A43-4431-BECF-AA3F2A254B85}" srcOrd="2" destOrd="0" presId="urn:microsoft.com/office/officeart/2005/8/layout/orgChart1"/>
    <dgm:cxn modelId="{E12FDC4E-6A2E-4BEB-A3FE-5B1D654051CF}" type="presParOf" srcId="{4CF29DFB-E7AD-4601-B1B6-CEEA1FC81F2F}" destId="{007734C5-98E6-4074-B7F7-5A80B5054893}" srcOrd="2" destOrd="0" presId="urn:microsoft.com/office/officeart/2005/8/layout/orgChart1"/>
    <dgm:cxn modelId="{0DEF6274-7C9D-44AB-8BAA-BC0C6884802B}" type="presParOf" srcId="{4CF29DFB-E7AD-4601-B1B6-CEEA1FC81F2F}" destId="{9AE506CA-46E1-4CDB-AFA5-6D29EF062E91}" srcOrd="3" destOrd="0" presId="urn:microsoft.com/office/officeart/2005/8/layout/orgChart1"/>
    <dgm:cxn modelId="{CE61CEC7-DCE5-492E-B85A-547A3CD14EDB}" type="presParOf" srcId="{9AE506CA-46E1-4CDB-AFA5-6D29EF062E91}" destId="{30B05385-8134-441F-B7F4-546A7ECF298A}" srcOrd="0" destOrd="0" presId="urn:microsoft.com/office/officeart/2005/8/layout/orgChart1"/>
    <dgm:cxn modelId="{7336A954-99C9-4160-94C2-27D1469099D7}" type="presParOf" srcId="{30B05385-8134-441F-B7F4-546A7ECF298A}" destId="{7934D7B8-D556-4414-9894-4B9F1FD6BD33}" srcOrd="0" destOrd="0" presId="urn:microsoft.com/office/officeart/2005/8/layout/orgChart1"/>
    <dgm:cxn modelId="{4029CB74-920B-4DD7-9EE9-C1F12D7F491D}" type="presParOf" srcId="{30B05385-8134-441F-B7F4-546A7ECF298A}" destId="{B013DCE5-15E5-49ED-A60B-190AE543A4DF}" srcOrd="1" destOrd="0" presId="urn:microsoft.com/office/officeart/2005/8/layout/orgChart1"/>
    <dgm:cxn modelId="{3407114D-8749-418A-BAC7-A029AF277B07}" type="presParOf" srcId="{9AE506CA-46E1-4CDB-AFA5-6D29EF062E91}" destId="{1489DC99-A40C-4710-846C-D9B50DA29E77}" srcOrd="1" destOrd="0" presId="urn:microsoft.com/office/officeart/2005/8/layout/orgChart1"/>
    <dgm:cxn modelId="{1032E7AC-2706-4EE3-B979-5154C43A27F0}" type="presParOf" srcId="{9AE506CA-46E1-4CDB-AFA5-6D29EF062E91}" destId="{69C78AB0-4ACB-4B0A-8AAB-B521E5331D33}" srcOrd="2" destOrd="0" presId="urn:microsoft.com/office/officeart/2005/8/layout/orgChart1"/>
    <dgm:cxn modelId="{F54987D1-F511-4073-9459-3CBB7D297A10}" type="presParOf" srcId="{2D85697C-E7E5-469C-AA17-37A04B34A2BF}" destId="{A063D0F2-EEDD-4757-8916-6EB539D4C58C}"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9BAF57F-DB80-43DB-A418-54CA7865ED90}"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fi-FI"/>
        </a:p>
      </dgm:t>
    </dgm:pt>
    <dgm:pt modelId="{6CA0B3A5-B7AE-484A-A5E7-816D28FF3FC9}">
      <dgm:prSet phldrT="[Teksti]"/>
      <dgm:spPr>
        <a:solidFill>
          <a:schemeClr val="tx2">
            <a:lumMod val="60000"/>
            <a:lumOff val="40000"/>
          </a:schemeClr>
        </a:solidFill>
      </dgm:spPr>
      <dgm:t>
        <a:bodyPr/>
        <a:lstStyle/>
        <a:p>
          <a:r>
            <a:rPr lang="fi-FI" smtClean="0">
              <a:solidFill>
                <a:schemeClr val="tx1"/>
              </a:solidFill>
            </a:rPr>
            <a:t>Turun suun terveydenhuolto</a:t>
          </a:r>
          <a:endParaRPr lang="fi-FI">
            <a:solidFill>
              <a:schemeClr val="tx1"/>
            </a:solidFill>
          </a:endParaRPr>
        </a:p>
      </dgm:t>
    </dgm:pt>
    <dgm:pt modelId="{B0ED8389-942C-4872-91DA-95FF032DA876}" type="parTrans" cxnId="{24DCF0CB-3CB8-4C5E-9F5A-90602753EA6F}">
      <dgm:prSet/>
      <dgm:spPr/>
      <dgm:t>
        <a:bodyPr/>
        <a:lstStyle/>
        <a:p>
          <a:endParaRPr lang="fi-FI">
            <a:solidFill>
              <a:schemeClr val="tx1"/>
            </a:solidFill>
          </a:endParaRPr>
        </a:p>
      </dgm:t>
    </dgm:pt>
    <dgm:pt modelId="{033272D9-5166-4FF8-9A0A-5C7B4DB9D177}" type="sibTrans" cxnId="{24DCF0CB-3CB8-4C5E-9F5A-90602753EA6F}">
      <dgm:prSet/>
      <dgm:spPr/>
      <dgm:t>
        <a:bodyPr/>
        <a:lstStyle/>
        <a:p>
          <a:endParaRPr lang="fi-FI">
            <a:solidFill>
              <a:schemeClr val="tx1"/>
            </a:solidFill>
          </a:endParaRPr>
        </a:p>
      </dgm:t>
    </dgm:pt>
    <dgm:pt modelId="{319E20F3-3858-4C4C-8ABD-BC88CA264F20}">
      <dgm:prSet phldrT="[Teksti]"/>
      <dgm:spPr>
        <a:solidFill>
          <a:schemeClr val="accent4">
            <a:lumMod val="40000"/>
            <a:lumOff val="60000"/>
          </a:schemeClr>
        </a:solidFill>
      </dgm:spPr>
      <dgm:t>
        <a:bodyPr/>
        <a:lstStyle/>
        <a:p>
          <a:r>
            <a:rPr lang="fi-FI" smtClean="0">
              <a:solidFill>
                <a:schemeClr val="tx1"/>
              </a:solidFill>
            </a:rPr>
            <a:t>Suun terveyden-hoidon ohjaus-palvelut</a:t>
          </a:r>
          <a:endParaRPr lang="fi-FI">
            <a:solidFill>
              <a:schemeClr val="tx1"/>
            </a:solidFill>
          </a:endParaRPr>
        </a:p>
      </dgm:t>
    </dgm:pt>
    <dgm:pt modelId="{05179BA5-BF17-4567-AA2F-7BDCE7495EA2}" type="parTrans" cxnId="{29539A4A-7159-4307-B202-09E8CC319714}">
      <dgm:prSet/>
      <dgm:spPr/>
      <dgm:t>
        <a:bodyPr/>
        <a:lstStyle/>
        <a:p>
          <a:endParaRPr lang="fi-FI">
            <a:solidFill>
              <a:schemeClr val="tx1"/>
            </a:solidFill>
          </a:endParaRPr>
        </a:p>
      </dgm:t>
    </dgm:pt>
    <dgm:pt modelId="{D7A75846-4CCB-497B-AD25-57A354F01F10}" type="sibTrans" cxnId="{29539A4A-7159-4307-B202-09E8CC319714}">
      <dgm:prSet/>
      <dgm:spPr/>
      <dgm:t>
        <a:bodyPr/>
        <a:lstStyle/>
        <a:p>
          <a:endParaRPr lang="fi-FI">
            <a:solidFill>
              <a:schemeClr val="tx1"/>
            </a:solidFill>
          </a:endParaRPr>
        </a:p>
      </dgm:t>
    </dgm:pt>
    <dgm:pt modelId="{FC0916CB-AE21-4698-B883-467CC7169616}">
      <dgm:prSet phldrT="[Teksti]"/>
      <dgm:spPr>
        <a:solidFill>
          <a:srgbClr val="CCECFF"/>
        </a:solidFill>
      </dgm:spPr>
      <dgm:t>
        <a:bodyPr/>
        <a:lstStyle/>
        <a:p>
          <a:r>
            <a:rPr lang="fi-FI" smtClean="0">
              <a:solidFill>
                <a:schemeClr val="tx1"/>
              </a:solidFill>
            </a:rPr>
            <a:t>Perus-hammashoito-palvelut</a:t>
          </a:r>
          <a:endParaRPr lang="fi-FI">
            <a:solidFill>
              <a:schemeClr val="tx1"/>
            </a:solidFill>
          </a:endParaRPr>
        </a:p>
      </dgm:t>
    </dgm:pt>
    <dgm:pt modelId="{3A69163C-3B27-4EA9-B37A-B786DE683071}" type="parTrans" cxnId="{ABC05F56-6653-4693-A261-84D108DC54B8}">
      <dgm:prSet/>
      <dgm:spPr/>
      <dgm:t>
        <a:bodyPr/>
        <a:lstStyle/>
        <a:p>
          <a:endParaRPr lang="fi-FI">
            <a:solidFill>
              <a:schemeClr val="tx1"/>
            </a:solidFill>
          </a:endParaRPr>
        </a:p>
      </dgm:t>
    </dgm:pt>
    <dgm:pt modelId="{C750BFC6-AE4E-4ACC-84D2-4BC04DF9F23B}" type="sibTrans" cxnId="{ABC05F56-6653-4693-A261-84D108DC54B8}">
      <dgm:prSet/>
      <dgm:spPr/>
      <dgm:t>
        <a:bodyPr/>
        <a:lstStyle/>
        <a:p>
          <a:endParaRPr lang="fi-FI">
            <a:solidFill>
              <a:schemeClr val="tx1"/>
            </a:solidFill>
          </a:endParaRPr>
        </a:p>
      </dgm:t>
    </dgm:pt>
    <dgm:pt modelId="{8FBCBD14-EDC1-421E-AFB7-9806178E88C2}">
      <dgm:prSet phldrT="[Teksti]"/>
      <dgm:spPr>
        <a:solidFill>
          <a:schemeClr val="accent5">
            <a:lumMod val="60000"/>
            <a:lumOff val="40000"/>
          </a:schemeClr>
        </a:solidFill>
      </dgm:spPr>
      <dgm:t>
        <a:bodyPr/>
        <a:lstStyle/>
        <a:p>
          <a:r>
            <a:rPr lang="fi-FI" smtClean="0">
              <a:solidFill>
                <a:schemeClr val="tx1"/>
              </a:solidFill>
            </a:rPr>
            <a:t>Erikois-hammashoito-palvelut</a:t>
          </a:r>
          <a:endParaRPr lang="fi-FI">
            <a:solidFill>
              <a:schemeClr val="tx1"/>
            </a:solidFill>
          </a:endParaRPr>
        </a:p>
      </dgm:t>
    </dgm:pt>
    <dgm:pt modelId="{67B1EB9B-203E-4AC6-A4D0-C92C19DF08AD}" type="parTrans" cxnId="{68884125-0605-499D-B988-4466432814CB}">
      <dgm:prSet/>
      <dgm:spPr/>
      <dgm:t>
        <a:bodyPr/>
        <a:lstStyle/>
        <a:p>
          <a:endParaRPr lang="fi-FI">
            <a:solidFill>
              <a:schemeClr val="tx1"/>
            </a:solidFill>
          </a:endParaRPr>
        </a:p>
      </dgm:t>
    </dgm:pt>
    <dgm:pt modelId="{427EDFDF-2526-4017-BE8A-EF2BBB95E12F}" type="sibTrans" cxnId="{68884125-0605-499D-B988-4466432814CB}">
      <dgm:prSet/>
      <dgm:spPr/>
      <dgm:t>
        <a:bodyPr/>
        <a:lstStyle/>
        <a:p>
          <a:endParaRPr lang="fi-FI">
            <a:solidFill>
              <a:schemeClr val="tx1"/>
            </a:solidFill>
          </a:endParaRPr>
        </a:p>
      </dgm:t>
    </dgm:pt>
    <dgm:pt modelId="{5A0632CD-DE1B-4837-8AC9-56EFE7C443FA}">
      <dgm:prSet/>
      <dgm:spPr>
        <a:solidFill>
          <a:schemeClr val="accent5">
            <a:lumMod val="60000"/>
            <a:lumOff val="40000"/>
          </a:schemeClr>
        </a:solidFill>
      </dgm:spPr>
      <dgm:t>
        <a:bodyPr/>
        <a:lstStyle/>
        <a:p>
          <a:r>
            <a:rPr lang="fi-FI" smtClean="0">
              <a:solidFill>
                <a:schemeClr val="tx1"/>
              </a:solidFill>
            </a:rPr>
            <a:t>Kliiniset tukipalvelut</a:t>
          </a:r>
          <a:endParaRPr lang="fi-FI">
            <a:solidFill>
              <a:schemeClr val="tx1"/>
            </a:solidFill>
          </a:endParaRPr>
        </a:p>
      </dgm:t>
    </dgm:pt>
    <dgm:pt modelId="{2B852999-3A84-4140-B8B1-252D6907B5F6}" type="parTrans" cxnId="{55781E28-7A4D-41F7-A3E2-FD9AB04CA882}">
      <dgm:prSet/>
      <dgm:spPr/>
      <dgm:t>
        <a:bodyPr/>
        <a:lstStyle/>
        <a:p>
          <a:endParaRPr lang="fi-FI">
            <a:solidFill>
              <a:schemeClr val="tx1"/>
            </a:solidFill>
          </a:endParaRPr>
        </a:p>
      </dgm:t>
    </dgm:pt>
    <dgm:pt modelId="{8217C5A0-2414-43B9-98A8-AA85EF85C863}" type="sibTrans" cxnId="{55781E28-7A4D-41F7-A3E2-FD9AB04CA882}">
      <dgm:prSet/>
      <dgm:spPr/>
      <dgm:t>
        <a:bodyPr/>
        <a:lstStyle/>
        <a:p>
          <a:endParaRPr lang="fi-FI">
            <a:solidFill>
              <a:schemeClr val="tx1"/>
            </a:solidFill>
          </a:endParaRPr>
        </a:p>
      </dgm:t>
    </dgm:pt>
    <dgm:pt modelId="{776F2191-8724-48F5-AD97-4CE4F26E0825}">
      <dgm:prSet/>
      <dgm:spPr>
        <a:solidFill>
          <a:srgbClr val="FF4CB7"/>
        </a:solidFill>
      </dgm:spPr>
      <dgm:t>
        <a:bodyPr/>
        <a:lstStyle/>
        <a:p>
          <a:r>
            <a:rPr lang="fi-FI" smtClean="0">
              <a:solidFill>
                <a:schemeClr val="tx1"/>
              </a:solidFill>
            </a:rPr>
            <a:t>Opetus-hammashoitola</a:t>
          </a:r>
          <a:endParaRPr lang="fi-FI">
            <a:solidFill>
              <a:schemeClr val="tx1"/>
            </a:solidFill>
          </a:endParaRPr>
        </a:p>
      </dgm:t>
    </dgm:pt>
    <dgm:pt modelId="{CFD00C3E-741A-4DD1-8DEF-FA80F4C51BAE}" type="parTrans" cxnId="{E199D8CC-C102-412A-B39C-AC55A7E10E0B}">
      <dgm:prSet/>
      <dgm:spPr/>
      <dgm:t>
        <a:bodyPr/>
        <a:lstStyle/>
        <a:p>
          <a:endParaRPr lang="fi-FI">
            <a:solidFill>
              <a:schemeClr val="tx1"/>
            </a:solidFill>
          </a:endParaRPr>
        </a:p>
      </dgm:t>
    </dgm:pt>
    <dgm:pt modelId="{05CA814C-1FC2-418D-84B1-7BC52E96F0DD}" type="sibTrans" cxnId="{E199D8CC-C102-412A-B39C-AC55A7E10E0B}">
      <dgm:prSet/>
      <dgm:spPr/>
      <dgm:t>
        <a:bodyPr/>
        <a:lstStyle/>
        <a:p>
          <a:endParaRPr lang="fi-FI">
            <a:solidFill>
              <a:schemeClr val="tx1"/>
            </a:solidFill>
          </a:endParaRPr>
        </a:p>
      </dgm:t>
    </dgm:pt>
    <dgm:pt modelId="{99E6C29D-CA67-4766-9597-F89EC143DFF9}" type="pres">
      <dgm:prSet presAssocID="{99BAF57F-DB80-43DB-A418-54CA7865ED90}" presName="hierChild1" presStyleCnt="0">
        <dgm:presLayoutVars>
          <dgm:orgChart val="1"/>
          <dgm:chPref val="1"/>
          <dgm:dir/>
          <dgm:animOne val="branch"/>
          <dgm:animLvl val="lvl"/>
          <dgm:resizeHandles/>
        </dgm:presLayoutVars>
      </dgm:prSet>
      <dgm:spPr/>
      <dgm:t>
        <a:bodyPr/>
        <a:lstStyle/>
        <a:p>
          <a:endParaRPr lang="fi-FI"/>
        </a:p>
      </dgm:t>
    </dgm:pt>
    <dgm:pt modelId="{BEFECBAC-0C82-48E6-9459-DEB172335D0E}" type="pres">
      <dgm:prSet presAssocID="{6CA0B3A5-B7AE-484A-A5E7-816D28FF3FC9}" presName="hierRoot1" presStyleCnt="0">
        <dgm:presLayoutVars>
          <dgm:hierBranch val="init"/>
        </dgm:presLayoutVars>
      </dgm:prSet>
      <dgm:spPr/>
    </dgm:pt>
    <dgm:pt modelId="{2CC67B9D-58D7-4D97-B9A8-B3A5696A092F}" type="pres">
      <dgm:prSet presAssocID="{6CA0B3A5-B7AE-484A-A5E7-816D28FF3FC9}" presName="rootComposite1" presStyleCnt="0"/>
      <dgm:spPr/>
    </dgm:pt>
    <dgm:pt modelId="{2BCF315E-84F5-4CB9-941F-E47C18BC715C}" type="pres">
      <dgm:prSet presAssocID="{6CA0B3A5-B7AE-484A-A5E7-816D28FF3FC9}" presName="rootText1" presStyleLbl="node0" presStyleIdx="0" presStyleCnt="1">
        <dgm:presLayoutVars>
          <dgm:chPref val="3"/>
        </dgm:presLayoutVars>
      </dgm:prSet>
      <dgm:spPr/>
      <dgm:t>
        <a:bodyPr/>
        <a:lstStyle/>
        <a:p>
          <a:endParaRPr lang="fi-FI"/>
        </a:p>
      </dgm:t>
    </dgm:pt>
    <dgm:pt modelId="{F58F1223-2B4B-49FE-962A-7E7B7483E6D9}" type="pres">
      <dgm:prSet presAssocID="{6CA0B3A5-B7AE-484A-A5E7-816D28FF3FC9}" presName="rootConnector1" presStyleLbl="node1" presStyleIdx="0" presStyleCnt="0"/>
      <dgm:spPr/>
      <dgm:t>
        <a:bodyPr/>
        <a:lstStyle/>
        <a:p>
          <a:endParaRPr lang="fi-FI"/>
        </a:p>
      </dgm:t>
    </dgm:pt>
    <dgm:pt modelId="{3329CE56-7321-4E3D-8AD2-6498FAEE562B}" type="pres">
      <dgm:prSet presAssocID="{6CA0B3A5-B7AE-484A-A5E7-816D28FF3FC9}" presName="hierChild2" presStyleCnt="0"/>
      <dgm:spPr/>
    </dgm:pt>
    <dgm:pt modelId="{D7BB5909-08FF-42C8-BD52-A44B54AABB4E}" type="pres">
      <dgm:prSet presAssocID="{05179BA5-BF17-4567-AA2F-7BDCE7495EA2}" presName="Name37" presStyleLbl="parChTrans1D2" presStyleIdx="0" presStyleCnt="5"/>
      <dgm:spPr/>
      <dgm:t>
        <a:bodyPr/>
        <a:lstStyle/>
        <a:p>
          <a:endParaRPr lang="fi-FI"/>
        </a:p>
      </dgm:t>
    </dgm:pt>
    <dgm:pt modelId="{40C44061-F10E-41A7-934A-D789B1D021F4}" type="pres">
      <dgm:prSet presAssocID="{319E20F3-3858-4C4C-8ABD-BC88CA264F20}" presName="hierRoot2" presStyleCnt="0">
        <dgm:presLayoutVars>
          <dgm:hierBranch val="init"/>
        </dgm:presLayoutVars>
      </dgm:prSet>
      <dgm:spPr/>
    </dgm:pt>
    <dgm:pt modelId="{B65AD03E-BCF7-47AE-A5E4-EC299B865768}" type="pres">
      <dgm:prSet presAssocID="{319E20F3-3858-4C4C-8ABD-BC88CA264F20}" presName="rootComposite" presStyleCnt="0"/>
      <dgm:spPr/>
    </dgm:pt>
    <dgm:pt modelId="{5DF0AB0D-A947-4720-B8AE-7051780C3E48}" type="pres">
      <dgm:prSet presAssocID="{319E20F3-3858-4C4C-8ABD-BC88CA264F20}" presName="rootText" presStyleLbl="node2" presStyleIdx="0" presStyleCnt="5">
        <dgm:presLayoutVars>
          <dgm:chPref val="3"/>
        </dgm:presLayoutVars>
      </dgm:prSet>
      <dgm:spPr/>
      <dgm:t>
        <a:bodyPr/>
        <a:lstStyle/>
        <a:p>
          <a:endParaRPr lang="fi-FI"/>
        </a:p>
      </dgm:t>
    </dgm:pt>
    <dgm:pt modelId="{F07066AB-24D0-464C-9795-C513AA49E067}" type="pres">
      <dgm:prSet presAssocID="{319E20F3-3858-4C4C-8ABD-BC88CA264F20}" presName="rootConnector" presStyleLbl="node2" presStyleIdx="0" presStyleCnt="5"/>
      <dgm:spPr/>
      <dgm:t>
        <a:bodyPr/>
        <a:lstStyle/>
        <a:p>
          <a:endParaRPr lang="fi-FI"/>
        </a:p>
      </dgm:t>
    </dgm:pt>
    <dgm:pt modelId="{8A59E2A3-88DF-4D4A-9C23-E70DB437E9F2}" type="pres">
      <dgm:prSet presAssocID="{319E20F3-3858-4C4C-8ABD-BC88CA264F20}" presName="hierChild4" presStyleCnt="0"/>
      <dgm:spPr/>
    </dgm:pt>
    <dgm:pt modelId="{139373D3-CA11-4E75-AF55-F772A4F967F3}" type="pres">
      <dgm:prSet presAssocID="{319E20F3-3858-4C4C-8ABD-BC88CA264F20}" presName="hierChild5" presStyleCnt="0"/>
      <dgm:spPr/>
    </dgm:pt>
    <dgm:pt modelId="{6969BD3A-B7A7-4F55-B192-A33A6A92A198}" type="pres">
      <dgm:prSet presAssocID="{3A69163C-3B27-4EA9-B37A-B786DE683071}" presName="Name37" presStyleLbl="parChTrans1D2" presStyleIdx="1" presStyleCnt="5"/>
      <dgm:spPr/>
      <dgm:t>
        <a:bodyPr/>
        <a:lstStyle/>
        <a:p>
          <a:endParaRPr lang="fi-FI"/>
        </a:p>
      </dgm:t>
    </dgm:pt>
    <dgm:pt modelId="{9CF606EE-9FB7-494E-B1F3-1115E804ECBC}" type="pres">
      <dgm:prSet presAssocID="{FC0916CB-AE21-4698-B883-467CC7169616}" presName="hierRoot2" presStyleCnt="0">
        <dgm:presLayoutVars>
          <dgm:hierBranch val="init"/>
        </dgm:presLayoutVars>
      </dgm:prSet>
      <dgm:spPr/>
    </dgm:pt>
    <dgm:pt modelId="{52BB5398-0CAB-4FBF-BE82-66D9AAD2CF4C}" type="pres">
      <dgm:prSet presAssocID="{FC0916CB-AE21-4698-B883-467CC7169616}" presName="rootComposite" presStyleCnt="0"/>
      <dgm:spPr/>
    </dgm:pt>
    <dgm:pt modelId="{7BBEADC9-4973-4497-9A80-EC9CD96EEDAF}" type="pres">
      <dgm:prSet presAssocID="{FC0916CB-AE21-4698-B883-467CC7169616}" presName="rootText" presStyleLbl="node2" presStyleIdx="1" presStyleCnt="5">
        <dgm:presLayoutVars>
          <dgm:chPref val="3"/>
        </dgm:presLayoutVars>
      </dgm:prSet>
      <dgm:spPr/>
      <dgm:t>
        <a:bodyPr/>
        <a:lstStyle/>
        <a:p>
          <a:endParaRPr lang="fi-FI"/>
        </a:p>
      </dgm:t>
    </dgm:pt>
    <dgm:pt modelId="{0D6BE417-836F-4CFA-8E10-59D3A721B748}" type="pres">
      <dgm:prSet presAssocID="{FC0916CB-AE21-4698-B883-467CC7169616}" presName="rootConnector" presStyleLbl="node2" presStyleIdx="1" presStyleCnt="5"/>
      <dgm:spPr/>
      <dgm:t>
        <a:bodyPr/>
        <a:lstStyle/>
        <a:p>
          <a:endParaRPr lang="fi-FI"/>
        </a:p>
      </dgm:t>
    </dgm:pt>
    <dgm:pt modelId="{2D7D7729-E6F0-481E-A37E-C1D9BDAAC08B}" type="pres">
      <dgm:prSet presAssocID="{FC0916CB-AE21-4698-B883-467CC7169616}" presName="hierChild4" presStyleCnt="0"/>
      <dgm:spPr/>
    </dgm:pt>
    <dgm:pt modelId="{0D5F892B-2A59-4F3A-AA3F-0E4961F03465}" type="pres">
      <dgm:prSet presAssocID="{FC0916CB-AE21-4698-B883-467CC7169616}" presName="hierChild5" presStyleCnt="0"/>
      <dgm:spPr/>
    </dgm:pt>
    <dgm:pt modelId="{46FFA35E-0962-4813-AADD-5B3A26DB3D2E}" type="pres">
      <dgm:prSet presAssocID="{67B1EB9B-203E-4AC6-A4D0-C92C19DF08AD}" presName="Name37" presStyleLbl="parChTrans1D2" presStyleIdx="2" presStyleCnt="5"/>
      <dgm:spPr/>
      <dgm:t>
        <a:bodyPr/>
        <a:lstStyle/>
        <a:p>
          <a:endParaRPr lang="fi-FI"/>
        </a:p>
      </dgm:t>
    </dgm:pt>
    <dgm:pt modelId="{ED85B58C-9AFC-47C5-A115-307B4C78D6EB}" type="pres">
      <dgm:prSet presAssocID="{8FBCBD14-EDC1-421E-AFB7-9806178E88C2}" presName="hierRoot2" presStyleCnt="0">
        <dgm:presLayoutVars>
          <dgm:hierBranch val="init"/>
        </dgm:presLayoutVars>
      </dgm:prSet>
      <dgm:spPr/>
    </dgm:pt>
    <dgm:pt modelId="{C665E4A8-D988-4ED1-BBB8-5C3CB4ED46CF}" type="pres">
      <dgm:prSet presAssocID="{8FBCBD14-EDC1-421E-AFB7-9806178E88C2}" presName="rootComposite" presStyleCnt="0"/>
      <dgm:spPr/>
    </dgm:pt>
    <dgm:pt modelId="{3E56A6B3-4683-450E-8400-DE814698846D}" type="pres">
      <dgm:prSet presAssocID="{8FBCBD14-EDC1-421E-AFB7-9806178E88C2}" presName="rootText" presStyleLbl="node2" presStyleIdx="2" presStyleCnt="5">
        <dgm:presLayoutVars>
          <dgm:chPref val="3"/>
        </dgm:presLayoutVars>
      </dgm:prSet>
      <dgm:spPr/>
      <dgm:t>
        <a:bodyPr/>
        <a:lstStyle/>
        <a:p>
          <a:endParaRPr lang="fi-FI"/>
        </a:p>
      </dgm:t>
    </dgm:pt>
    <dgm:pt modelId="{72E9D1AB-84B2-4401-B386-C9BD34EE9D69}" type="pres">
      <dgm:prSet presAssocID="{8FBCBD14-EDC1-421E-AFB7-9806178E88C2}" presName="rootConnector" presStyleLbl="node2" presStyleIdx="2" presStyleCnt="5"/>
      <dgm:spPr/>
      <dgm:t>
        <a:bodyPr/>
        <a:lstStyle/>
        <a:p>
          <a:endParaRPr lang="fi-FI"/>
        </a:p>
      </dgm:t>
    </dgm:pt>
    <dgm:pt modelId="{BCC972F3-A7D4-405C-8A1F-E53E62C14FBB}" type="pres">
      <dgm:prSet presAssocID="{8FBCBD14-EDC1-421E-AFB7-9806178E88C2}" presName="hierChild4" presStyleCnt="0"/>
      <dgm:spPr/>
    </dgm:pt>
    <dgm:pt modelId="{7600DD88-5067-4CE9-8912-9D827B62E2B7}" type="pres">
      <dgm:prSet presAssocID="{8FBCBD14-EDC1-421E-AFB7-9806178E88C2}" presName="hierChild5" presStyleCnt="0"/>
      <dgm:spPr/>
    </dgm:pt>
    <dgm:pt modelId="{E96DAF33-6FA2-48ED-8067-362660593FAD}" type="pres">
      <dgm:prSet presAssocID="{2B852999-3A84-4140-B8B1-252D6907B5F6}" presName="Name37" presStyleLbl="parChTrans1D2" presStyleIdx="3" presStyleCnt="5"/>
      <dgm:spPr/>
      <dgm:t>
        <a:bodyPr/>
        <a:lstStyle/>
        <a:p>
          <a:endParaRPr lang="fi-FI"/>
        </a:p>
      </dgm:t>
    </dgm:pt>
    <dgm:pt modelId="{16F15A62-119D-4CA4-9A6D-66134EDA293C}" type="pres">
      <dgm:prSet presAssocID="{5A0632CD-DE1B-4837-8AC9-56EFE7C443FA}" presName="hierRoot2" presStyleCnt="0">
        <dgm:presLayoutVars>
          <dgm:hierBranch val="init"/>
        </dgm:presLayoutVars>
      </dgm:prSet>
      <dgm:spPr/>
    </dgm:pt>
    <dgm:pt modelId="{00532684-8348-496A-B437-D61CE42D0FB1}" type="pres">
      <dgm:prSet presAssocID="{5A0632CD-DE1B-4837-8AC9-56EFE7C443FA}" presName="rootComposite" presStyleCnt="0"/>
      <dgm:spPr/>
    </dgm:pt>
    <dgm:pt modelId="{1765B637-BC45-47CB-8A18-34EE1258208F}" type="pres">
      <dgm:prSet presAssocID="{5A0632CD-DE1B-4837-8AC9-56EFE7C443FA}" presName="rootText" presStyleLbl="node2" presStyleIdx="3" presStyleCnt="5">
        <dgm:presLayoutVars>
          <dgm:chPref val="3"/>
        </dgm:presLayoutVars>
      </dgm:prSet>
      <dgm:spPr/>
      <dgm:t>
        <a:bodyPr/>
        <a:lstStyle/>
        <a:p>
          <a:endParaRPr lang="fi-FI"/>
        </a:p>
      </dgm:t>
    </dgm:pt>
    <dgm:pt modelId="{35B80D79-9BB8-40C8-AB77-1485D3323F42}" type="pres">
      <dgm:prSet presAssocID="{5A0632CD-DE1B-4837-8AC9-56EFE7C443FA}" presName="rootConnector" presStyleLbl="node2" presStyleIdx="3" presStyleCnt="5"/>
      <dgm:spPr/>
      <dgm:t>
        <a:bodyPr/>
        <a:lstStyle/>
        <a:p>
          <a:endParaRPr lang="fi-FI"/>
        </a:p>
      </dgm:t>
    </dgm:pt>
    <dgm:pt modelId="{C89637FC-27CD-4CAE-A507-8DF0623C768C}" type="pres">
      <dgm:prSet presAssocID="{5A0632CD-DE1B-4837-8AC9-56EFE7C443FA}" presName="hierChild4" presStyleCnt="0"/>
      <dgm:spPr/>
    </dgm:pt>
    <dgm:pt modelId="{2DB58F29-C373-4231-A6A9-811A4B1E1FC8}" type="pres">
      <dgm:prSet presAssocID="{5A0632CD-DE1B-4837-8AC9-56EFE7C443FA}" presName="hierChild5" presStyleCnt="0"/>
      <dgm:spPr/>
    </dgm:pt>
    <dgm:pt modelId="{1A74882D-5539-4BD8-AC33-68A6DE7CDE56}" type="pres">
      <dgm:prSet presAssocID="{CFD00C3E-741A-4DD1-8DEF-FA80F4C51BAE}" presName="Name37" presStyleLbl="parChTrans1D2" presStyleIdx="4" presStyleCnt="5"/>
      <dgm:spPr/>
      <dgm:t>
        <a:bodyPr/>
        <a:lstStyle/>
        <a:p>
          <a:endParaRPr lang="fi-FI"/>
        </a:p>
      </dgm:t>
    </dgm:pt>
    <dgm:pt modelId="{5C4671EB-7624-4ED8-AD82-442705350FD3}" type="pres">
      <dgm:prSet presAssocID="{776F2191-8724-48F5-AD97-4CE4F26E0825}" presName="hierRoot2" presStyleCnt="0">
        <dgm:presLayoutVars>
          <dgm:hierBranch val="init"/>
        </dgm:presLayoutVars>
      </dgm:prSet>
      <dgm:spPr/>
    </dgm:pt>
    <dgm:pt modelId="{8833A42E-4D9F-44E5-9842-2007C1D58FF1}" type="pres">
      <dgm:prSet presAssocID="{776F2191-8724-48F5-AD97-4CE4F26E0825}" presName="rootComposite" presStyleCnt="0"/>
      <dgm:spPr/>
    </dgm:pt>
    <dgm:pt modelId="{2276C472-717A-473A-A4A0-534A8DA9DCB0}" type="pres">
      <dgm:prSet presAssocID="{776F2191-8724-48F5-AD97-4CE4F26E0825}" presName="rootText" presStyleLbl="node2" presStyleIdx="4" presStyleCnt="5">
        <dgm:presLayoutVars>
          <dgm:chPref val="3"/>
        </dgm:presLayoutVars>
      </dgm:prSet>
      <dgm:spPr/>
      <dgm:t>
        <a:bodyPr/>
        <a:lstStyle/>
        <a:p>
          <a:endParaRPr lang="fi-FI"/>
        </a:p>
      </dgm:t>
    </dgm:pt>
    <dgm:pt modelId="{0D06CB53-826B-40AD-8320-3EB429196D46}" type="pres">
      <dgm:prSet presAssocID="{776F2191-8724-48F5-AD97-4CE4F26E0825}" presName="rootConnector" presStyleLbl="node2" presStyleIdx="4" presStyleCnt="5"/>
      <dgm:spPr/>
      <dgm:t>
        <a:bodyPr/>
        <a:lstStyle/>
        <a:p>
          <a:endParaRPr lang="fi-FI"/>
        </a:p>
      </dgm:t>
    </dgm:pt>
    <dgm:pt modelId="{7E0B5AAF-CE45-422F-A55A-66DA13108162}" type="pres">
      <dgm:prSet presAssocID="{776F2191-8724-48F5-AD97-4CE4F26E0825}" presName="hierChild4" presStyleCnt="0"/>
      <dgm:spPr/>
    </dgm:pt>
    <dgm:pt modelId="{6827219A-F5C8-40D9-8C9C-0DA40A775B16}" type="pres">
      <dgm:prSet presAssocID="{776F2191-8724-48F5-AD97-4CE4F26E0825}" presName="hierChild5" presStyleCnt="0"/>
      <dgm:spPr/>
    </dgm:pt>
    <dgm:pt modelId="{A5658127-8FE6-4AA2-9887-27AA24510ED2}" type="pres">
      <dgm:prSet presAssocID="{6CA0B3A5-B7AE-484A-A5E7-816D28FF3FC9}" presName="hierChild3" presStyleCnt="0"/>
      <dgm:spPr/>
    </dgm:pt>
  </dgm:ptLst>
  <dgm:cxnLst>
    <dgm:cxn modelId="{DE953C50-84C1-4B5B-AFFA-22C6D27CD929}" type="presOf" srcId="{67B1EB9B-203E-4AC6-A4D0-C92C19DF08AD}" destId="{46FFA35E-0962-4813-AADD-5B3A26DB3D2E}" srcOrd="0" destOrd="0" presId="urn:microsoft.com/office/officeart/2005/8/layout/orgChart1"/>
    <dgm:cxn modelId="{5C03E3B1-BC72-4EE8-8D22-AA27E583E0E3}" type="presOf" srcId="{5A0632CD-DE1B-4837-8AC9-56EFE7C443FA}" destId="{1765B637-BC45-47CB-8A18-34EE1258208F}" srcOrd="0" destOrd="0" presId="urn:microsoft.com/office/officeart/2005/8/layout/orgChart1"/>
    <dgm:cxn modelId="{EB5E0E23-368F-4866-B067-3E6907FAD9D0}" type="presOf" srcId="{2B852999-3A84-4140-B8B1-252D6907B5F6}" destId="{E96DAF33-6FA2-48ED-8067-362660593FAD}" srcOrd="0" destOrd="0" presId="urn:microsoft.com/office/officeart/2005/8/layout/orgChart1"/>
    <dgm:cxn modelId="{A6117475-92CA-41AB-8442-F42C352E626E}" type="presOf" srcId="{FC0916CB-AE21-4698-B883-467CC7169616}" destId="{7BBEADC9-4973-4497-9A80-EC9CD96EEDAF}" srcOrd="0" destOrd="0" presId="urn:microsoft.com/office/officeart/2005/8/layout/orgChart1"/>
    <dgm:cxn modelId="{CD36AB9F-D62F-43EE-A783-A4E7C2F14EBA}" type="presOf" srcId="{319E20F3-3858-4C4C-8ABD-BC88CA264F20}" destId="{5DF0AB0D-A947-4720-B8AE-7051780C3E48}" srcOrd="0" destOrd="0" presId="urn:microsoft.com/office/officeart/2005/8/layout/orgChart1"/>
    <dgm:cxn modelId="{5001D14F-C9EA-4E36-8887-29A754092E37}" type="presOf" srcId="{5A0632CD-DE1B-4837-8AC9-56EFE7C443FA}" destId="{35B80D79-9BB8-40C8-AB77-1485D3323F42}" srcOrd="1" destOrd="0" presId="urn:microsoft.com/office/officeart/2005/8/layout/orgChart1"/>
    <dgm:cxn modelId="{BDD5E21D-FBCC-48D9-9D4B-41067787978C}" type="presOf" srcId="{8FBCBD14-EDC1-421E-AFB7-9806178E88C2}" destId="{3E56A6B3-4683-450E-8400-DE814698846D}" srcOrd="0" destOrd="0" presId="urn:microsoft.com/office/officeart/2005/8/layout/orgChart1"/>
    <dgm:cxn modelId="{9DD61D93-0D4D-4600-85C5-8B4E92991FBC}" type="presOf" srcId="{776F2191-8724-48F5-AD97-4CE4F26E0825}" destId="{2276C472-717A-473A-A4A0-534A8DA9DCB0}" srcOrd="0" destOrd="0" presId="urn:microsoft.com/office/officeart/2005/8/layout/orgChart1"/>
    <dgm:cxn modelId="{29539A4A-7159-4307-B202-09E8CC319714}" srcId="{6CA0B3A5-B7AE-484A-A5E7-816D28FF3FC9}" destId="{319E20F3-3858-4C4C-8ABD-BC88CA264F20}" srcOrd="0" destOrd="0" parTransId="{05179BA5-BF17-4567-AA2F-7BDCE7495EA2}" sibTransId="{D7A75846-4CCB-497B-AD25-57A354F01F10}"/>
    <dgm:cxn modelId="{55781E28-7A4D-41F7-A3E2-FD9AB04CA882}" srcId="{6CA0B3A5-B7AE-484A-A5E7-816D28FF3FC9}" destId="{5A0632CD-DE1B-4837-8AC9-56EFE7C443FA}" srcOrd="3" destOrd="0" parTransId="{2B852999-3A84-4140-B8B1-252D6907B5F6}" sibTransId="{8217C5A0-2414-43B9-98A8-AA85EF85C863}"/>
    <dgm:cxn modelId="{FCD95492-99E7-4C66-BEBF-DE895BBAFE94}" type="presOf" srcId="{6CA0B3A5-B7AE-484A-A5E7-816D28FF3FC9}" destId="{2BCF315E-84F5-4CB9-941F-E47C18BC715C}" srcOrd="0" destOrd="0" presId="urn:microsoft.com/office/officeart/2005/8/layout/orgChart1"/>
    <dgm:cxn modelId="{873F0236-75DB-4860-A02D-3B62A72AB595}" type="presOf" srcId="{05179BA5-BF17-4567-AA2F-7BDCE7495EA2}" destId="{D7BB5909-08FF-42C8-BD52-A44B54AABB4E}" srcOrd="0" destOrd="0" presId="urn:microsoft.com/office/officeart/2005/8/layout/orgChart1"/>
    <dgm:cxn modelId="{A29D0893-991B-4834-B49E-76537D9A0E78}" type="presOf" srcId="{319E20F3-3858-4C4C-8ABD-BC88CA264F20}" destId="{F07066AB-24D0-464C-9795-C513AA49E067}" srcOrd="1" destOrd="0" presId="urn:microsoft.com/office/officeart/2005/8/layout/orgChart1"/>
    <dgm:cxn modelId="{E199D8CC-C102-412A-B39C-AC55A7E10E0B}" srcId="{6CA0B3A5-B7AE-484A-A5E7-816D28FF3FC9}" destId="{776F2191-8724-48F5-AD97-4CE4F26E0825}" srcOrd="4" destOrd="0" parTransId="{CFD00C3E-741A-4DD1-8DEF-FA80F4C51BAE}" sibTransId="{05CA814C-1FC2-418D-84B1-7BC52E96F0DD}"/>
    <dgm:cxn modelId="{1DF7BFB8-0A49-4A1E-93B2-3903F3B1FE73}" type="presOf" srcId="{776F2191-8724-48F5-AD97-4CE4F26E0825}" destId="{0D06CB53-826B-40AD-8320-3EB429196D46}" srcOrd="1" destOrd="0" presId="urn:microsoft.com/office/officeart/2005/8/layout/orgChart1"/>
    <dgm:cxn modelId="{7A1A09FA-070A-4F14-8690-034B7A3FD8AE}" type="presOf" srcId="{CFD00C3E-741A-4DD1-8DEF-FA80F4C51BAE}" destId="{1A74882D-5539-4BD8-AC33-68A6DE7CDE56}" srcOrd="0" destOrd="0" presId="urn:microsoft.com/office/officeart/2005/8/layout/orgChart1"/>
    <dgm:cxn modelId="{6503D7F8-3504-4620-8389-7E830E6031D4}" type="presOf" srcId="{3A69163C-3B27-4EA9-B37A-B786DE683071}" destId="{6969BD3A-B7A7-4F55-B192-A33A6A92A198}" srcOrd="0" destOrd="0" presId="urn:microsoft.com/office/officeart/2005/8/layout/orgChart1"/>
    <dgm:cxn modelId="{68884125-0605-499D-B988-4466432814CB}" srcId="{6CA0B3A5-B7AE-484A-A5E7-816D28FF3FC9}" destId="{8FBCBD14-EDC1-421E-AFB7-9806178E88C2}" srcOrd="2" destOrd="0" parTransId="{67B1EB9B-203E-4AC6-A4D0-C92C19DF08AD}" sibTransId="{427EDFDF-2526-4017-BE8A-EF2BBB95E12F}"/>
    <dgm:cxn modelId="{ABC05F56-6653-4693-A261-84D108DC54B8}" srcId="{6CA0B3A5-B7AE-484A-A5E7-816D28FF3FC9}" destId="{FC0916CB-AE21-4698-B883-467CC7169616}" srcOrd="1" destOrd="0" parTransId="{3A69163C-3B27-4EA9-B37A-B786DE683071}" sibTransId="{C750BFC6-AE4E-4ACC-84D2-4BC04DF9F23B}"/>
    <dgm:cxn modelId="{45E1191B-99F8-486F-97B8-829BD02348F5}" type="presOf" srcId="{FC0916CB-AE21-4698-B883-467CC7169616}" destId="{0D6BE417-836F-4CFA-8E10-59D3A721B748}" srcOrd="1" destOrd="0" presId="urn:microsoft.com/office/officeart/2005/8/layout/orgChart1"/>
    <dgm:cxn modelId="{AA3F79BE-B040-4366-8E01-7E0B93D8E14E}" type="presOf" srcId="{99BAF57F-DB80-43DB-A418-54CA7865ED90}" destId="{99E6C29D-CA67-4766-9597-F89EC143DFF9}" srcOrd="0" destOrd="0" presId="urn:microsoft.com/office/officeart/2005/8/layout/orgChart1"/>
    <dgm:cxn modelId="{24DCF0CB-3CB8-4C5E-9F5A-90602753EA6F}" srcId="{99BAF57F-DB80-43DB-A418-54CA7865ED90}" destId="{6CA0B3A5-B7AE-484A-A5E7-816D28FF3FC9}" srcOrd="0" destOrd="0" parTransId="{B0ED8389-942C-4872-91DA-95FF032DA876}" sibTransId="{033272D9-5166-4FF8-9A0A-5C7B4DB9D177}"/>
    <dgm:cxn modelId="{0A0E0E99-BACD-471F-98C8-837CD8E6012E}" type="presOf" srcId="{6CA0B3A5-B7AE-484A-A5E7-816D28FF3FC9}" destId="{F58F1223-2B4B-49FE-962A-7E7B7483E6D9}" srcOrd="1" destOrd="0" presId="urn:microsoft.com/office/officeart/2005/8/layout/orgChart1"/>
    <dgm:cxn modelId="{9D448A74-C56E-41DA-BA59-05051579696B}" type="presOf" srcId="{8FBCBD14-EDC1-421E-AFB7-9806178E88C2}" destId="{72E9D1AB-84B2-4401-B386-C9BD34EE9D69}" srcOrd="1" destOrd="0" presId="urn:microsoft.com/office/officeart/2005/8/layout/orgChart1"/>
    <dgm:cxn modelId="{F8E4258F-3C12-40AC-90A5-E529B85F3A2B}" type="presParOf" srcId="{99E6C29D-CA67-4766-9597-F89EC143DFF9}" destId="{BEFECBAC-0C82-48E6-9459-DEB172335D0E}" srcOrd="0" destOrd="0" presId="urn:microsoft.com/office/officeart/2005/8/layout/orgChart1"/>
    <dgm:cxn modelId="{AC2FE447-D237-483B-8F60-305362E42762}" type="presParOf" srcId="{BEFECBAC-0C82-48E6-9459-DEB172335D0E}" destId="{2CC67B9D-58D7-4D97-B9A8-B3A5696A092F}" srcOrd="0" destOrd="0" presId="urn:microsoft.com/office/officeart/2005/8/layout/orgChart1"/>
    <dgm:cxn modelId="{1482DEDC-BC37-4DCF-B2B1-63F01470FA48}" type="presParOf" srcId="{2CC67B9D-58D7-4D97-B9A8-B3A5696A092F}" destId="{2BCF315E-84F5-4CB9-941F-E47C18BC715C}" srcOrd="0" destOrd="0" presId="urn:microsoft.com/office/officeart/2005/8/layout/orgChart1"/>
    <dgm:cxn modelId="{8F0C8C15-F60C-404A-9465-A6735D72527D}" type="presParOf" srcId="{2CC67B9D-58D7-4D97-B9A8-B3A5696A092F}" destId="{F58F1223-2B4B-49FE-962A-7E7B7483E6D9}" srcOrd="1" destOrd="0" presId="urn:microsoft.com/office/officeart/2005/8/layout/orgChart1"/>
    <dgm:cxn modelId="{A7CA1A63-0BFE-462C-A50F-176F2717BB13}" type="presParOf" srcId="{BEFECBAC-0C82-48E6-9459-DEB172335D0E}" destId="{3329CE56-7321-4E3D-8AD2-6498FAEE562B}" srcOrd="1" destOrd="0" presId="urn:microsoft.com/office/officeart/2005/8/layout/orgChart1"/>
    <dgm:cxn modelId="{A4CF3E90-31C1-410A-89FF-98F78C642826}" type="presParOf" srcId="{3329CE56-7321-4E3D-8AD2-6498FAEE562B}" destId="{D7BB5909-08FF-42C8-BD52-A44B54AABB4E}" srcOrd="0" destOrd="0" presId="urn:microsoft.com/office/officeart/2005/8/layout/orgChart1"/>
    <dgm:cxn modelId="{A9D8304A-4B66-43F8-B3A7-471D29D214E7}" type="presParOf" srcId="{3329CE56-7321-4E3D-8AD2-6498FAEE562B}" destId="{40C44061-F10E-41A7-934A-D789B1D021F4}" srcOrd="1" destOrd="0" presId="urn:microsoft.com/office/officeart/2005/8/layout/orgChart1"/>
    <dgm:cxn modelId="{5F0447F4-99ED-4680-A42C-4BBA52D4C27C}" type="presParOf" srcId="{40C44061-F10E-41A7-934A-D789B1D021F4}" destId="{B65AD03E-BCF7-47AE-A5E4-EC299B865768}" srcOrd="0" destOrd="0" presId="urn:microsoft.com/office/officeart/2005/8/layout/orgChart1"/>
    <dgm:cxn modelId="{775F43D2-9F37-4E8C-8AA4-031BD2BF52E3}" type="presParOf" srcId="{B65AD03E-BCF7-47AE-A5E4-EC299B865768}" destId="{5DF0AB0D-A947-4720-B8AE-7051780C3E48}" srcOrd="0" destOrd="0" presId="urn:microsoft.com/office/officeart/2005/8/layout/orgChart1"/>
    <dgm:cxn modelId="{3A2BF163-AB6B-4CAE-A3A9-EE589E8E20B6}" type="presParOf" srcId="{B65AD03E-BCF7-47AE-A5E4-EC299B865768}" destId="{F07066AB-24D0-464C-9795-C513AA49E067}" srcOrd="1" destOrd="0" presId="urn:microsoft.com/office/officeart/2005/8/layout/orgChart1"/>
    <dgm:cxn modelId="{97C10EB1-1538-4E58-BCDD-EBEF9FC6091A}" type="presParOf" srcId="{40C44061-F10E-41A7-934A-D789B1D021F4}" destId="{8A59E2A3-88DF-4D4A-9C23-E70DB437E9F2}" srcOrd="1" destOrd="0" presId="urn:microsoft.com/office/officeart/2005/8/layout/orgChart1"/>
    <dgm:cxn modelId="{CE16BE44-5698-41C0-9DE3-8FEC84C3FCB9}" type="presParOf" srcId="{40C44061-F10E-41A7-934A-D789B1D021F4}" destId="{139373D3-CA11-4E75-AF55-F772A4F967F3}" srcOrd="2" destOrd="0" presId="urn:microsoft.com/office/officeart/2005/8/layout/orgChart1"/>
    <dgm:cxn modelId="{0BB4EA08-9253-4F67-BB5A-396BC599605D}" type="presParOf" srcId="{3329CE56-7321-4E3D-8AD2-6498FAEE562B}" destId="{6969BD3A-B7A7-4F55-B192-A33A6A92A198}" srcOrd="2" destOrd="0" presId="urn:microsoft.com/office/officeart/2005/8/layout/orgChart1"/>
    <dgm:cxn modelId="{97BFB6EC-051B-4528-B8CE-95F5C42FE327}" type="presParOf" srcId="{3329CE56-7321-4E3D-8AD2-6498FAEE562B}" destId="{9CF606EE-9FB7-494E-B1F3-1115E804ECBC}" srcOrd="3" destOrd="0" presId="urn:microsoft.com/office/officeart/2005/8/layout/orgChart1"/>
    <dgm:cxn modelId="{535D3B67-D47E-4520-93A4-5CFC4BB5E1D2}" type="presParOf" srcId="{9CF606EE-9FB7-494E-B1F3-1115E804ECBC}" destId="{52BB5398-0CAB-4FBF-BE82-66D9AAD2CF4C}" srcOrd="0" destOrd="0" presId="urn:microsoft.com/office/officeart/2005/8/layout/orgChart1"/>
    <dgm:cxn modelId="{F1751A0A-E779-4311-804A-0A0416D8D756}" type="presParOf" srcId="{52BB5398-0CAB-4FBF-BE82-66D9AAD2CF4C}" destId="{7BBEADC9-4973-4497-9A80-EC9CD96EEDAF}" srcOrd="0" destOrd="0" presId="urn:microsoft.com/office/officeart/2005/8/layout/orgChart1"/>
    <dgm:cxn modelId="{C1F3108F-CD16-49F0-B240-9C87FA4CAE83}" type="presParOf" srcId="{52BB5398-0CAB-4FBF-BE82-66D9AAD2CF4C}" destId="{0D6BE417-836F-4CFA-8E10-59D3A721B748}" srcOrd="1" destOrd="0" presId="urn:microsoft.com/office/officeart/2005/8/layout/orgChart1"/>
    <dgm:cxn modelId="{EFBDA9F3-8F05-4460-B954-9C771674F061}" type="presParOf" srcId="{9CF606EE-9FB7-494E-B1F3-1115E804ECBC}" destId="{2D7D7729-E6F0-481E-A37E-C1D9BDAAC08B}" srcOrd="1" destOrd="0" presId="urn:microsoft.com/office/officeart/2005/8/layout/orgChart1"/>
    <dgm:cxn modelId="{9DCFDFBC-642A-4573-98C0-0066FA5857BF}" type="presParOf" srcId="{9CF606EE-9FB7-494E-B1F3-1115E804ECBC}" destId="{0D5F892B-2A59-4F3A-AA3F-0E4961F03465}" srcOrd="2" destOrd="0" presId="urn:microsoft.com/office/officeart/2005/8/layout/orgChart1"/>
    <dgm:cxn modelId="{B77523D5-1493-4CE0-958A-E3EAEB6D931A}" type="presParOf" srcId="{3329CE56-7321-4E3D-8AD2-6498FAEE562B}" destId="{46FFA35E-0962-4813-AADD-5B3A26DB3D2E}" srcOrd="4" destOrd="0" presId="urn:microsoft.com/office/officeart/2005/8/layout/orgChart1"/>
    <dgm:cxn modelId="{532370F8-D959-4244-91B4-17AB90F22B53}" type="presParOf" srcId="{3329CE56-7321-4E3D-8AD2-6498FAEE562B}" destId="{ED85B58C-9AFC-47C5-A115-307B4C78D6EB}" srcOrd="5" destOrd="0" presId="urn:microsoft.com/office/officeart/2005/8/layout/orgChart1"/>
    <dgm:cxn modelId="{54D57D85-8A24-4D90-86E9-495DDCB3D63A}" type="presParOf" srcId="{ED85B58C-9AFC-47C5-A115-307B4C78D6EB}" destId="{C665E4A8-D988-4ED1-BBB8-5C3CB4ED46CF}" srcOrd="0" destOrd="0" presId="urn:microsoft.com/office/officeart/2005/8/layout/orgChart1"/>
    <dgm:cxn modelId="{435DB61D-913B-45C0-B12D-25C492E38978}" type="presParOf" srcId="{C665E4A8-D988-4ED1-BBB8-5C3CB4ED46CF}" destId="{3E56A6B3-4683-450E-8400-DE814698846D}" srcOrd="0" destOrd="0" presId="urn:microsoft.com/office/officeart/2005/8/layout/orgChart1"/>
    <dgm:cxn modelId="{2CAA8292-8CDB-419D-9E8F-1FD625019775}" type="presParOf" srcId="{C665E4A8-D988-4ED1-BBB8-5C3CB4ED46CF}" destId="{72E9D1AB-84B2-4401-B386-C9BD34EE9D69}" srcOrd="1" destOrd="0" presId="urn:microsoft.com/office/officeart/2005/8/layout/orgChart1"/>
    <dgm:cxn modelId="{F85CD98B-A0D4-4631-8D06-001E25A52B4E}" type="presParOf" srcId="{ED85B58C-9AFC-47C5-A115-307B4C78D6EB}" destId="{BCC972F3-A7D4-405C-8A1F-E53E62C14FBB}" srcOrd="1" destOrd="0" presId="urn:microsoft.com/office/officeart/2005/8/layout/orgChart1"/>
    <dgm:cxn modelId="{7C527C14-1F48-477B-A847-FBAC93FDE117}" type="presParOf" srcId="{ED85B58C-9AFC-47C5-A115-307B4C78D6EB}" destId="{7600DD88-5067-4CE9-8912-9D827B62E2B7}" srcOrd="2" destOrd="0" presId="urn:microsoft.com/office/officeart/2005/8/layout/orgChart1"/>
    <dgm:cxn modelId="{935D8100-5A1D-4BAD-8FC0-972CE942CC25}" type="presParOf" srcId="{3329CE56-7321-4E3D-8AD2-6498FAEE562B}" destId="{E96DAF33-6FA2-48ED-8067-362660593FAD}" srcOrd="6" destOrd="0" presId="urn:microsoft.com/office/officeart/2005/8/layout/orgChart1"/>
    <dgm:cxn modelId="{EEC85374-B6F5-41C0-A775-5B6479EF72B9}" type="presParOf" srcId="{3329CE56-7321-4E3D-8AD2-6498FAEE562B}" destId="{16F15A62-119D-4CA4-9A6D-66134EDA293C}" srcOrd="7" destOrd="0" presId="urn:microsoft.com/office/officeart/2005/8/layout/orgChart1"/>
    <dgm:cxn modelId="{1A7FB36D-8AB6-4919-83BA-6DA51F0D385A}" type="presParOf" srcId="{16F15A62-119D-4CA4-9A6D-66134EDA293C}" destId="{00532684-8348-496A-B437-D61CE42D0FB1}" srcOrd="0" destOrd="0" presId="urn:microsoft.com/office/officeart/2005/8/layout/orgChart1"/>
    <dgm:cxn modelId="{3DB6F848-3A76-49EA-ADCB-9C4622BCC2D5}" type="presParOf" srcId="{00532684-8348-496A-B437-D61CE42D0FB1}" destId="{1765B637-BC45-47CB-8A18-34EE1258208F}" srcOrd="0" destOrd="0" presId="urn:microsoft.com/office/officeart/2005/8/layout/orgChart1"/>
    <dgm:cxn modelId="{1E12FD10-826B-4E74-A93D-BE92D87E2FAB}" type="presParOf" srcId="{00532684-8348-496A-B437-D61CE42D0FB1}" destId="{35B80D79-9BB8-40C8-AB77-1485D3323F42}" srcOrd="1" destOrd="0" presId="urn:microsoft.com/office/officeart/2005/8/layout/orgChart1"/>
    <dgm:cxn modelId="{83EC5BF8-F553-45A8-B89B-DEEF32C96E66}" type="presParOf" srcId="{16F15A62-119D-4CA4-9A6D-66134EDA293C}" destId="{C89637FC-27CD-4CAE-A507-8DF0623C768C}" srcOrd="1" destOrd="0" presId="urn:microsoft.com/office/officeart/2005/8/layout/orgChart1"/>
    <dgm:cxn modelId="{7BADCE4B-2912-462C-BE14-97DC3AEAE641}" type="presParOf" srcId="{16F15A62-119D-4CA4-9A6D-66134EDA293C}" destId="{2DB58F29-C373-4231-A6A9-811A4B1E1FC8}" srcOrd="2" destOrd="0" presId="urn:microsoft.com/office/officeart/2005/8/layout/orgChart1"/>
    <dgm:cxn modelId="{A5EC09B5-3B16-42BB-AFB4-3F83AD747E3E}" type="presParOf" srcId="{3329CE56-7321-4E3D-8AD2-6498FAEE562B}" destId="{1A74882D-5539-4BD8-AC33-68A6DE7CDE56}" srcOrd="8" destOrd="0" presId="urn:microsoft.com/office/officeart/2005/8/layout/orgChart1"/>
    <dgm:cxn modelId="{2268C697-8837-4B38-B5CF-FA1D4B390617}" type="presParOf" srcId="{3329CE56-7321-4E3D-8AD2-6498FAEE562B}" destId="{5C4671EB-7624-4ED8-AD82-442705350FD3}" srcOrd="9" destOrd="0" presId="urn:microsoft.com/office/officeart/2005/8/layout/orgChart1"/>
    <dgm:cxn modelId="{D2A1B5A7-4A0D-49B7-AF2D-7562EB74BB7E}" type="presParOf" srcId="{5C4671EB-7624-4ED8-AD82-442705350FD3}" destId="{8833A42E-4D9F-44E5-9842-2007C1D58FF1}" srcOrd="0" destOrd="0" presId="urn:microsoft.com/office/officeart/2005/8/layout/orgChart1"/>
    <dgm:cxn modelId="{F875A3E3-8834-4768-BD38-CA1E17FF2AAC}" type="presParOf" srcId="{8833A42E-4D9F-44E5-9842-2007C1D58FF1}" destId="{2276C472-717A-473A-A4A0-534A8DA9DCB0}" srcOrd="0" destOrd="0" presId="urn:microsoft.com/office/officeart/2005/8/layout/orgChart1"/>
    <dgm:cxn modelId="{01FE25FC-2F23-4CD9-B032-682375667687}" type="presParOf" srcId="{8833A42E-4D9F-44E5-9842-2007C1D58FF1}" destId="{0D06CB53-826B-40AD-8320-3EB429196D46}" srcOrd="1" destOrd="0" presId="urn:microsoft.com/office/officeart/2005/8/layout/orgChart1"/>
    <dgm:cxn modelId="{55A5670D-3734-48C7-98DA-16EA732700A5}" type="presParOf" srcId="{5C4671EB-7624-4ED8-AD82-442705350FD3}" destId="{7E0B5AAF-CE45-422F-A55A-66DA13108162}" srcOrd="1" destOrd="0" presId="urn:microsoft.com/office/officeart/2005/8/layout/orgChart1"/>
    <dgm:cxn modelId="{D67CCF9D-7193-4B0F-9CE6-C497E7CE3FDE}" type="presParOf" srcId="{5C4671EB-7624-4ED8-AD82-442705350FD3}" destId="{6827219A-F5C8-40D9-8C9C-0DA40A775B16}" srcOrd="2" destOrd="0" presId="urn:microsoft.com/office/officeart/2005/8/layout/orgChart1"/>
    <dgm:cxn modelId="{27FD885D-766E-414A-A5C0-97ECC79D17D2}" type="presParOf" srcId="{BEFECBAC-0C82-48E6-9459-DEB172335D0E}" destId="{A5658127-8FE6-4AA2-9887-27AA24510ED2}"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1BB20C6-B17F-49C7-A6FA-078F437F53C9}" type="doc">
      <dgm:prSet loTypeId="urn:microsoft.com/office/officeart/2005/8/layout/hierarchy6" loCatId="hierarchy" qsTypeId="urn:microsoft.com/office/officeart/2005/8/quickstyle/simple1" qsCatId="simple" csTypeId="urn:microsoft.com/office/officeart/2005/8/colors/accent1_2" csCatId="accent1" phldr="1"/>
      <dgm:spPr/>
      <dgm:t>
        <a:bodyPr/>
        <a:lstStyle/>
        <a:p>
          <a:endParaRPr lang="fi-FI"/>
        </a:p>
      </dgm:t>
    </dgm:pt>
    <dgm:pt modelId="{BAD45437-0B5C-49B2-B0E4-FA42BEDD89B8}">
      <dgm:prSet phldrT="[Teksti]" custT="1"/>
      <dgm:spPr>
        <a:solidFill>
          <a:schemeClr val="tx2">
            <a:lumMod val="60000"/>
            <a:lumOff val="40000"/>
          </a:schemeClr>
        </a:solidFill>
      </dgm:spPr>
      <dgm:t>
        <a:bodyPr/>
        <a:lstStyle/>
        <a:p>
          <a:r>
            <a:rPr lang="fi-FI" sz="1200" smtClean="0">
              <a:solidFill>
                <a:schemeClr val="tx1"/>
              </a:solidFill>
            </a:rPr>
            <a:t>Turun suun terveyden-huolto</a:t>
          </a:r>
          <a:endParaRPr lang="fi-FI" sz="1200">
            <a:solidFill>
              <a:schemeClr val="tx1"/>
            </a:solidFill>
          </a:endParaRPr>
        </a:p>
      </dgm:t>
    </dgm:pt>
    <dgm:pt modelId="{0F22EF20-E62F-465D-BBE6-C508D7075279}" type="parTrans" cxnId="{C3E695DE-3774-4872-9E4F-CDD07B227536}">
      <dgm:prSet/>
      <dgm:spPr/>
      <dgm:t>
        <a:bodyPr/>
        <a:lstStyle/>
        <a:p>
          <a:endParaRPr lang="fi-FI" sz="600"/>
        </a:p>
      </dgm:t>
    </dgm:pt>
    <dgm:pt modelId="{DE53FC18-0EE4-457F-BA2B-B80F835B2F5E}" type="sibTrans" cxnId="{C3E695DE-3774-4872-9E4F-CDD07B227536}">
      <dgm:prSet/>
      <dgm:spPr/>
      <dgm:t>
        <a:bodyPr/>
        <a:lstStyle/>
        <a:p>
          <a:endParaRPr lang="fi-FI" sz="600"/>
        </a:p>
      </dgm:t>
    </dgm:pt>
    <dgm:pt modelId="{9D0DF457-C1B3-4B96-8A85-779D6B91BAB4}">
      <dgm:prSet phldrT="[Teksti]" custT="1"/>
      <dgm:spPr>
        <a:solidFill>
          <a:schemeClr val="accent4">
            <a:lumMod val="40000"/>
            <a:lumOff val="60000"/>
          </a:schemeClr>
        </a:solidFill>
      </dgm:spPr>
      <dgm:t>
        <a:bodyPr/>
        <a:lstStyle/>
        <a:p>
          <a:r>
            <a:rPr lang="fi-FI" sz="1200" smtClean="0">
              <a:solidFill>
                <a:schemeClr val="tx1"/>
              </a:solidFill>
            </a:rPr>
            <a:t>Kliininen hammas-hoito</a:t>
          </a:r>
          <a:endParaRPr lang="fi-FI" sz="1200">
            <a:solidFill>
              <a:schemeClr val="tx1"/>
            </a:solidFill>
          </a:endParaRPr>
        </a:p>
      </dgm:t>
    </dgm:pt>
    <dgm:pt modelId="{2D598716-09E1-4B19-A427-EFB43372B151}" type="parTrans" cxnId="{CE2F8EB2-542D-4DEE-8EC7-A7E2FCBEDC04}">
      <dgm:prSet/>
      <dgm:spPr/>
      <dgm:t>
        <a:bodyPr/>
        <a:lstStyle/>
        <a:p>
          <a:endParaRPr lang="fi-FI" sz="600"/>
        </a:p>
      </dgm:t>
    </dgm:pt>
    <dgm:pt modelId="{F41FA51B-6DAD-45F4-A123-97E1E016DAC6}" type="sibTrans" cxnId="{CE2F8EB2-542D-4DEE-8EC7-A7E2FCBEDC04}">
      <dgm:prSet/>
      <dgm:spPr/>
      <dgm:t>
        <a:bodyPr/>
        <a:lstStyle/>
        <a:p>
          <a:endParaRPr lang="fi-FI" sz="600"/>
        </a:p>
      </dgm:t>
    </dgm:pt>
    <dgm:pt modelId="{13861BF6-8B57-4D15-9A42-0250A741A689}">
      <dgm:prSet phldrT="[Teksti]" custT="1"/>
      <dgm:spPr>
        <a:solidFill>
          <a:srgbClr val="FF99FF"/>
        </a:solidFill>
      </dgm:spPr>
      <dgm:t>
        <a:bodyPr/>
        <a:lstStyle/>
        <a:p>
          <a:r>
            <a:rPr lang="fi-FI" sz="1200" smtClean="0">
              <a:solidFill>
                <a:schemeClr val="tx1"/>
              </a:solidFill>
            </a:rPr>
            <a:t>Opetus-hammas-hoitola</a:t>
          </a:r>
          <a:endParaRPr lang="fi-FI" sz="1200">
            <a:solidFill>
              <a:schemeClr val="tx1"/>
            </a:solidFill>
          </a:endParaRPr>
        </a:p>
      </dgm:t>
    </dgm:pt>
    <dgm:pt modelId="{C88FBD7C-CB81-4CC5-BBDA-B67F1E547BCB}" type="parTrans" cxnId="{35310B02-0D43-42E5-B21C-4F27C59EC24B}">
      <dgm:prSet/>
      <dgm:spPr/>
      <dgm:t>
        <a:bodyPr/>
        <a:lstStyle/>
        <a:p>
          <a:endParaRPr lang="fi-FI" sz="600"/>
        </a:p>
      </dgm:t>
    </dgm:pt>
    <dgm:pt modelId="{067E8505-C34B-4B49-A9E6-92BF0DE84F80}" type="sibTrans" cxnId="{35310B02-0D43-42E5-B21C-4F27C59EC24B}">
      <dgm:prSet/>
      <dgm:spPr/>
      <dgm:t>
        <a:bodyPr/>
        <a:lstStyle/>
        <a:p>
          <a:endParaRPr lang="fi-FI" sz="600"/>
        </a:p>
      </dgm:t>
    </dgm:pt>
    <dgm:pt modelId="{86548161-47D6-443E-8DB9-B388D82BE3D2}">
      <dgm:prSet phldrT="[Teksti]" custT="1"/>
      <dgm:spPr>
        <a:solidFill>
          <a:schemeClr val="accent4">
            <a:lumMod val="40000"/>
            <a:lumOff val="60000"/>
          </a:schemeClr>
        </a:solidFill>
      </dgm:spPr>
      <dgm:t>
        <a:bodyPr/>
        <a:lstStyle/>
        <a:p>
          <a:r>
            <a:rPr lang="fi-FI" sz="1200" smtClean="0">
              <a:solidFill>
                <a:schemeClr val="tx1"/>
              </a:solidFill>
            </a:rPr>
            <a:t>Suun terveyden-hoidon ohjaus-palvelut</a:t>
          </a:r>
          <a:endParaRPr lang="fi-FI" sz="1200"/>
        </a:p>
      </dgm:t>
    </dgm:pt>
    <dgm:pt modelId="{81AF350C-E2BD-4AE9-A400-9B87AE4F0C11}" type="parTrans" cxnId="{16E69225-BE1C-4B49-B4C1-FAC11794B8C1}">
      <dgm:prSet/>
      <dgm:spPr/>
      <dgm:t>
        <a:bodyPr/>
        <a:lstStyle/>
        <a:p>
          <a:endParaRPr lang="fi-FI" sz="1000"/>
        </a:p>
      </dgm:t>
    </dgm:pt>
    <dgm:pt modelId="{BB640286-2DA4-4686-B645-82AF0917553F}" type="sibTrans" cxnId="{16E69225-BE1C-4B49-B4C1-FAC11794B8C1}">
      <dgm:prSet/>
      <dgm:spPr/>
      <dgm:t>
        <a:bodyPr/>
        <a:lstStyle/>
        <a:p>
          <a:endParaRPr lang="fi-FI" sz="1000"/>
        </a:p>
      </dgm:t>
    </dgm:pt>
    <dgm:pt modelId="{154F7BDF-FBF2-4FD1-B071-8F8E4EE9087A}">
      <dgm:prSet phldrT="[Teksti]" custT="1"/>
      <dgm:spPr>
        <a:solidFill>
          <a:srgbClr val="CCECFF"/>
        </a:solidFill>
      </dgm:spPr>
      <dgm:t>
        <a:bodyPr/>
        <a:lstStyle/>
        <a:p>
          <a:r>
            <a:rPr lang="fi-FI" sz="1200" smtClean="0">
              <a:solidFill>
                <a:schemeClr val="tx1"/>
              </a:solidFill>
            </a:rPr>
            <a:t>Perus-hammas-hoito-palvelut</a:t>
          </a:r>
          <a:endParaRPr lang="fi-FI" sz="1200"/>
        </a:p>
      </dgm:t>
    </dgm:pt>
    <dgm:pt modelId="{97878AE2-4FD5-428B-9C77-F4B779DB8D44}" type="parTrans" cxnId="{86ED0A1B-66F9-40E5-8E25-A2ED7CFE98FA}">
      <dgm:prSet/>
      <dgm:spPr/>
      <dgm:t>
        <a:bodyPr/>
        <a:lstStyle/>
        <a:p>
          <a:endParaRPr lang="fi-FI" sz="1100"/>
        </a:p>
      </dgm:t>
    </dgm:pt>
    <dgm:pt modelId="{25C49C50-0A1D-414C-B57A-B4DB721F1D89}" type="sibTrans" cxnId="{86ED0A1B-66F9-40E5-8E25-A2ED7CFE98FA}">
      <dgm:prSet/>
      <dgm:spPr/>
      <dgm:t>
        <a:bodyPr/>
        <a:lstStyle/>
        <a:p>
          <a:endParaRPr lang="fi-FI" sz="1100"/>
        </a:p>
      </dgm:t>
    </dgm:pt>
    <dgm:pt modelId="{CF167187-7A24-428A-B525-BDB332DF9497}">
      <dgm:prSet phldrT="[Teksti]" custT="1"/>
      <dgm:spPr>
        <a:solidFill>
          <a:schemeClr val="accent5">
            <a:lumMod val="60000"/>
            <a:lumOff val="40000"/>
          </a:schemeClr>
        </a:solidFill>
      </dgm:spPr>
      <dgm:t>
        <a:bodyPr/>
        <a:lstStyle/>
        <a:p>
          <a:r>
            <a:rPr lang="fi-FI" sz="1200" smtClean="0">
              <a:solidFill>
                <a:schemeClr val="tx1"/>
              </a:solidFill>
            </a:rPr>
            <a:t>Erikois-hammas-hoito-palvelut</a:t>
          </a:r>
          <a:endParaRPr lang="fi-FI" sz="1200"/>
        </a:p>
      </dgm:t>
    </dgm:pt>
    <dgm:pt modelId="{28D30820-8EA8-41B3-BE44-18CAD022E524}" type="parTrans" cxnId="{DD8B58D4-6E66-4682-B33D-8063863C6772}">
      <dgm:prSet/>
      <dgm:spPr/>
      <dgm:t>
        <a:bodyPr/>
        <a:lstStyle/>
        <a:p>
          <a:endParaRPr lang="fi-FI" sz="1100"/>
        </a:p>
      </dgm:t>
    </dgm:pt>
    <dgm:pt modelId="{9A758ADB-B8E8-4582-AA57-42753048953F}" type="sibTrans" cxnId="{DD8B58D4-6E66-4682-B33D-8063863C6772}">
      <dgm:prSet/>
      <dgm:spPr/>
      <dgm:t>
        <a:bodyPr/>
        <a:lstStyle/>
        <a:p>
          <a:endParaRPr lang="fi-FI" sz="1100"/>
        </a:p>
      </dgm:t>
    </dgm:pt>
    <dgm:pt modelId="{4112FB75-3BCC-4D52-BF61-75BB182A910E}">
      <dgm:prSet phldrT="[Teksti]" custT="1"/>
      <dgm:spPr>
        <a:solidFill>
          <a:schemeClr val="accent5">
            <a:lumMod val="60000"/>
            <a:lumOff val="40000"/>
          </a:schemeClr>
        </a:solidFill>
      </dgm:spPr>
      <dgm:t>
        <a:bodyPr/>
        <a:lstStyle/>
        <a:p>
          <a:r>
            <a:rPr lang="fi-FI" sz="1200" smtClean="0">
              <a:solidFill>
                <a:schemeClr val="tx1"/>
              </a:solidFill>
            </a:rPr>
            <a:t>Kliiniset tukipalvelut</a:t>
          </a:r>
          <a:endParaRPr lang="fi-FI" sz="1200"/>
        </a:p>
      </dgm:t>
    </dgm:pt>
    <dgm:pt modelId="{44500A1D-D93F-4043-A92E-C28A98FFA782}" type="parTrans" cxnId="{7ABBDFB3-37D1-40FB-BED2-917310A54B1C}">
      <dgm:prSet/>
      <dgm:spPr/>
      <dgm:t>
        <a:bodyPr/>
        <a:lstStyle/>
        <a:p>
          <a:endParaRPr lang="fi-FI" sz="1100"/>
        </a:p>
      </dgm:t>
    </dgm:pt>
    <dgm:pt modelId="{CEBAFD9D-E263-47DF-BD29-04F8D32F430A}" type="sibTrans" cxnId="{7ABBDFB3-37D1-40FB-BED2-917310A54B1C}">
      <dgm:prSet/>
      <dgm:spPr/>
      <dgm:t>
        <a:bodyPr/>
        <a:lstStyle/>
        <a:p>
          <a:endParaRPr lang="fi-FI" sz="1100"/>
        </a:p>
      </dgm:t>
    </dgm:pt>
    <dgm:pt modelId="{6AC5A4F3-01DE-4193-81C8-94F7B7C30791}">
      <dgm:prSet phldrT="[Teksti]" custT="1"/>
      <dgm:spPr>
        <a:solidFill>
          <a:schemeClr val="accent5">
            <a:lumMod val="60000"/>
            <a:lumOff val="40000"/>
          </a:schemeClr>
        </a:solidFill>
      </dgm:spPr>
      <dgm:t>
        <a:bodyPr/>
        <a:lstStyle/>
        <a:p>
          <a:r>
            <a:rPr lang="fi-FI" sz="1200" smtClean="0">
              <a:solidFill>
                <a:schemeClr val="tx1"/>
              </a:solidFill>
            </a:rPr>
            <a:t>Ostopalvelut</a:t>
          </a:r>
          <a:endParaRPr lang="fi-FI" sz="1200"/>
        </a:p>
      </dgm:t>
    </dgm:pt>
    <dgm:pt modelId="{9B30FD52-1A50-4F66-B0C2-347422B13F74}" type="parTrans" cxnId="{C43AADDC-0DDE-49AC-8D6E-860CC8805C19}">
      <dgm:prSet/>
      <dgm:spPr/>
      <dgm:t>
        <a:bodyPr/>
        <a:lstStyle/>
        <a:p>
          <a:endParaRPr lang="fi-FI" sz="1100"/>
        </a:p>
      </dgm:t>
    </dgm:pt>
    <dgm:pt modelId="{C6007DBA-07B1-46A2-BDA7-C9E17FA20210}" type="sibTrans" cxnId="{C43AADDC-0DDE-49AC-8D6E-860CC8805C19}">
      <dgm:prSet/>
      <dgm:spPr/>
      <dgm:t>
        <a:bodyPr/>
        <a:lstStyle/>
        <a:p>
          <a:endParaRPr lang="fi-FI" sz="1100"/>
        </a:p>
      </dgm:t>
    </dgm:pt>
    <dgm:pt modelId="{EBC6CABD-9185-424C-B4E5-F004DDB574F6}">
      <dgm:prSet phldrT="[Teksti]" custT="1"/>
      <dgm:spPr>
        <a:solidFill>
          <a:srgbClr val="FF99FF"/>
        </a:solidFill>
      </dgm:spPr>
      <dgm:t>
        <a:bodyPr/>
        <a:lstStyle/>
        <a:p>
          <a:r>
            <a:rPr lang="fi-FI" sz="1200" smtClean="0">
              <a:solidFill>
                <a:schemeClr val="tx1"/>
              </a:solidFill>
            </a:rPr>
            <a:t>Perusopetus</a:t>
          </a:r>
          <a:endParaRPr lang="fi-FI" sz="1200">
            <a:solidFill>
              <a:schemeClr val="tx1"/>
            </a:solidFill>
          </a:endParaRPr>
        </a:p>
      </dgm:t>
    </dgm:pt>
    <dgm:pt modelId="{077B30E4-B461-4D7A-9B55-2504CBA01803}" type="parTrans" cxnId="{EE3FF6C0-E97D-4D03-BDF8-0A1624BA826F}">
      <dgm:prSet/>
      <dgm:spPr/>
      <dgm:t>
        <a:bodyPr/>
        <a:lstStyle/>
        <a:p>
          <a:endParaRPr lang="fi-FI" sz="1100"/>
        </a:p>
      </dgm:t>
    </dgm:pt>
    <dgm:pt modelId="{17F1C6E3-5D2E-40DA-8FC1-B99DC432137C}" type="sibTrans" cxnId="{EE3FF6C0-E97D-4D03-BDF8-0A1624BA826F}">
      <dgm:prSet/>
      <dgm:spPr/>
      <dgm:t>
        <a:bodyPr/>
        <a:lstStyle/>
        <a:p>
          <a:endParaRPr lang="fi-FI" sz="1100"/>
        </a:p>
      </dgm:t>
    </dgm:pt>
    <dgm:pt modelId="{5DFC3634-3EBB-413A-8CA7-DDE636D097A0}">
      <dgm:prSet phldrT="[Teksti]" custT="1"/>
      <dgm:spPr>
        <a:solidFill>
          <a:srgbClr val="FF99FF"/>
        </a:solidFill>
      </dgm:spPr>
      <dgm:t>
        <a:bodyPr/>
        <a:lstStyle/>
        <a:p>
          <a:r>
            <a:rPr lang="fi-FI" sz="1200" smtClean="0">
              <a:solidFill>
                <a:schemeClr val="tx1"/>
              </a:solidFill>
            </a:rPr>
            <a:t>Erikois-hammas-lääkäri-koulutus</a:t>
          </a:r>
          <a:endParaRPr lang="fi-FI" sz="1200">
            <a:solidFill>
              <a:schemeClr val="tx1"/>
            </a:solidFill>
          </a:endParaRPr>
        </a:p>
      </dgm:t>
    </dgm:pt>
    <dgm:pt modelId="{1B669F1F-C80D-4547-B24B-01CE9A53BEAA}" type="parTrans" cxnId="{CB0A31F0-00CB-4FC6-9F7A-676307AF4BAF}">
      <dgm:prSet/>
      <dgm:spPr/>
      <dgm:t>
        <a:bodyPr/>
        <a:lstStyle/>
        <a:p>
          <a:endParaRPr lang="fi-FI" sz="1100"/>
        </a:p>
      </dgm:t>
    </dgm:pt>
    <dgm:pt modelId="{549A7769-DACA-49B0-9117-4DF57BA4FB08}" type="sibTrans" cxnId="{CB0A31F0-00CB-4FC6-9F7A-676307AF4BAF}">
      <dgm:prSet/>
      <dgm:spPr/>
      <dgm:t>
        <a:bodyPr/>
        <a:lstStyle/>
        <a:p>
          <a:endParaRPr lang="fi-FI" sz="1100"/>
        </a:p>
      </dgm:t>
    </dgm:pt>
    <dgm:pt modelId="{5B26622A-79C8-42D3-910C-913D3F7B6902}">
      <dgm:prSet phldrT="[Teksti]" custT="1"/>
      <dgm:spPr>
        <a:solidFill>
          <a:srgbClr val="CCECFF"/>
        </a:solidFill>
      </dgm:spPr>
      <dgm:t>
        <a:bodyPr/>
        <a:lstStyle/>
        <a:p>
          <a:r>
            <a:rPr lang="fi-FI" sz="1200" smtClean="0">
              <a:solidFill>
                <a:schemeClr val="tx1"/>
              </a:solidFill>
            </a:rPr>
            <a:t>Keskus-hammas-hoitolan tiimi</a:t>
          </a:r>
          <a:endParaRPr lang="fi-FI" sz="1200"/>
        </a:p>
      </dgm:t>
    </dgm:pt>
    <dgm:pt modelId="{5F2578C3-2671-46F4-976A-17B43168EC7F}" type="parTrans" cxnId="{8BEB8E3B-D089-42F1-9C29-1D7E9A1BC0BB}">
      <dgm:prSet/>
      <dgm:spPr/>
      <dgm:t>
        <a:bodyPr/>
        <a:lstStyle/>
        <a:p>
          <a:endParaRPr lang="fi-FI" sz="1100"/>
        </a:p>
      </dgm:t>
    </dgm:pt>
    <dgm:pt modelId="{BC2FF207-0420-4283-84F3-EF7EB3BE4E0C}" type="sibTrans" cxnId="{8BEB8E3B-D089-42F1-9C29-1D7E9A1BC0BB}">
      <dgm:prSet/>
      <dgm:spPr/>
      <dgm:t>
        <a:bodyPr/>
        <a:lstStyle/>
        <a:p>
          <a:endParaRPr lang="fi-FI" sz="1100"/>
        </a:p>
      </dgm:t>
    </dgm:pt>
    <dgm:pt modelId="{172588E7-C6C2-42CA-BA49-1EADA18B3723}">
      <dgm:prSet phldrT="[Teksti]" custT="1"/>
      <dgm:spPr>
        <a:solidFill>
          <a:srgbClr val="CCECFF"/>
        </a:solidFill>
      </dgm:spPr>
      <dgm:t>
        <a:bodyPr/>
        <a:lstStyle/>
        <a:p>
          <a:r>
            <a:rPr lang="fi-FI" sz="1200" smtClean="0">
              <a:solidFill>
                <a:schemeClr val="tx1"/>
              </a:solidFill>
            </a:rPr>
            <a:t>Käsityöläis-kadun tiimi</a:t>
          </a:r>
          <a:endParaRPr lang="fi-FI" sz="1200"/>
        </a:p>
      </dgm:t>
    </dgm:pt>
    <dgm:pt modelId="{052BA479-FD8A-4B53-8E09-F9090C68054F}" type="parTrans" cxnId="{A8B2D2C8-5DCE-4C86-ACDF-22008688FCC8}">
      <dgm:prSet/>
      <dgm:spPr/>
      <dgm:t>
        <a:bodyPr/>
        <a:lstStyle/>
        <a:p>
          <a:endParaRPr lang="fi-FI" sz="1100"/>
        </a:p>
      </dgm:t>
    </dgm:pt>
    <dgm:pt modelId="{E1CCFA93-C9CB-456F-A4BC-57965B54912F}" type="sibTrans" cxnId="{A8B2D2C8-5DCE-4C86-ACDF-22008688FCC8}">
      <dgm:prSet/>
      <dgm:spPr/>
      <dgm:t>
        <a:bodyPr/>
        <a:lstStyle/>
        <a:p>
          <a:endParaRPr lang="fi-FI" sz="1100"/>
        </a:p>
      </dgm:t>
    </dgm:pt>
    <dgm:pt modelId="{3717BB04-969C-4B52-B35A-D682ED9EC8F1}">
      <dgm:prSet phldrT="[Teksti]" custT="1"/>
      <dgm:spPr>
        <a:solidFill>
          <a:srgbClr val="CCECFF"/>
        </a:solidFill>
      </dgm:spPr>
      <dgm:t>
        <a:bodyPr/>
        <a:lstStyle/>
        <a:p>
          <a:r>
            <a:rPr lang="fi-FI" sz="1200" smtClean="0">
              <a:solidFill>
                <a:schemeClr val="tx1"/>
              </a:solidFill>
            </a:rPr>
            <a:t>Runosmäen – Mullintien tiimi</a:t>
          </a:r>
          <a:endParaRPr lang="fi-FI" sz="1200"/>
        </a:p>
      </dgm:t>
    </dgm:pt>
    <dgm:pt modelId="{E7A3F062-7221-4816-ACD5-CDA9BF6FDFB3}" type="parTrans" cxnId="{E2EDE103-3F05-4F62-A3A8-2B3E5791056B}">
      <dgm:prSet/>
      <dgm:spPr/>
      <dgm:t>
        <a:bodyPr/>
        <a:lstStyle/>
        <a:p>
          <a:endParaRPr lang="fi-FI" sz="1100"/>
        </a:p>
      </dgm:t>
    </dgm:pt>
    <dgm:pt modelId="{44A2EAD3-A374-454F-AF65-12BF15905014}" type="sibTrans" cxnId="{E2EDE103-3F05-4F62-A3A8-2B3E5791056B}">
      <dgm:prSet/>
      <dgm:spPr/>
      <dgm:t>
        <a:bodyPr/>
        <a:lstStyle/>
        <a:p>
          <a:endParaRPr lang="fi-FI" sz="1100"/>
        </a:p>
      </dgm:t>
    </dgm:pt>
    <dgm:pt modelId="{0EEF8FCA-0666-4F3D-A42C-A6E684F7481B}">
      <dgm:prSet phldrT="[Teksti]" custT="1"/>
      <dgm:spPr>
        <a:solidFill>
          <a:srgbClr val="CCECFF"/>
        </a:solidFill>
      </dgm:spPr>
      <dgm:t>
        <a:bodyPr/>
        <a:lstStyle/>
        <a:p>
          <a:r>
            <a:rPr lang="fi-FI" sz="1200" smtClean="0">
              <a:solidFill>
                <a:schemeClr val="tx1"/>
              </a:solidFill>
            </a:rPr>
            <a:t>Kirkkotien – Varissuon tiimi</a:t>
          </a:r>
          <a:endParaRPr lang="fi-FI" sz="1200"/>
        </a:p>
      </dgm:t>
    </dgm:pt>
    <dgm:pt modelId="{1F75F2D3-EA3F-417D-9294-7E3044A452FA}" type="parTrans" cxnId="{5B3F1316-7569-4E5E-B9D7-12E6792110B0}">
      <dgm:prSet/>
      <dgm:spPr/>
      <dgm:t>
        <a:bodyPr/>
        <a:lstStyle/>
        <a:p>
          <a:endParaRPr lang="fi-FI" sz="1100"/>
        </a:p>
      </dgm:t>
    </dgm:pt>
    <dgm:pt modelId="{3C91778B-7050-463B-A984-12879C87758D}" type="sibTrans" cxnId="{5B3F1316-7569-4E5E-B9D7-12E6792110B0}">
      <dgm:prSet/>
      <dgm:spPr/>
      <dgm:t>
        <a:bodyPr/>
        <a:lstStyle/>
        <a:p>
          <a:endParaRPr lang="fi-FI" sz="1100"/>
        </a:p>
      </dgm:t>
    </dgm:pt>
    <dgm:pt modelId="{293352D1-C638-4D99-A641-BDB10961C6D6}" type="pres">
      <dgm:prSet presAssocID="{01BB20C6-B17F-49C7-A6FA-078F437F53C9}" presName="mainComposite" presStyleCnt="0">
        <dgm:presLayoutVars>
          <dgm:chPref val="1"/>
          <dgm:dir/>
          <dgm:animOne val="branch"/>
          <dgm:animLvl val="lvl"/>
          <dgm:resizeHandles val="exact"/>
        </dgm:presLayoutVars>
      </dgm:prSet>
      <dgm:spPr/>
      <dgm:t>
        <a:bodyPr/>
        <a:lstStyle/>
        <a:p>
          <a:endParaRPr lang="fi-FI"/>
        </a:p>
      </dgm:t>
    </dgm:pt>
    <dgm:pt modelId="{0598D90C-E4F7-4B2A-9CAE-0863148A3476}" type="pres">
      <dgm:prSet presAssocID="{01BB20C6-B17F-49C7-A6FA-078F437F53C9}" presName="hierFlow" presStyleCnt="0"/>
      <dgm:spPr/>
    </dgm:pt>
    <dgm:pt modelId="{3D22CB9D-CBC5-4C34-83B6-A0128C43EF66}" type="pres">
      <dgm:prSet presAssocID="{01BB20C6-B17F-49C7-A6FA-078F437F53C9}" presName="hierChild1" presStyleCnt="0">
        <dgm:presLayoutVars>
          <dgm:chPref val="1"/>
          <dgm:animOne val="branch"/>
          <dgm:animLvl val="lvl"/>
        </dgm:presLayoutVars>
      </dgm:prSet>
      <dgm:spPr/>
    </dgm:pt>
    <dgm:pt modelId="{B98F1084-6885-430C-80D3-4A78B8D92947}" type="pres">
      <dgm:prSet presAssocID="{BAD45437-0B5C-49B2-B0E4-FA42BEDD89B8}" presName="Name14" presStyleCnt="0"/>
      <dgm:spPr/>
    </dgm:pt>
    <dgm:pt modelId="{24A13ECE-EFB1-44BE-853C-6F2D473C8AF8}" type="pres">
      <dgm:prSet presAssocID="{BAD45437-0B5C-49B2-B0E4-FA42BEDD89B8}" presName="level1Shape" presStyleLbl="node0" presStyleIdx="0" presStyleCnt="1">
        <dgm:presLayoutVars>
          <dgm:chPref val="3"/>
        </dgm:presLayoutVars>
      </dgm:prSet>
      <dgm:spPr/>
      <dgm:t>
        <a:bodyPr/>
        <a:lstStyle/>
        <a:p>
          <a:endParaRPr lang="fi-FI"/>
        </a:p>
      </dgm:t>
    </dgm:pt>
    <dgm:pt modelId="{33A673B1-974E-4571-976F-9F124534A966}" type="pres">
      <dgm:prSet presAssocID="{BAD45437-0B5C-49B2-B0E4-FA42BEDD89B8}" presName="hierChild2" presStyleCnt="0"/>
      <dgm:spPr/>
    </dgm:pt>
    <dgm:pt modelId="{B701503E-7B1B-4BE8-AB45-71BF87D8B045}" type="pres">
      <dgm:prSet presAssocID="{2D598716-09E1-4B19-A427-EFB43372B151}" presName="Name19" presStyleLbl="parChTrans1D2" presStyleIdx="0" presStyleCnt="2"/>
      <dgm:spPr/>
      <dgm:t>
        <a:bodyPr/>
        <a:lstStyle/>
        <a:p>
          <a:endParaRPr lang="fi-FI"/>
        </a:p>
      </dgm:t>
    </dgm:pt>
    <dgm:pt modelId="{60AF0C4C-3E9D-41B8-BC6B-74336C42D82F}" type="pres">
      <dgm:prSet presAssocID="{9D0DF457-C1B3-4B96-8A85-779D6B91BAB4}" presName="Name21" presStyleCnt="0"/>
      <dgm:spPr/>
    </dgm:pt>
    <dgm:pt modelId="{372FAFE4-4ACF-4566-A2B2-8CF872FF08C5}" type="pres">
      <dgm:prSet presAssocID="{9D0DF457-C1B3-4B96-8A85-779D6B91BAB4}" presName="level2Shape" presStyleLbl="node2" presStyleIdx="0" presStyleCnt="2"/>
      <dgm:spPr/>
      <dgm:t>
        <a:bodyPr/>
        <a:lstStyle/>
        <a:p>
          <a:endParaRPr lang="fi-FI"/>
        </a:p>
      </dgm:t>
    </dgm:pt>
    <dgm:pt modelId="{CC353027-A028-43F1-B7EB-7A45A521049C}" type="pres">
      <dgm:prSet presAssocID="{9D0DF457-C1B3-4B96-8A85-779D6B91BAB4}" presName="hierChild3" presStyleCnt="0"/>
      <dgm:spPr/>
    </dgm:pt>
    <dgm:pt modelId="{0A3C8611-533E-46B6-A96B-37034817E01D}" type="pres">
      <dgm:prSet presAssocID="{81AF350C-E2BD-4AE9-A400-9B87AE4F0C11}" presName="Name19" presStyleLbl="parChTrans1D3" presStyleIdx="0" presStyleCnt="7"/>
      <dgm:spPr/>
      <dgm:t>
        <a:bodyPr/>
        <a:lstStyle/>
        <a:p>
          <a:endParaRPr lang="fi-FI"/>
        </a:p>
      </dgm:t>
    </dgm:pt>
    <dgm:pt modelId="{6718B8BA-516E-4A1B-A03B-547A2E67AE3A}" type="pres">
      <dgm:prSet presAssocID="{86548161-47D6-443E-8DB9-B388D82BE3D2}" presName="Name21" presStyleCnt="0"/>
      <dgm:spPr/>
    </dgm:pt>
    <dgm:pt modelId="{231C38FC-4090-4EC5-B7BB-678C423B14D5}" type="pres">
      <dgm:prSet presAssocID="{86548161-47D6-443E-8DB9-B388D82BE3D2}" presName="level2Shape" presStyleLbl="node3" presStyleIdx="0" presStyleCnt="7"/>
      <dgm:spPr/>
      <dgm:t>
        <a:bodyPr/>
        <a:lstStyle/>
        <a:p>
          <a:endParaRPr lang="fi-FI"/>
        </a:p>
      </dgm:t>
    </dgm:pt>
    <dgm:pt modelId="{6DC378FB-BB4C-40F1-AFA6-231FA27A5081}" type="pres">
      <dgm:prSet presAssocID="{86548161-47D6-443E-8DB9-B388D82BE3D2}" presName="hierChild3" presStyleCnt="0"/>
      <dgm:spPr/>
    </dgm:pt>
    <dgm:pt modelId="{C6E60A75-41A4-43D1-B1DF-FCE077A4C3E9}" type="pres">
      <dgm:prSet presAssocID="{97878AE2-4FD5-428B-9C77-F4B779DB8D44}" presName="Name19" presStyleLbl="parChTrans1D3" presStyleIdx="1" presStyleCnt="7"/>
      <dgm:spPr/>
      <dgm:t>
        <a:bodyPr/>
        <a:lstStyle/>
        <a:p>
          <a:endParaRPr lang="fi-FI"/>
        </a:p>
      </dgm:t>
    </dgm:pt>
    <dgm:pt modelId="{97295398-5E06-41FF-8CD8-5D6CDED9BF23}" type="pres">
      <dgm:prSet presAssocID="{154F7BDF-FBF2-4FD1-B071-8F8E4EE9087A}" presName="Name21" presStyleCnt="0"/>
      <dgm:spPr/>
    </dgm:pt>
    <dgm:pt modelId="{CAA0BE18-F1B1-487A-9C4E-FE0DCB873D62}" type="pres">
      <dgm:prSet presAssocID="{154F7BDF-FBF2-4FD1-B071-8F8E4EE9087A}" presName="level2Shape" presStyleLbl="node3" presStyleIdx="1" presStyleCnt="7"/>
      <dgm:spPr/>
      <dgm:t>
        <a:bodyPr/>
        <a:lstStyle/>
        <a:p>
          <a:endParaRPr lang="fi-FI"/>
        </a:p>
      </dgm:t>
    </dgm:pt>
    <dgm:pt modelId="{1BD1282D-3CEC-4B80-A911-3D5ADCBCF9E9}" type="pres">
      <dgm:prSet presAssocID="{154F7BDF-FBF2-4FD1-B071-8F8E4EE9087A}" presName="hierChild3" presStyleCnt="0"/>
      <dgm:spPr/>
    </dgm:pt>
    <dgm:pt modelId="{DBADE2DB-E65F-4E1B-82B2-996AE4F67450}" type="pres">
      <dgm:prSet presAssocID="{5F2578C3-2671-46F4-976A-17B43168EC7F}" presName="Name19" presStyleLbl="parChTrans1D4" presStyleIdx="0" presStyleCnt="4"/>
      <dgm:spPr/>
      <dgm:t>
        <a:bodyPr/>
        <a:lstStyle/>
        <a:p>
          <a:endParaRPr lang="fi-FI"/>
        </a:p>
      </dgm:t>
    </dgm:pt>
    <dgm:pt modelId="{FA966467-3F1C-4F5A-B580-E0C2686E2D68}" type="pres">
      <dgm:prSet presAssocID="{5B26622A-79C8-42D3-910C-913D3F7B6902}" presName="Name21" presStyleCnt="0"/>
      <dgm:spPr/>
    </dgm:pt>
    <dgm:pt modelId="{E79D38D3-52BB-4880-A7AA-A533790CC7F9}" type="pres">
      <dgm:prSet presAssocID="{5B26622A-79C8-42D3-910C-913D3F7B6902}" presName="level2Shape" presStyleLbl="node4" presStyleIdx="0" presStyleCnt="4"/>
      <dgm:spPr/>
      <dgm:t>
        <a:bodyPr/>
        <a:lstStyle/>
        <a:p>
          <a:endParaRPr lang="fi-FI"/>
        </a:p>
      </dgm:t>
    </dgm:pt>
    <dgm:pt modelId="{937B83A1-4B15-4C2D-A01E-F1F663B6DD8A}" type="pres">
      <dgm:prSet presAssocID="{5B26622A-79C8-42D3-910C-913D3F7B6902}" presName="hierChild3" presStyleCnt="0"/>
      <dgm:spPr/>
    </dgm:pt>
    <dgm:pt modelId="{0A25355C-15C5-4561-B781-A561216444D7}" type="pres">
      <dgm:prSet presAssocID="{052BA479-FD8A-4B53-8E09-F9090C68054F}" presName="Name19" presStyleLbl="parChTrans1D4" presStyleIdx="1" presStyleCnt="4"/>
      <dgm:spPr/>
      <dgm:t>
        <a:bodyPr/>
        <a:lstStyle/>
        <a:p>
          <a:endParaRPr lang="fi-FI"/>
        </a:p>
      </dgm:t>
    </dgm:pt>
    <dgm:pt modelId="{9DA824AA-23EE-49B7-822F-9056986C2935}" type="pres">
      <dgm:prSet presAssocID="{172588E7-C6C2-42CA-BA49-1EADA18B3723}" presName="Name21" presStyleCnt="0"/>
      <dgm:spPr/>
    </dgm:pt>
    <dgm:pt modelId="{5D74E98E-8240-4E56-AB74-2B6C75BC9D88}" type="pres">
      <dgm:prSet presAssocID="{172588E7-C6C2-42CA-BA49-1EADA18B3723}" presName="level2Shape" presStyleLbl="node4" presStyleIdx="1" presStyleCnt="4"/>
      <dgm:spPr/>
      <dgm:t>
        <a:bodyPr/>
        <a:lstStyle/>
        <a:p>
          <a:endParaRPr lang="fi-FI"/>
        </a:p>
      </dgm:t>
    </dgm:pt>
    <dgm:pt modelId="{5C821139-7620-4FC0-8E21-AD9EF0F3D905}" type="pres">
      <dgm:prSet presAssocID="{172588E7-C6C2-42CA-BA49-1EADA18B3723}" presName="hierChild3" presStyleCnt="0"/>
      <dgm:spPr/>
    </dgm:pt>
    <dgm:pt modelId="{EC717A67-CE0B-4923-B50C-5FE2F8623922}" type="pres">
      <dgm:prSet presAssocID="{E7A3F062-7221-4816-ACD5-CDA9BF6FDFB3}" presName="Name19" presStyleLbl="parChTrans1D4" presStyleIdx="2" presStyleCnt="4"/>
      <dgm:spPr/>
      <dgm:t>
        <a:bodyPr/>
        <a:lstStyle/>
        <a:p>
          <a:endParaRPr lang="fi-FI"/>
        </a:p>
      </dgm:t>
    </dgm:pt>
    <dgm:pt modelId="{0C6260BB-3E7A-4BDF-BACE-25DAF099A374}" type="pres">
      <dgm:prSet presAssocID="{3717BB04-969C-4B52-B35A-D682ED9EC8F1}" presName="Name21" presStyleCnt="0"/>
      <dgm:spPr/>
    </dgm:pt>
    <dgm:pt modelId="{273BFF37-5F2A-4A2E-A3B6-C97C43CC1F1B}" type="pres">
      <dgm:prSet presAssocID="{3717BB04-969C-4B52-B35A-D682ED9EC8F1}" presName="level2Shape" presStyleLbl="node4" presStyleIdx="2" presStyleCnt="4"/>
      <dgm:spPr/>
      <dgm:t>
        <a:bodyPr/>
        <a:lstStyle/>
        <a:p>
          <a:endParaRPr lang="fi-FI"/>
        </a:p>
      </dgm:t>
    </dgm:pt>
    <dgm:pt modelId="{3BBFB9C0-319C-4695-893D-F0FAEBD1A83B}" type="pres">
      <dgm:prSet presAssocID="{3717BB04-969C-4B52-B35A-D682ED9EC8F1}" presName="hierChild3" presStyleCnt="0"/>
      <dgm:spPr/>
    </dgm:pt>
    <dgm:pt modelId="{14D1247F-5338-41F6-9852-05C68DAF75E8}" type="pres">
      <dgm:prSet presAssocID="{1F75F2D3-EA3F-417D-9294-7E3044A452FA}" presName="Name19" presStyleLbl="parChTrans1D4" presStyleIdx="3" presStyleCnt="4"/>
      <dgm:spPr/>
      <dgm:t>
        <a:bodyPr/>
        <a:lstStyle/>
        <a:p>
          <a:endParaRPr lang="fi-FI"/>
        </a:p>
      </dgm:t>
    </dgm:pt>
    <dgm:pt modelId="{BB28620B-E84E-41F2-BB69-A7BE0BB3ECF5}" type="pres">
      <dgm:prSet presAssocID="{0EEF8FCA-0666-4F3D-A42C-A6E684F7481B}" presName="Name21" presStyleCnt="0"/>
      <dgm:spPr/>
    </dgm:pt>
    <dgm:pt modelId="{34C7E47A-77E9-4A1C-8094-86429027DF95}" type="pres">
      <dgm:prSet presAssocID="{0EEF8FCA-0666-4F3D-A42C-A6E684F7481B}" presName="level2Shape" presStyleLbl="node4" presStyleIdx="3" presStyleCnt="4"/>
      <dgm:spPr/>
      <dgm:t>
        <a:bodyPr/>
        <a:lstStyle/>
        <a:p>
          <a:endParaRPr lang="fi-FI"/>
        </a:p>
      </dgm:t>
    </dgm:pt>
    <dgm:pt modelId="{337F011B-5A89-497E-AF38-535714275FBB}" type="pres">
      <dgm:prSet presAssocID="{0EEF8FCA-0666-4F3D-A42C-A6E684F7481B}" presName="hierChild3" presStyleCnt="0"/>
      <dgm:spPr/>
    </dgm:pt>
    <dgm:pt modelId="{3B149CED-7EB2-4218-853E-6FEFABC03ECC}" type="pres">
      <dgm:prSet presAssocID="{28D30820-8EA8-41B3-BE44-18CAD022E524}" presName="Name19" presStyleLbl="parChTrans1D3" presStyleIdx="2" presStyleCnt="7"/>
      <dgm:spPr/>
      <dgm:t>
        <a:bodyPr/>
        <a:lstStyle/>
        <a:p>
          <a:endParaRPr lang="fi-FI"/>
        </a:p>
      </dgm:t>
    </dgm:pt>
    <dgm:pt modelId="{9CE3F97E-BEA3-4CDF-88E3-9F7D93002237}" type="pres">
      <dgm:prSet presAssocID="{CF167187-7A24-428A-B525-BDB332DF9497}" presName="Name21" presStyleCnt="0"/>
      <dgm:spPr/>
    </dgm:pt>
    <dgm:pt modelId="{AA5358D8-6D37-4742-A79C-E1FA466FF471}" type="pres">
      <dgm:prSet presAssocID="{CF167187-7A24-428A-B525-BDB332DF9497}" presName="level2Shape" presStyleLbl="node3" presStyleIdx="2" presStyleCnt="7"/>
      <dgm:spPr/>
      <dgm:t>
        <a:bodyPr/>
        <a:lstStyle/>
        <a:p>
          <a:endParaRPr lang="fi-FI"/>
        </a:p>
      </dgm:t>
    </dgm:pt>
    <dgm:pt modelId="{39EE71AA-CDBA-4AA0-8C3A-4E1B118CEEFC}" type="pres">
      <dgm:prSet presAssocID="{CF167187-7A24-428A-B525-BDB332DF9497}" presName="hierChild3" presStyleCnt="0"/>
      <dgm:spPr/>
    </dgm:pt>
    <dgm:pt modelId="{D522A44B-4D66-4C47-A029-4A7AFECDF718}" type="pres">
      <dgm:prSet presAssocID="{44500A1D-D93F-4043-A92E-C28A98FFA782}" presName="Name19" presStyleLbl="parChTrans1D3" presStyleIdx="3" presStyleCnt="7"/>
      <dgm:spPr/>
      <dgm:t>
        <a:bodyPr/>
        <a:lstStyle/>
        <a:p>
          <a:endParaRPr lang="fi-FI"/>
        </a:p>
      </dgm:t>
    </dgm:pt>
    <dgm:pt modelId="{966129C1-9D3F-4B8A-9C2D-76570DD2C6E9}" type="pres">
      <dgm:prSet presAssocID="{4112FB75-3BCC-4D52-BF61-75BB182A910E}" presName="Name21" presStyleCnt="0"/>
      <dgm:spPr/>
    </dgm:pt>
    <dgm:pt modelId="{E59B7938-D582-46B8-A789-970490BF70C0}" type="pres">
      <dgm:prSet presAssocID="{4112FB75-3BCC-4D52-BF61-75BB182A910E}" presName="level2Shape" presStyleLbl="node3" presStyleIdx="3" presStyleCnt="7"/>
      <dgm:spPr/>
      <dgm:t>
        <a:bodyPr/>
        <a:lstStyle/>
        <a:p>
          <a:endParaRPr lang="fi-FI"/>
        </a:p>
      </dgm:t>
    </dgm:pt>
    <dgm:pt modelId="{42EB4131-CA9F-4D6F-97A8-9A7AE4058D63}" type="pres">
      <dgm:prSet presAssocID="{4112FB75-3BCC-4D52-BF61-75BB182A910E}" presName="hierChild3" presStyleCnt="0"/>
      <dgm:spPr/>
    </dgm:pt>
    <dgm:pt modelId="{DAAF50B5-6841-492A-92C2-C9A0690AAF21}" type="pres">
      <dgm:prSet presAssocID="{9B30FD52-1A50-4F66-B0C2-347422B13F74}" presName="Name19" presStyleLbl="parChTrans1D3" presStyleIdx="4" presStyleCnt="7"/>
      <dgm:spPr/>
      <dgm:t>
        <a:bodyPr/>
        <a:lstStyle/>
        <a:p>
          <a:endParaRPr lang="fi-FI"/>
        </a:p>
      </dgm:t>
    </dgm:pt>
    <dgm:pt modelId="{7B1B76A2-6B11-4C1C-97D2-D2069C400C5D}" type="pres">
      <dgm:prSet presAssocID="{6AC5A4F3-01DE-4193-81C8-94F7B7C30791}" presName="Name21" presStyleCnt="0"/>
      <dgm:spPr/>
    </dgm:pt>
    <dgm:pt modelId="{FF5FA9F2-44BF-4756-BD49-FDD5081F716E}" type="pres">
      <dgm:prSet presAssocID="{6AC5A4F3-01DE-4193-81C8-94F7B7C30791}" presName="level2Shape" presStyleLbl="node3" presStyleIdx="4" presStyleCnt="7"/>
      <dgm:spPr/>
      <dgm:t>
        <a:bodyPr/>
        <a:lstStyle/>
        <a:p>
          <a:endParaRPr lang="fi-FI"/>
        </a:p>
      </dgm:t>
    </dgm:pt>
    <dgm:pt modelId="{2B322D5C-2112-4341-B319-43B6A4243270}" type="pres">
      <dgm:prSet presAssocID="{6AC5A4F3-01DE-4193-81C8-94F7B7C30791}" presName="hierChild3" presStyleCnt="0"/>
      <dgm:spPr/>
    </dgm:pt>
    <dgm:pt modelId="{42A2B630-D021-4E6A-982C-609971BD9FF0}" type="pres">
      <dgm:prSet presAssocID="{C88FBD7C-CB81-4CC5-BBDA-B67F1E547BCB}" presName="Name19" presStyleLbl="parChTrans1D2" presStyleIdx="1" presStyleCnt="2"/>
      <dgm:spPr/>
      <dgm:t>
        <a:bodyPr/>
        <a:lstStyle/>
        <a:p>
          <a:endParaRPr lang="fi-FI"/>
        </a:p>
      </dgm:t>
    </dgm:pt>
    <dgm:pt modelId="{2F0E6D46-6087-4F8E-83ED-97F0928D7EAA}" type="pres">
      <dgm:prSet presAssocID="{13861BF6-8B57-4D15-9A42-0250A741A689}" presName="Name21" presStyleCnt="0"/>
      <dgm:spPr/>
    </dgm:pt>
    <dgm:pt modelId="{F1DC40B2-A87F-4A8E-8141-C739FD6C0276}" type="pres">
      <dgm:prSet presAssocID="{13861BF6-8B57-4D15-9A42-0250A741A689}" presName="level2Shape" presStyleLbl="node2" presStyleIdx="1" presStyleCnt="2"/>
      <dgm:spPr/>
      <dgm:t>
        <a:bodyPr/>
        <a:lstStyle/>
        <a:p>
          <a:endParaRPr lang="fi-FI"/>
        </a:p>
      </dgm:t>
    </dgm:pt>
    <dgm:pt modelId="{253293B2-0CD0-4F5F-B2D9-20A94A5AC9C2}" type="pres">
      <dgm:prSet presAssocID="{13861BF6-8B57-4D15-9A42-0250A741A689}" presName="hierChild3" presStyleCnt="0"/>
      <dgm:spPr/>
    </dgm:pt>
    <dgm:pt modelId="{EB3EEE85-7EE7-41A3-B622-198EEB73E5CD}" type="pres">
      <dgm:prSet presAssocID="{077B30E4-B461-4D7A-9B55-2504CBA01803}" presName="Name19" presStyleLbl="parChTrans1D3" presStyleIdx="5" presStyleCnt="7"/>
      <dgm:spPr/>
      <dgm:t>
        <a:bodyPr/>
        <a:lstStyle/>
        <a:p>
          <a:endParaRPr lang="fi-FI"/>
        </a:p>
      </dgm:t>
    </dgm:pt>
    <dgm:pt modelId="{1A713D9D-942F-4989-AD3A-06F7F204349C}" type="pres">
      <dgm:prSet presAssocID="{EBC6CABD-9185-424C-B4E5-F004DDB574F6}" presName="Name21" presStyleCnt="0"/>
      <dgm:spPr/>
    </dgm:pt>
    <dgm:pt modelId="{A33E15E1-55A7-42F6-87CE-FFB1EB4B563A}" type="pres">
      <dgm:prSet presAssocID="{EBC6CABD-9185-424C-B4E5-F004DDB574F6}" presName="level2Shape" presStyleLbl="node3" presStyleIdx="5" presStyleCnt="7"/>
      <dgm:spPr/>
      <dgm:t>
        <a:bodyPr/>
        <a:lstStyle/>
        <a:p>
          <a:endParaRPr lang="fi-FI"/>
        </a:p>
      </dgm:t>
    </dgm:pt>
    <dgm:pt modelId="{E2A35AFF-D48B-4C9A-859F-DE77C43F343E}" type="pres">
      <dgm:prSet presAssocID="{EBC6CABD-9185-424C-B4E5-F004DDB574F6}" presName="hierChild3" presStyleCnt="0"/>
      <dgm:spPr/>
    </dgm:pt>
    <dgm:pt modelId="{211FE8EF-EA2A-4A2C-9479-69E876954976}" type="pres">
      <dgm:prSet presAssocID="{1B669F1F-C80D-4547-B24B-01CE9A53BEAA}" presName="Name19" presStyleLbl="parChTrans1D3" presStyleIdx="6" presStyleCnt="7"/>
      <dgm:spPr/>
      <dgm:t>
        <a:bodyPr/>
        <a:lstStyle/>
        <a:p>
          <a:endParaRPr lang="fi-FI"/>
        </a:p>
      </dgm:t>
    </dgm:pt>
    <dgm:pt modelId="{36AE5564-F925-4613-8A41-CFD89370C733}" type="pres">
      <dgm:prSet presAssocID="{5DFC3634-3EBB-413A-8CA7-DDE636D097A0}" presName="Name21" presStyleCnt="0"/>
      <dgm:spPr/>
    </dgm:pt>
    <dgm:pt modelId="{E06F09DB-64F3-4989-8C3A-9F69CE27FB1C}" type="pres">
      <dgm:prSet presAssocID="{5DFC3634-3EBB-413A-8CA7-DDE636D097A0}" presName="level2Shape" presStyleLbl="node3" presStyleIdx="6" presStyleCnt="7"/>
      <dgm:spPr/>
      <dgm:t>
        <a:bodyPr/>
        <a:lstStyle/>
        <a:p>
          <a:endParaRPr lang="fi-FI"/>
        </a:p>
      </dgm:t>
    </dgm:pt>
    <dgm:pt modelId="{BBC80AA1-FB81-4AB1-855B-BE8F532769BA}" type="pres">
      <dgm:prSet presAssocID="{5DFC3634-3EBB-413A-8CA7-DDE636D097A0}" presName="hierChild3" presStyleCnt="0"/>
      <dgm:spPr/>
    </dgm:pt>
    <dgm:pt modelId="{0DD39A9C-9512-4F29-8BCD-CEA294315B36}" type="pres">
      <dgm:prSet presAssocID="{01BB20C6-B17F-49C7-A6FA-078F437F53C9}" presName="bgShapesFlow" presStyleCnt="0"/>
      <dgm:spPr/>
    </dgm:pt>
  </dgm:ptLst>
  <dgm:cxnLst>
    <dgm:cxn modelId="{6382344D-358F-486E-80D6-C0882FBD0EB0}" type="presOf" srcId="{052BA479-FD8A-4B53-8E09-F9090C68054F}" destId="{0A25355C-15C5-4561-B781-A561216444D7}" srcOrd="0" destOrd="0" presId="urn:microsoft.com/office/officeart/2005/8/layout/hierarchy6"/>
    <dgm:cxn modelId="{87074BB4-65D2-489E-ADAF-C728180E1009}" type="presOf" srcId="{154F7BDF-FBF2-4FD1-B071-8F8E4EE9087A}" destId="{CAA0BE18-F1B1-487A-9C4E-FE0DCB873D62}" srcOrd="0" destOrd="0" presId="urn:microsoft.com/office/officeart/2005/8/layout/hierarchy6"/>
    <dgm:cxn modelId="{088B47FB-74D4-42D9-89AF-942E65F5FF4A}" type="presOf" srcId="{5DFC3634-3EBB-413A-8CA7-DDE636D097A0}" destId="{E06F09DB-64F3-4989-8C3A-9F69CE27FB1C}" srcOrd="0" destOrd="0" presId="urn:microsoft.com/office/officeart/2005/8/layout/hierarchy6"/>
    <dgm:cxn modelId="{3AB0A427-CE26-4C79-86AB-BE934C5C5A9D}" type="presOf" srcId="{44500A1D-D93F-4043-A92E-C28A98FFA782}" destId="{D522A44B-4D66-4C47-A029-4A7AFECDF718}" srcOrd="0" destOrd="0" presId="urn:microsoft.com/office/officeart/2005/8/layout/hierarchy6"/>
    <dgm:cxn modelId="{5DB32BE1-AE59-439F-831D-36B3721250EC}" type="presOf" srcId="{C88FBD7C-CB81-4CC5-BBDA-B67F1E547BCB}" destId="{42A2B630-D021-4E6A-982C-609971BD9FF0}" srcOrd="0" destOrd="0" presId="urn:microsoft.com/office/officeart/2005/8/layout/hierarchy6"/>
    <dgm:cxn modelId="{1B009E0B-65C2-4E71-B693-AA68B5E6DF4F}" type="presOf" srcId="{5B26622A-79C8-42D3-910C-913D3F7B6902}" destId="{E79D38D3-52BB-4880-A7AA-A533790CC7F9}" srcOrd="0" destOrd="0" presId="urn:microsoft.com/office/officeart/2005/8/layout/hierarchy6"/>
    <dgm:cxn modelId="{7ABBDFB3-37D1-40FB-BED2-917310A54B1C}" srcId="{9D0DF457-C1B3-4B96-8A85-779D6B91BAB4}" destId="{4112FB75-3BCC-4D52-BF61-75BB182A910E}" srcOrd="3" destOrd="0" parTransId="{44500A1D-D93F-4043-A92E-C28A98FFA782}" sibTransId="{CEBAFD9D-E263-47DF-BD29-04F8D32F430A}"/>
    <dgm:cxn modelId="{2601D67A-6FB6-4111-9423-5A419153009C}" type="presOf" srcId="{CF167187-7A24-428A-B525-BDB332DF9497}" destId="{AA5358D8-6D37-4742-A79C-E1FA466FF471}" srcOrd="0" destOrd="0" presId="urn:microsoft.com/office/officeart/2005/8/layout/hierarchy6"/>
    <dgm:cxn modelId="{47958BE1-32CC-4EFF-AF88-AA1A8F9F2BEA}" type="presOf" srcId="{9D0DF457-C1B3-4B96-8A85-779D6B91BAB4}" destId="{372FAFE4-4ACF-4566-A2B2-8CF872FF08C5}" srcOrd="0" destOrd="0" presId="urn:microsoft.com/office/officeart/2005/8/layout/hierarchy6"/>
    <dgm:cxn modelId="{E8514D21-6A72-4C8E-A508-A25D3707047D}" type="presOf" srcId="{81AF350C-E2BD-4AE9-A400-9B87AE4F0C11}" destId="{0A3C8611-533E-46B6-A96B-37034817E01D}" srcOrd="0" destOrd="0" presId="urn:microsoft.com/office/officeart/2005/8/layout/hierarchy6"/>
    <dgm:cxn modelId="{F2DC6443-45E8-45FC-ABE8-611D73EC88B4}" type="presOf" srcId="{1B669F1F-C80D-4547-B24B-01CE9A53BEAA}" destId="{211FE8EF-EA2A-4A2C-9479-69E876954976}" srcOrd="0" destOrd="0" presId="urn:microsoft.com/office/officeart/2005/8/layout/hierarchy6"/>
    <dgm:cxn modelId="{159C680D-5BE9-4B33-B0D0-5A079C910C60}" type="presOf" srcId="{86548161-47D6-443E-8DB9-B388D82BE3D2}" destId="{231C38FC-4090-4EC5-B7BB-678C423B14D5}" srcOrd="0" destOrd="0" presId="urn:microsoft.com/office/officeart/2005/8/layout/hierarchy6"/>
    <dgm:cxn modelId="{6550FB35-9D9C-40B6-A12E-20B0EBF592F2}" type="presOf" srcId="{EBC6CABD-9185-424C-B4E5-F004DDB574F6}" destId="{A33E15E1-55A7-42F6-87CE-FFB1EB4B563A}" srcOrd="0" destOrd="0" presId="urn:microsoft.com/office/officeart/2005/8/layout/hierarchy6"/>
    <dgm:cxn modelId="{27CAFD63-A86C-4D27-99C7-A380A0C25755}" type="presOf" srcId="{5F2578C3-2671-46F4-976A-17B43168EC7F}" destId="{DBADE2DB-E65F-4E1B-82B2-996AE4F67450}" srcOrd="0" destOrd="0" presId="urn:microsoft.com/office/officeart/2005/8/layout/hierarchy6"/>
    <dgm:cxn modelId="{86ED0A1B-66F9-40E5-8E25-A2ED7CFE98FA}" srcId="{9D0DF457-C1B3-4B96-8A85-779D6B91BAB4}" destId="{154F7BDF-FBF2-4FD1-B071-8F8E4EE9087A}" srcOrd="1" destOrd="0" parTransId="{97878AE2-4FD5-428B-9C77-F4B779DB8D44}" sibTransId="{25C49C50-0A1D-414C-B57A-B4DB721F1D89}"/>
    <dgm:cxn modelId="{E2EDE103-3F05-4F62-A3A8-2B3E5791056B}" srcId="{154F7BDF-FBF2-4FD1-B071-8F8E4EE9087A}" destId="{3717BB04-969C-4B52-B35A-D682ED9EC8F1}" srcOrd="2" destOrd="0" parTransId="{E7A3F062-7221-4816-ACD5-CDA9BF6FDFB3}" sibTransId="{44A2EAD3-A374-454F-AF65-12BF15905014}"/>
    <dgm:cxn modelId="{555CCB0E-9B45-4817-9937-49A7BD2D6263}" type="presOf" srcId="{9B30FD52-1A50-4F66-B0C2-347422B13F74}" destId="{DAAF50B5-6841-492A-92C2-C9A0690AAF21}" srcOrd="0" destOrd="0" presId="urn:microsoft.com/office/officeart/2005/8/layout/hierarchy6"/>
    <dgm:cxn modelId="{16E69225-BE1C-4B49-B4C1-FAC11794B8C1}" srcId="{9D0DF457-C1B3-4B96-8A85-779D6B91BAB4}" destId="{86548161-47D6-443E-8DB9-B388D82BE3D2}" srcOrd="0" destOrd="0" parTransId="{81AF350C-E2BD-4AE9-A400-9B87AE4F0C11}" sibTransId="{BB640286-2DA4-4686-B645-82AF0917553F}"/>
    <dgm:cxn modelId="{C3E695DE-3774-4872-9E4F-CDD07B227536}" srcId="{01BB20C6-B17F-49C7-A6FA-078F437F53C9}" destId="{BAD45437-0B5C-49B2-B0E4-FA42BEDD89B8}" srcOrd="0" destOrd="0" parTransId="{0F22EF20-E62F-465D-BBE6-C508D7075279}" sibTransId="{DE53FC18-0EE4-457F-BA2B-B80F835B2F5E}"/>
    <dgm:cxn modelId="{722CD11A-4523-4EBE-92B0-2B292F79FAF5}" type="presOf" srcId="{6AC5A4F3-01DE-4193-81C8-94F7B7C30791}" destId="{FF5FA9F2-44BF-4756-BD49-FDD5081F716E}" srcOrd="0" destOrd="0" presId="urn:microsoft.com/office/officeart/2005/8/layout/hierarchy6"/>
    <dgm:cxn modelId="{39CAF4E8-8A20-43F2-B199-45A52BC29CA5}" type="presOf" srcId="{172588E7-C6C2-42CA-BA49-1EADA18B3723}" destId="{5D74E98E-8240-4E56-AB74-2B6C75BC9D88}" srcOrd="0" destOrd="0" presId="urn:microsoft.com/office/officeart/2005/8/layout/hierarchy6"/>
    <dgm:cxn modelId="{8BEB8E3B-D089-42F1-9C29-1D7E9A1BC0BB}" srcId="{154F7BDF-FBF2-4FD1-B071-8F8E4EE9087A}" destId="{5B26622A-79C8-42D3-910C-913D3F7B6902}" srcOrd="0" destOrd="0" parTransId="{5F2578C3-2671-46F4-976A-17B43168EC7F}" sibTransId="{BC2FF207-0420-4283-84F3-EF7EB3BE4E0C}"/>
    <dgm:cxn modelId="{76A57FE1-41C5-4EAF-BE1B-70EF95CCE38B}" type="presOf" srcId="{01BB20C6-B17F-49C7-A6FA-078F437F53C9}" destId="{293352D1-C638-4D99-A641-BDB10961C6D6}" srcOrd="0" destOrd="0" presId="urn:microsoft.com/office/officeart/2005/8/layout/hierarchy6"/>
    <dgm:cxn modelId="{35845B02-1D99-4690-BC5C-265A6AF5C5EC}" type="presOf" srcId="{E7A3F062-7221-4816-ACD5-CDA9BF6FDFB3}" destId="{EC717A67-CE0B-4923-B50C-5FE2F8623922}" srcOrd="0" destOrd="0" presId="urn:microsoft.com/office/officeart/2005/8/layout/hierarchy6"/>
    <dgm:cxn modelId="{5C6BEDC4-C39B-4FC2-B385-FE852BAB932D}" type="presOf" srcId="{97878AE2-4FD5-428B-9C77-F4B779DB8D44}" destId="{C6E60A75-41A4-43D1-B1DF-FCE077A4C3E9}" srcOrd="0" destOrd="0" presId="urn:microsoft.com/office/officeart/2005/8/layout/hierarchy6"/>
    <dgm:cxn modelId="{5B3F1316-7569-4E5E-B9D7-12E6792110B0}" srcId="{154F7BDF-FBF2-4FD1-B071-8F8E4EE9087A}" destId="{0EEF8FCA-0666-4F3D-A42C-A6E684F7481B}" srcOrd="3" destOrd="0" parTransId="{1F75F2D3-EA3F-417D-9294-7E3044A452FA}" sibTransId="{3C91778B-7050-463B-A984-12879C87758D}"/>
    <dgm:cxn modelId="{F8E581C3-6DCB-4A48-9344-7860D7E2F01B}" type="presOf" srcId="{0EEF8FCA-0666-4F3D-A42C-A6E684F7481B}" destId="{34C7E47A-77E9-4A1C-8094-86429027DF95}" srcOrd="0" destOrd="0" presId="urn:microsoft.com/office/officeart/2005/8/layout/hierarchy6"/>
    <dgm:cxn modelId="{3F846C8A-EE3D-46FF-8951-A5BF836454AA}" type="presOf" srcId="{4112FB75-3BCC-4D52-BF61-75BB182A910E}" destId="{E59B7938-D582-46B8-A789-970490BF70C0}" srcOrd="0" destOrd="0" presId="urn:microsoft.com/office/officeart/2005/8/layout/hierarchy6"/>
    <dgm:cxn modelId="{C43AADDC-0DDE-49AC-8D6E-860CC8805C19}" srcId="{9D0DF457-C1B3-4B96-8A85-779D6B91BAB4}" destId="{6AC5A4F3-01DE-4193-81C8-94F7B7C30791}" srcOrd="4" destOrd="0" parTransId="{9B30FD52-1A50-4F66-B0C2-347422B13F74}" sibTransId="{C6007DBA-07B1-46A2-BDA7-C9E17FA20210}"/>
    <dgm:cxn modelId="{CB0A31F0-00CB-4FC6-9F7A-676307AF4BAF}" srcId="{13861BF6-8B57-4D15-9A42-0250A741A689}" destId="{5DFC3634-3EBB-413A-8CA7-DDE636D097A0}" srcOrd="1" destOrd="0" parTransId="{1B669F1F-C80D-4547-B24B-01CE9A53BEAA}" sibTransId="{549A7769-DACA-49B0-9117-4DF57BA4FB08}"/>
    <dgm:cxn modelId="{78B3593B-5AC4-4E80-A9DD-64085A58FD8C}" type="presOf" srcId="{BAD45437-0B5C-49B2-B0E4-FA42BEDD89B8}" destId="{24A13ECE-EFB1-44BE-853C-6F2D473C8AF8}" srcOrd="0" destOrd="0" presId="urn:microsoft.com/office/officeart/2005/8/layout/hierarchy6"/>
    <dgm:cxn modelId="{AF388889-E0B8-432E-AB12-D273DD991C64}" type="presOf" srcId="{28D30820-8EA8-41B3-BE44-18CAD022E524}" destId="{3B149CED-7EB2-4218-853E-6FEFABC03ECC}" srcOrd="0" destOrd="0" presId="urn:microsoft.com/office/officeart/2005/8/layout/hierarchy6"/>
    <dgm:cxn modelId="{EE3FF6C0-E97D-4D03-BDF8-0A1624BA826F}" srcId="{13861BF6-8B57-4D15-9A42-0250A741A689}" destId="{EBC6CABD-9185-424C-B4E5-F004DDB574F6}" srcOrd="0" destOrd="0" parTransId="{077B30E4-B461-4D7A-9B55-2504CBA01803}" sibTransId="{17F1C6E3-5D2E-40DA-8FC1-B99DC432137C}"/>
    <dgm:cxn modelId="{0B00F795-F293-4B20-8848-0593D7B553DA}" type="presOf" srcId="{3717BB04-969C-4B52-B35A-D682ED9EC8F1}" destId="{273BFF37-5F2A-4A2E-A3B6-C97C43CC1F1B}" srcOrd="0" destOrd="0" presId="urn:microsoft.com/office/officeart/2005/8/layout/hierarchy6"/>
    <dgm:cxn modelId="{93D0C6AF-AE8D-45D1-B60E-CDA30957464F}" type="presOf" srcId="{077B30E4-B461-4D7A-9B55-2504CBA01803}" destId="{EB3EEE85-7EE7-41A3-B622-198EEB73E5CD}" srcOrd="0" destOrd="0" presId="urn:microsoft.com/office/officeart/2005/8/layout/hierarchy6"/>
    <dgm:cxn modelId="{A8B2D2C8-5DCE-4C86-ACDF-22008688FCC8}" srcId="{154F7BDF-FBF2-4FD1-B071-8F8E4EE9087A}" destId="{172588E7-C6C2-42CA-BA49-1EADA18B3723}" srcOrd="1" destOrd="0" parTransId="{052BA479-FD8A-4B53-8E09-F9090C68054F}" sibTransId="{E1CCFA93-C9CB-456F-A4BC-57965B54912F}"/>
    <dgm:cxn modelId="{49700D91-80E7-4086-879F-6E2DD670A128}" type="presOf" srcId="{13861BF6-8B57-4D15-9A42-0250A741A689}" destId="{F1DC40B2-A87F-4A8E-8141-C739FD6C0276}" srcOrd="0" destOrd="0" presId="urn:microsoft.com/office/officeart/2005/8/layout/hierarchy6"/>
    <dgm:cxn modelId="{BC6FF09C-2085-4144-885C-FC46496AB3FC}" type="presOf" srcId="{1F75F2D3-EA3F-417D-9294-7E3044A452FA}" destId="{14D1247F-5338-41F6-9852-05C68DAF75E8}" srcOrd="0" destOrd="0" presId="urn:microsoft.com/office/officeart/2005/8/layout/hierarchy6"/>
    <dgm:cxn modelId="{35310B02-0D43-42E5-B21C-4F27C59EC24B}" srcId="{BAD45437-0B5C-49B2-B0E4-FA42BEDD89B8}" destId="{13861BF6-8B57-4D15-9A42-0250A741A689}" srcOrd="1" destOrd="0" parTransId="{C88FBD7C-CB81-4CC5-BBDA-B67F1E547BCB}" sibTransId="{067E8505-C34B-4B49-A9E6-92BF0DE84F80}"/>
    <dgm:cxn modelId="{CE2F8EB2-542D-4DEE-8EC7-A7E2FCBEDC04}" srcId="{BAD45437-0B5C-49B2-B0E4-FA42BEDD89B8}" destId="{9D0DF457-C1B3-4B96-8A85-779D6B91BAB4}" srcOrd="0" destOrd="0" parTransId="{2D598716-09E1-4B19-A427-EFB43372B151}" sibTransId="{F41FA51B-6DAD-45F4-A123-97E1E016DAC6}"/>
    <dgm:cxn modelId="{DD8B58D4-6E66-4682-B33D-8063863C6772}" srcId="{9D0DF457-C1B3-4B96-8A85-779D6B91BAB4}" destId="{CF167187-7A24-428A-B525-BDB332DF9497}" srcOrd="2" destOrd="0" parTransId="{28D30820-8EA8-41B3-BE44-18CAD022E524}" sibTransId="{9A758ADB-B8E8-4582-AA57-42753048953F}"/>
    <dgm:cxn modelId="{1A273AA9-9D1C-4BFC-A8F5-15ACC7377104}" type="presOf" srcId="{2D598716-09E1-4B19-A427-EFB43372B151}" destId="{B701503E-7B1B-4BE8-AB45-71BF87D8B045}" srcOrd="0" destOrd="0" presId="urn:microsoft.com/office/officeart/2005/8/layout/hierarchy6"/>
    <dgm:cxn modelId="{92A998F1-7E9B-4933-9F1B-00ECBFB5C0BF}" type="presParOf" srcId="{293352D1-C638-4D99-A641-BDB10961C6D6}" destId="{0598D90C-E4F7-4B2A-9CAE-0863148A3476}" srcOrd="0" destOrd="0" presId="urn:microsoft.com/office/officeart/2005/8/layout/hierarchy6"/>
    <dgm:cxn modelId="{A7560E49-1153-4845-9A8E-E24F905F1C22}" type="presParOf" srcId="{0598D90C-E4F7-4B2A-9CAE-0863148A3476}" destId="{3D22CB9D-CBC5-4C34-83B6-A0128C43EF66}" srcOrd="0" destOrd="0" presId="urn:microsoft.com/office/officeart/2005/8/layout/hierarchy6"/>
    <dgm:cxn modelId="{53D21BD9-E1E3-4AA7-B29D-466EA0F72070}" type="presParOf" srcId="{3D22CB9D-CBC5-4C34-83B6-A0128C43EF66}" destId="{B98F1084-6885-430C-80D3-4A78B8D92947}" srcOrd="0" destOrd="0" presId="urn:microsoft.com/office/officeart/2005/8/layout/hierarchy6"/>
    <dgm:cxn modelId="{CE8DBFDD-CC8B-45D2-AF36-3CD5229734D6}" type="presParOf" srcId="{B98F1084-6885-430C-80D3-4A78B8D92947}" destId="{24A13ECE-EFB1-44BE-853C-6F2D473C8AF8}" srcOrd="0" destOrd="0" presId="urn:microsoft.com/office/officeart/2005/8/layout/hierarchy6"/>
    <dgm:cxn modelId="{29E1E5E5-1377-4CF4-B905-0E97ECD873EA}" type="presParOf" srcId="{B98F1084-6885-430C-80D3-4A78B8D92947}" destId="{33A673B1-974E-4571-976F-9F124534A966}" srcOrd="1" destOrd="0" presId="urn:microsoft.com/office/officeart/2005/8/layout/hierarchy6"/>
    <dgm:cxn modelId="{8CF499BD-9D9B-46D2-BAAE-6861AE3312F3}" type="presParOf" srcId="{33A673B1-974E-4571-976F-9F124534A966}" destId="{B701503E-7B1B-4BE8-AB45-71BF87D8B045}" srcOrd="0" destOrd="0" presId="urn:microsoft.com/office/officeart/2005/8/layout/hierarchy6"/>
    <dgm:cxn modelId="{CA137505-3AA9-4A55-96CF-DEC26E5AA50E}" type="presParOf" srcId="{33A673B1-974E-4571-976F-9F124534A966}" destId="{60AF0C4C-3E9D-41B8-BC6B-74336C42D82F}" srcOrd="1" destOrd="0" presId="urn:microsoft.com/office/officeart/2005/8/layout/hierarchy6"/>
    <dgm:cxn modelId="{E1175873-D99E-4922-979B-5F0749E5ABA0}" type="presParOf" srcId="{60AF0C4C-3E9D-41B8-BC6B-74336C42D82F}" destId="{372FAFE4-4ACF-4566-A2B2-8CF872FF08C5}" srcOrd="0" destOrd="0" presId="urn:microsoft.com/office/officeart/2005/8/layout/hierarchy6"/>
    <dgm:cxn modelId="{B2F7267B-F2E5-4B84-9DA9-CBD70FA951A6}" type="presParOf" srcId="{60AF0C4C-3E9D-41B8-BC6B-74336C42D82F}" destId="{CC353027-A028-43F1-B7EB-7A45A521049C}" srcOrd="1" destOrd="0" presId="urn:microsoft.com/office/officeart/2005/8/layout/hierarchy6"/>
    <dgm:cxn modelId="{6BA68AB0-05F8-459C-986F-9BFE28153B33}" type="presParOf" srcId="{CC353027-A028-43F1-B7EB-7A45A521049C}" destId="{0A3C8611-533E-46B6-A96B-37034817E01D}" srcOrd="0" destOrd="0" presId="urn:microsoft.com/office/officeart/2005/8/layout/hierarchy6"/>
    <dgm:cxn modelId="{EE6695CE-EDD4-49CE-B3F2-3B8C39888B1B}" type="presParOf" srcId="{CC353027-A028-43F1-B7EB-7A45A521049C}" destId="{6718B8BA-516E-4A1B-A03B-547A2E67AE3A}" srcOrd="1" destOrd="0" presId="urn:microsoft.com/office/officeart/2005/8/layout/hierarchy6"/>
    <dgm:cxn modelId="{76A31BB8-CF90-40B5-B094-05043690F582}" type="presParOf" srcId="{6718B8BA-516E-4A1B-A03B-547A2E67AE3A}" destId="{231C38FC-4090-4EC5-B7BB-678C423B14D5}" srcOrd="0" destOrd="0" presId="urn:microsoft.com/office/officeart/2005/8/layout/hierarchy6"/>
    <dgm:cxn modelId="{7A203B98-7A5A-4E3E-8AE5-F8267CB8C157}" type="presParOf" srcId="{6718B8BA-516E-4A1B-A03B-547A2E67AE3A}" destId="{6DC378FB-BB4C-40F1-AFA6-231FA27A5081}" srcOrd="1" destOrd="0" presId="urn:microsoft.com/office/officeart/2005/8/layout/hierarchy6"/>
    <dgm:cxn modelId="{7C36F209-EB96-4FEF-9A09-BD86CB8EF2F4}" type="presParOf" srcId="{CC353027-A028-43F1-B7EB-7A45A521049C}" destId="{C6E60A75-41A4-43D1-B1DF-FCE077A4C3E9}" srcOrd="2" destOrd="0" presId="urn:microsoft.com/office/officeart/2005/8/layout/hierarchy6"/>
    <dgm:cxn modelId="{04F254A6-CB4E-42A0-9719-A9D9D3491646}" type="presParOf" srcId="{CC353027-A028-43F1-B7EB-7A45A521049C}" destId="{97295398-5E06-41FF-8CD8-5D6CDED9BF23}" srcOrd="3" destOrd="0" presId="urn:microsoft.com/office/officeart/2005/8/layout/hierarchy6"/>
    <dgm:cxn modelId="{511D4F88-E25E-4749-BD92-693008BD5723}" type="presParOf" srcId="{97295398-5E06-41FF-8CD8-5D6CDED9BF23}" destId="{CAA0BE18-F1B1-487A-9C4E-FE0DCB873D62}" srcOrd="0" destOrd="0" presId="urn:microsoft.com/office/officeart/2005/8/layout/hierarchy6"/>
    <dgm:cxn modelId="{2B6AFB4A-544E-4052-A432-D09F67A757AD}" type="presParOf" srcId="{97295398-5E06-41FF-8CD8-5D6CDED9BF23}" destId="{1BD1282D-3CEC-4B80-A911-3D5ADCBCF9E9}" srcOrd="1" destOrd="0" presId="urn:microsoft.com/office/officeart/2005/8/layout/hierarchy6"/>
    <dgm:cxn modelId="{8084AE9F-C49F-4BC9-9DC5-8575E4972404}" type="presParOf" srcId="{1BD1282D-3CEC-4B80-A911-3D5ADCBCF9E9}" destId="{DBADE2DB-E65F-4E1B-82B2-996AE4F67450}" srcOrd="0" destOrd="0" presId="urn:microsoft.com/office/officeart/2005/8/layout/hierarchy6"/>
    <dgm:cxn modelId="{1A21E4B0-1355-4751-B1D4-202D9CBF41ED}" type="presParOf" srcId="{1BD1282D-3CEC-4B80-A911-3D5ADCBCF9E9}" destId="{FA966467-3F1C-4F5A-B580-E0C2686E2D68}" srcOrd="1" destOrd="0" presId="urn:microsoft.com/office/officeart/2005/8/layout/hierarchy6"/>
    <dgm:cxn modelId="{5B50CBEA-5D7D-4760-996A-F9039B04320F}" type="presParOf" srcId="{FA966467-3F1C-4F5A-B580-E0C2686E2D68}" destId="{E79D38D3-52BB-4880-A7AA-A533790CC7F9}" srcOrd="0" destOrd="0" presId="urn:microsoft.com/office/officeart/2005/8/layout/hierarchy6"/>
    <dgm:cxn modelId="{95918207-56A8-4EC9-A83D-F5B8ACCCC44C}" type="presParOf" srcId="{FA966467-3F1C-4F5A-B580-E0C2686E2D68}" destId="{937B83A1-4B15-4C2D-A01E-F1F663B6DD8A}" srcOrd="1" destOrd="0" presId="urn:microsoft.com/office/officeart/2005/8/layout/hierarchy6"/>
    <dgm:cxn modelId="{3A7D3B71-F2CF-46FC-9340-BADB52C9CB61}" type="presParOf" srcId="{1BD1282D-3CEC-4B80-A911-3D5ADCBCF9E9}" destId="{0A25355C-15C5-4561-B781-A561216444D7}" srcOrd="2" destOrd="0" presId="urn:microsoft.com/office/officeart/2005/8/layout/hierarchy6"/>
    <dgm:cxn modelId="{E2566225-A898-444A-BDF1-97EBA55357A5}" type="presParOf" srcId="{1BD1282D-3CEC-4B80-A911-3D5ADCBCF9E9}" destId="{9DA824AA-23EE-49B7-822F-9056986C2935}" srcOrd="3" destOrd="0" presId="urn:microsoft.com/office/officeart/2005/8/layout/hierarchy6"/>
    <dgm:cxn modelId="{55005930-BC24-46DB-BC88-D658C760917D}" type="presParOf" srcId="{9DA824AA-23EE-49B7-822F-9056986C2935}" destId="{5D74E98E-8240-4E56-AB74-2B6C75BC9D88}" srcOrd="0" destOrd="0" presId="urn:microsoft.com/office/officeart/2005/8/layout/hierarchy6"/>
    <dgm:cxn modelId="{BB41B216-189F-486F-8CA7-F204DA3F7893}" type="presParOf" srcId="{9DA824AA-23EE-49B7-822F-9056986C2935}" destId="{5C821139-7620-4FC0-8E21-AD9EF0F3D905}" srcOrd="1" destOrd="0" presId="urn:microsoft.com/office/officeart/2005/8/layout/hierarchy6"/>
    <dgm:cxn modelId="{F436A467-89F4-4E12-949D-36C00C93B936}" type="presParOf" srcId="{1BD1282D-3CEC-4B80-A911-3D5ADCBCF9E9}" destId="{EC717A67-CE0B-4923-B50C-5FE2F8623922}" srcOrd="4" destOrd="0" presId="urn:microsoft.com/office/officeart/2005/8/layout/hierarchy6"/>
    <dgm:cxn modelId="{5E1A9F86-09B6-421E-B28D-E76442DCFBE8}" type="presParOf" srcId="{1BD1282D-3CEC-4B80-A911-3D5ADCBCF9E9}" destId="{0C6260BB-3E7A-4BDF-BACE-25DAF099A374}" srcOrd="5" destOrd="0" presId="urn:microsoft.com/office/officeart/2005/8/layout/hierarchy6"/>
    <dgm:cxn modelId="{6AFBCA6F-621C-4A78-A130-AF4C5D0EE50A}" type="presParOf" srcId="{0C6260BB-3E7A-4BDF-BACE-25DAF099A374}" destId="{273BFF37-5F2A-4A2E-A3B6-C97C43CC1F1B}" srcOrd="0" destOrd="0" presId="urn:microsoft.com/office/officeart/2005/8/layout/hierarchy6"/>
    <dgm:cxn modelId="{DD729CC2-1370-4482-A6D8-5B1105EFAB92}" type="presParOf" srcId="{0C6260BB-3E7A-4BDF-BACE-25DAF099A374}" destId="{3BBFB9C0-319C-4695-893D-F0FAEBD1A83B}" srcOrd="1" destOrd="0" presId="urn:microsoft.com/office/officeart/2005/8/layout/hierarchy6"/>
    <dgm:cxn modelId="{C18C7482-C173-42BD-BF45-82E679D2BF47}" type="presParOf" srcId="{1BD1282D-3CEC-4B80-A911-3D5ADCBCF9E9}" destId="{14D1247F-5338-41F6-9852-05C68DAF75E8}" srcOrd="6" destOrd="0" presId="urn:microsoft.com/office/officeart/2005/8/layout/hierarchy6"/>
    <dgm:cxn modelId="{13FB3BF6-03B6-422B-BD12-9B40D252B300}" type="presParOf" srcId="{1BD1282D-3CEC-4B80-A911-3D5ADCBCF9E9}" destId="{BB28620B-E84E-41F2-BB69-A7BE0BB3ECF5}" srcOrd="7" destOrd="0" presId="urn:microsoft.com/office/officeart/2005/8/layout/hierarchy6"/>
    <dgm:cxn modelId="{18E7263A-0322-4088-BE74-405151DD52D6}" type="presParOf" srcId="{BB28620B-E84E-41F2-BB69-A7BE0BB3ECF5}" destId="{34C7E47A-77E9-4A1C-8094-86429027DF95}" srcOrd="0" destOrd="0" presId="urn:microsoft.com/office/officeart/2005/8/layout/hierarchy6"/>
    <dgm:cxn modelId="{1C95C447-5BF2-4E17-BA82-3F36BF4FDE9F}" type="presParOf" srcId="{BB28620B-E84E-41F2-BB69-A7BE0BB3ECF5}" destId="{337F011B-5A89-497E-AF38-535714275FBB}" srcOrd="1" destOrd="0" presId="urn:microsoft.com/office/officeart/2005/8/layout/hierarchy6"/>
    <dgm:cxn modelId="{BB15C542-94C8-4AA9-9D49-593792A5569C}" type="presParOf" srcId="{CC353027-A028-43F1-B7EB-7A45A521049C}" destId="{3B149CED-7EB2-4218-853E-6FEFABC03ECC}" srcOrd="4" destOrd="0" presId="urn:microsoft.com/office/officeart/2005/8/layout/hierarchy6"/>
    <dgm:cxn modelId="{296A2BCE-0612-47B8-80D1-C8D842838BE7}" type="presParOf" srcId="{CC353027-A028-43F1-B7EB-7A45A521049C}" destId="{9CE3F97E-BEA3-4CDF-88E3-9F7D93002237}" srcOrd="5" destOrd="0" presId="urn:microsoft.com/office/officeart/2005/8/layout/hierarchy6"/>
    <dgm:cxn modelId="{68935CCE-4E38-4340-8910-B885632A5D00}" type="presParOf" srcId="{9CE3F97E-BEA3-4CDF-88E3-9F7D93002237}" destId="{AA5358D8-6D37-4742-A79C-E1FA466FF471}" srcOrd="0" destOrd="0" presId="urn:microsoft.com/office/officeart/2005/8/layout/hierarchy6"/>
    <dgm:cxn modelId="{703AB0CA-FF9E-4DE8-A7AD-CCF10E8FA387}" type="presParOf" srcId="{9CE3F97E-BEA3-4CDF-88E3-9F7D93002237}" destId="{39EE71AA-CDBA-4AA0-8C3A-4E1B118CEEFC}" srcOrd="1" destOrd="0" presId="urn:microsoft.com/office/officeart/2005/8/layout/hierarchy6"/>
    <dgm:cxn modelId="{0F708CC2-A73B-4172-963F-51794E4875A5}" type="presParOf" srcId="{CC353027-A028-43F1-B7EB-7A45A521049C}" destId="{D522A44B-4D66-4C47-A029-4A7AFECDF718}" srcOrd="6" destOrd="0" presId="urn:microsoft.com/office/officeart/2005/8/layout/hierarchy6"/>
    <dgm:cxn modelId="{465D3BF3-BFEB-41F8-9CB8-6B4CAF1A539F}" type="presParOf" srcId="{CC353027-A028-43F1-B7EB-7A45A521049C}" destId="{966129C1-9D3F-4B8A-9C2D-76570DD2C6E9}" srcOrd="7" destOrd="0" presId="urn:microsoft.com/office/officeart/2005/8/layout/hierarchy6"/>
    <dgm:cxn modelId="{A1959F79-26B0-4BF3-A855-290690F91B7A}" type="presParOf" srcId="{966129C1-9D3F-4B8A-9C2D-76570DD2C6E9}" destId="{E59B7938-D582-46B8-A789-970490BF70C0}" srcOrd="0" destOrd="0" presId="urn:microsoft.com/office/officeart/2005/8/layout/hierarchy6"/>
    <dgm:cxn modelId="{30BEE98C-6DF7-4778-A1B5-3D359F204D18}" type="presParOf" srcId="{966129C1-9D3F-4B8A-9C2D-76570DD2C6E9}" destId="{42EB4131-CA9F-4D6F-97A8-9A7AE4058D63}" srcOrd="1" destOrd="0" presId="urn:microsoft.com/office/officeart/2005/8/layout/hierarchy6"/>
    <dgm:cxn modelId="{C42E15B9-C91F-4128-82DB-3991BDD5C72C}" type="presParOf" srcId="{CC353027-A028-43F1-B7EB-7A45A521049C}" destId="{DAAF50B5-6841-492A-92C2-C9A0690AAF21}" srcOrd="8" destOrd="0" presId="urn:microsoft.com/office/officeart/2005/8/layout/hierarchy6"/>
    <dgm:cxn modelId="{41B4A8EF-2647-44D6-AA6A-64358AB24171}" type="presParOf" srcId="{CC353027-A028-43F1-B7EB-7A45A521049C}" destId="{7B1B76A2-6B11-4C1C-97D2-D2069C400C5D}" srcOrd="9" destOrd="0" presId="urn:microsoft.com/office/officeart/2005/8/layout/hierarchy6"/>
    <dgm:cxn modelId="{C76CF8B5-A7E1-4B73-B5BD-984EF779A16B}" type="presParOf" srcId="{7B1B76A2-6B11-4C1C-97D2-D2069C400C5D}" destId="{FF5FA9F2-44BF-4756-BD49-FDD5081F716E}" srcOrd="0" destOrd="0" presId="urn:microsoft.com/office/officeart/2005/8/layout/hierarchy6"/>
    <dgm:cxn modelId="{8A17B6D1-B960-43AD-BB6E-554644C7AEED}" type="presParOf" srcId="{7B1B76A2-6B11-4C1C-97D2-D2069C400C5D}" destId="{2B322D5C-2112-4341-B319-43B6A4243270}" srcOrd="1" destOrd="0" presId="urn:microsoft.com/office/officeart/2005/8/layout/hierarchy6"/>
    <dgm:cxn modelId="{4A99D7C4-B897-427E-8663-4F07D13EFF45}" type="presParOf" srcId="{33A673B1-974E-4571-976F-9F124534A966}" destId="{42A2B630-D021-4E6A-982C-609971BD9FF0}" srcOrd="2" destOrd="0" presId="urn:microsoft.com/office/officeart/2005/8/layout/hierarchy6"/>
    <dgm:cxn modelId="{C8C8A322-71B4-4030-86AE-D4AEAFA5D147}" type="presParOf" srcId="{33A673B1-974E-4571-976F-9F124534A966}" destId="{2F0E6D46-6087-4F8E-83ED-97F0928D7EAA}" srcOrd="3" destOrd="0" presId="urn:microsoft.com/office/officeart/2005/8/layout/hierarchy6"/>
    <dgm:cxn modelId="{57ADB455-C81B-4C87-B225-4FA995B7F34D}" type="presParOf" srcId="{2F0E6D46-6087-4F8E-83ED-97F0928D7EAA}" destId="{F1DC40B2-A87F-4A8E-8141-C739FD6C0276}" srcOrd="0" destOrd="0" presId="urn:microsoft.com/office/officeart/2005/8/layout/hierarchy6"/>
    <dgm:cxn modelId="{8DEDB5BC-0407-45D3-BB89-ADA325110A1C}" type="presParOf" srcId="{2F0E6D46-6087-4F8E-83ED-97F0928D7EAA}" destId="{253293B2-0CD0-4F5F-B2D9-20A94A5AC9C2}" srcOrd="1" destOrd="0" presId="urn:microsoft.com/office/officeart/2005/8/layout/hierarchy6"/>
    <dgm:cxn modelId="{568C6057-6FF7-4255-9111-899E545C4AF5}" type="presParOf" srcId="{253293B2-0CD0-4F5F-B2D9-20A94A5AC9C2}" destId="{EB3EEE85-7EE7-41A3-B622-198EEB73E5CD}" srcOrd="0" destOrd="0" presId="urn:microsoft.com/office/officeart/2005/8/layout/hierarchy6"/>
    <dgm:cxn modelId="{E33EDDE9-9FEF-4A19-B697-206BA65703ED}" type="presParOf" srcId="{253293B2-0CD0-4F5F-B2D9-20A94A5AC9C2}" destId="{1A713D9D-942F-4989-AD3A-06F7F204349C}" srcOrd="1" destOrd="0" presId="urn:microsoft.com/office/officeart/2005/8/layout/hierarchy6"/>
    <dgm:cxn modelId="{32402E11-5DCC-48C6-83F8-9511E7DCED45}" type="presParOf" srcId="{1A713D9D-942F-4989-AD3A-06F7F204349C}" destId="{A33E15E1-55A7-42F6-87CE-FFB1EB4B563A}" srcOrd="0" destOrd="0" presId="urn:microsoft.com/office/officeart/2005/8/layout/hierarchy6"/>
    <dgm:cxn modelId="{C36A349E-D9EA-4D0A-BE90-7D3CD95C6614}" type="presParOf" srcId="{1A713D9D-942F-4989-AD3A-06F7F204349C}" destId="{E2A35AFF-D48B-4C9A-859F-DE77C43F343E}" srcOrd="1" destOrd="0" presId="urn:microsoft.com/office/officeart/2005/8/layout/hierarchy6"/>
    <dgm:cxn modelId="{F453342B-E13D-4EAB-87D8-53FA2146DD73}" type="presParOf" srcId="{253293B2-0CD0-4F5F-B2D9-20A94A5AC9C2}" destId="{211FE8EF-EA2A-4A2C-9479-69E876954976}" srcOrd="2" destOrd="0" presId="urn:microsoft.com/office/officeart/2005/8/layout/hierarchy6"/>
    <dgm:cxn modelId="{C0267A8B-116B-4366-8C8E-D85602A88A50}" type="presParOf" srcId="{253293B2-0CD0-4F5F-B2D9-20A94A5AC9C2}" destId="{36AE5564-F925-4613-8A41-CFD89370C733}" srcOrd="3" destOrd="0" presId="urn:microsoft.com/office/officeart/2005/8/layout/hierarchy6"/>
    <dgm:cxn modelId="{E2E8C7E8-E604-40FA-A6DD-B5E37D538A6D}" type="presParOf" srcId="{36AE5564-F925-4613-8A41-CFD89370C733}" destId="{E06F09DB-64F3-4989-8C3A-9F69CE27FB1C}" srcOrd="0" destOrd="0" presId="urn:microsoft.com/office/officeart/2005/8/layout/hierarchy6"/>
    <dgm:cxn modelId="{A669A4B8-2E13-4236-99A5-B8D122F33F07}" type="presParOf" srcId="{36AE5564-F925-4613-8A41-CFD89370C733}" destId="{BBC80AA1-FB81-4AB1-855B-BE8F532769BA}" srcOrd="1" destOrd="0" presId="urn:microsoft.com/office/officeart/2005/8/layout/hierarchy6"/>
    <dgm:cxn modelId="{98A10FD6-B468-4DC0-B445-1DA80D48EACA}" type="presParOf" srcId="{293352D1-C638-4D99-A641-BDB10961C6D6}" destId="{0DD39A9C-9512-4F29-8BCD-CEA294315B36}" srcOrd="1" destOrd="0" presId="urn:microsoft.com/office/officeart/2005/8/layout/hierarchy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97DC2BD-D469-49F9-9279-F2C0D2E0822C}" type="doc">
      <dgm:prSet loTypeId="urn:microsoft.com/office/officeart/2005/8/layout/arrow2" loCatId="process" qsTypeId="urn:microsoft.com/office/officeart/2005/8/quickstyle/simple1" qsCatId="simple" csTypeId="urn:microsoft.com/office/officeart/2005/8/colors/accent1_2" csCatId="accent1" phldr="1"/>
      <dgm:spPr/>
    </dgm:pt>
    <dgm:pt modelId="{668F4DB8-EC39-40ED-83CB-187EB6CB510E}">
      <dgm:prSet phldrT="[Teksti]" custT="1"/>
      <dgm:spPr/>
      <dgm:t>
        <a:bodyPr/>
        <a:lstStyle/>
        <a:p>
          <a:r>
            <a:rPr lang="fi-FI" sz="1200" b="1" smtClean="0"/>
            <a:t>Q3-Q4/2015</a:t>
          </a:r>
          <a:r>
            <a:rPr lang="fi-FI" sz="1200" smtClean="0"/>
            <a:t> </a:t>
          </a:r>
        </a:p>
        <a:p>
          <a:r>
            <a:rPr lang="fi-FI" sz="1200" smtClean="0"/>
            <a:t>Uuden palvelutuotanto- ja järjestämis-mallin ylösajo</a:t>
          </a:r>
          <a:endParaRPr lang="fi-FI" sz="1200"/>
        </a:p>
      </dgm:t>
    </dgm:pt>
    <dgm:pt modelId="{81BAC931-6C6F-40A2-9CAE-73246EB21594}" type="parTrans" cxnId="{FB4208E6-4076-413D-9675-93FA846BBD8C}">
      <dgm:prSet/>
      <dgm:spPr/>
      <dgm:t>
        <a:bodyPr/>
        <a:lstStyle/>
        <a:p>
          <a:endParaRPr lang="fi-FI"/>
        </a:p>
      </dgm:t>
    </dgm:pt>
    <dgm:pt modelId="{65EF0F65-0962-4722-92B5-1B2F9F9B0E18}" type="sibTrans" cxnId="{FB4208E6-4076-413D-9675-93FA846BBD8C}">
      <dgm:prSet/>
      <dgm:spPr/>
      <dgm:t>
        <a:bodyPr/>
        <a:lstStyle/>
        <a:p>
          <a:endParaRPr lang="fi-FI"/>
        </a:p>
      </dgm:t>
    </dgm:pt>
    <dgm:pt modelId="{3E5A89D2-86A2-493B-8775-BD2A9F3C4D0E}">
      <dgm:prSet phldrT="[Teksti]" custT="1"/>
      <dgm:spPr/>
      <dgm:t>
        <a:bodyPr/>
        <a:lstStyle/>
        <a:p>
          <a:r>
            <a:rPr lang="fi-FI" sz="1200" b="1" smtClean="0"/>
            <a:t>2016 </a:t>
          </a:r>
        </a:p>
        <a:p>
          <a:r>
            <a:rPr lang="fi-FI" sz="1200" smtClean="0"/>
            <a:t>Uuden palvelutuotanto- ja järjestämismallin käyttöönotto.</a:t>
          </a:r>
        </a:p>
        <a:p>
          <a:r>
            <a:rPr lang="fi-FI" sz="1200" smtClean="0"/>
            <a:t>Palveluverkon uudistamisen pilotointi</a:t>
          </a:r>
        </a:p>
        <a:p>
          <a:r>
            <a:rPr lang="fi-FI" sz="1200" smtClean="0"/>
            <a:t>SOTE –uudistusta  edellyttävien valmisteluiden käynnistäminen</a:t>
          </a:r>
        </a:p>
        <a:p>
          <a:endParaRPr lang="fi-FI" sz="1200"/>
        </a:p>
      </dgm:t>
    </dgm:pt>
    <dgm:pt modelId="{51A3CA0C-1848-43E7-B4DC-FE1D1F6CDD2A}" type="parTrans" cxnId="{D7454841-0F28-43CE-BBCD-5B99AE89E9FA}">
      <dgm:prSet/>
      <dgm:spPr/>
      <dgm:t>
        <a:bodyPr/>
        <a:lstStyle/>
        <a:p>
          <a:endParaRPr lang="fi-FI"/>
        </a:p>
      </dgm:t>
    </dgm:pt>
    <dgm:pt modelId="{ECA550C0-7060-47B4-BC29-356C9156A99B}" type="sibTrans" cxnId="{D7454841-0F28-43CE-BBCD-5B99AE89E9FA}">
      <dgm:prSet/>
      <dgm:spPr/>
      <dgm:t>
        <a:bodyPr/>
        <a:lstStyle/>
        <a:p>
          <a:endParaRPr lang="fi-FI"/>
        </a:p>
      </dgm:t>
    </dgm:pt>
    <dgm:pt modelId="{6EA92C00-7D0B-49AA-B231-B55D513FE40A}">
      <dgm:prSet phldrT="[Teksti]" custT="1"/>
      <dgm:spPr/>
      <dgm:t>
        <a:bodyPr/>
        <a:lstStyle/>
        <a:p>
          <a:r>
            <a:rPr lang="fi-FI" sz="1200" b="1" smtClean="0"/>
            <a:t>2017</a:t>
          </a:r>
          <a:r>
            <a:rPr lang="fi-FI" sz="1200" smtClean="0"/>
            <a:t> </a:t>
          </a:r>
        </a:p>
        <a:p>
          <a:r>
            <a:rPr lang="fi-FI" sz="1200" smtClean="0"/>
            <a:t>Palvelutuotanto-mallin vakiinnuttaminen. </a:t>
          </a:r>
        </a:p>
        <a:p>
          <a:r>
            <a:rPr lang="fi-FI" sz="1200" smtClean="0"/>
            <a:t>Järjestämis-vaihtoehtojen ja palveluverkon uudelleen arviointi osana SOTE –uudistusta</a:t>
          </a:r>
          <a:endParaRPr lang="fi-FI" sz="1200"/>
        </a:p>
      </dgm:t>
    </dgm:pt>
    <dgm:pt modelId="{4E9A6489-9C00-45ED-B794-0D815A122370}" type="parTrans" cxnId="{FFEA1D1F-B5B7-49B1-90C4-AE39CC8AB306}">
      <dgm:prSet/>
      <dgm:spPr/>
      <dgm:t>
        <a:bodyPr/>
        <a:lstStyle/>
        <a:p>
          <a:endParaRPr lang="fi-FI"/>
        </a:p>
      </dgm:t>
    </dgm:pt>
    <dgm:pt modelId="{80D2674A-5824-457E-B022-0719952365EC}" type="sibTrans" cxnId="{FFEA1D1F-B5B7-49B1-90C4-AE39CC8AB306}">
      <dgm:prSet/>
      <dgm:spPr/>
      <dgm:t>
        <a:bodyPr/>
        <a:lstStyle/>
        <a:p>
          <a:endParaRPr lang="fi-FI"/>
        </a:p>
      </dgm:t>
    </dgm:pt>
    <dgm:pt modelId="{44F47AD4-E39F-463B-8572-CBEBB44A5938}">
      <dgm:prSet phldrT="[Teksti]" custT="1"/>
      <dgm:spPr/>
      <dgm:t>
        <a:bodyPr/>
        <a:lstStyle/>
        <a:p>
          <a:r>
            <a:rPr lang="fi-FI" sz="1200" b="1" smtClean="0"/>
            <a:t>2018</a:t>
          </a:r>
          <a:r>
            <a:rPr lang="fi-FI" sz="1200" smtClean="0"/>
            <a:t> </a:t>
          </a:r>
        </a:p>
        <a:p>
          <a:r>
            <a:rPr lang="fi-FI" sz="1200" smtClean="0"/>
            <a:t>Palvelutuotanto- ja järjestämismallin sekä palveluverkon yhteen sovittaminen  SOTE -uudistukseen</a:t>
          </a:r>
          <a:endParaRPr lang="fi-FI" sz="1200"/>
        </a:p>
      </dgm:t>
    </dgm:pt>
    <dgm:pt modelId="{F373AF0D-D4C1-4075-AF6C-0E9A95958E92}" type="parTrans" cxnId="{4AE94E1F-D67F-4265-A56D-F26EF0336928}">
      <dgm:prSet/>
      <dgm:spPr/>
      <dgm:t>
        <a:bodyPr/>
        <a:lstStyle/>
        <a:p>
          <a:endParaRPr lang="fi-FI"/>
        </a:p>
      </dgm:t>
    </dgm:pt>
    <dgm:pt modelId="{80C8F69A-8DC6-4B46-9CA4-96EB3DE32BDF}" type="sibTrans" cxnId="{4AE94E1F-D67F-4265-A56D-F26EF0336928}">
      <dgm:prSet/>
      <dgm:spPr/>
      <dgm:t>
        <a:bodyPr/>
        <a:lstStyle/>
        <a:p>
          <a:endParaRPr lang="fi-FI"/>
        </a:p>
      </dgm:t>
    </dgm:pt>
    <dgm:pt modelId="{835F8BDD-9046-4336-9D36-ACDFC70BBAB6}" type="pres">
      <dgm:prSet presAssocID="{797DC2BD-D469-49F9-9279-F2C0D2E0822C}" presName="arrowDiagram" presStyleCnt="0">
        <dgm:presLayoutVars>
          <dgm:chMax val="5"/>
          <dgm:dir/>
          <dgm:resizeHandles val="exact"/>
        </dgm:presLayoutVars>
      </dgm:prSet>
      <dgm:spPr/>
    </dgm:pt>
    <dgm:pt modelId="{C6C611FD-D350-46E6-995D-24CEBDB13BA7}" type="pres">
      <dgm:prSet presAssocID="{797DC2BD-D469-49F9-9279-F2C0D2E0822C}" presName="arrow" presStyleLbl="bgShp" presStyleIdx="0" presStyleCnt="1"/>
      <dgm:spPr/>
    </dgm:pt>
    <dgm:pt modelId="{173BA3A4-1389-4213-A327-DEAD1144F739}" type="pres">
      <dgm:prSet presAssocID="{797DC2BD-D469-49F9-9279-F2C0D2E0822C}" presName="arrowDiagram4" presStyleCnt="0"/>
      <dgm:spPr/>
    </dgm:pt>
    <dgm:pt modelId="{3BD67001-C765-4485-89A8-FE95783A7764}" type="pres">
      <dgm:prSet presAssocID="{668F4DB8-EC39-40ED-83CB-187EB6CB510E}" presName="bullet4a" presStyleLbl="node1" presStyleIdx="0" presStyleCnt="4"/>
      <dgm:spPr/>
    </dgm:pt>
    <dgm:pt modelId="{836BC5D8-F9A4-4E4A-86BD-EF86957762AC}" type="pres">
      <dgm:prSet presAssocID="{668F4DB8-EC39-40ED-83CB-187EB6CB510E}" presName="textBox4a" presStyleLbl="revTx" presStyleIdx="0" presStyleCnt="4">
        <dgm:presLayoutVars>
          <dgm:bulletEnabled val="1"/>
        </dgm:presLayoutVars>
      </dgm:prSet>
      <dgm:spPr/>
      <dgm:t>
        <a:bodyPr/>
        <a:lstStyle/>
        <a:p>
          <a:endParaRPr lang="fi-FI"/>
        </a:p>
      </dgm:t>
    </dgm:pt>
    <dgm:pt modelId="{3B2DEFF1-6762-4FFA-8E60-F86B90228A43}" type="pres">
      <dgm:prSet presAssocID="{3E5A89D2-86A2-493B-8775-BD2A9F3C4D0E}" presName="bullet4b" presStyleLbl="node1" presStyleIdx="1" presStyleCnt="4"/>
      <dgm:spPr/>
    </dgm:pt>
    <dgm:pt modelId="{9F3855C8-2986-47CA-8E95-BD286F0F2DE6}" type="pres">
      <dgm:prSet presAssocID="{3E5A89D2-86A2-493B-8775-BD2A9F3C4D0E}" presName="textBox4b" presStyleLbl="revTx" presStyleIdx="1" presStyleCnt="4">
        <dgm:presLayoutVars>
          <dgm:bulletEnabled val="1"/>
        </dgm:presLayoutVars>
      </dgm:prSet>
      <dgm:spPr/>
      <dgm:t>
        <a:bodyPr/>
        <a:lstStyle/>
        <a:p>
          <a:endParaRPr lang="fi-FI"/>
        </a:p>
      </dgm:t>
    </dgm:pt>
    <dgm:pt modelId="{7AF933A2-FFD7-4E28-AD7A-EF57A823758F}" type="pres">
      <dgm:prSet presAssocID="{6EA92C00-7D0B-49AA-B231-B55D513FE40A}" presName="bullet4c" presStyleLbl="node1" presStyleIdx="2" presStyleCnt="4"/>
      <dgm:spPr/>
    </dgm:pt>
    <dgm:pt modelId="{298586D8-A270-4A20-B7C1-E816A0A25469}" type="pres">
      <dgm:prSet presAssocID="{6EA92C00-7D0B-49AA-B231-B55D513FE40A}" presName="textBox4c" presStyleLbl="revTx" presStyleIdx="2" presStyleCnt="4">
        <dgm:presLayoutVars>
          <dgm:bulletEnabled val="1"/>
        </dgm:presLayoutVars>
      </dgm:prSet>
      <dgm:spPr/>
      <dgm:t>
        <a:bodyPr/>
        <a:lstStyle/>
        <a:p>
          <a:endParaRPr lang="fi-FI"/>
        </a:p>
      </dgm:t>
    </dgm:pt>
    <dgm:pt modelId="{FE055EF4-E4E2-4962-ABBB-65D4A5AEBED1}" type="pres">
      <dgm:prSet presAssocID="{44F47AD4-E39F-463B-8572-CBEBB44A5938}" presName="bullet4d" presStyleLbl="node1" presStyleIdx="3" presStyleCnt="4"/>
      <dgm:spPr/>
    </dgm:pt>
    <dgm:pt modelId="{F0B85436-E1E8-4BAF-84F1-C472ED8DAA0F}" type="pres">
      <dgm:prSet presAssocID="{44F47AD4-E39F-463B-8572-CBEBB44A5938}" presName="textBox4d" presStyleLbl="revTx" presStyleIdx="3" presStyleCnt="4">
        <dgm:presLayoutVars>
          <dgm:bulletEnabled val="1"/>
        </dgm:presLayoutVars>
      </dgm:prSet>
      <dgm:spPr/>
      <dgm:t>
        <a:bodyPr/>
        <a:lstStyle/>
        <a:p>
          <a:endParaRPr lang="fi-FI"/>
        </a:p>
      </dgm:t>
    </dgm:pt>
  </dgm:ptLst>
  <dgm:cxnLst>
    <dgm:cxn modelId="{4AE94E1F-D67F-4265-A56D-F26EF0336928}" srcId="{797DC2BD-D469-49F9-9279-F2C0D2E0822C}" destId="{44F47AD4-E39F-463B-8572-CBEBB44A5938}" srcOrd="3" destOrd="0" parTransId="{F373AF0D-D4C1-4075-AF6C-0E9A95958E92}" sibTransId="{80C8F69A-8DC6-4B46-9CA4-96EB3DE32BDF}"/>
    <dgm:cxn modelId="{F693E602-B34D-4D25-9DEB-134700D01AF8}" type="presOf" srcId="{797DC2BD-D469-49F9-9279-F2C0D2E0822C}" destId="{835F8BDD-9046-4336-9D36-ACDFC70BBAB6}" srcOrd="0" destOrd="0" presId="urn:microsoft.com/office/officeart/2005/8/layout/arrow2"/>
    <dgm:cxn modelId="{7C123405-C60A-409C-840E-2913E38EABF9}" type="presOf" srcId="{668F4DB8-EC39-40ED-83CB-187EB6CB510E}" destId="{836BC5D8-F9A4-4E4A-86BD-EF86957762AC}" srcOrd="0" destOrd="0" presId="urn:microsoft.com/office/officeart/2005/8/layout/arrow2"/>
    <dgm:cxn modelId="{8E3C62A4-C878-408B-8AF9-7BC01C0FEC63}" type="presOf" srcId="{3E5A89D2-86A2-493B-8775-BD2A9F3C4D0E}" destId="{9F3855C8-2986-47CA-8E95-BD286F0F2DE6}" srcOrd="0" destOrd="0" presId="urn:microsoft.com/office/officeart/2005/8/layout/arrow2"/>
    <dgm:cxn modelId="{21790CA6-F7F1-4F07-BE37-7D23C23727B6}" type="presOf" srcId="{44F47AD4-E39F-463B-8572-CBEBB44A5938}" destId="{F0B85436-E1E8-4BAF-84F1-C472ED8DAA0F}" srcOrd="0" destOrd="0" presId="urn:microsoft.com/office/officeart/2005/8/layout/arrow2"/>
    <dgm:cxn modelId="{FB4208E6-4076-413D-9675-93FA846BBD8C}" srcId="{797DC2BD-D469-49F9-9279-F2C0D2E0822C}" destId="{668F4DB8-EC39-40ED-83CB-187EB6CB510E}" srcOrd="0" destOrd="0" parTransId="{81BAC931-6C6F-40A2-9CAE-73246EB21594}" sibTransId="{65EF0F65-0962-4722-92B5-1B2F9F9B0E18}"/>
    <dgm:cxn modelId="{D76D7C5D-D053-4944-9108-6B19E1E78B91}" type="presOf" srcId="{6EA92C00-7D0B-49AA-B231-B55D513FE40A}" destId="{298586D8-A270-4A20-B7C1-E816A0A25469}" srcOrd="0" destOrd="0" presId="urn:microsoft.com/office/officeart/2005/8/layout/arrow2"/>
    <dgm:cxn modelId="{D7454841-0F28-43CE-BBCD-5B99AE89E9FA}" srcId="{797DC2BD-D469-49F9-9279-F2C0D2E0822C}" destId="{3E5A89D2-86A2-493B-8775-BD2A9F3C4D0E}" srcOrd="1" destOrd="0" parTransId="{51A3CA0C-1848-43E7-B4DC-FE1D1F6CDD2A}" sibTransId="{ECA550C0-7060-47B4-BC29-356C9156A99B}"/>
    <dgm:cxn modelId="{FFEA1D1F-B5B7-49B1-90C4-AE39CC8AB306}" srcId="{797DC2BD-D469-49F9-9279-F2C0D2E0822C}" destId="{6EA92C00-7D0B-49AA-B231-B55D513FE40A}" srcOrd="2" destOrd="0" parTransId="{4E9A6489-9C00-45ED-B794-0D815A122370}" sibTransId="{80D2674A-5824-457E-B022-0719952365EC}"/>
    <dgm:cxn modelId="{37ADD7A3-1301-4B52-A4C2-F2038594B14A}" type="presParOf" srcId="{835F8BDD-9046-4336-9D36-ACDFC70BBAB6}" destId="{C6C611FD-D350-46E6-995D-24CEBDB13BA7}" srcOrd="0" destOrd="0" presId="urn:microsoft.com/office/officeart/2005/8/layout/arrow2"/>
    <dgm:cxn modelId="{D5AE2DC9-9544-4FE1-B066-BE7323537D3F}" type="presParOf" srcId="{835F8BDD-9046-4336-9D36-ACDFC70BBAB6}" destId="{173BA3A4-1389-4213-A327-DEAD1144F739}" srcOrd="1" destOrd="0" presId="urn:microsoft.com/office/officeart/2005/8/layout/arrow2"/>
    <dgm:cxn modelId="{2ED16D75-3C16-4EEC-BDD1-62A3E3906694}" type="presParOf" srcId="{173BA3A4-1389-4213-A327-DEAD1144F739}" destId="{3BD67001-C765-4485-89A8-FE95783A7764}" srcOrd="0" destOrd="0" presId="urn:microsoft.com/office/officeart/2005/8/layout/arrow2"/>
    <dgm:cxn modelId="{3A5D40D9-7EB0-43E9-8DFC-5F99FCEA23BB}" type="presParOf" srcId="{173BA3A4-1389-4213-A327-DEAD1144F739}" destId="{836BC5D8-F9A4-4E4A-86BD-EF86957762AC}" srcOrd="1" destOrd="0" presId="urn:microsoft.com/office/officeart/2005/8/layout/arrow2"/>
    <dgm:cxn modelId="{8C3FAA47-F0C9-425D-9DC4-32C16033B9AB}" type="presParOf" srcId="{173BA3A4-1389-4213-A327-DEAD1144F739}" destId="{3B2DEFF1-6762-4FFA-8E60-F86B90228A43}" srcOrd="2" destOrd="0" presId="urn:microsoft.com/office/officeart/2005/8/layout/arrow2"/>
    <dgm:cxn modelId="{75FD68DE-AD1F-47E9-8985-687A019FBCF2}" type="presParOf" srcId="{173BA3A4-1389-4213-A327-DEAD1144F739}" destId="{9F3855C8-2986-47CA-8E95-BD286F0F2DE6}" srcOrd="3" destOrd="0" presId="urn:microsoft.com/office/officeart/2005/8/layout/arrow2"/>
    <dgm:cxn modelId="{4190841E-311A-473F-8FAD-BCFA83791E32}" type="presParOf" srcId="{173BA3A4-1389-4213-A327-DEAD1144F739}" destId="{7AF933A2-FFD7-4E28-AD7A-EF57A823758F}" srcOrd="4" destOrd="0" presId="urn:microsoft.com/office/officeart/2005/8/layout/arrow2"/>
    <dgm:cxn modelId="{EC4A03D2-C1B3-48F0-B0EA-D12B48722A85}" type="presParOf" srcId="{173BA3A4-1389-4213-A327-DEAD1144F739}" destId="{298586D8-A270-4A20-B7C1-E816A0A25469}" srcOrd="5" destOrd="0" presId="urn:microsoft.com/office/officeart/2005/8/layout/arrow2"/>
    <dgm:cxn modelId="{8EE8D26F-954A-4A93-B319-497ABC4C93FF}" type="presParOf" srcId="{173BA3A4-1389-4213-A327-DEAD1144F739}" destId="{FE055EF4-E4E2-4962-ABBB-65D4A5AEBED1}" srcOrd="6" destOrd="0" presId="urn:microsoft.com/office/officeart/2005/8/layout/arrow2"/>
    <dgm:cxn modelId="{AA002A01-5DF5-4147-A204-206FE51E3385}" type="presParOf" srcId="{173BA3A4-1389-4213-A327-DEAD1144F739}" destId="{F0B85436-E1E8-4BAF-84F1-C472ED8DAA0F}" srcOrd="7"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6">
  <dgm:title val=""/>
  <dgm:desc val=""/>
  <dgm:catLst>
    <dgm:cat type="hierarchy" pri="3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 modelId="4">
          <dgm:prSet phldr="1"/>
        </dgm:pt>
        <dgm:pt modelId="5">
          <dgm:prSet phldr="1"/>
        </dgm:pt>
        <dgm:pt modelId="6">
          <dgm:prSet phldr="1"/>
        </dgm:pt>
      </dgm:ptLst>
      <dgm:cxnLst>
        <dgm:cxn modelId="7" srcId="0" destId="1" srcOrd="0" destOrd="0"/>
        <dgm:cxn modelId="8" srcId="1" destId="2" srcOrd="0" destOrd="0"/>
        <dgm:cxn modelId="9" srcId="1" destId="3" srcOrd="1" destOrd="0"/>
        <dgm:cxn modelId="23" srcId="2" destId="21" srcOrd="0" destOrd="0"/>
        <dgm:cxn modelId="24" srcId="2" destId="22" srcOrd="1" destOrd="0"/>
        <dgm:cxn modelId="33" srcId="3" destId="31" srcOrd="0" destOrd="0"/>
        <dgm:cxn modelId="10" srcId="0" destId="4" srcOrd="1" destOrd="0"/>
        <dgm:cxn modelId="11" srcId="0" destId="5" srcOrd="2" destOrd="0"/>
        <dgm:cxn modelId="12" srcId="0" destId="6" srcOrd="3" destOrd="0"/>
      </dgm:cxnLst>
      <dgm:bg/>
      <dgm:whole/>
    </dgm:dataModel>
  </dgm:sampData>
  <dgm:styleData>
    <dgm:dataModel>
      <dgm:ptLst>
        <dgm:pt modelId="0" type="doc"/>
        <dgm:pt modelId="1"/>
        <dgm:pt modelId="11"/>
        <dgm:pt modelId="12"/>
        <dgm:pt modelId="2"/>
        <dgm:pt modelId="3"/>
      </dgm:ptLst>
      <dgm:cxnLst>
        <dgm:cxn modelId="4" srcId="0" destId="1" srcOrd="0" destOrd="0"/>
        <dgm:cxn modelId="13" srcId="1" destId="11" srcOrd="0" destOrd="0"/>
        <dgm:cxn modelId="14" srcId="1" destId="12" srcOrd="1" destOrd="0"/>
        <dgm:cxn modelId="5" srcId="0" destId="2" srcOrd="1" destOrd="0"/>
        <dgm:cxn modelId="6" srcId="0" destId="3" srcOrd="2" destOrd="0"/>
      </dgm:cxnLst>
      <dgm:bg/>
      <dgm:whole/>
    </dgm:dataModel>
  </dgm:styleData>
  <dgm:clrData>
    <dgm:dataModel>
      <dgm:ptLst>
        <dgm:pt modelId="0" type="doc"/>
        <dgm:pt modelId="1"/>
        <dgm:pt modelId="2"/>
        <dgm:pt modelId="21"/>
        <dgm:pt modelId="211"/>
        <dgm:pt modelId="3"/>
        <dgm:pt modelId="31"/>
        <dgm:pt modelId="311"/>
        <dgm:pt modelId="4"/>
        <dgm:pt modelId="5"/>
        <dgm:pt modelId="6"/>
        <dgm:pt modelId="7"/>
      </dgm:ptLst>
      <dgm:cxnLst>
        <dgm:cxn modelId="8" srcId="0" destId="1" srcOrd="0" destOrd="0"/>
        <dgm:cxn modelId="9" srcId="1" destId="2" srcOrd="0" destOrd="0"/>
        <dgm:cxn modelId="10" srcId="1" destId="3" srcOrd="1" destOrd="0"/>
        <dgm:cxn modelId="23" srcId="2" destId="21" srcOrd="0" destOrd="0"/>
        <dgm:cxn modelId="24" srcId="21" destId="211" srcOrd="0" destOrd="0"/>
        <dgm:cxn modelId="33" srcId="3" destId="31" srcOrd="0" destOrd="0"/>
        <dgm:cxn modelId="34" srcId="31" destId="311" srcOrd="0" destOrd="0"/>
        <dgm:cxn modelId="11" srcId="0" destId="4" srcOrd="1" destOrd="0"/>
        <dgm:cxn modelId="12" srcId="0" destId="5" srcOrd="2" destOrd="0"/>
        <dgm:cxn modelId="13" srcId="0" destId="6" srcOrd="3" destOrd="0"/>
        <dgm:cxn modelId="14" srcId="0" destId="7" srcOrd="4" destOrd="0"/>
      </dgm:cxnLst>
      <dgm:bg/>
      <dgm:whole/>
    </dgm:dataModel>
  </dgm:clrData>
  <dgm:layoutNode name="mainComposite">
    <dgm:varLst>
      <dgm:chPref val="1"/>
      <dgm:dir/>
      <dgm:animOne val="branch"/>
      <dgm:animLvl val="lvl"/>
      <dgm:resizeHandles val="exact"/>
    </dgm:varLst>
    <dgm:alg type="composite">
      <dgm:param type="vertAlign" val="mid"/>
      <dgm:param type="horzAlign" val="ctr"/>
    </dgm:alg>
    <dgm:shape xmlns:r="http://schemas.openxmlformats.org/officeDocument/2006/relationships" r:blip="">
      <dgm:adjLst/>
    </dgm:shape>
    <dgm:presOf/>
    <dgm:choose name="Name0">
      <dgm:if name="Name1" axis="ch" ptType="node" func="cnt" op="gte" val="2">
        <dgm:choose name="Name2">
          <dgm:if name="Name3" func="var" arg="dir" op="equ" val="norm">
            <dgm:constrLst>
              <dgm:constr type="l" for="ch" forName="hierFlow" refType="w" fact="0.3"/>
              <dgm:constr type="t" for="ch" forName="hierFlow"/>
              <dgm:constr type="r" for="ch" forName="hierFlow" refType="w" fact="0.98"/>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if>
          <dgm:else name="Name4">
            <dgm:constrLst>
              <dgm:constr type="l" for="ch" forName="hierFlow" refType="w" fact="0.02"/>
              <dgm:constr type="t" for="ch" forName="hierFlow"/>
              <dgm:constr type="r" for="ch" forName="hierFlow" refType="w" fact="0.7"/>
              <dgm:constr type="b" for="ch" forName="hierFlow" refType="h" fact="0.98"/>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if>
      <dgm:else name="Name5">
        <dgm:constrLst>
          <dgm:constr type="l" for="ch" forName="hierFlow"/>
          <dgm:constr type="t" for="ch" forName="hierFlow"/>
          <dgm:constr type="r" for="ch" forName="hierFlow" refType="w"/>
          <dgm:constr type="b" for="ch" forName="hierFlow" refType="h"/>
          <dgm:constr type="l" for="ch" forName="bgShapesFlow"/>
          <dgm:constr type="t" for="ch" forName="bgShapesFlow"/>
          <dgm:constr type="r" for="ch" forName="bgShapesFlow" refType="w"/>
          <dgm:constr type="b" for="ch" forName="bgShapesFlow" refType="h"/>
          <dgm:constr type="w" for="des" forName="level1Shape" refType="w"/>
          <dgm:constr type="h" for="des" forName="level1Shape" refType="w" refFor="des" refForName="level1Shape" fact="0.66667"/>
          <dgm:constr type="w" for="des" forName="level2Shape" refType="w" refFor="des" refForName="level1Shape" op="equ"/>
          <dgm:constr type="h" for="des" forName="level2Shape" refType="h" refFor="des" refForName="level1Shape" op="equ"/>
          <dgm:constr type="sp" for="des" refType="h" refFor="des" refForName="level1Shape" op="equ" fact="0.4"/>
          <dgm:constr type="sibSp" for="des" forName="hierChild1" refType="w" refFor="des" refForName="level1Shape" op="equ" fact="0.3"/>
          <dgm:constr type="sibSp" for="des" forName="hierChild2" refType="sibSp" refFor="des" refForName="hierChild1" op="equ"/>
          <dgm:constr type="sibSp" for="des" forName="hierChild3" refType="sibSp" refFor="des" refForName="hierChild1" op="equ"/>
          <dgm:constr type="userA" for="des" refType="h" refFor="des" refForName="level1Shape" op="equ"/>
          <dgm:constr type="userB" for="des" refType="sp" refFor="des" op="equ"/>
          <dgm:constr type="h" for="des" forName="firstBuf" refType="h" refFor="des" refForName="level1Shape" fact="0.1"/>
        </dgm:constrLst>
      </dgm:else>
    </dgm:choose>
    <dgm:ruleLst/>
    <dgm:layoutNode name="hierFlow">
      <dgm:alg type="lin">
        <dgm:param type="linDir" val="fromT"/>
        <dgm:param type="nodeVertAlign" val="t"/>
        <dgm:param type="vertAlign" val="t"/>
        <dgm:param type="nodeHorzAlign" val="ctr"/>
        <dgm:param type="fallback" val="2D"/>
      </dgm:alg>
      <dgm:shape xmlns:r="http://schemas.openxmlformats.org/officeDocument/2006/relationships" r:blip="">
        <dgm:adjLst/>
      </dgm:shape>
      <dgm:presOf/>
      <dgm:constrLst/>
      <dgm:ruleLst/>
      <dgm:choose name="Name6">
        <dgm:if name="Name7" axis="ch" ptType="node" func="cnt" op="gte" val="2">
          <dgm:layoutNode name="firstBuf">
            <dgm:alg type="sp"/>
            <dgm:shape xmlns:r="http://schemas.openxmlformats.org/officeDocument/2006/relationships" r:blip="">
              <dgm:adjLst/>
            </dgm:shape>
            <dgm:presOf/>
            <dgm:constrLst/>
            <dgm:ruleLst/>
          </dgm:layoutNode>
        </dgm:if>
        <dgm:else name="Name8"/>
      </dgm:choose>
      <dgm:layoutNode name="hierChild1">
        <dgm:varLst>
          <dgm:chPref val="1"/>
          <dgm:animOne val="branch"/>
          <dgm:animLvl val="lvl"/>
        </dgm:varLst>
        <dgm:choose name="Name9">
          <dgm:if name="Name10" func="var" arg="dir" op="equ" val="norm">
            <dgm:alg type="hierChild">
              <dgm:param type="linDir" val="fromL"/>
              <dgm:param type="vertAlign" val="t"/>
            </dgm:alg>
          </dgm:if>
          <dgm:else name="Name11">
            <dgm:alg type="hierChild">
              <dgm:param type="linDir" val="fromR"/>
              <dgm:param type="vertAlign" val="t"/>
            </dgm:alg>
          </dgm:else>
        </dgm:choose>
        <dgm:shape xmlns:r="http://schemas.openxmlformats.org/officeDocument/2006/relationships" r:blip="">
          <dgm:adjLst/>
        </dgm:shape>
        <dgm:presOf/>
        <dgm:constrLst>
          <dgm:constr type="primFontSz" for="des" ptType="node" op="equ"/>
        </dgm:constrLst>
        <dgm:ruleLst/>
        <dgm:forEach name="Name12" axis="ch" cnt="3">
          <dgm:forEach name="Name13" axis="self" ptType="node">
            <dgm:layoutNode name="Name14">
              <dgm:alg type="hierRoot"/>
              <dgm:shape xmlns:r="http://schemas.openxmlformats.org/officeDocument/2006/relationships" r:blip="">
                <dgm:adjLst/>
              </dgm:shape>
              <dgm:presOf/>
              <dgm:constrLst/>
              <dgm:ruleLst/>
              <dgm:layoutNode name="level1Shape" styleLbl="node0">
                <dgm:varLst>
                  <dgm:chPref val="3"/>
                </dgm:varLst>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2">
                <dgm:choose name="Name15">
                  <dgm:if name="Name16" func="var" arg="dir" op="equ" val="norm">
                    <dgm:alg type="hierChild">
                      <dgm:param type="linDir" val="fromL"/>
                    </dgm:alg>
                  </dgm:if>
                  <dgm:else name="Name17">
                    <dgm:alg type="hierChild">
                      <dgm:param type="linDir" val="fromR"/>
                    </dgm:alg>
                  </dgm:else>
                </dgm:choose>
                <dgm:shape xmlns:r="http://schemas.openxmlformats.org/officeDocument/2006/relationships" r:blip="">
                  <dgm:adjLst/>
                </dgm:shape>
                <dgm:presOf/>
                <dgm:constrLst/>
                <dgm:ruleLst/>
                <dgm:forEach name="repeat" axis="ch">
                  <dgm:forEach name="Name18" axis="self" ptType="parTrans" cnt="1">
                    <dgm:layoutNode name="Name19">
                      <dgm:alg type="conn">
                        <dgm:param type="dim" val="1D"/>
                        <dgm:param type="endSty" val="noArr"/>
                        <dgm:param type="connRout" val="bend"/>
                        <dgm:param type="begPts" val="bCtr"/>
                        <dgm:param type="endPts" val="tCtr"/>
                      </dgm:alg>
                      <dgm:shape xmlns:r="http://schemas.openxmlformats.org/officeDocument/2006/relationships" type="conn" r:blip="">
                        <dgm:adjLst/>
                      </dgm:shape>
                      <dgm:presOf axis="self"/>
                      <dgm:constrLst>
                        <dgm:constr type="w" val="1"/>
                        <dgm:constr type="h" val="1"/>
                        <dgm:constr type="begPad"/>
                        <dgm:constr type="endPad"/>
                      </dgm:constrLst>
                      <dgm:ruleLst/>
                    </dgm:layoutNode>
                  </dgm:forEach>
                  <dgm:forEach name="Name20" axis="self" ptType="node">
                    <dgm:layoutNode name="Name21">
                      <dgm:alg type="hierRoot"/>
                      <dgm:shape xmlns:r="http://schemas.openxmlformats.org/officeDocument/2006/relationships" r:blip="">
                        <dgm:adjLst/>
                      </dgm:shape>
                      <dgm:presOf/>
                      <dgm:constrLst/>
                      <dgm:ruleLst/>
                      <dgm:layoutNode name="level2Shape">
                        <dgm:alg type="tx"/>
                        <dgm:shape xmlns:r="http://schemas.openxmlformats.org/officeDocument/2006/relationships" type="roundRect" r:blip="">
                          <dgm:adjLst>
                            <dgm:adj idx="1" val="0.1"/>
                          </dgm:adjLst>
                        </dgm:shape>
                        <dgm:presOf axis="self"/>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hierChild3">
                        <dgm:choose name="Name22">
                          <dgm:if name="Name23" func="var" arg="dir" op="equ" val="norm">
                            <dgm:alg type="hierChild">
                              <dgm:param type="linDir" val="fromL"/>
                            </dgm:alg>
                          </dgm:if>
                          <dgm:else name="Name24">
                            <dgm:alg type="hierChild">
                              <dgm:param type="linDir" val="fromR"/>
                            </dgm:alg>
                          </dgm:else>
                        </dgm:choose>
                        <dgm:shape xmlns:r="http://schemas.openxmlformats.org/officeDocument/2006/relationships" r:blip="">
                          <dgm:adjLst/>
                        </dgm:shape>
                        <dgm:presOf/>
                        <dgm:constrLst/>
                        <dgm:ruleLst/>
                        <dgm:forEach name="Name25" ref="repeat"/>
                      </dgm:layoutNode>
                    </dgm:layoutNode>
                  </dgm:forEach>
                </dgm:forEach>
              </dgm:layoutNode>
            </dgm:layoutNode>
          </dgm:forEach>
        </dgm:forEach>
      </dgm:layoutNode>
    </dgm:layoutNode>
    <dgm:layoutNode name="bgShapesFlow">
      <dgm:alg type="lin">
        <dgm:param type="linDir" val="fromT"/>
        <dgm:param type="nodeVertAlign" val="t"/>
        <dgm:param type="vertAlign" val="t"/>
        <dgm:param type="nodeHorzAlign" val="ctr"/>
      </dgm:alg>
      <dgm:shape xmlns:r="http://schemas.openxmlformats.org/officeDocument/2006/relationships" r:blip="">
        <dgm:adjLst/>
      </dgm:shape>
      <dgm:presOf/>
      <dgm:constrLst>
        <dgm:constr type="userB"/>
        <dgm:constr type="w" for="ch" forName="rectComp" refType="w"/>
        <dgm:constr type="h" for="ch" forName="rectComp" refType="h"/>
        <dgm:constr type="w" for="des" forName="bgRect" refType="w"/>
        <dgm:constr type="primFontSz" for="des" forName="bgRectTx" op="equ"/>
      </dgm:constrLst>
      <dgm:ruleLst/>
      <dgm:forEach name="Name26" axis="ch" ptType="node" st="2">
        <dgm:layoutNode name="rectComp">
          <dgm:alg type="composite">
            <dgm:param type="vertAlign" val="t"/>
            <dgm:param type="horzAlign" val="ctr"/>
          </dgm:alg>
          <dgm:shape xmlns:r="http://schemas.openxmlformats.org/officeDocument/2006/relationships" r:blip="">
            <dgm:adjLst/>
          </dgm:shape>
          <dgm:presOf/>
          <dgm:choose name="Name27">
            <dgm:if name="Name28" func="var" arg="dir" op="equ" val="norm">
              <dgm:constrLst>
                <dgm:constr type="userA"/>
                <dgm:constr type="l" for="ch" forName="bgRect"/>
                <dgm:constr type="t" for="ch" forName="bgRect"/>
                <dgm:constr type="h" for="ch" forName="bgRect" refType="userA" fact="1.2"/>
                <dgm:constr type="l" for="ch" forName="bgRectTx"/>
                <dgm:constr type="t" for="ch" forName="bgRectTx"/>
                <dgm:constr type="w" for="ch" forName="bgRectTx" refType="w" refFor="ch" refForName="bgRect" fact="0.3"/>
                <dgm:constr type="h" for="ch" forName="bgRectTx" refType="h" refFor="ch" refForName="bgRect" op="equ"/>
              </dgm:constrLst>
            </dgm:if>
            <dgm:else name="Name29">
              <dgm:constrLst>
                <dgm:constr type="userA"/>
                <dgm:constr type="l" for="ch" forName="bgRect"/>
                <dgm:constr type="t" for="ch" forName="bgRect"/>
                <dgm:constr type="h" for="ch" forName="bgRect" refType="userA" fact="1.2"/>
                <dgm:constr type="r" for="ch" forName="bgRectTx" refType="w"/>
                <dgm:constr type="t" for="ch" forName="bgRectTx"/>
                <dgm:constr type="w" for="ch" forName="bgRectTx" refType="w" refFor="ch" refForName="bgRect" fact="0.3"/>
                <dgm:constr type="h" for="ch" forName="bgRectTx" refType="h" refFor="ch" refForName="bgRect" op="equ"/>
              </dgm:constrLst>
            </dgm:else>
          </dgm:choose>
          <dgm:ruleLst/>
          <dgm:layoutNode name="bgRect" styleLbl="bgShp">
            <dgm:alg type="sp"/>
            <dgm:shape xmlns:r="http://schemas.openxmlformats.org/officeDocument/2006/relationships" type="roundRect" r:blip="" zOrderOff="-999">
              <dgm:adjLst>
                <dgm:adj idx="1" val="0.1"/>
              </dgm:adjLst>
            </dgm:shape>
            <dgm:presOf axis="desOrSelf" ptType="node"/>
            <dgm:constrLst/>
            <dgm:ruleLst/>
          </dgm:layoutNode>
          <dgm:layoutNode name="bgRectTx" styleLbl="bgShp">
            <dgm:varLst>
              <dgm:bulletEnabled val="1"/>
            </dgm:varLst>
            <dgm:alg type="tx"/>
            <dgm:presOf axis="desOrSelf" ptType="node"/>
            <dgm:shape xmlns:r="http://schemas.openxmlformats.org/officeDocument/2006/relationships" type="rect" r:blip="" zOrderOff="-999" hideGeom="1">
              <dgm:adjLst/>
            </dgm:shape>
            <dgm:constrLst>
              <dgm:constr type="primFontSz" val="65"/>
            </dgm:constrLst>
            <dgm:ruleLst>
              <dgm:rule type="primFontSz" val="5" fact="NaN" max="NaN"/>
            </dgm:ruleLst>
          </dgm:layoutNode>
        </dgm:layoutNode>
        <dgm:choose name="Name30">
          <dgm:if name="Name31" axis="self" ptType="node" func="revPos" op="gte" val="2">
            <dgm:layoutNode name="spComp">
              <dgm:alg type="composite">
                <dgm:param type="vertAlign" val="t"/>
                <dgm:param type="horzAlign" val="ctr"/>
              </dgm:alg>
              <dgm:shape xmlns:r="http://schemas.openxmlformats.org/officeDocument/2006/relationships" r:blip="">
                <dgm:adjLst/>
              </dgm:shape>
              <dgm:presOf/>
              <dgm:constrLst>
                <dgm:constr type="userA"/>
                <dgm:constr type="userB"/>
                <dgm:constr type="l" for="ch" forName="vSp"/>
                <dgm:constr type="t" for="ch" forName="vSp"/>
                <dgm:constr type="h" for="ch" forName="vSp" refType="userB"/>
                <dgm:constr type="hOff" for="ch" forName="vSp" refType="userA" fact="-0.2"/>
              </dgm:constrLst>
              <dgm:ruleLst/>
              <dgm:layoutNode name="vSp">
                <dgm:alg type="sp"/>
                <dgm:shape xmlns:r="http://schemas.openxmlformats.org/officeDocument/2006/relationships" r:blip="">
                  <dgm:adjLst/>
                </dgm:shape>
                <dgm:presOf/>
                <dgm:constrLst/>
                <dgm:ruleLst/>
              </dgm:layoutNode>
            </dgm:layoutNode>
          </dgm:if>
          <dgm:else name="Name32"/>
        </dgm:choose>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1"/>
            <a:ext cx="2946990" cy="496733"/>
          </a:xfrm>
          <a:prstGeom prst="rect">
            <a:avLst/>
          </a:prstGeom>
        </p:spPr>
        <p:txBody>
          <a:bodyPr vert="horz" lIns="92700" tIns="46351" rIns="92700" bIns="46351" rtlCol="0"/>
          <a:lstStyle>
            <a:lvl1pPr algn="l">
              <a:defRPr sz="1200"/>
            </a:lvl1pPr>
          </a:lstStyle>
          <a:p>
            <a:endParaRPr lang="fi-FI"/>
          </a:p>
        </p:txBody>
      </p:sp>
      <p:sp>
        <p:nvSpPr>
          <p:cNvPr id="3" name="Päivämäärän paikkamerkki 2"/>
          <p:cNvSpPr>
            <a:spLocks noGrp="1"/>
          </p:cNvSpPr>
          <p:nvPr>
            <p:ph type="dt" sz="quarter" idx="1"/>
          </p:nvPr>
        </p:nvSpPr>
        <p:spPr>
          <a:xfrm>
            <a:off x="3850671" y="1"/>
            <a:ext cx="2946990" cy="496733"/>
          </a:xfrm>
          <a:prstGeom prst="rect">
            <a:avLst/>
          </a:prstGeom>
        </p:spPr>
        <p:txBody>
          <a:bodyPr vert="horz" lIns="92700" tIns="46351" rIns="92700" bIns="46351" rtlCol="0"/>
          <a:lstStyle>
            <a:lvl1pPr algn="r">
              <a:defRPr sz="1200"/>
            </a:lvl1pPr>
          </a:lstStyle>
          <a:p>
            <a:fld id="{211232D7-DE52-480D-BB16-153F75C9C035}" type="datetimeFigureOut">
              <a:rPr lang="fi-FI" smtClean="0"/>
              <a:t>16.10.2015</a:t>
            </a:fld>
            <a:endParaRPr lang="fi-FI"/>
          </a:p>
        </p:txBody>
      </p:sp>
      <p:sp>
        <p:nvSpPr>
          <p:cNvPr id="4" name="Alatunnisteen paikkamerkki 3"/>
          <p:cNvSpPr>
            <a:spLocks noGrp="1"/>
          </p:cNvSpPr>
          <p:nvPr>
            <p:ph type="ftr" sz="quarter" idx="2"/>
          </p:nvPr>
        </p:nvSpPr>
        <p:spPr>
          <a:xfrm>
            <a:off x="0" y="9431468"/>
            <a:ext cx="2946990" cy="496733"/>
          </a:xfrm>
          <a:prstGeom prst="rect">
            <a:avLst/>
          </a:prstGeom>
        </p:spPr>
        <p:txBody>
          <a:bodyPr vert="horz" lIns="92700" tIns="46351" rIns="92700" bIns="46351" rtlCol="0" anchor="b"/>
          <a:lstStyle>
            <a:lvl1pPr algn="l">
              <a:defRPr sz="1200"/>
            </a:lvl1pPr>
          </a:lstStyle>
          <a:p>
            <a:endParaRPr lang="fi-FI"/>
          </a:p>
        </p:txBody>
      </p:sp>
      <p:sp>
        <p:nvSpPr>
          <p:cNvPr id="5" name="Dian numeron paikkamerkki 4"/>
          <p:cNvSpPr>
            <a:spLocks noGrp="1"/>
          </p:cNvSpPr>
          <p:nvPr>
            <p:ph type="sldNum" sz="quarter" idx="3"/>
          </p:nvPr>
        </p:nvSpPr>
        <p:spPr>
          <a:xfrm>
            <a:off x="3850671" y="9431468"/>
            <a:ext cx="2946990" cy="496733"/>
          </a:xfrm>
          <a:prstGeom prst="rect">
            <a:avLst/>
          </a:prstGeom>
        </p:spPr>
        <p:txBody>
          <a:bodyPr vert="horz" lIns="92700" tIns="46351" rIns="92700" bIns="46351" rtlCol="0" anchor="b"/>
          <a:lstStyle>
            <a:lvl1pPr algn="r">
              <a:defRPr sz="1200"/>
            </a:lvl1pPr>
          </a:lstStyle>
          <a:p>
            <a:fld id="{2C344EAE-CB7F-441A-9353-B31515B315CC}" type="slidenum">
              <a:rPr lang="fi-FI" smtClean="0"/>
              <a:t>‹#›</a:t>
            </a:fld>
            <a:endParaRPr lang="fi-FI"/>
          </a:p>
        </p:txBody>
      </p:sp>
    </p:spTree>
    <p:extLst>
      <p:ext uri="{BB962C8B-B14F-4D97-AF65-F5344CB8AC3E}">
        <p14:creationId xmlns:p14="http://schemas.microsoft.com/office/powerpoint/2010/main" val="22936707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1" y="0"/>
            <a:ext cx="2946348" cy="496491"/>
          </a:xfrm>
          <a:prstGeom prst="rect">
            <a:avLst/>
          </a:prstGeom>
        </p:spPr>
        <p:txBody>
          <a:bodyPr vert="horz" lIns="95578" tIns="47787" rIns="95578" bIns="47787" rtlCol="0"/>
          <a:lstStyle>
            <a:lvl1pPr algn="l">
              <a:defRPr sz="1200"/>
            </a:lvl1pPr>
          </a:lstStyle>
          <a:p>
            <a:endParaRPr lang="fi-FI"/>
          </a:p>
        </p:txBody>
      </p:sp>
      <p:sp>
        <p:nvSpPr>
          <p:cNvPr id="3" name="Päivämäärän paikkamerkki 2"/>
          <p:cNvSpPr>
            <a:spLocks noGrp="1"/>
          </p:cNvSpPr>
          <p:nvPr>
            <p:ph type="dt" idx="1"/>
          </p:nvPr>
        </p:nvSpPr>
        <p:spPr>
          <a:xfrm>
            <a:off x="3851344" y="0"/>
            <a:ext cx="2946348" cy="496491"/>
          </a:xfrm>
          <a:prstGeom prst="rect">
            <a:avLst/>
          </a:prstGeom>
        </p:spPr>
        <p:txBody>
          <a:bodyPr vert="horz" lIns="95578" tIns="47787" rIns="95578" bIns="47787" rtlCol="0"/>
          <a:lstStyle>
            <a:lvl1pPr algn="r">
              <a:defRPr sz="1200"/>
            </a:lvl1pPr>
          </a:lstStyle>
          <a:p>
            <a:fld id="{A9368CBF-34B8-40FC-BFD9-DDDE428BC2DB}" type="datetimeFigureOut">
              <a:rPr lang="fi-FI" smtClean="0"/>
              <a:t>16.10.2015</a:t>
            </a:fld>
            <a:endParaRPr lang="fi-FI"/>
          </a:p>
        </p:txBody>
      </p:sp>
      <p:sp>
        <p:nvSpPr>
          <p:cNvPr id="4" name="Dian kuvan paikkamerkki 3"/>
          <p:cNvSpPr>
            <a:spLocks noGrp="1" noRot="1" noChangeAspect="1"/>
          </p:cNvSpPr>
          <p:nvPr>
            <p:ph type="sldImg" idx="2"/>
          </p:nvPr>
        </p:nvSpPr>
        <p:spPr>
          <a:xfrm>
            <a:off x="915988" y="744538"/>
            <a:ext cx="4967287" cy="3724275"/>
          </a:xfrm>
          <a:prstGeom prst="rect">
            <a:avLst/>
          </a:prstGeom>
          <a:noFill/>
          <a:ln w="12700">
            <a:solidFill>
              <a:prstClr val="black"/>
            </a:solidFill>
          </a:ln>
        </p:spPr>
        <p:txBody>
          <a:bodyPr vert="horz" lIns="95578" tIns="47787" rIns="95578" bIns="47787" rtlCol="0" anchor="ctr"/>
          <a:lstStyle/>
          <a:p>
            <a:endParaRPr lang="fi-FI"/>
          </a:p>
        </p:txBody>
      </p:sp>
      <p:sp>
        <p:nvSpPr>
          <p:cNvPr id="5" name="Huomautusten paikkamerkki 4"/>
          <p:cNvSpPr>
            <a:spLocks noGrp="1"/>
          </p:cNvSpPr>
          <p:nvPr>
            <p:ph type="body" sz="quarter" idx="3"/>
          </p:nvPr>
        </p:nvSpPr>
        <p:spPr>
          <a:xfrm>
            <a:off x="679927" y="4716662"/>
            <a:ext cx="5439410" cy="4468416"/>
          </a:xfrm>
          <a:prstGeom prst="rect">
            <a:avLst/>
          </a:prstGeom>
        </p:spPr>
        <p:txBody>
          <a:bodyPr vert="horz" lIns="95578" tIns="47787" rIns="95578" bIns="47787" rtlCol="0"/>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6" name="Alatunnisteen paikkamerkki 5"/>
          <p:cNvSpPr>
            <a:spLocks noGrp="1"/>
          </p:cNvSpPr>
          <p:nvPr>
            <p:ph type="ftr" sz="quarter" idx="4"/>
          </p:nvPr>
        </p:nvSpPr>
        <p:spPr>
          <a:xfrm>
            <a:off x="1" y="9431600"/>
            <a:ext cx="2946348" cy="496491"/>
          </a:xfrm>
          <a:prstGeom prst="rect">
            <a:avLst/>
          </a:prstGeom>
        </p:spPr>
        <p:txBody>
          <a:bodyPr vert="horz" lIns="95578" tIns="47787" rIns="95578" bIns="47787" rtlCol="0" anchor="b"/>
          <a:lstStyle>
            <a:lvl1pPr algn="l">
              <a:defRPr sz="1200"/>
            </a:lvl1pPr>
          </a:lstStyle>
          <a:p>
            <a:endParaRPr lang="fi-FI"/>
          </a:p>
        </p:txBody>
      </p:sp>
      <p:sp>
        <p:nvSpPr>
          <p:cNvPr id="7" name="Dian numeron paikkamerkki 6"/>
          <p:cNvSpPr>
            <a:spLocks noGrp="1"/>
          </p:cNvSpPr>
          <p:nvPr>
            <p:ph type="sldNum" sz="quarter" idx="5"/>
          </p:nvPr>
        </p:nvSpPr>
        <p:spPr>
          <a:xfrm>
            <a:off x="3851344" y="9431600"/>
            <a:ext cx="2946348" cy="496491"/>
          </a:xfrm>
          <a:prstGeom prst="rect">
            <a:avLst/>
          </a:prstGeom>
        </p:spPr>
        <p:txBody>
          <a:bodyPr vert="horz" lIns="95578" tIns="47787" rIns="95578" bIns="47787" rtlCol="0" anchor="b"/>
          <a:lstStyle>
            <a:lvl1pPr algn="r">
              <a:defRPr sz="1200"/>
            </a:lvl1pPr>
          </a:lstStyle>
          <a:p>
            <a:fld id="{5E9140FC-1787-4633-A9DC-C5931ECDABDB}" type="slidenum">
              <a:rPr lang="fi-FI" smtClean="0"/>
              <a:t>‹#›</a:t>
            </a:fld>
            <a:endParaRPr lang="fi-FI"/>
          </a:p>
        </p:txBody>
      </p:sp>
    </p:spTree>
    <p:extLst>
      <p:ext uri="{BB962C8B-B14F-4D97-AF65-F5344CB8AC3E}">
        <p14:creationId xmlns:p14="http://schemas.microsoft.com/office/powerpoint/2010/main" val="375645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tsikkodia">
    <p:spTree>
      <p:nvGrpSpPr>
        <p:cNvPr id="1" name=""/>
        <p:cNvGrpSpPr/>
        <p:nvPr/>
      </p:nvGrpSpPr>
      <p:grpSpPr>
        <a:xfrm>
          <a:off x="0" y="0"/>
          <a:ext cx="0" cy="0"/>
          <a:chOff x="0" y="0"/>
          <a:chExt cx="0" cy="0"/>
        </a:xfrm>
      </p:grpSpPr>
      <p:sp>
        <p:nvSpPr>
          <p:cNvPr id="2" name="Otsikko 1"/>
          <p:cNvSpPr>
            <a:spLocks noGrp="1"/>
          </p:cNvSpPr>
          <p:nvPr>
            <p:ph type="ctrTitle"/>
          </p:nvPr>
        </p:nvSpPr>
        <p:spPr>
          <a:xfrm>
            <a:off x="685800" y="2130438"/>
            <a:ext cx="7772400" cy="1470025"/>
          </a:xfrm>
        </p:spPr>
        <p:txBody>
          <a:bodyPr/>
          <a:lstStyle/>
          <a:p>
            <a:r>
              <a:rPr lang="fi-FI" smtClean="0"/>
              <a:t>Muokkaa perustyyl. napsautt.</a:t>
            </a:r>
            <a:endParaRPr lang="fi-FI"/>
          </a:p>
        </p:txBody>
      </p:sp>
      <p:sp>
        <p:nvSpPr>
          <p:cNvPr id="3" name="Alaotsikk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i-FI" smtClean="0"/>
              <a:t>Muokkaa alaotsikon perustyyliä napsautt.</a:t>
            </a:r>
            <a:endParaRPr lang="fi-FI"/>
          </a:p>
        </p:txBody>
      </p:sp>
      <p:sp>
        <p:nvSpPr>
          <p:cNvPr id="4" name="Päivämäärän paikkamerkki 3"/>
          <p:cNvSpPr>
            <a:spLocks noGrp="1"/>
          </p:cNvSpPr>
          <p:nvPr>
            <p:ph type="dt" sz="half" idx="10"/>
          </p:nvPr>
        </p:nvSpPr>
        <p:spPr/>
        <p:txBody>
          <a:bodyPr/>
          <a:lstStyle/>
          <a:p>
            <a:fld id="{96F20E56-6408-4FAD-9F35-9CDEE32F8D05}" type="datetime1">
              <a:rPr lang="fi-FI" smtClean="0"/>
              <a:t>16.10.2015</a:t>
            </a:fld>
            <a:endParaRPr lang="fi-FI"/>
          </a:p>
        </p:txBody>
      </p:sp>
      <p:sp>
        <p:nvSpPr>
          <p:cNvPr id="5" name="Alatunnisteen paikkamerkki 4"/>
          <p:cNvSpPr>
            <a:spLocks noGrp="1"/>
          </p:cNvSpPr>
          <p:nvPr>
            <p:ph type="ftr" sz="quarter" idx="11"/>
          </p:nvPr>
        </p:nvSpPr>
        <p:spPr/>
        <p:txBody>
          <a:bodyPr/>
          <a:lstStyle/>
          <a:p>
            <a:r>
              <a:rPr lang="fi-FI" smtClean="0"/>
              <a:t>Palvelutuotannon järjestämismallin vaihtoehtojen selvitys</a:t>
            </a:r>
            <a:endParaRPr lang="fi-FI"/>
          </a:p>
        </p:txBody>
      </p:sp>
      <p:sp>
        <p:nvSpPr>
          <p:cNvPr id="6" name="Dian numeron paikkamerkki 5"/>
          <p:cNvSpPr>
            <a:spLocks noGrp="1"/>
          </p:cNvSpPr>
          <p:nvPr>
            <p:ph type="sldNum" sz="quarter" idx="12"/>
          </p:nvPr>
        </p:nvSpPr>
        <p:spPr/>
        <p:txBody>
          <a:bodyPr/>
          <a:lstStyle/>
          <a:p>
            <a:fld id="{EFCDBE93-361D-4CD2-9555-3BEF8F9EA345}" type="slidenum">
              <a:rPr lang="fi-FI" smtClean="0"/>
              <a:t>‹#›</a:t>
            </a:fld>
            <a:endParaRPr lang="fi-FI"/>
          </a:p>
        </p:txBody>
      </p:sp>
    </p:spTree>
    <p:extLst>
      <p:ext uri="{BB962C8B-B14F-4D97-AF65-F5344CB8AC3E}">
        <p14:creationId xmlns:p14="http://schemas.microsoft.com/office/powerpoint/2010/main" val="186129367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Otsikko ja pystysuora teksti">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ystysuoran tekstin paikkamerkki 2"/>
          <p:cNvSpPr>
            <a:spLocks noGrp="1"/>
          </p:cNvSpPr>
          <p:nvPr>
            <p:ph type="body" orient="vert" idx="1"/>
          </p:nvPr>
        </p:nvSpPr>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9284455B-F162-4B21-80D9-DD534CCEB4D5}" type="datetime1">
              <a:rPr lang="fi-FI" smtClean="0"/>
              <a:t>16.10.2015</a:t>
            </a:fld>
            <a:endParaRPr lang="fi-FI"/>
          </a:p>
        </p:txBody>
      </p:sp>
      <p:sp>
        <p:nvSpPr>
          <p:cNvPr id="5" name="Alatunnisteen paikkamerkki 4"/>
          <p:cNvSpPr>
            <a:spLocks noGrp="1"/>
          </p:cNvSpPr>
          <p:nvPr>
            <p:ph type="ftr" sz="quarter" idx="11"/>
          </p:nvPr>
        </p:nvSpPr>
        <p:spPr/>
        <p:txBody>
          <a:bodyPr/>
          <a:lstStyle/>
          <a:p>
            <a:r>
              <a:rPr lang="fi-FI" smtClean="0"/>
              <a:t>Palvelutuotannon järjestämismallin vaihtoehtojen selvitys</a:t>
            </a:r>
            <a:endParaRPr lang="fi-FI"/>
          </a:p>
        </p:txBody>
      </p:sp>
      <p:sp>
        <p:nvSpPr>
          <p:cNvPr id="6" name="Dian numeron paikkamerkki 5"/>
          <p:cNvSpPr>
            <a:spLocks noGrp="1"/>
          </p:cNvSpPr>
          <p:nvPr>
            <p:ph type="sldNum" sz="quarter" idx="12"/>
          </p:nvPr>
        </p:nvSpPr>
        <p:spPr/>
        <p:txBody>
          <a:bodyPr/>
          <a:lstStyle/>
          <a:p>
            <a:fld id="{EFCDBE93-361D-4CD2-9555-3BEF8F9EA345}" type="slidenum">
              <a:rPr lang="fi-FI" smtClean="0"/>
              <a:t>‹#›</a:t>
            </a:fld>
            <a:endParaRPr lang="fi-FI"/>
          </a:p>
        </p:txBody>
      </p:sp>
    </p:spTree>
    <p:extLst>
      <p:ext uri="{BB962C8B-B14F-4D97-AF65-F5344CB8AC3E}">
        <p14:creationId xmlns:p14="http://schemas.microsoft.com/office/powerpoint/2010/main" val="459776651"/>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Pystysuora otsikko ja teksti">
    <p:spTree>
      <p:nvGrpSpPr>
        <p:cNvPr id="1" name=""/>
        <p:cNvGrpSpPr/>
        <p:nvPr/>
      </p:nvGrpSpPr>
      <p:grpSpPr>
        <a:xfrm>
          <a:off x="0" y="0"/>
          <a:ext cx="0" cy="0"/>
          <a:chOff x="0" y="0"/>
          <a:chExt cx="0" cy="0"/>
        </a:xfrm>
      </p:grpSpPr>
      <p:sp>
        <p:nvSpPr>
          <p:cNvPr id="2" name="Pystysuora otsikko 1"/>
          <p:cNvSpPr>
            <a:spLocks noGrp="1"/>
          </p:cNvSpPr>
          <p:nvPr>
            <p:ph type="title" orient="vert"/>
          </p:nvPr>
        </p:nvSpPr>
        <p:spPr>
          <a:xfrm>
            <a:off x="6629400" y="274650"/>
            <a:ext cx="2057400" cy="5851525"/>
          </a:xfrm>
        </p:spPr>
        <p:txBody>
          <a:bodyPr vert="eaVert"/>
          <a:lstStyle/>
          <a:p>
            <a:r>
              <a:rPr lang="fi-FI" smtClean="0"/>
              <a:t>Muokkaa perustyyl. napsautt.</a:t>
            </a:r>
            <a:endParaRPr lang="fi-FI"/>
          </a:p>
        </p:txBody>
      </p:sp>
      <p:sp>
        <p:nvSpPr>
          <p:cNvPr id="3" name="Pystysuoran tekstin paikkamerkki 2"/>
          <p:cNvSpPr>
            <a:spLocks noGrp="1"/>
          </p:cNvSpPr>
          <p:nvPr>
            <p:ph type="body" orient="vert" idx="1"/>
          </p:nvPr>
        </p:nvSpPr>
        <p:spPr>
          <a:xfrm>
            <a:off x="457200" y="274650"/>
            <a:ext cx="6019800" cy="5851525"/>
          </a:xfrm>
        </p:spPr>
        <p:txBody>
          <a:bodyPr vert="eaVert"/>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7D2B2DF0-0407-44A7-A05F-22275050042D}" type="datetime1">
              <a:rPr lang="fi-FI" smtClean="0"/>
              <a:t>16.10.2015</a:t>
            </a:fld>
            <a:endParaRPr lang="fi-FI"/>
          </a:p>
        </p:txBody>
      </p:sp>
      <p:sp>
        <p:nvSpPr>
          <p:cNvPr id="5" name="Alatunnisteen paikkamerkki 4"/>
          <p:cNvSpPr>
            <a:spLocks noGrp="1"/>
          </p:cNvSpPr>
          <p:nvPr>
            <p:ph type="ftr" sz="quarter" idx="11"/>
          </p:nvPr>
        </p:nvSpPr>
        <p:spPr/>
        <p:txBody>
          <a:bodyPr/>
          <a:lstStyle/>
          <a:p>
            <a:r>
              <a:rPr lang="fi-FI" smtClean="0"/>
              <a:t>Palvelutuotannon järjestämismallin vaihtoehtojen selvitys</a:t>
            </a:r>
            <a:endParaRPr lang="fi-FI"/>
          </a:p>
        </p:txBody>
      </p:sp>
      <p:sp>
        <p:nvSpPr>
          <p:cNvPr id="6" name="Dian numeron paikkamerkki 5"/>
          <p:cNvSpPr>
            <a:spLocks noGrp="1"/>
          </p:cNvSpPr>
          <p:nvPr>
            <p:ph type="sldNum" sz="quarter" idx="12"/>
          </p:nvPr>
        </p:nvSpPr>
        <p:spPr/>
        <p:txBody>
          <a:bodyPr/>
          <a:lstStyle/>
          <a:p>
            <a:fld id="{EFCDBE93-361D-4CD2-9555-3BEF8F9EA345}" type="slidenum">
              <a:rPr lang="fi-FI" smtClean="0"/>
              <a:t>‹#›</a:t>
            </a:fld>
            <a:endParaRPr lang="fi-FI"/>
          </a:p>
        </p:txBody>
      </p:sp>
    </p:spTree>
    <p:extLst>
      <p:ext uri="{BB962C8B-B14F-4D97-AF65-F5344CB8AC3E}">
        <p14:creationId xmlns:p14="http://schemas.microsoft.com/office/powerpoint/2010/main" val="383398168"/>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Otsikko ja sisältö">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Sisällön paikkamerkki 2"/>
          <p:cNvSpPr>
            <a:spLocks noGrp="1"/>
          </p:cNvSpPr>
          <p:nvPr>
            <p:ph idx="1"/>
          </p:nvPr>
        </p:nvSpPr>
        <p:spPr/>
        <p:txBody>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10"/>
          </p:nvPr>
        </p:nvSpPr>
        <p:spPr/>
        <p:txBody>
          <a:bodyPr/>
          <a:lstStyle/>
          <a:p>
            <a:fld id="{0654BAE3-6D9A-42F5-AF77-7DE862623E44}" type="datetime1">
              <a:rPr lang="fi-FI" smtClean="0"/>
              <a:t>16.10.2015</a:t>
            </a:fld>
            <a:endParaRPr lang="fi-FI"/>
          </a:p>
        </p:txBody>
      </p:sp>
      <p:sp>
        <p:nvSpPr>
          <p:cNvPr id="5" name="Alatunnisteen paikkamerkki 4"/>
          <p:cNvSpPr>
            <a:spLocks noGrp="1"/>
          </p:cNvSpPr>
          <p:nvPr>
            <p:ph type="ftr" sz="quarter" idx="11"/>
          </p:nvPr>
        </p:nvSpPr>
        <p:spPr/>
        <p:txBody>
          <a:bodyPr/>
          <a:lstStyle/>
          <a:p>
            <a:r>
              <a:rPr lang="fi-FI" smtClean="0"/>
              <a:t>Palvelutuotannon järjestämismallin vaihtoehtojen selvitys</a:t>
            </a:r>
            <a:endParaRPr lang="fi-FI"/>
          </a:p>
        </p:txBody>
      </p:sp>
      <p:sp>
        <p:nvSpPr>
          <p:cNvPr id="6" name="Dian numeron paikkamerkki 5"/>
          <p:cNvSpPr>
            <a:spLocks noGrp="1"/>
          </p:cNvSpPr>
          <p:nvPr>
            <p:ph type="sldNum" sz="quarter" idx="12"/>
          </p:nvPr>
        </p:nvSpPr>
        <p:spPr/>
        <p:txBody>
          <a:bodyPr/>
          <a:lstStyle/>
          <a:p>
            <a:fld id="{EFCDBE93-361D-4CD2-9555-3BEF8F9EA345}" type="slidenum">
              <a:rPr lang="fi-FI" smtClean="0"/>
              <a:t>‹#›</a:t>
            </a:fld>
            <a:endParaRPr lang="fi-FI"/>
          </a:p>
        </p:txBody>
      </p:sp>
    </p:spTree>
    <p:extLst>
      <p:ext uri="{BB962C8B-B14F-4D97-AF65-F5344CB8AC3E}">
        <p14:creationId xmlns:p14="http://schemas.microsoft.com/office/powerpoint/2010/main" val="362560127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Osan ylätunniste">
    <p:spTree>
      <p:nvGrpSpPr>
        <p:cNvPr id="1" name=""/>
        <p:cNvGrpSpPr/>
        <p:nvPr/>
      </p:nvGrpSpPr>
      <p:grpSpPr>
        <a:xfrm>
          <a:off x="0" y="0"/>
          <a:ext cx="0" cy="0"/>
          <a:chOff x="0" y="0"/>
          <a:chExt cx="0" cy="0"/>
        </a:xfrm>
      </p:grpSpPr>
      <p:sp>
        <p:nvSpPr>
          <p:cNvPr id="2" name="Otsikko 1"/>
          <p:cNvSpPr>
            <a:spLocks noGrp="1"/>
          </p:cNvSpPr>
          <p:nvPr>
            <p:ph type="title"/>
          </p:nvPr>
        </p:nvSpPr>
        <p:spPr>
          <a:xfrm>
            <a:off x="722313" y="4406903"/>
            <a:ext cx="7772400" cy="1362076"/>
          </a:xfrm>
        </p:spPr>
        <p:txBody>
          <a:bodyPr anchor="t"/>
          <a:lstStyle>
            <a:lvl1pPr algn="l">
              <a:defRPr sz="4000" b="1" cap="all"/>
            </a:lvl1pPr>
          </a:lstStyle>
          <a:p>
            <a:r>
              <a:rPr lang="fi-FI" smtClean="0"/>
              <a:t>Muokkaa perustyyl. napsautt.</a:t>
            </a:r>
            <a:endParaRPr lang="fi-FI"/>
          </a:p>
        </p:txBody>
      </p:sp>
      <p:sp>
        <p:nvSpPr>
          <p:cNvPr id="3" name="Tekstin paikkamerkki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i-FI" smtClean="0"/>
              <a:t>Muokkaa tekstin perustyylejä napsauttamalla</a:t>
            </a:r>
          </a:p>
        </p:txBody>
      </p:sp>
      <p:sp>
        <p:nvSpPr>
          <p:cNvPr id="4" name="Päivämäärän paikkamerkki 3"/>
          <p:cNvSpPr>
            <a:spLocks noGrp="1"/>
          </p:cNvSpPr>
          <p:nvPr>
            <p:ph type="dt" sz="half" idx="10"/>
          </p:nvPr>
        </p:nvSpPr>
        <p:spPr/>
        <p:txBody>
          <a:bodyPr/>
          <a:lstStyle/>
          <a:p>
            <a:fld id="{14F05A08-5A61-4C7E-AE61-EF5BBC35711E}" type="datetime1">
              <a:rPr lang="fi-FI" smtClean="0"/>
              <a:t>16.10.2015</a:t>
            </a:fld>
            <a:endParaRPr lang="fi-FI"/>
          </a:p>
        </p:txBody>
      </p:sp>
      <p:sp>
        <p:nvSpPr>
          <p:cNvPr id="5" name="Alatunnisteen paikkamerkki 4"/>
          <p:cNvSpPr>
            <a:spLocks noGrp="1"/>
          </p:cNvSpPr>
          <p:nvPr>
            <p:ph type="ftr" sz="quarter" idx="11"/>
          </p:nvPr>
        </p:nvSpPr>
        <p:spPr/>
        <p:txBody>
          <a:bodyPr/>
          <a:lstStyle/>
          <a:p>
            <a:r>
              <a:rPr lang="fi-FI" smtClean="0"/>
              <a:t>Palvelutuotannon järjestämismallin vaihtoehtojen selvitys</a:t>
            </a:r>
            <a:endParaRPr lang="fi-FI"/>
          </a:p>
        </p:txBody>
      </p:sp>
      <p:sp>
        <p:nvSpPr>
          <p:cNvPr id="6" name="Dian numeron paikkamerkki 5"/>
          <p:cNvSpPr>
            <a:spLocks noGrp="1"/>
          </p:cNvSpPr>
          <p:nvPr>
            <p:ph type="sldNum" sz="quarter" idx="12"/>
          </p:nvPr>
        </p:nvSpPr>
        <p:spPr/>
        <p:txBody>
          <a:bodyPr/>
          <a:lstStyle/>
          <a:p>
            <a:fld id="{EFCDBE93-361D-4CD2-9555-3BEF8F9EA345}" type="slidenum">
              <a:rPr lang="fi-FI" smtClean="0"/>
              <a:t>‹#›</a:t>
            </a:fld>
            <a:endParaRPr lang="fi-FI"/>
          </a:p>
        </p:txBody>
      </p:sp>
      <p:pic>
        <p:nvPicPr>
          <p:cNvPr id="7" name="Kuva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5536" y="404677"/>
            <a:ext cx="3329576" cy="349895"/>
          </a:xfrm>
          <a:prstGeom prst="rect">
            <a:avLst/>
          </a:prstGeom>
        </p:spPr>
      </p:pic>
    </p:spTree>
    <p:extLst>
      <p:ext uri="{BB962C8B-B14F-4D97-AF65-F5344CB8AC3E}">
        <p14:creationId xmlns:p14="http://schemas.microsoft.com/office/powerpoint/2010/main" val="95908238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Kaksi sisältökohdetta">
    <p:spTree>
      <p:nvGrpSpPr>
        <p:cNvPr id="1" name=""/>
        <p:cNvGrpSpPr/>
        <p:nvPr/>
      </p:nvGrpSpPr>
      <p:grpSpPr>
        <a:xfrm>
          <a:off x="0" y="0"/>
          <a:ext cx="0" cy="0"/>
          <a:chOff x="0" y="0"/>
          <a:chExt cx="0" cy="0"/>
        </a:xfrm>
      </p:grpSpPr>
      <p:sp>
        <p:nvSpPr>
          <p:cNvPr id="2" name="Otsikko 1"/>
          <p:cNvSpPr>
            <a:spLocks noGrp="1"/>
          </p:cNvSpPr>
          <p:nvPr>
            <p:ph type="title"/>
          </p:nvPr>
        </p:nvSpPr>
        <p:spPr>
          <a:xfrm>
            <a:off x="457200" y="557808"/>
            <a:ext cx="8229600" cy="1143000"/>
          </a:xfrm>
        </p:spPr>
        <p:txBody>
          <a:bodyPr/>
          <a:lstStyle/>
          <a:p>
            <a:r>
              <a:rPr lang="fi-FI" dirty="0" smtClean="0"/>
              <a:t>Muokkaa </a:t>
            </a:r>
            <a:r>
              <a:rPr lang="fi-FI" dirty="0" err="1" smtClean="0"/>
              <a:t>perustyyl</a:t>
            </a:r>
            <a:r>
              <a:rPr lang="fi-FI" dirty="0" smtClean="0"/>
              <a:t>. </a:t>
            </a:r>
            <a:r>
              <a:rPr lang="fi-FI" dirty="0" err="1" smtClean="0"/>
              <a:t>napsautt</a:t>
            </a:r>
            <a:r>
              <a:rPr lang="fi-FI" dirty="0" smtClean="0"/>
              <a:t>.</a:t>
            </a:r>
            <a:endParaRPr lang="fi-FI" dirty="0"/>
          </a:p>
        </p:txBody>
      </p:sp>
      <p:sp>
        <p:nvSpPr>
          <p:cNvPr id="3" name="Sisällön paikkamerkki 2"/>
          <p:cNvSpPr>
            <a:spLocks noGrp="1"/>
          </p:cNvSpPr>
          <p:nvPr>
            <p:ph sz="half" idx="1"/>
          </p:nvPr>
        </p:nvSpPr>
        <p:spPr>
          <a:xfrm>
            <a:off x="457200" y="1772826"/>
            <a:ext cx="4038600" cy="435334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Sisällön paikkamerkki 3"/>
          <p:cNvSpPr>
            <a:spLocks noGrp="1"/>
          </p:cNvSpPr>
          <p:nvPr>
            <p:ph sz="half" idx="2"/>
          </p:nvPr>
        </p:nvSpPr>
        <p:spPr>
          <a:xfrm>
            <a:off x="4648200" y="1772826"/>
            <a:ext cx="4038600" cy="435334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Päivämäärän paikkamerkki 4"/>
          <p:cNvSpPr>
            <a:spLocks noGrp="1"/>
          </p:cNvSpPr>
          <p:nvPr>
            <p:ph type="dt" sz="half" idx="10"/>
          </p:nvPr>
        </p:nvSpPr>
        <p:spPr/>
        <p:txBody>
          <a:bodyPr/>
          <a:lstStyle/>
          <a:p>
            <a:fld id="{A7AF9B1D-1A33-490A-825E-C63C17734B0A}" type="datetime1">
              <a:rPr lang="fi-FI" smtClean="0"/>
              <a:t>16.10.2015</a:t>
            </a:fld>
            <a:endParaRPr lang="fi-FI"/>
          </a:p>
        </p:txBody>
      </p:sp>
      <p:sp>
        <p:nvSpPr>
          <p:cNvPr id="6" name="Alatunnisteen paikkamerkki 5"/>
          <p:cNvSpPr>
            <a:spLocks noGrp="1"/>
          </p:cNvSpPr>
          <p:nvPr>
            <p:ph type="ftr" sz="quarter" idx="11"/>
          </p:nvPr>
        </p:nvSpPr>
        <p:spPr/>
        <p:txBody>
          <a:bodyPr/>
          <a:lstStyle/>
          <a:p>
            <a:r>
              <a:rPr lang="fi-FI" smtClean="0"/>
              <a:t>Palvelutuotannon järjestämismallin vaihtoehtojen selvitys</a:t>
            </a:r>
            <a:endParaRPr lang="fi-FI"/>
          </a:p>
        </p:txBody>
      </p:sp>
      <p:sp>
        <p:nvSpPr>
          <p:cNvPr id="7" name="Dian numeron paikkamerkki 6"/>
          <p:cNvSpPr>
            <a:spLocks noGrp="1"/>
          </p:cNvSpPr>
          <p:nvPr>
            <p:ph type="sldNum" sz="quarter" idx="12"/>
          </p:nvPr>
        </p:nvSpPr>
        <p:spPr/>
        <p:txBody>
          <a:bodyPr/>
          <a:lstStyle/>
          <a:p>
            <a:fld id="{EFCDBE93-361D-4CD2-9555-3BEF8F9EA345}" type="slidenum">
              <a:rPr lang="fi-FI" smtClean="0"/>
              <a:t>‹#›</a:t>
            </a:fld>
            <a:endParaRPr lang="fi-FI"/>
          </a:p>
        </p:txBody>
      </p:sp>
    </p:spTree>
    <p:extLst>
      <p:ext uri="{BB962C8B-B14F-4D97-AF65-F5344CB8AC3E}">
        <p14:creationId xmlns:p14="http://schemas.microsoft.com/office/powerpoint/2010/main" val="360514836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tailu">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lvl1pPr>
              <a:defRPr/>
            </a:lvl1pPr>
          </a:lstStyle>
          <a:p>
            <a:r>
              <a:rPr lang="fi-FI" smtClean="0"/>
              <a:t>Muokkaa perustyyl. napsautt.</a:t>
            </a:r>
            <a:endParaRPr lang="fi-FI"/>
          </a:p>
        </p:txBody>
      </p:sp>
      <p:sp>
        <p:nvSpPr>
          <p:cNvPr id="3" name="Tekstin paikkamerkki 2"/>
          <p:cNvSpPr>
            <a:spLocks noGrp="1"/>
          </p:cNvSpPr>
          <p:nvPr>
            <p:ph type="body" idx="1"/>
          </p:nvPr>
        </p:nvSpPr>
        <p:spPr>
          <a:xfrm>
            <a:off x="457200" y="1535116"/>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4" name="Sisällön paikkamerkk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5" name="Tekstin paikkamerkki 4"/>
          <p:cNvSpPr>
            <a:spLocks noGrp="1"/>
          </p:cNvSpPr>
          <p:nvPr>
            <p:ph type="body" sz="quarter" idx="3"/>
          </p:nvPr>
        </p:nvSpPr>
        <p:spPr>
          <a:xfrm>
            <a:off x="4645033" y="1535116"/>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i-FI" smtClean="0"/>
              <a:t>Muokkaa tekstin perustyylejä napsauttamalla</a:t>
            </a:r>
          </a:p>
        </p:txBody>
      </p:sp>
      <p:sp>
        <p:nvSpPr>
          <p:cNvPr id="6" name="Sisällön paikkamerkki 5"/>
          <p:cNvSpPr>
            <a:spLocks noGrp="1"/>
          </p:cNvSpPr>
          <p:nvPr>
            <p:ph sz="quarter" idx="4"/>
          </p:nvPr>
        </p:nvSpPr>
        <p:spPr>
          <a:xfrm>
            <a:off x="4645033"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7" name="Päivämäärän paikkamerkki 6"/>
          <p:cNvSpPr>
            <a:spLocks noGrp="1"/>
          </p:cNvSpPr>
          <p:nvPr>
            <p:ph type="dt" sz="half" idx="10"/>
          </p:nvPr>
        </p:nvSpPr>
        <p:spPr/>
        <p:txBody>
          <a:bodyPr/>
          <a:lstStyle/>
          <a:p>
            <a:fld id="{36861FE2-1A97-4725-B037-804C5E82BD51}" type="datetime1">
              <a:rPr lang="fi-FI" smtClean="0"/>
              <a:t>16.10.2015</a:t>
            </a:fld>
            <a:endParaRPr lang="fi-FI"/>
          </a:p>
        </p:txBody>
      </p:sp>
      <p:sp>
        <p:nvSpPr>
          <p:cNvPr id="8" name="Alatunnisteen paikkamerkki 7"/>
          <p:cNvSpPr>
            <a:spLocks noGrp="1"/>
          </p:cNvSpPr>
          <p:nvPr>
            <p:ph type="ftr" sz="quarter" idx="11"/>
          </p:nvPr>
        </p:nvSpPr>
        <p:spPr/>
        <p:txBody>
          <a:bodyPr/>
          <a:lstStyle/>
          <a:p>
            <a:r>
              <a:rPr lang="fi-FI" smtClean="0"/>
              <a:t>Palvelutuotannon järjestämismallin vaihtoehtojen selvitys</a:t>
            </a:r>
            <a:endParaRPr lang="fi-FI"/>
          </a:p>
        </p:txBody>
      </p:sp>
      <p:sp>
        <p:nvSpPr>
          <p:cNvPr id="9" name="Dian numeron paikkamerkki 8"/>
          <p:cNvSpPr>
            <a:spLocks noGrp="1"/>
          </p:cNvSpPr>
          <p:nvPr>
            <p:ph type="sldNum" sz="quarter" idx="12"/>
          </p:nvPr>
        </p:nvSpPr>
        <p:spPr/>
        <p:txBody>
          <a:bodyPr/>
          <a:lstStyle/>
          <a:p>
            <a:fld id="{EFCDBE93-361D-4CD2-9555-3BEF8F9EA345}" type="slidenum">
              <a:rPr lang="fi-FI" smtClean="0"/>
              <a:t>‹#›</a:t>
            </a:fld>
            <a:endParaRPr lang="fi-FI"/>
          </a:p>
        </p:txBody>
      </p:sp>
    </p:spTree>
    <p:extLst>
      <p:ext uri="{BB962C8B-B14F-4D97-AF65-F5344CB8AC3E}">
        <p14:creationId xmlns:p14="http://schemas.microsoft.com/office/powerpoint/2010/main" val="2810187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Vain otsikko">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Muokkaa perustyyl. napsautt.</a:t>
            </a:r>
            <a:endParaRPr lang="fi-FI"/>
          </a:p>
        </p:txBody>
      </p:sp>
      <p:sp>
        <p:nvSpPr>
          <p:cNvPr id="3" name="Päivämäärän paikkamerkki 2"/>
          <p:cNvSpPr>
            <a:spLocks noGrp="1"/>
          </p:cNvSpPr>
          <p:nvPr>
            <p:ph type="dt" sz="half" idx="10"/>
          </p:nvPr>
        </p:nvSpPr>
        <p:spPr/>
        <p:txBody>
          <a:bodyPr/>
          <a:lstStyle/>
          <a:p>
            <a:fld id="{E0424E34-DE06-4781-AB23-1D6BE72B3D4B}" type="datetime1">
              <a:rPr lang="fi-FI" smtClean="0"/>
              <a:t>16.10.2015</a:t>
            </a:fld>
            <a:endParaRPr lang="fi-FI"/>
          </a:p>
        </p:txBody>
      </p:sp>
      <p:sp>
        <p:nvSpPr>
          <p:cNvPr id="4" name="Alatunnisteen paikkamerkki 3"/>
          <p:cNvSpPr>
            <a:spLocks noGrp="1"/>
          </p:cNvSpPr>
          <p:nvPr>
            <p:ph type="ftr" sz="quarter" idx="11"/>
          </p:nvPr>
        </p:nvSpPr>
        <p:spPr/>
        <p:txBody>
          <a:bodyPr/>
          <a:lstStyle/>
          <a:p>
            <a:r>
              <a:rPr lang="fi-FI" smtClean="0"/>
              <a:t>Palvelutuotannon järjestämismallin vaihtoehtojen selvitys</a:t>
            </a:r>
            <a:endParaRPr lang="fi-FI"/>
          </a:p>
        </p:txBody>
      </p:sp>
      <p:sp>
        <p:nvSpPr>
          <p:cNvPr id="5" name="Dian numeron paikkamerkki 4"/>
          <p:cNvSpPr>
            <a:spLocks noGrp="1"/>
          </p:cNvSpPr>
          <p:nvPr>
            <p:ph type="sldNum" sz="quarter" idx="12"/>
          </p:nvPr>
        </p:nvSpPr>
        <p:spPr/>
        <p:txBody>
          <a:bodyPr/>
          <a:lstStyle/>
          <a:p>
            <a:fld id="{EFCDBE93-361D-4CD2-9555-3BEF8F9EA345}" type="slidenum">
              <a:rPr lang="fi-FI" smtClean="0"/>
              <a:t>‹#›</a:t>
            </a:fld>
            <a:endParaRPr lang="fi-FI"/>
          </a:p>
        </p:txBody>
      </p:sp>
    </p:spTree>
    <p:extLst>
      <p:ext uri="{BB962C8B-B14F-4D97-AF65-F5344CB8AC3E}">
        <p14:creationId xmlns:p14="http://schemas.microsoft.com/office/powerpoint/2010/main" val="28010799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yhjä">
    <p:spTree>
      <p:nvGrpSpPr>
        <p:cNvPr id="1" name=""/>
        <p:cNvGrpSpPr/>
        <p:nvPr/>
      </p:nvGrpSpPr>
      <p:grpSpPr>
        <a:xfrm>
          <a:off x="0" y="0"/>
          <a:ext cx="0" cy="0"/>
          <a:chOff x="0" y="0"/>
          <a:chExt cx="0" cy="0"/>
        </a:xfrm>
      </p:grpSpPr>
      <p:sp>
        <p:nvSpPr>
          <p:cNvPr id="5" name="Päivämäärän paikkamerkki 4"/>
          <p:cNvSpPr>
            <a:spLocks noGrp="1"/>
          </p:cNvSpPr>
          <p:nvPr>
            <p:ph type="dt" sz="half" idx="10"/>
          </p:nvPr>
        </p:nvSpPr>
        <p:spPr/>
        <p:txBody>
          <a:bodyPr/>
          <a:lstStyle/>
          <a:p>
            <a:fld id="{55C23103-2481-4EFE-8034-DD73FBF596F5}" type="datetime1">
              <a:rPr lang="fi-FI" smtClean="0"/>
              <a:t>16.10.2015</a:t>
            </a:fld>
            <a:endParaRPr lang="fi-FI"/>
          </a:p>
        </p:txBody>
      </p:sp>
      <p:sp>
        <p:nvSpPr>
          <p:cNvPr id="6" name="Alatunnisteen paikkamerkki 5"/>
          <p:cNvSpPr>
            <a:spLocks noGrp="1"/>
          </p:cNvSpPr>
          <p:nvPr>
            <p:ph type="ftr" sz="quarter" idx="11"/>
          </p:nvPr>
        </p:nvSpPr>
        <p:spPr/>
        <p:txBody>
          <a:bodyPr/>
          <a:lstStyle/>
          <a:p>
            <a:r>
              <a:rPr lang="fi-FI" smtClean="0"/>
              <a:t>Palvelutuotannon järjestämismallin vaihtoehtojen selvitys</a:t>
            </a:r>
            <a:endParaRPr lang="fi-FI"/>
          </a:p>
        </p:txBody>
      </p:sp>
      <p:sp>
        <p:nvSpPr>
          <p:cNvPr id="7" name="Dian numeron paikkamerkki 6"/>
          <p:cNvSpPr>
            <a:spLocks noGrp="1"/>
          </p:cNvSpPr>
          <p:nvPr>
            <p:ph type="sldNum" sz="quarter" idx="12"/>
          </p:nvPr>
        </p:nvSpPr>
        <p:spPr/>
        <p:txBody>
          <a:bodyPr/>
          <a:lstStyle/>
          <a:p>
            <a:fld id="{EFCDBE93-361D-4CD2-9555-3BEF8F9EA345}" type="slidenum">
              <a:rPr lang="fi-FI" smtClean="0"/>
              <a:t>‹#›</a:t>
            </a:fld>
            <a:endParaRPr lang="fi-FI"/>
          </a:p>
        </p:txBody>
      </p:sp>
    </p:spTree>
    <p:extLst>
      <p:ext uri="{BB962C8B-B14F-4D97-AF65-F5344CB8AC3E}">
        <p14:creationId xmlns:p14="http://schemas.microsoft.com/office/powerpoint/2010/main" val="7556770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tsikollinen sisältö">
    <p:spTree>
      <p:nvGrpSpPr>
        <p:cNvPr id="1" name=""/>
        <p:cNvGrpSpPr/>
        <p:nvPr/>
      </p:nvGrpSpPr>
      <p:grpSpPr>
        <a:xfrm>
          <a:off x="0" y="0"/>
          <a:ext cx="0" cy="0"/>
          <a:chOff x="0" y="0"/>
          <a:chExt cx="0" cy="0"/>
        </a:xfrm>
      </p:grpSpPr>
      <p:sp>
        <p:nvSpPr>
          <p:cNvPr id="2" name="Otsikko 1"/>
          <p:cNvSpPr>
            <a:spLocks noGrp="1"/>
          </p:cNvSpPr>
          <p:nvPr>
            <p:ph type="title"/>
          </p:nvPr>
        </p:nvSpPr>
        <p:spPr>
          <a:xfrm>
            <a:off x="457219" y="273052"/>
            <a:ext cx="3008313" cy="1162050"/>
          </a:xfrm>
        </p:spPr>
        <p:txBody>
          <a:bodyPr anchor="b"/>
          <a:lstStyle>
            <a:lvl1pPr algn="l">
              <a:defRPr sz="2000" b="1"/>
            </a:lvl1pPr>
          </a:lstStyle>
          <a:p>
            <a:r>
              <a:rPr lang="fi-FI" smtClean="0"/>
              <a:t>Muokkaa perustyyl. napsautt.</a:t>
            </a:r>
            <a:endParaRPr lang="fi-FI"/>
          </a:p>
        </p:txBody>
      </p:sp>
      <p:sp>
        <p:nvSpPr>
          <p:cNvPr id="3" name="Sisällön paikkamerkk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Tekstin paikkamerkki 3"/>
          <p:cNvSpPr>
            <a:spLocks noGrp="1"/>
          </p:cNvSpPr>
          <p:nvPr>
            <p:ph type="body" sz="half" idx="2"/>
          </p:nvPr>
        </p:nvSpPr>
        <p:spPr>
          <a:xfrm>
            <a:off x="457219" y="1435104"/>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1BEE1187-4DC0-4B3E-91A4-9F4EEF8E54E2}" type="datetime1">
              <a:rPr lang="fi-FI" smtClean="0"/>
              <a:t>16.10.2015</a:t>
            </a:fld>
            <a:endParaRPr lang="fi-FI"/>
          </a:p>
        </p:txBody>
      </p:sp>
      <p:sp>
        <p:nvSpPr>
          <p:cNvPr id="6" name="Alatunnisteen paikkamerkki 5"/>
          <p:cNvSpPr>
            <a:spLocks noGrp="1"/>
          </p:cNvSpPr>
          <p:nvPr>
            <p:ph type="ftr" sz="quarter" idx="11"/>
          </p:nvPr>
        </p:nvSpPr>
        <p:spPr/>
        <p:txBody>
          <a:bodyPr/>
          <a:lstStyle/>
          <a:p>
            <a:r>
              <a:rPr lang="fi-FI" smtClean="0"/>
              <a:t>Palvelutuotannon järjestämismallin vaihtoehtojen selvitys</a:t>
            </a:r>
            <a:endParaRPr lang="fi-FI"/>
          </a:p>
        </p:txBody>
      </p:sp>
      <p:sp>
        <p:nvSpPr>
          <p:cNvPr id="7" name="Dian numeron paikkamerkki 6"/>
          <p:cNvSpPr>
            <a:spLocks noGrp="1"/>
          </p:cNvSpPr>
          <p:nvPr>
            <p:ph type="sldNum" sz="quarter" idx="12"/>
          </p:nvPr>
        </p:nvSpPr>
        <p:spPr/>
        <p:txBody>
          <a:bodyPr/>
          <a:lstStyle/>
          <a:p>
            <a:fld id="{EFCDBE93-361D-4CD2-9555-3BEF8F9EA345}" type="slidenum">
              <a:rPr lang="fi-FI" smtClean="0"/>
              <a:t>‹#›</a:t>
            </a:fld>
            <a:endParaRPr lang="fi-FI"/>
          </a:p>
        </p:txBody>
      </p:sp>
    </p:spTree>
    <p:extLst>
      <p:ext uri="{BB962C8B-B14F-4D97-AF65-F5344CB8AC3E}">
        <p14:creationId xmlns:p14="http://schemas.microsoft.com/office/powerpoint/2010/main" val="271049449"/>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tsikollinen kuva">
    <p:spTree>
      <p:nvGrpSpPr>
        <p:cNvPr id="1" name=""/>
        <p:cNvGrpSpPr/>
        <p:nvPr/>
      </p:nvGrpSpPr>
      <p:grpSpPr>
        <a:xfrm>
          <a:off x="0" y="0"/>
          <a:ext cx="0" cy="0"/>
          <a:chOff x="0" y="0"/>
          <a:chExt cx="0" cy="0"/>
        </a:xfrm>
      </p:grpSpPr>
      <p:sp>
        <p:nvSpPr>
          <p:cNvPr id="2" name="Otsikko 1"/>
          <p:cNvSpPr>
            <a:spLocks noGrp="1"/>
          </p:cNvSpPr>
          <p:nvPr>
            <p:ph type="title"/>
          </p:nvPr>
        </p:nvSpPr>
        <p:spPr>
          <a:xfrm>
            <a:off x="1792288" y="4800600"/>
            <a:ext cx="5486400" cy="566738"/>
          </a:xfrm>
        </p:spPr>
        <p:txBody>
          <a:bodyPr anchor="b"/>
          <a:lstStyle>
            <a:lvl1pPr algn="l">
              <a:defRPr sz="2000" b="1"/>
            </a:lvl1pPr>
          </a:lstStyle>
          <a:p>
            <a:r>
              <a:rPr lang="fi-FI" smtClean="0"/>
              <a:t>Muokkaa perustyyl. napsautt.</a:t>
            </a:r>
            <a:endParaRPr lang="fi-FI"/>
          </a:p>
        </p:txBody>
      </p:sp>
      <p:sp>
        <p:nvSpPr>
          <p:cNvPr id="3" name="Kuvan paikkamerkki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i-FI"/>
          </a:p>
        </p:txBody>
      </p:sp>
      <p:sp>
        <p:nvSpPr>
          <p:cNvPr id="4" name="Tekstin paikkamerkki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i-FI" smtClean="0"/>
              <a:t>Muokkaa tekstin perustyylejä napsauttamalla</a:t>
            </a:r>
          </a:p>
        </p:txBody>
      </p:sp>
      <p:sp>
        <p:nvSpPr>
          <p:cNvPr id="5" name="Päivämäärän paikkamerkki 4"/>
          <p:cNvSpPr>
            <a:spLocks noGrp="1"/>
          </p:cNvSpPr>
          <p:nvPr>
            <p:ph type="dt" sz="half" idx="10"/>
          </p:nvPr>
        </p:nvSpPr>
        <p:spPr/>
        <p:txBody>
          <a:bodyPr/>
          <a:lstStyle/>
          <a:p>
            <a:fld id="{1B933922-5384-4455-95AC-466D00DCE7CB}" type="datetime1">
              <a:rPr lang="fi-FI" smtClean="0"/>
              <a:t>16.10.2015</a:t>
            </a:fld>
            <a:endParaRPr lang="fi-FI"/>
          </a:p>
        </p:txBody>
      </p:sp>
      <p:sp>
        <p:nvSpPr>
          <p:cNvPr id="6" name="Alatunnisteen paikkamerkki 5"/>
          <p:cNvSpPr>
            <a:spLocks noGrp="1"/>
          </p:cNvSpPr>
          <p:nvPr>
            <p:ph type="ftr" sz="quarter" idx="11"/>
          </p:nvPr>
        </p:nvSpPr>
        <p:spPr/>
        <p:txBody>
          <a:bodyPr/>
          <a:lstStyle/>
          <a:p>
            <a:r>
              <a:rPr lang="fi-FI" smtClean="0"/>
              <a:t>Palvelutuotannon järjestämismallin vaihtoehtojen selvitys</a:t>
            </a:r>
            <a:endParaRPr lang="fi-FI"/>
          </a:p>
        </p:txBody>
      </p:sp>
      <p:sp>
        <p:nvSpPr>
          <p:cNvPr id="7" name="Dian numeron paikkamerkki 6"/>
          <p:cNvSpPr>
            <a:spLocks noGrp="1"/>
          </p:cNvSpPr>
          <p:nvPr>
            <p:ph type="sldNum" sz="quarter" idx="12"/>
          </p:nvPr>
        </p:nvSpPr>
        <p:spPr/>
        <p:txBody>
          <a:bodyPr/>
          <a:lstStyle/>
          <a:p>
            <a:fld id="{EFCDBE93-361D-4CD2-9555-3BEF8F9EA345}" type="slidenum">
              <a:rPr lang="fi-FI" smtClean="0"/>
              <a:t>‹#›</a:t>
            </a:fld>
            <a:endParaRPr lang="fi-FI"/>
          </a:p>
        </p:txBody>
      </p:sp>
    </p:spTree>
    <p:extLst>
      <p:ext uri="{BB962C8B-B14F-4D97-AF65-F5344CB8AC3E}">
        <p14:creationId xmlns:p14="http://schemas.microsoft.com/office/powerpoint/2010/main" val="343744197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tsikon paikkamerkki 1"/>
          <p:cNvSpPr>
            <a:spLocks noGrp="1"/>
          </p:cNvSpPr>
          <p:nvPr>
            <p:ph type="title"/>
          </p:nvPr>
        </p:nvSpPr>
        <p:spPr>
          <a:xfrm>
            <a:off x="457200" y="274638"/>
            <a:ext cx="8229600" cy="1143000"/>
          </a:xfrm>
          <a:prstGeom prst="rect">
            <a:avLst/>
          </a:prstGeom>
        </p:spPr>
        <p:txBody>
          <a:bodyPr vert="horz" lIns="91440" tIns="45720" rIns="91440" bIns="45720" rtlCol="0" anchor="b">
            <a:normAutofit/>
          </a:bodyPr>
          <a:lstStyle/>
          <a:p>
            <a:r>
              <a:rPr lang="fi-FI" smtClean="0"/>
              <a:t>Muokkaa perustyyl. napsautt.</a:t>
            </a:r>
            <a:endParaRPr lang="fi-FI"/>
          </a:p>
        </p:txBody>
      </p:sp>
      <p:sp>
        <p:nvSpPr>
          <p:cNvPr id="3" name="Tekstin paikkamerkki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i-FI" smtClean="0"/>
              <a:t>Muokkaa tekstin perustyylejä napsauttamalla</a:t>
            </a:r>
          </a:p>
          <a:p>
            <a:pPr lvl="1"/>
            <a:r>
              <a:rPr lang="fi-FI" smtClean="0"/>
              <a:t>toinen taso</a:t>
            </a:r>
          </a:p>
          <a:p>
            <a:pPr lvl="2"/>
            <a:r>
              <a:rPr lang="fi-FI" smtClean="0"/>
              <a:t>kolmas taso</a:t>
            </a:r>
          </a:p>
          <a:p>
            <a:pPr lvl="3"/>
            <a:r>
              <a:rPr lang="fi-FI" smtClean="0"/>
              <a:t>neljäs taso</a:t>
            </a:r>
          </a:p>
          <a:p>
            <a:pPr lvl="4"/>
            <a:r>
              <a:rPr lang="fi-FI" smtClean="0"/>
              <a:t>viides taso</a:t>
            </a:r>
            <a:endParaRPr lang="fi-FI"/>
          </a:p>
        </p:txBody>
      </p:sp>
      <p:sp>
        <p:nvSpPr>
          <p:cNvPr id="4" name="Päivämäärän paikkamerkki 3"/>
          <p:cNvSpPr>
            <a:spLocks noGrp="1"/>
          </p:cNvSpPr>
          <p:nvPr>
            <p:ph type="dt" sz="half" idx="2"/>
          </p:nvPr>
        </p:nvSpPr>
        <p:spPr>
          <a:xfrm>
            <a:off x="457200" y="635636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DC278D-BCD4-47BE-8A9A-65BDD53D764E}" type="datetime1">
              <a:rPr lang="fi-FI" smtClean="0"/>
              <a:t>16.10.2015</a:t>
            </a:fld>
            <a:endParaRPr lang="fi-FI"/>
          </a:p>
        </p:txBody>
      </p:sp>
      <p:sp>
        <p:nvSpPr>
          <p:cNvPr id="5" name="Alatunnisteen paikkamerkki 4"/>
          <p:cNvSpPr>
            <a:spLocks noGrp="1"/>
          </p:cNvSpPr>
          <p:nvPr>
            <p:ph type="ftr" sz="quarter" idx="3"/>
          </p:nvPr>
        </p:nvSpPr>
        <p:spPr>
          <a:xfrm>
            <a:off x="3124200" y="635636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i-FI" smtClean="0"/>
              <a:t>Palvelutuotannon järjestämismallin vaihtoehtojen selvitys</a:t>
            </a:r>
            <a:endParaRPr lang="fi-FI"/>
          </a:p>
        </p:txBody>
      </p:sp>
      <p:sp>
        <p:nvSpPr>
          <p:cNvPr id="6" name="Dian numeron paikkamerkki 5"/>
          <p:cNvSpPr>
            <a:spLocks noGrp="1"/>
          </p:cNvSpPr>
          <p:nvPr>
            <p:ph type="sldNum" sz="quarter" idx="4"/>
          </p:nvPr>
        </p:nvSpPr>
        <p:spPr>
          <a:xfrm>
            <a:off x="6553200" y="635636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CDBE93-361D-4CD2-9555-3BEF8F9EA345}" type="slidenum">
              <a:rPr lang="fi-FI" smtClean="0"/>
              <a:t>‹#›</a:t>
            </a:fld>
            <a:endParaRPr lang="fi-FI"/>
          </a:p>
        </p:txBody>
      </p:sp>
      <p:pic>
        <p:nvPicPr>
          <p:cNvPr id="7" name="Kuva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395536" y="404677"/>
            <a:ext cx="3329576" cy="349895"/>
          </a:xfrm>
          <a:prstGeom prst="rect">
            <a:avLst/>
          </a:prstGeom>
        </p:spPr>
      </p:pic>
    </p:spTree>
    <p:extLst>
      <p:ext uri="{BB962C8B-B14F-4D97-AF65-F5344CB8AC3E}">
        <p14:creationId xmlns:p14="http://schemas.microsoft.com/office/powerpoint/2010/main" val="18738491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4.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5.xml"/><Relationship Id="rId1" Type="http://schemas.openxmlformats.org/officeDocument/2006/relationships/vmlDrawing" Target="../drawings/vmlDrawing1.vml"/><Relationship Id="rId5" Type="http://schemas.openxmlformats.org/officeDocument/2006/relationships/image" Target="../media/image3.wmf"/><Relationship Id="rId4" Type="http://schemas.openxmlformats.org/officeDocument/2006/relationships/package" Target="../embeddings/Microsoft_Excel_-laskentataulukko1.xlsx"/></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42.xml.rels><?xml version="1.0" encoding="UTF-8" standalone="yes"?>
<Relationships xmlns="http://schemas.openxmlformats.org/package/2006/relationships"><Relationship Id="rId3" Type="http://schemas.openxmlformats.org/officeDocument/2006/relationships/image" Target="cid:image002.png@01D0D100.C46C9540" TargetMode="External"/><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ctrTitle"/>
          </p:nvPr>
        </p:nvSpPr>
        <p:spPr/>
        <p:txBody>
          <a:bodyPr>
            <a:noAutofit/>
          </a:bodyPr>
          <a:lstStyle/>
          <a:p>
            <a:r>
              <a:rPr lang="fi-FI" sz="3200" dirty="0"/>
              <a:t>Selvitys </a:t>
            </a:r>
            <a:r>
              <a:rPr lang="fi-FI" sz="3200" dirty="0" smtClean="0"/>
              <a:t>suun terveydenhuollon </a:t>
            </a:r>
            <a:r>
              <a:rPr lang="fi-FI" sz="3200" dirty="0"/>
              <a:t>tehokkuuden lisäämisestä </a:t>
            </a:r>
            <a:r>
              <a:rPr lang="fi-FI" sz="3200" dirty="0" smtClean="0"/>
              <a:t>ja asemasta Turun </a:t>
            </a:r>
            <a:r>
              <a:rPr lang="fi-FI" sz="3200" dirty="0"/>
              <a:t>kaupungissa </a:t>
            </a:r>
          </a:p>
        </p:txBody>
      </p:sp>
      <p:sp>
        <p:nvSpPr>
          <p:cNvPr id="3" name="Alaotsikko 2"/>
          <p:cNvSpPr>
            <a:spLocks noGrp="1"/>
          </p:cNvSpPr>
          <p:nvPr>
            <p:ph type="subTitle" idx="1"/>
          </p:nvPr>
        </p:nvSpPr>
        <p:spPr/>
        <p:txBody>
          <a:bodyPr>
            <a:noAutofit/>
          </a:bodyPr>
          <a:lstStyle/>
          <a:p>
            <a:r>
              <a:rPr lang="fi-FI" sz="2400" smtClean="0"/>
              <a:t>Esitys tavoiteltavasta palvelutuotantomallista sekä sen organisointi- ja järjestämisperiaatteista</a:t>
            </a:r>
            <a:endParaRPr lang="fi-FI" sz="2400" dirty="0" smtClean="0"/>
          </a:p>
          <a:p>
            <a:r>
              <a:rPr lang="fi-FI" sz="1800" smtClean="0"/>
              <a:t>Strategisen johdon loppuraportti, versio 19</a:t>
            </a:r>
            <a:endParaRPr lang="fi-FI" sz="1800" dirty="0" smtClean="0"/>
          </a:p>
          <a:p>
            <a:r>
              <a:rPr lang="fi-FI" sz="1600" i="1" smtClean="0"/>
              <a:t>Kokousmuistio 15.9.2015</a:t>
            </a:r>
          </a:p>
          <a:p>
            <a:r>
              <a:rPr lang="fi-FI" sz="1600" i="1" smtClean="0"/>
              <a:t>Projektityöryhmä</a:t>
            </a:r>
            <a:endParaRPr lang="fi-FI" sz="1600" i="1" dirty="0"/>
          </a:p>
        </p:txBody>
      </p:sp>
      <p:sp>
        <p:nvSpPr>
          <p:cNvPr id="4" name="Alatunnisteen paikkamerkki 3"/>
          <p:cNvSpPr>
            <a:spLocks noGrp="1"/>
          </p:cNvSpPr>
          <p:nvPr>
            <p:ph type="ftr" sz="quarter" idx="11"/>
          </p:nvPr>
        </p:nvSpPr>
        <p:spPr/>
        <p:txBody>
          <a:bodyPr/>
          <a:lstStyle/>
          <a:p>
            <a:r>
              <a:rPr lang="fi-FI" dirty="0" smtClean="0"/>
              <a:t>Palvelutuotannon järjestämismallin vaihtoehtojen selvitys</a:t>
            </a:r>
            <a:endParaRPr lang="fi-FI" dirty="0"/>
          </a:p>
        </p:txBody>
      </p:sp>
      <p:sp>
        <p:nvSpPr>
          <p:cNvPr id="5" name="Dian numeron paikkamerkki 4"/>
          <p:cNvSpPr>
            <a:spLocks noGrp="1"/>
          </p:cNvSpPr>
          <p:nvPr>
            <p:ph type="sldNum" sz="quarter" idx="12"/>
          </p:nvPr>
        </p:nvSpPr>
        <p:spPr/>
        <p:txBody>
          <a:bodyPr/>
          <a:lstStyle/>
          <a:p>
            <a:fld id="{EFCDBE93-361D-4CD2-9555-3BEF8F9EA345}" type="slidenum">
              <a:rPr lang="fi-FI" smtClean="0"/>
              <a:t>1</a:t>
            </a:fld>
            <a:endParaRPr lang="fi-FI" dirty="0"/>
          </a:p>
        </p:txBody>
      </p:sp>
    </p:spTree>
    <p:extLst>
      <p:ext uri="{BB962C8B-B14F-4D97-AF65-F5344CB8AC3E}">
        <p14:creationId xmlns:p14="http://schemas.microsoft.com/office/powerpoint/2010/main" val="41147123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sz="3600" smtClean="0"/>
              <a:t>Selvityksen ydintulokset</a:t>
            </a:r>
            <a:endParaRPr lang="fi-FI" sz="3600"/>
          </a:p>
        </p:txBody>
      </p:sp>
      <p:sp>
        <p:nvSpPr>
          <p:cNvPr id="3" name="Sisällön paikkamerkki 2"/>
          <p:cNvSpPr>
            <a:spLocks noGrp="1"/>
          </p:cNvSpPr>
          <p:nvPr>
            <p:ph idx="1"/>
          </p:nvPr>
        </p:nvSpPr>
        <p:spPr>
          <a:xfrm>
            <a:off x="457200" y="1600200"/>
            <a:ext cx="8229600" cy="5257800"/>
          </a:xfrm>
        </p:spPr>
        <p:txBody>
          <a:bodyPr>
            <a:normAutofit/>
          </a:bodyPr>
          <a:lstStyle/>
          <a:p>
            <a:r>
              <a:rPr lang="fi-FI" smtClean="0"/>
              <a:t>Järjestämisvaihtoehdoista paras, kustannustehokkain ja joustavin ratkaisu on uudistettu tulosyksikkömalli 2 - 3 vuoden aikajänteellä. Muita vaihtoehtoja ei ole perusteltua sulkea pois pidemmällä aikajänteellä. Niiden mahdollisuudet on syytä arvioida uudelleen valtakunnallisen SOTE  uudistusten linjausten konkretisoitua.</a:t>
            </a:r>
          </a:p>
        </p:txBody>
      </p:sp>
      <p:sp>
        <p:nvSpPr>
          <p:cNvPr id="4" name="Alatunnisteen paikkamerkki 3"/>
          <p:cNvSpPr>
            <a:spLocks noGrp="1"/>
          </p:cNvSpPr>
          <p:nvPr>
            <p:ph type="ftr" sz="quarter" idx="11"/>
          </p:nvPr>
        </p:nvSpPr>
        <p:spPr/>
        <p:txBody>
          <a:bodyPr/>
          <a:lstStyle/>
          <a:p>
            <a:r>
              <a:rPr lang="fi-FI" smtClean="0"/>
              <a:t>Palvelutuotannon järjestämismallin vaihtoehtojen selvitys</a:t>
            </a:r>
            <a:endParaRPr lang="fi-FI"/>
          </a:p>
        </p:txBody>
      </p:sp>
      <p:sp>
        <p:nvSpPr>
          <p:cNvPr id="5" name="Dian numeron paikkamerkki 4"/>
          <p:cNvSpPr>
            <a:spLocks noGrp="1"/>
          </p:cNvSpPr>
          <p:nvPr>
            <p:ph type="sldNum" sz="quarter" idx="12"/>
          </p:nvPr>
        </p:nvSpPr>
        <p:spPr/>
        <p:txBody>
          <a:bodyPr/>
          <a:lstStyle/>
          <a:p>
            <a:fld id="{EFCDBE93-361D-4CD2-9555-3BEF8F9EA345}" type="slidenum">
              <a:rPr lang="fi-FI" smtClean="0"/>
              <a:t>10</a:t>
            </a:fld>
            <a:endParaRPr lang="fi-FI"/>
          </a:p>
        </p:txBody>
      </p:sp>
    </p:spTree>
    <p:extLst>
      <p:ext uri="{BB962C8B-B14F-4D97-AF65-F5344CB8AC3E}">
        <p14:creationId xmlns:p14="http://schemas.microsoft.com/office/powerpoint/2010/main" val="222800696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2. Selvityksen toteutusperiaate</a:t>
            </a:r>
            <a:endParaRPr lang="fi-FI"/>
          </a:p>
        </p:txBody>
      </p:sp>
      <p:sp>
        <p:nvSpPr>
          <p:cNvPr id="3" name="Tekstin paikkamerkki 2"/>
          <p:cNvSpPr>
            <a:spLocks noGrp="1"/>
          </p:cNvSpPr>
          <p:nvPr>
            <p:ph type="body" idx="1"/>
          </p:nvPr>
        </p:nvSpPr>
        <p:spPr/>
        <p:txBody>
          <a:bodyPr>
            <a:normAutofit/>
          </a:bodyPr>
          <a:lstStyle/>
          <a:p>
            <a:pPr marL="457200" indent="-457200">
              <a:buFont typeface="+mj-lt"/>
              <a:buAutoNum type="arabicPeriod"/>
            </a:pPr>
            <a:r>
              <a:rPr lang="fi-FI" smtClean="0"/>
              <a:t>Tavoiteltavan </a:t>
            </a:r>
            <a:r>
              <a:rPr lang="fi-FI"/>
              <a:t>palvelutuotantomallin ja palvelun järjestämisvaihtojen määrittelyn </a:t>
            </a:r>
            <a:r>
              <a:rPr lang="fi-FI" smtClean="0"/>
              <a:t>periaate</a:t>
            </a:r>
          </a:p>
          <a:p>
            <a:pPr marL="457200" indent="-457200">
              <a:buFont typeface="+mj-lt"/>
              <a:buAutoNum type="arabicPeriod"/>
            </a:pPr>
            <a:r>
              <a:rPr lang="fi-FI" smtClean="0"/>
              <a:t>Selvitystyön projektiryhmä ja ohjausryhmä</a:t>
            </a:r>
          </a:p>
        </p:txBody>
      </p:sp>
      <p:sp>
        <p:nvSpPr>
          <p:cNvPr id="4" name="Alatunnisteen paikkamerkki 3"/>
          <p:cNvSpPr>
            <a:spLocks noGrp="1"/>
          </p:cNvSpPr>
          <p:nvPr>
            <p:ph type="ftr" sz="quarter" idx="11"/>
          </p:nvPr>
        </p:nvSpPr>
        <p:spPr/>
        <p:txBody>
          <a:bodyPr/>
          <a:lstStyle/>
          <a:p>
            <a:r>
              <a:rPr lang="fi-FI" smtClean="0"/>
              <a:t>Palvelutuotannon järjestämismallin vaihtoehtojen selvitys</a:t>
            </a:r>
            <a:endParaRPr lang="fi-FI"/>
          </a:p>
        </p:txBody>
      </p:sp>
      <p:sp>
        <p:nvSpPr>
          <p:cNvPr id="5" name="Dian numeron paikkamerkki 4"/>
          <p:cNvSpPr>
            <a:spLocks noGrp="1"/>
          </p:cNvSpPr>
          <p:nvPr>
            <p:ph type="sldNum" sz="quarter" idx="12"/>
          </p:nvPr>
        </p:nvSpPr>
        <p:spPr/>
        <p:txBody>
          <a:bodyPr/>
          <a:lstStyle/>
          <a:p>
            <a:fld id="{EFCDBE93-361D-4CD2-9555-3BEF8F9EA345}" type="slidenum">
              <a:rPr lang="fi-FI" smtClean="0"/>
              <a:t>11</a:t>
            </a:fld>
            <a:endParaRPr lang="fi-FI"/>
          </a:p>
        </p:txBody>
      </p:sp>
    </p:spTree>
    <p:extLst>
      <p:ext uri="{BB962C8B-B14F-4D97-AF65-F5344CB8AC3E}">
        <p14:creationId xmlns:p14="http://schemas.microsoft.com/office/powerpoint/2010/main" val="9282048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chor="b">
            <a:noAutofit/>
          </a:bodyPr>
          <a:lstStyle/>
          <a:p>
            <a:pPr lvl="0"/>
            <a:r>
              <a:rPr lang="fi-FI" sz="2800" dirty="0" smtClean="0"/>
              <a:t>Tavoiteltavan palvelutuotantomallin </a:t>
            </a:r>
            <a:r>
              <a:rPr lang="fi-FI" sz="2800" smtClean="0"/>
              <a:t>ja järjestämisvaihtojen </a:t>
            </a:r>
            <a:r>
              <a:rPr lang="fi-FI" sz="2800" dirty="0" smtClean="0"/>
              <a:t>määrittelyn periaate</a:t>
            </a:r>
            <a:endParaRPr lang="fi-FI" sz="2800" dirty="0"/>
          </a:p>
        </p:txBody>
      </p:sp>
      <p:sp>
        <p:nvSpPr>
          <p:cNvPr id="4" name="Alatunnisteen paikkamerkki 3"/>
          <p:cNvSpPr>
            <a:spLocks noGrp="1"/>
          </p:cNvSpPr>
          <p:nvPr>
            <p:ph type="ftr" sz="quarter" idx="11"/>
          </p:nvPr>
        </p:nvSpPr>
        <p:spPr/>
        <p:txBody>
          <a:bodyPr/>
          <a:lstStyle/>
          <a:p>
            <a:r>
              <a:rPr lang="fi-FI" dirty="0" smtClean="0">
                <a:solidFill>
                  <a:prstClr val="black">
                    <a:tint val="75000"/>
                  </a:prstClr>
                </a:solidFill>
              </a:rPr>
              <a:t>Palvelutuotannon järjestämismallin vaihtoehtojen selvitys</a:t>
            </a:r>
            <a:endParaRPr lang="fi-FI" dirty="0">
              <a:solidFill>
                <a:prstClr val="black">
                  <a:tint val="75000"/>
                </a:prstClr>
              </a:solidFill>
            </a:endParaRPr>
          </a:p>
        </p:txBody>
      </p:sp>
      <p:sp>
        <p:nvSpPr>
          <p:cNvPr id="5" name="Dian numeron paikkamerkki 4"/>
          <p:cNvSpPr>
            <a:spLocks noGrp="1"/>
          </p:cNvSpPr>
          <p:nvPr>
            <p:ph type="sldNum" sz="quarter" idx="12"/>
          </p:nvPr>
        </p:nvSpPr>
        <p:spPr/>
        <p:txBody>
          <a:bodyPr/>
          <a:lstStyle/>
          <a:p>
            <a:fld id="{EFCDBE93-361D-4CD2-9555-3BEF8F9EA345}" type="slidenum">
              <a:rPr lang="fi-FI" smtClean="0">
                <a:solidFill>
                  <a:prstClr val="black">
                    <a:tint val="75000"/>
                  </a:prstClr>
                </a:solidFill>
              </a:rPr>
              <a:pPr/>
              <a:t>12</a:t>
            </a:fld>
            <a:endParaRPr lang="fi-FI" dirty="0">
              <a:solidFill>
                <a:prstClr val="black">
                  <a:tint val="75000"/>
                </a:prstClr>
              </a:solidFill>
            </a:endParaRPr>
          </a:p>
        </p:txBody>
      </p:sp>
      <p:graphicFrame>
        <p:nvGraphicFramePr>
          <p:cNvPr id="7" name="Sisällön paikkamerkki 6"/>
          <p:cNvGraphicFramePr>
            <a:graphicFrameLocks noGrp="1"/>
          </p:cNvGraphicFramePr>
          <p:nvPr>
            <p:ph idx="1"/>
            <p:extLst>
              <p:ext uri="{D42A27DB-BD31-4B8C-83A1-F6EECF244321}">
                <p14:modId xmlns:p14="http://schemas.microsoft.com/office/powerpoint/2010/main" val="2699204373"/>
              </p:ext>
            </p:extLst>
          </p:nvPr>
        </p:nvGraphicFramePr>
        <p:xfrm>
          <a:off x="457200" y="1987099"/>
          <a:ext cx="8229600" cy="43942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Ellipsi 7"/>
          <p:cNvSpPr/>
          <p:nvPr/>
        </p:nvSpPr>
        <p:spPr>
          <a:xfrm>
            <a:off x="395536" y="2276872"/>
            <a:ext cx="1368152" cy="792088"/>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200" dirty="0">
                <a:solidFill>
                  <a:prstClr val="white"/>
                </a:solidFill>
              </a:rPr>
              <a:t>SOTE-UUDISTUS</a:t>
            </a:r>
          </a:p>
        </p:txBody>
      </p:sp>
      <p:sp>
        <p:nvSpPr>
          <p:cNvPr id="12" name="Ellipsi 11"/>
          <p:cNvSpPr/>
          <p:nvPr/>
        </p:nvSpPr>
        <p:spPr>
          <a:xfrm>
            <a:off x="1367644" y="1916832"/>
            <a:ext cx="1368152" cy="792088"/>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100" dirty="0" smtClean="0">
                <a:solidFill>
                  <a:prstClr val="white"/>
                </a:solidFill>
              </a:rPr>
              <a:t>SÄHKÖINEN PALVELU-SETELI</a:t>
            </a:r>
            <a:endParaRPr lang="fi-FI" sz="1100" dirty="0">
              <a:solidFill>
                <a:prstClr val="white"/>
              </a:solidFill>
            </a:endParaRPr>
          </a:p>
        </p:txBody>
      </p:sp>
      <p:sp>
        <p:nvSpPr>
          <p:cNvPr id="11" name="Ellipsi 10"/>
          <p:cNvSpPr/>
          <p:nvPr/>
        </p:nvSpPr>
        <p:spPr>
          <a:xfrm>
            <a:off x="1475656" y="2564904"/>
            <a:ext cx="2016224" cy="792088"/>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200" dirty="0" smtClean="0">
                <a:solidFill>
                  <a:prstClr val="white"/>
                </a:solidFill>
              </a:rPr>
              <a:t>HYTO:N PALVELUTUOTAN-NON LINJAUKSET</a:t>
            </a:r>
            <a:endParaRPr lang="fi-FI" sz="1200" dirty="0">
              <a:solidFill>
                <a:prstClr val="white"/>
              </a:solidFill>
            </a:endParaRPr>
          </a:p>
        </p:txBody>
      </p:sp>
      <p:sp>
        <p:nvSpPr>
          <p:cNvPr id="13" name="Ellipsi 12"/>
          <p:cNvSpPr/>
          <p:nvPr/>
        </p:nvSpPr>
        <p:spPr>
          <a:xfrm>
            <a:off x="1120210" y="6021288"/>
            <a:ext cx="1440160" cy="792088"/>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200" dirty="0" smtClean="0">
                <a:solidFill>
                  <a:prstClr val="white"/>
                </a:solidFill>
              </a:rPr>
              <a:t>VERTAILU-ANALYYSIT</a:t>
            </a:r>
            <a:endParaRPr lang="fi-FI" sz="1200" dirty="0">
              <a:solidFill>
                <a:prstClr val="white"/>
              </a:solidFill>
            </a:endParaRPr>
          </a:p>
        </p:txBody>
      </p:sp>
      <p:sp>
        <p:nvSpPr>
          <p:cNvPr id="9" name="Ellipsi 8"/>
          <p:cNvSpPr/>
          <p:nvPr/>
        </p:nvSpPr>
        <p:spPr>
          <a:xfrm>
            <a:off x="323528" y="5481228"/>
            <a:ext cx="1440160" cy="792088"/>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200" dirty="0" smtClean="0">
                <a:solidFill>
                  <a:prstClr val="white"/>
                </a:solidFill>
              </a:rPr>
              <a:t>TURUN STRATEGIA</a:t>
            </a:r>
            <a:endParaRPr lang="fi-FI" sz="1200" dirty="0">
              <a:solidFill>
                <a:prstClr val="white"/>
              </a:solidFill>
            </a:endParaRPr>
          </a:p>
        </p:txBody>
      </p:sp>
      <p:sp>
        <p:nvSpPr>
          <p:cNvPr id="10" name="Ellipsi 9"/>
          <p:cNvSpPr/>
          <p:nvPr/>
        </p:nvSpPr>
        <p:spPr>
          <a:xfrm>
            <a:off x="1508345" y="5241446"/>
            <a:ext cx="2016224" cy="980492"/>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200" dirty="0" smtClean="0">
                <a:solidFill>
                  <a:prstClr val="white"/>
                </a:solidFill>
              </a:rPr>
              <a:t>HOITOLAVERKON KEHITTÄMISEN PAINOPISTE-ALUEET</a:t>
            </a:r>
            <a:endParaRPr lang="fi-FI" sz="1200" dirty="0">
              <a:solidFill>
                <a:prstClr val="white"/>
              </a:solidFill>
            </a:endParaRPr>
          </a:p>
        </p:txBody>
      </p:sp>
      <p:sp>
        <p:nvSpPr>
          <p:cNvPr id="6" name="Tekstiruutu 5"/>
          <p:cNvSpPr txBox="1"/>
          <p:nvPr/>
        </p:nvSpPr>
        <p:spPr>
          <a:xfrm>
            <a:off x="755576" y="3356992"/>
            <a:ext cx="2164834" cy="369332"/>
          </a:xfrm>
          <a:prstGeom prst="rect">
            <a:avLst/>
          </a:prstGeom>
          <a:noFill/>
        </p:spPr>
        <p:txBody>
          <a:bodyPr wrap="square" rtlCol="0">
            <a:spAutoFit/>
          </a:bodyPr>
          <a:lstStyle/>
          <a:p>
            <a:r>
              <a:rPr lang="fi-FI" dirty="0" smtClean="0"/>
              <a:t>Missä ollaan?</a:t>
            </a:r>
            <a:endParaRPr lang="fi-FI" dirty="0"/>
          </a:p>
        </p:txBody>
      </p:sp>
      <p:sp>
        <p:nvSpPr>
          <p:cNvPr id="14" name="Tekstiruutu 13"/>
          <p:cNvSpPr txBox="1"/>
          <p:nvPr/>
        </p:nvSpPr>
        <p:spPr>
          <a:xfrm>
            <a:off x="755576" y="4617132"/>
            <a:ext cx="2272846" cy="646331"/>
          </a:xfrm>
          <a:prstGeom prst="rect">
            <a:avLst/>
          </a:prstGeom>
          <a:noFill/>
        </p:spPr>
        <p:txBody>
          <a:bodyPr wrap="square" rtlCol="0">
            <a:spAutoFit/>
          </a:bodyPr>
          <a:lstStyle/>
          <a:p>
            <a:r>
              <a:rPr lang="fi-FI" dirty="0" smtClean="0"/>
              <a:t>Mihin haasteisiin tulisi meidän vastata?</a:t>
            </a:r>
            <a:endParaRPr lang="fi-FI" dirty="0"/>
          </a:p>
        </p:txBody>
      </p:sp>
      <p:sp>
        <p:nvSpPr>
          <p:cNvPr id="15" name="Tekstiruutu 14"/>
          <p:cNvSpPr txBox="1"/>
          <p:nvPr/>
        </p:nvSpPr>
        <p:spPr>
          <a:xfrm>
            <a:off x="3491880" y="3378066"/>
            <a:ext cx="2164834" cy="369332"/>
          </a:xfrm>
          <a:prstGeom prst="rect">
            <a:avLst/>
          </a:prstGeom>
          <a:noFill/>
        </p:spPr>
        <p:txBody>
          <a:bodyPr wrap="square" rtlCol="0">
            <a:spAutoFit/>
          </a:bodyPr>
          <a:lstStyle/>
          <a:p>
            <a:r>
              <a:rPr lang="fi-FI" dirty="0" smtClean="0"/>
              <a:t>Mitä tavoitellaan?</a:t>
            </a:r>
            <a:endParaRPr lang="fi-FI" dirty="0"/>
          </a:p>
        </p:txBody>
      </p:sp>
      <p:sp>
        <p:nvSpPr>
          <p:cNvPr id="16" name="Tekstiruutu 15"/>
          <p:cNvSpPr txBox="1"/>
          <p:nvPr/>
        </p:nvSpPr>
        <p:spPr>
          <a:xfrm>
            <a:off x="6300192" y="1414517"/>
            <a:ext cx="2164834" cy="646331"/>
          </a:xfrm>
          <a:prstGeom prst="rect">
            <a:avLst/>
          </a:prstGeom>
          <a:noFill/>
        </p:spPr>
        <p:txBody>
          <a:bodyPr wrap="square" rtlCol="0">
            <a:spAutoFit/>
          </a:bodyPr>
          <a:lstStyle/>
          <a:p>
            <a:r>
              <a:rPr lang="fi-FI" smtClean="0"/>
              <a:t>Miten järjestetään, hyödyt / haasteet?</a:t>
            </a:r>
            <a:endParaRPr lang="fi-FI" dirty="0"/>
          </a:p>
        </p:txBody>
      </p:sp>
    </p:spTree>
    <p:extLst>
      <p:ext uri="{BB962C8B-B14F-4D97-AF65-F5344CB8AC3E}">
        <p14:creationId xmlns:p14="http://schemas.microsoft.com/office/powerpoint/2010/main" val="42105146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sz="3600" smtClean="0"/>
              <a:t>Selvitystyön projektiryhmä</a:t>
            </a:r>
            <a:endParaRPr lang="fi-FI" sz="3600"/>
          </a:p>
        </p:txBody>
      </p:sp>
      <p:graphicFrame>
        <p:nvGraphicFramePr>
          <p:cNvPr id="4" name="Sisällön paikkamerkki 5"/>
          <p:cNvGraphicFramePr>
            <a:graphicFrameLocks noGrp="1"/>
          </p:cNvGraphicFramePr>
          <p:nvPr>
            <p:ph idx="1"/>
            <p:extLst>
              <p:ext uri="{D42A27DB-BD31-4B8C-83A1-F6EECF244321}">
                <p14:modId xmlns:p14="http://schemas.microsoft.com/office/powerpoint/2010/main" val="53609626"/>
              </p:ext>
            </p:extLst>
          </p:nvPr>
        </p:nvGraphicFramePr>
        <p:xfrm>
          <a:off x="457200" y="1600201"/>
          <a:ext cx="8229600" cy="5097572"/>
        </p:xfrm>
        <a:graphic>
          <a:graphicData uri="http://schemas.openxmlformats.org/drawingml/2006/table">
            <a:tbl>
              <a:tblPr firstRow="1" bandRow="1">
                <a:tableStyleId>{5C22544A-7EE6-4342-B048-85BDC9FD1C3A}</a:tableStyleId>
              </a:tblPr>
              <a:tblGrid>
                <a:gridCol w="4114800"/>
                <a:gridCol w="4114800"/>
              </a:tblGrid>
              <a:tr h="372164">
                <a:tc>
                  <a:txBody>
                    <a:bodyPr/>
                    <a:lstStyle/>
                    <a:p>
                      <a:r>
                        <a:rPr lang="fi-FI" sz="2000" dirty="0" smtClean="0"/>
                        <a:t>Osallistuvat tahot</a:t>
                      </a:r>
                      <a:endParaRPr lang="fi-FI" sz="2000" dirty="0"/>
                    </a:p>
                  </a:txBody>
                  <a:tcPr/>
                </a:tc>
                <a:tc>
                  <a:txBody>
                    <a:bodyPr/>
                    <a:lstStyle/>
                    <a:p>
                      <a:r>
                        <a:rPr lang="fi-FI" sz="2000" dirty="0" smtClean="0"/>
                        <a:t>Edustajat</a:t>
                      </a:r>
                      <a:endParaRPr lang="fi-FI" sz="2000" dirty="0"/>
                    </a:p>
                  </a:txBody>
                  <a:tcPr/>
                </a:tc>
              </a:tr>
              <a:tr h="329720">
                <a:tc>
                  <a:txBody>
                    <a:bodyPr/>
                    <a:lstStyle/>
                    <a:p>
                      <a:r>
                        <a:rPr lang="fi-FI" sz="1400" smtClean="0"/>
                        <a:t>STH, johtava ylihammaslääkäri</a:t>
                      </a:r>
                      <a:endParaRPr lang="fi-FI" sz="1400" dirty="0"/>
                    </a:p>
                  </a:txBody>
                  <a:tcPr/>
                </a:tc>
                <a:tc>
                  <a:txBody>
                    <a:bodyPr/>
                    <a:lstStyle/>
                    <a:p>
                      <a:r>
                        <a:rPr lang="fi-FI" sz="1400" smtClean="0"/>
                        <a:t>Minna</a:t>
                      </a:r>
                      <a:r>
                        <a:rPr lang="fi-FI" sz="1400" baseline="0" smtClean="0"/>
                        <a:t> Kinnarinen</a:t>
                      </a:r>
                      <a:endParaRPr lang="fi-FI" sz="1400" dirty="0"/>
                    </a:p>
                  </a:txBody>
                  <a:tcPr/>
                </a:tc>
              </a:tr>
              <a:tr h="329720">
                <a:tc>
                  <a:txBody>
                    <a:bodyPr/>
                    <a:lstStyle/>
                    <a:p>
                      <a:r>
                        <a:rPr lang="fi-FI" sz="1400" smtClean="0"/>
                        <a:t>STH, ylihammaslääkäri</a:t>
                      </a:r>
                      <a:endParaRPr lang="fi-FI" sz="1400" dirty="0"/>
                    </a:p>
                  </a:txBody>
                  <a:tcPr/>
                </a:tc>
                <a:tc>
                  <a:txBody>
                    <a:bodyPr/>
                    <a:lstStyle/>
                    <a:p>
                      <a:r>
                        <a:rPr lang="fi-FI" sz="1400" smtClean="0"/>
                        <a:t>Varpuleena Kirstilä</a:t>
                      </a:r>
                      <a:endParaRPr lang="fi-FI" sz="1400" dirty="0"/>
                    </a:p>
                  </a:txBody>
                  <a:tcPr/>
                </a:tc>
              </a:tr>
              <a:tr h="32972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1400" smtClean="0"/>
                        <a:t>STH, ylihammaslääkäri</a:t>
                      </a:r>
                    </a:p>
                  </a:txBody>
                  <a:tcPr/>
                </a:tc>
                <a:tc>
                  <a:txBody>
                    <a:bodyPr/>
                    <a:lstStyle/>
                    <a:p>
                      <a:r>
                        <a:rPr lang="fi-FI" sz="1400" smtClean="0"/>
                        <a:t>Marina Merne-Grafström</a:t>
                      </a:r>
                      <a:endParaRPr lang="fi-FI" sz="1400" dirty="0"/>
                    </a:p>
                  </a:txBody>
                  <a:tcPr/>
                </a:tc>
              </a:tr>
              <a:tr h="329720">
                <a:tc>
                  <a:txBody>
                    <a:bodyPr/>
                    <a:lstStyle/>
                    <a:p>
                      <a:r>
                        <a:rPr lang="fi-FI" sz="1400" smtClean="0"/>
                        <a:t>STH, hammaslääkäri</a:t>
                      </a:r>
                      <a:endParaRPr lang="fi-FI" sz="1400" dirty="0"/>
                    </a:p>
                  </a:txBody>
                  <a:tcPr/>
                </a:tc>
                <a:tc>
                  <a:txBody>
                    <a:bodyPr/>
                    <a:lstStyle/>
                    <a:p>
                      <a:r>
                        <a:rPr lang="fi-FI" sz="1400" smtClean="0"/>
                        <a:t>Juha Valtakoski</a:t>
                      </a:r>
                      <a:endParaRPr lang="fi-FI" sz="1400" dirty="0"/>
                    </a:p>
                  </a:txBody>
                  <a:tcPr/>
                </a:tc>
              </a:tr>
              <a:tr h="329720">
                <a:tc>
                  <a:txBody>
                    <a:bodyPr/>
                    <a:lstStyle/>
                    <a:p>
                      <a:r>
                        <a:rPr lang="fi-FI" sz="1400" smtClean="0"/>
                        <a:t>STH, vs</a:t>
                      </a:r>
                      <a:r>
                        <a:rPr lang="fi-FI" sz="1400" baseline="0" smtClean="0"/>
                        <a:t> ylihoitaja</a:t>
                      </a:r>
                      <a:endParaRPr lang="fi-FI" sz="1400" dirty="0"/>
                    </a:p>
                  </a:txBody>
                  <a:tcPr/>
                </a:tc>
                <a:tc>
                  <a:txBody>
                    <a:bodyPr/>
                    <a:lstStyle/>
                    <a:p>
                      <a:r>
                        <a:rPr lang="fi-FI" sz="1400" smtClean="0"/>
                        <a:t>Suvi Perälä</a:t>
                      </a:r>
                      <a:endParaRPr lang="fi-FI" sz="1400" dirty="0"/>
                    </a:p>
                  </a:txBody>
                  <a:tcPr/>
                </a:tc>
              </a:tr>
              <a:tr h="329720">
                <a:tc>
                  <a:txBody>
                    <a:bodyPr/>
                    <a:lstStyle/>
                    <a:p>
                      <a:r>
                        <a:rPr lang="fi-FI" sz="1400" smtClean="0"/>
                        <a:t>HYTO,</a:t>
                      </a:r>
                      <a:r>
                        <a:rPr lang="fi-FI" sz="1400" baseline="0" smtClean="0"/>
                        <a:t> Controller</a:t>
                      </a:r>
                      <a:endParaRPr lang="fi-FI" sz="1400" dirty="0"/>
                    </a:p>
                  </a:txBody>
                  <a:tcPr/>
                </a:tc>
                <a:tc>
                  <a:txBody>
                    <a:bodyPr/>
                    <a:lstStyle/>
                    <a:p>
                      <a:r>
                        <a:rPr lang="fi-FI" sz="1400" smtClean="0"/>
                        <a:t>Joonas Välilä</a:t>
                      </a:r>
                      <a:endParaRPr lang="fi-FI" sz="1400" dirty="0"/>
                    </a:p>
                  </a:txBody>
                  <a:tcPr/>
                </a:tc>
              </a:tr>
              <a:tr h="329720">
                <a:tc>
                  <a:txBody>
                    <a:bodyPr/>
                    <a:lstStyle/>
                    <a:p>
                      <a:r>
                        <a:rPr lang="fi-FI" sz="1400" baseline="0" smtClean="0"/>
                        <a:t>HYTO, t</a:t>
                      </a:r>
                      <a:r>
                        <a:rPr lang="fi-FI" sz="1400" smtClean="0"/>
                        <a:t>alous- ja hallintojohtaja</a:t>
                      </a:r>
                      <a:endParaRPr lang="fi-FI" sz="1400" dirty="0"/>
                    </a:p>
                  </a:txBody>
                  <a:tcPr/>
                </a:tc>
                <a:tc>
                  <a:txBody>
                    <a:bodyPr/>
                    <a:lstStyle/>
                    <a:p>
                      <a:r>
                        <a:rPr lang="fi-FI" sz="1400" smtClean="0"/>
                        <a:t>Max</a:t>
                      </a:r>
                      <a:r>
                        <a:rPr lang="fi-FI" sz="1400" baseline="0" smtClean="0"/>
                        <a:t> Lönnqvist</a:t>
                      </a:r>
                      <a:endParaRPr lang="fi-FI" sz="1400" dirty="0"/>
                    </a:p>
                  </a:txBody>
                  <a:tcPr/>
                </a:tc>
              </a:tr>
              <a:tr h="329720">
                <a:tc>
                  <a:txBody>
                    <a:bodyPr/>
                    <a:lstStyle/>
                    <a:p>
                      <a:r>
                        <a:rPr lang="fi-FI" sz="1400" smtClean="0"/>
                        <a:t>HYTO, Laatuasiantuntija</a:t>
                      </a:r>
                      <a:endParaRPr lang="fi-FI" sz="1400" dirty="0"/>
                    </a:p>
                  </a:txBody>
                  <a:tcPr/>
                </a:tc>
                <a:tc>
                  <a:txBody>
                    <a:bodyPr/>
                    <a:lstStyle/>
                    <a:p>
                      <a:r>
                        <a:rPr lang="fi-FI" sz="1400" smtClean="0"/>
                        <a:t>Elisa Vuorinen</a:t>
                      </a:r>
                      <a:endParaRPr lang="fi-FI" sz="1400" dirty="0"/>
                    </a:p>
                  </a:txBody>
                  <a:tcPr/>
                </a:tc>
              </a:tr>
              <a:tr h="387172">
                <a:tc>
                  <a:txBody>
                    <a:bodyPr/>
                    <a:lstStyle/>
                    <a:p>
                      <a:r>
                        <a:rPr lang="fi-FI" sz="1400" smtClean="0"/>
                        <a:t>Konsernihallinto,</a:t>
                      </a:r>
                      <a:r>
                        <a:rPr lang="fi-FI" sz="1400" baseline="0" smtClean="0"/>
                        <a:t> </a:t>
                      </a:r>
                      <a:r>
                        <a:rPr lang="fi-FI" sz="1400" smtClean="0"/>
                        <a:t>juridiikka</a:t>
                      </a:r>
                      <a:endParaRPr lang="fi-FI" sz="1400" dirty="0"/>
                    </a:p>
                  </a:txBody>
                  <a:tcPr/>
                </a:tc>
                <a:tc>
                  <a:txBody>
                    <a:bodyPr/>
                    <a:lstStyle/>
                    <a:p>
                      <a:r>
                        <a:rPr lang="fi-FI" sz="1400" smtClean="0"/>
                        <a:t>Pauliina Ahlas / Antti Perälä</a:t>
                      </a:r>
                      <a:endParaRPr lang="fi-FI" sz="1400" dirty="0"/>
                    </a:p>
                  </a:txBody>
                  <a:tcPr/>
                </a:tc>
              </a:tr>
              <a:tr h="5121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1400" smtClean="0"/>
                        <a:t>Wilrain</a:t>
                      </a:r>
                      <a:r>
                        <a:rPr lang="fi-FI" sz="1400" baseline="0" smtClean="0"/>
                        <a:t> Oy, selvitystyön konsultointi</a:t>
                      </a:r>
                      <a:r>
                        <a:rPr lang="fi-FI" sz="1400" smtClean="0"/>
                        <a:t>,</a:t>
                      </a:r>
                      <a:r>
                        <a:rPr lang="fi-FI" sz="1400" baseline="0" smtClean="0"/>
                        <a:t> liikkeenjohdon konsultti</a:t>
                      </a:r>
                      <a:endParaRPr lang="fi-FI" sz="1400" dirty="0"/>
                    </a:p>
                  </a:txBody>
                  <a:tcPr/>
                </a:tc>
                <a:tc>
                  <a:txBody>
                    <a:bodyPr/>
                    <a:lstStyle/>
                    <a:p>
                      <a:r>
                        <a:rPr lang="fi-FI" sz="1400" smtClean="0"/>
                        <a:t>Urpo Laakkonen</a:t>
                      </a:r>
                      <a:endParaRPr lang="fi-FI" sz="1400" dirty="0"/>
                    </a:p>
                  </a:txBody>
                  <a:tcPr/>
                </a:tc>
              </a:tr>
              <a:tr h="108786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1400" smtClean="0"/>
                        <a:t>Lisäksi</a:t>
                      </a:r>
                      <a:r>
                        <a:rPr lang="fi-FI" sz="1400" baseline="0" smtClean="0"/>
                        <a:t> projektiryhmä kutsuu tarvittaessa asiantuntijoita ja muita edustajia kokoukseen</a:t>
                      </a:r>
                      <a:endParaRPr lang="fi-FI" sz="1400" smtClean="0"/>
                    </a:p>
                  </a:txBody>
                  <a:tcPr/>
                </a:tc>
                <a:tc>
                  <a:txBody>
                    <a:bodyPr/>
                    <a:lstStyle/>
                    <a:p>
                      <a:r>
                        <a:rPr lang="fi-FI" sz="1400" smtClean="0"/>
                        <a:t>Taina Soini</a:t>
                      </a:r>
                      <a:r>
                        <a:rPr lang="fi-FI" sz="1400" baseline="0" smtClean="0"/>
                        <a:t> (tilat ja riskien hallinta)</a:t>
                      </a:r>
                    </a:p>
                    <a:p>
                      <a:r>
                        <a:rPr lang="fi-FI" sz="1400" baseline="0" smtClean="0"/>
                        <a:t>Tiina Tommola (palveluseteli)</a:t>
                      </a:r>
                    </a:p>
                    <a:p>
                      <a:r>
                        <a:rPr lang="fi-FI" sz="1400" baseline="0" smtClean="0"/>
                        <a:t>Birgitta Eskelinen (talous, tilastot, hinnoittelu)</a:t>
                      </a:r>
                    </a:p>
                    <a:p>
                      <a:r>
                        <a:rPr lang="fi-FI" sz="1400" baseline="0" smtClean="0"/>
                        <a:t>Sauli Röyskö (talous, ostopalvelut, hinnoittelu)</a:t>
                      </a:r>
                    </a:p>
                    <a:p>
                      <a:r>
                        <a:rPr lang="fi-FI" sz="1400" baseline="0" smtClean="0"/>
                        <a:t>Johanna Aarnio (tila-controller)</a:t>
                      </a:r>
                    </a:p>
                  </a:txBody>
                  <a:tcPr/>
                </a:tc>
              </a:tr>
            </a:tbl>
          </a:graphicData>
        </a:graphic>
      </p:graphicFrame>
      <p:sp>
        <p:nvSpPr>
          <p:cNvPr id="6" name="Dian numeron paikkamerkki 5"/>
          <p:cNvSpPr>
            <a:spLocks noGrp="1"/>
          </p:cNvSpPr>
          <p:nvPr>
            <p:ph type="sldNum" sz="quarter" idx="12"/>
          </p:nvPr>
        </p:nvSpPr>
        <p:spPr/>
        <p:txBody>
          <a:bodyPr/>
          <a:lstStyle/>
          <a:p>
            <a:fld id="{EFCDBE93-361D-4CD2-9555-3BEF8F9EA345}" type="slidenum">
              <a:rPr lang="fi-FI" smtClean="0"/>
              <a:t>13</a:t>
            </a:fld>
            <a:endParaRPr lang="fi-FI"/>
          </a:p>
        </p:txBody>
      </p:sp>
    </p:spTree>
    <p:extLst>
      <p:ext uri="{BB962C8B-B14F-4D97-AF65-F5344CB8AC3E}">
        <p14:creationId xmlns:p14="http://schemas.microsoft.com/office/powerpoint/2010/main" val="22928519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sz="3600" smtClean="0"/>
              <a:t>Selvitystyön ohjausryhmä</a:t>
            </a:r>
            <a:endParaRPr lang="fi-FI" sz="3600"/>
          </a:p>
        </p:txBody>
      </p:sp>
      <p:graphicFrame>
        <p:nvGraphicFramePr>
          <p:cNvPr id="4" name="Sisällön paikkamerkki 5"/>
          <p:cNvGraphicFramePr>
            <a:graphicFrameLocks noGrp="1"/>
          </p:cNvGraphicFramePr>
          <p:nvPr>
            <p:ph idx="1"/>
            <p:extLst>
              <p:ext uri="{D42A27DB-BD31-4B8C-83A1-F6EECF244321}">
                <p14:modId xmlns:p14="http://schemas.microsoft.com/office/powerpoint/2010/main" val="2083914332"/>
              </p:ext>
            </p:extLst>
          </p:nvPr>
        </p:nvGraphicFramePr>
        <p:xfrm>
          <a:off x="457200" y="1600200"/>
          <a:ext cx="8229600" cy="497332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fi-FI" sz="1800" dirty="0" smtClean="0"/>
                        <a:t>Osallistuvat tahot</a:t>
                      </a:r>
                      <a:endParaRPr lang="fi-FI" sz="1800" dirty="0"/>
                    </a:p>
                  </a:txBody>
                  <a:tcPr/>
                </a:tc>
                <a:tc>
                  <a:txBody>
                    <a:bodyPr/>
                    <a:lstStyle/>
                    <a:p>
                      <a:r>
                        <a:rPr lang="fi-FI" sz="1800" dirty="0" smtClean="0"/>
                        <a:t>Edustajat</a:t>
                      </a:r>
                      <a:endParaRPr lang="fi-FI" sz="1800" dirty="0"/>
                    </a:p>
                  </a:txBody>
                  <a:tcPr/>
                </a:tc>
              </a:tr>
              <a:tr h="370840">
                <a:tc>
                  <a:txBody>
                    <a:bodyPr/>
                    <a:lstStyle/>
                    <a:p>
                      <a:r>
                        <a:rPr lang="fi-FI" sz="1600" smtClean="0"/>
                        <a:t>HYTO, toimialajohtaja</a:t>
                      </a:r>
                      <a:endParaRPr lang="fi-FI" sz="1600" dirty="0"/>
                    </a:p>
                  </a:txBody>
                  <a:tcPr/>
                </a:tc>
                <a:tc>
                  <a:txBody>
                    <a:bodyPr/>
                    <a:lstStyle/>
                    <a:p>
                      <a:r>
                        <a:rPr lang="fi-FI" sz="1600" smtClean="0"/>
                        <a:t>Riitta Liuksa</a:t>
                      </a:r>
                      <a:endParaRPr lang="fi-FI" sz="1600" dirty="0"/>
                    </a:p>
                  </a:txBody>
                  <a:tcPr/>
                </a:tc>
              </a:tr>
              <a:tr h="370840">
                <a:tc>
                  <a:txBody>
                    <a:bodyPr/>
                    <a:lstStyle/>
                    <a:p>
                      <a:r>
                        <a:rPr lang="fi-FI" sz="1600" baseline="0" smtClean="0"/>
                        <a:t>HYTO, t</a:t>
                      </a:r>
                      <a:r>
                        <a:rPr lang="fi-FI" sz="1600" smtClean="0"/>
                        <a:t>alous- ja hallintojohtaja</a:t>
                      </a:r>
                      <a:endParaRPr lang="fi-FI" sz="1600" dirty="0"/>
                    </a:p>
                  </a:txBody>
                  <a:tcPr/>
                </a:tc>
                <a:tc>
                  <a:txBody>
                    <a:bodyPr/>
                    <a:lstStyle/>
                    <a:p>
                      <a:r>
                        <a:rPr lang="fi-FI" sz="1600" smtClean="0"/>
                        <a:t>Max</a:t>
                      </a:r>
                      <a:r>
                        <a:rPr lang="fi-FI" sz="1600" baseline="0" smtClean="0"/>
                        <a:t> Lönnqvist</a:t>
                      </a:r>
                      <a:endParaRPr lang="fi-FI" sz="1600" dirty="0"/>
                    </a:p>
                  </a:txBody>
                  <a:tcPr/>
                </a:tc>
              </a:tr>
              <a:tr h="370840">
                <a:tc>
                  <a:txBody>
                    <a:bodyPr/>
                    <a:lstStyle/>
                    <a:p>
                      <a:r>
                        <a:rPr lang="fi-FI" sz="1600" smtClean="0"/>
                        <a:t>STH, johtava ylihammaslääkäri</a:t>
                      </a:r>
                      <a:endParaRPr lang="fi-FI" sz="1600" dirty="0"/>
                    </a:p>
                  </a:txBody>
                  <a:tcPr/>
                </a:tc>
                <a:tc>
                  <a:txBody>
                    <a:bodyPr/>
                    <a:lstStyle/>
                    <a:p>
                      <a:r>
                        <a:rPr lang="fi-FI" sz="1600" smtClean="0"/>
                        <a:t>Minna</a:t>
                      </a:r>
                      <a:r>
                        <a:rPr lang="fi-FI" sz="1600" baseline="0" smtClean="0"/>
                        <a:t> Kinnarinen</a:t>
                      </a:r>
                      <a:endParaRPr lang="fi-FI" sz="1600" dirty="0"/>
                    </a:p>
                  </a:txBody>
                  <a:tcPr/>
                </a:tc>
              </a:tr>
              <a:tr h="370840">
                <a:tc>
                  <a:txBody>
                    <a:bodyPr/>
                    <a:lstStyle/>
                    <a:p>
                      <a:r>
                        <a:rPr lang="fi-FI" sz="1600" smtClean="0"/>
                        <a:t>Palvelualuejohtaja, vastaava</a:t>
                      </a:r>
                      <a:r>
                        <a:rPr lang="fi-FI" sz="1600" baseline="0" smtClean="0"/>
                        <a:t> ylilääkäri</a:t>
                      </a:r>
                      <a:endParaRPr lang="fi-FI" sz="1600" dirty="0"/>
                    </a:p>
                  </a:txBody>
                  <a:tcPr/>
                </a:tc>
                <a:tc>
                  <a:txBody>
                    <a:bodyPr/>
                    <a:lstStyle/>
                    <a:p>
                      <a:r>
                        <a:rPr lang="fi-FI" sz="1600" smtClean="0"/>
                        <a:t>Katariina Korkeila</a:t>
                      </a:r>
                      <a:endParaRPr lang="fi-FI" sz="1600" dirty="0"/>
                    </a:p>
                  </a:txBody>
                  <a:tcPr/>
                </a:tc>
              </a:tr>
              <a:tr h="370840">
                <a:tc>
                  <a:txBody>
                    <a:bodyPr/>
                    <a:lstStyle/>
                    <a:p>
                      <a:r>
                        <a:rPr lang="fi-FI" sz="1600" smtClean="0"/>
                        <a:t>HYTO,</a:t>
                      </a:r>
                      <a:r>
                        <a:rPr lang="fi-FI" sz="1600" baseline="0" smtClean="0"/>
                        <a:t> henkilöstö</a:t>
                      </a:r>
                      <a:r>
                        <a:rPr lang="fi-FI" sz="1600" smtClean="0"/>
                        <a:t>päällikkö</a:t>
                      </a:r>
                      <a:endParaRPr lang="fi-FI" sz="1600" dirty="0"/>
                    </a:p>
                  </a:txBody>
                  <a:tcPr/>
                </a:tc>
                <a:tc>
                  <a:txBody>
                    <a:bodyPr/>
                    <a:lstStyle/>
                    <a:p>
                      <a:r>
                        <a:rPr lang="fi-FI" sz="1600" smtClean="0"/>
                        <a:t>Maaria Palomäki</a:t>
                      </a:r>
                      <a:endParaRPr lang="fi-FI" sz="1600" dirty="0"/>
                    </a:p>
                  </a:txBody>
                  <a:tcPr/>
                </a:tc>
              </a:tr>
              <a:tr h="370840">
                <a:tc>
                  <a:txBody>
                    <a:bodyPr/>
                    <a:lstStyle/>
                    <a:p>
                      <a:r>
                        <a:rPr lang="fi-FI" sz="1600" smtClean="0"/>
                        <a:t>Kaupungin</a:t>
                      </a:r>
                      <a:r>
                        <a:rPr lang="fi-FI" sz="1600" baseline="0" smtClean="0"/>
                        <a:t>sihteeri</a:t>
                      </a:r>
                      <a:endParaRPr lang="fi-FI" sz="1600" dirty="0"/>
                    </a:p>
                  </a:txBody>
                  <a:tcPr/>
                </a:tc>
                <a:tc>
                  <a:txBody>
                    <a:bodyPr/>
                    <a:lstStyle/>
                    <a:p>
                      <a:r>
                        <a:rPr lang="fi-FI" sz="1600" smtClean="0"/>
                        <a:t>Antti Perälä</a:t>
                      </a:r>
                      <a:endParaRPr lang="fi-FI" sz="16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i-FI" sz="1600" smtClean="0"/>
                        <a:t>Wilrain</a:t>
                      </a:r>
                      <a:r>
                        <a:rPr lang="fi-FI" sz="1600" baseline="0" smtClean="0"/>
                        <a:t> Oy, selvitystyön konsultointi</a:t>
                      </a:r>
                      <a:r>
                        <a:rPr lang="fi-FI" sz="1600" smtClean="0"/>
                        <a:t>,</a:t>
                      </a:r>
                      <a:r>
                        <a:rPr lang="fi-FI" sz="1600" baseline="0" smtClean="0"/>
                        <a:t> liikkeenjohdon konsultti</a:t>
                      </a:r>
                      <a:endParaRPr lang="fi-FI" sz="1600" dirty="0"/>
                    </a:p>
                  </a:txBody>
                  <a:tcPr/>
                </a:tc>
                <a:tc>
                  <a:txBody>
                    <a:bodyPr/>
                    <a:lstStyle/>
                    <a:p>
                      <a:r>
                        <a:rPr lang="fi-FI" sz="1600" smtClean="0"/>
                        <a:t>Urpo Laakkonen</a:t>
                      </a:r>
                      <a:endParaRPr lang="fi-FI" sz="1600" dirty="0"/>
                    </a:p>
                  </a:txBody>
                  <a:tcPr/>
                </a:tc>
              </a:tr>
              <a:tr h="640080">
                <a:tc>
                  <a:txBody>
                    <a:bodyPr/>
                    <a:lstStyle/>
                    <a:p>
                      <a:r>
                        <a:rPr lang="fi-FI" sz="1600" smtClean="0"/>
                        <a:t>Lisäksi</a:t>
                      </a:r>
                      <a:r>
                        <a:rPr lang="fi-FI" sz="1600" baseline="0" smtClean="0"/>
                        <a:t> ohjausryhmä kutsuu tarvittaessa asiantuntijoita ja muita edustajia kokoukseen</a:t>
                      </a:r>
                      <a:endParaRPr lang="fi-FI" sz="1600"/>
                    </a:p>
                  </a:txBody>
                  <a:tcPr/>
                </a:tc>
                <a:tc>
                  <a:txBody>
                    <a:bodyPr/>
                    <a:lstStyle/>
                    <a:p>
                      <a:r>
                        <a:rPr lang="fi-FI" sz="1600" smtClean="0"/>
                        <a:t>Esimerkiksi 13.4. pääluottamusmiehet</a:t>
                      </a:r>
                    </a:p>
                    <a:p>
                      <a:pPr marL="0" marR="0" indent="0" algn="l" defTabSz="914400" rtl="0" eaLnBrk="1" fontAlgn="auto" latinLnBrk="0" hangingPunct="1">
                        <a:lnSpc>
                          <a:spcPct val="100000"/>
                        </a:lnSpc>
                        <a:spcBef>
                          <a:spcPts val="0"/>
                        </a:spcBef>
                        <a:spcAft>
                          <a:spcPts val="0"/>
                        </a:spcAft>
                        <a:buClrTx/>
                        <a:buSzTx/>
                        <a:buFontTx/>
                        <a:buNone/>
                        <a:tabLst/>
                        <a:defRPr/>
                      </a:pPr>
                      <a:r>
                        <a:rPr lang="fi-FI" sz="1600" smtClean="0"/>
                        <a:t>Kirsti Tuominen,</a:t>
                      </a:r>
                      <a:r>
                        <a:rPr lang="fi-FI" sz="1600" baseline="0" smtClean="0"/>
                        <a:t> vplm Pia Jormakka</a:t>
                      </a:r>
                      <a:r>
                        <a:rPr lang="fi-FI" sz="1600" smtClean="0"/>
                        <a:t> (TEHY), </a:t>
                      </a:r>
                    </a:p>
                    <a:p>
                      <a:pPr marL="0" marR="0" indent="0" algn="l" defTabSz="914400" rtl="0" eaLnBrk="1" fontAlgn="auto" latinLnBrk="0" hangingPunct="1">
                        <a:lnSpc>
                          <a:spcPct val="100000"/>
                        </a:lnSpc>
                        <a:spcBef>
                          <a:spcPts val="0"/>
                        </a:spcBef>
                        <a:spcAft>
                          <a:spcPts val="0"/>
                        </a:spcAft>
                        <a:buClrTx/>
                        <a:buSzTx/>
                        <a:buFontTx/>
                        <a:buNone/>
                        <a:tabLst/>
                        <a:defRPr/>
                      </a:pPr>
                      <a:r>
                        <a:rPr lang="fi-FI" sz="1600" smtClean="0"/>
                        <a:t>Markku Oksanen (JHL)</a:t>
                      </a:r>
                    </a:p>
                    <a:p>
                      <a:pPr marL="0" marR="0" indent="0" algn="l" defTabSz="914400" rtl="0" eaLnBrk="1" fontAlgn="auto" latinLnBrk="0" hangingPunct="1">
                        <a:lnSpc>
                          <a:spcPct val="100000"/>
                        </a:lnSpc>
                        <a:spcBef>
                          <a:spcPts val="0"/>
                        </a:spcBef>
                        <a:spcAft>
                          <a:spcPts val="0"/>
                        </a:spcAft>
                        <a:buClrTx/>
                        <a:buSzTx/>
                        <a:buFontTx/>
                        <a:buNone/>
                        <a:tabLst/>
                        <a:defRPr/>
                      </a:pPr>
                      <a:r>
                        <a:rPr lang="fi-FI" sz="1600" smtClean="0"/>
                        <a:t>Paula Mecklin</a:t>
                      </a:r>
                      <a:r>
                        <a:rPr lang="fi-FI" sz="1600" baseline="0" smtClean="0"/>
                        <a:t> (JUKO)</a:t>
                      </a:r>
                    </a:p>
                    <a:p>
                      <a:pPr marL="0" marR="0" indent="0" algn="l" defTabSz="914400" rtl="0" eaLnBrk="1" fontAlgn="auto" latinLnBrk="0" hangingPunct="1">
                        <a:lnSpc>
                          <a:spcPct val="100000"/>
                        </a:lnSpc>
                        <a:spcBef>
                          <a:spcPts val="0"/>
                        </a:spcBef>
                        <a:spcAft>
                          <a:spcPts val="0"/>
                        </a:spcAft>
                        <a:buClrTx/>
                        <a:buSzTx/>
                        <a:buFontTx/>
                        <a:buNone/>
                        <a:tabLst/>
                        <a:defRPr/>
                      </a:pPr>
                      <a:r>
                        <a:rPr lang="fi-FI" sz="1600" baseline="0" smtClean="0"/>
                        <a:t>Eeva Pyökäri (Super)</a:t>
                      </a:r>
                    </a:p>
                    <a:p>
                      <a:pPr marL="0" marR="0" indent="0" algn="l" defTabSz="914400" rtl="0" eaLnBrk="1" fontAlgn="auto" latinLnBrk="0" hangingPunct="1">
                        <a:lnSpc>
                          <a:spcPct val="100000"/>
                        </a:lnSpc>
                        <a:spcBef>
                          <a:spcPts val="0"/>
                        </a:spcBef>
                        <a:spcAft>
                          <a:spcPts val="0"/>
                        </a:spcAft>
                        <a:buClrTx/>
                        <a:buSzTx/>
                        <a:buFontTx/>
                        <a:buNone/>
                        <a:tabLst/>
                        <a:defRPr/>
                      </a:pPr>
                      <a:r>
                        <a:rPr lang="fi-FI" sz="1600" baseline="0" smtClean="0"/>
                        <a:t>Elina Kajanto (JYTY)</a:t>
                      </a:r>
                    </a:p>
                    <a:p>
                      <a:pPr marL="0" marR="0" indent="0" algn="l" defTabSz="914400" rtl="0" eaLnBrk="1" fontAlgn="auto" latinLnBrk="0" hangingPunct="1">
                        <a:lnSpc>
                          <a:spcPct val="100000"/>
                        </a:lnSpc>
                        <a:spcBef>
                          <a:spcPts val="0"/>
                        </a:spcBef>
                        <a:spcAft>
                          <a:spcPts val="0"/>
                        </a:spcAft>
                        <a:buClrTx/>
                        <a:buSzTx/>
                        <a:buFontTx/>
                        <a:buNone/>
                        <a:tabLst/>
                        <a:defRPr/>
                      </a:pPr>
                      <a:endParaRPr lang="fi-FI" sz="1600"/>
                    </a:p>
                  </a:txBody>
                  <a:tcPr/>
                </a:tc>
              </a:tr>
            </a:tbl>
          </a:graphicData>
        </a:graphic>
      </p:graphicFrame>
      <p:sp>
        <p:nvSpPr>
          <p:cNvPr id="5" name="Dian numeron paikkamerkki 4"/>
          <p:cNvSpPr>
            <a:spLocks noGrp="1"/>
          </p:cNvSpPr>
          <p:nvPr>
            <p:ph type="sldNum" sz="quarter" idx="12"/>
          </p:nvPr>
        </p:nvSpPr>
        <p:spPr/>
        <p:txBody>
          <a:bodyPr/>
          <a:lstStyle/>
          <a:p>
            <a:fld id="{EFCDBE93-361D-4CD2-9555-3BEF8F9EA345}" type="slidenum">
              <a:rPr lang="fi-FI" smtClean="0"/>
              <a:t>14</a:t>
            </a:fld>
            <a:endParaRPr lang="fi-FI"/>
          </a:p>
        </p:txBody>
      </p:sp>
    </p:spTree>
    <p:extLst>
      <p:ext uri="{BB962C8B-B14F-4D97-AF65-F5344CB8AC3E}">
        <p14:creationId xmlns:p14="http://schemas.microsoft.com/office/powerpoint/2010/main" val="12129647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fontScale="90000"/>
          </a:bodyPr>
          <a:lstStyle/>
          <a:p>
            <a:r>
              <a:rPr lang="fi-FI" smtClean="0"/>
              <a:t>3. tavoiteltavan palvelutuotantomallin kuvaus</a:t>
            </a:r>
            <a:endParaRPr lang="fi-FI"/>
          </a:p>
        </p:txBody>
      </p:sp>
      <p:sp>
        <p:nvSpPr>
          <p:cNvPr id="3" name="Tekstin paikkamerkki 2"/>
          <p:cNvSpPr>
            <a:spLocks noGrp="1"/>
          </p:cNvSpPr>
          <p:nvPr>
            <p:ph type="body" idx="1"/>
          </p:nvPr>
        </p:nvSpPr>
        <p:spPr/>
        <p:txBody>
          <a:bodyPr>
            <a:normAutofit fontScale="92500"/>
          </a:bodyPr>
          <a:lstStyle/>
          <a:p>
            <a:pPr marL="457200" indent="-457200">
              <a:buFont typeface="+mj-lt"/>
              <a:buAutoNum type="arabicPeriod"/>
            </a:pPr>
            <a:r>
              <a:rPr lang="fi-FI" smtClean="0"/>
              <a:t>Yhteenveto </a:t>
            </a:r>
            <a:r>
              <a:rPr lang="fi-FI"/>
              <a:t>STH:n palvelutuotannon kriittisistä haasteista ja </a:t>
            </a:r>
            <a:r>
              <a:rPr lang="fi-FI" smtClean="0"/>
              <a:t>tavoitteista</a:t>
            </a:r>
          </a:p>
          <a:p>
            <a:pPr marL="457200" indent="-457200">
              <a:buFont typeface="+mj-lt"/>
              <a:buAutoNum type="arabicPeriod"/>
            </a:pPr>
            <a:r>
              <a:rPr lang="fi-FI" smtClean="0"/>
              <a:t>STH:n palvelutuotantomallin suuntaamisen päälinjaus</a:t>
            </a:r>
          </a:p>
          <a:p>
            <a:pPr marL="457200" indent="-457200">
              <a:buFont typeface="+mj-lt"/>
              <a:buAutoNum type="arabicPeriod"/>
            </a:pPr>
            <a:r>
              <a:rPr lang="fi-FI" smtClean="0"/>
              <a:t>Keskeiset </a:t>
            </a:r>
            <a:r>
              <a:rPr lang="fi-FI"/>
              <a:t>johtamisen näkökulmat uudessa </a:t>
            </a:r>
            <a:r>
              <a:rPr lang="fi-FI" smtClean="0"/>
              <a:t>palvelutuotantomallissa</a:t>
            </a:r>
          </a:p>
          <a:p>
            <a:pPr marL="457200" indent="-457200">
              <a:buFont typeface="+mj-lt"/>
              <a:buAutoNum type="arabicPeriod"/>
            </a:pPr>
            <a:r>
              <a:rPr lang="fi-FI"/>
              <a:t>Palvelutuotannon </a:t>
            </a:r>
            <a:r>
              <a:rPr lang="fi-FI" smtClean="0"/>
              <a:t>tehostamistoimenpiteet</a:t>
            </a:r>
          </a:p>
        </p:txBody>
      </p:sp>
      <p:sp>
        <p:nvSpPr>
          <p:cNvPr id="4" name="Alatunnisteen paikkamerkki 3"/>
          <p:cNvSpPr>
            <a:spLocks noGrp="1"/>
          </p:cNvSpPr>
          <p:nvPr>
            <p:ph type="ftr" sz="quarter" idx="11"/>
          </p:nvPr>
        </p:nvSpPr>
        <p:spPr/>
        <p:txBody>
          <a:bodyPr/>
          <a:lstStyle/>
          <a:p>
            <a:r>
              <a:rPr lang="fi-FI" smtClean="0"/>
              <a:t>Palvelutuotannon järjestämismallin vaihtoehtojen selvitys</a:t>
            </a:r>
            <a:endParaRPr lang="fi-FI"/>
          </a:p>
        </p:txBody>
      </p:sp>
      <p:sp>
        <p:nvSpPr>
          <p:cNvPr id="5" name="Dian numeron paikkamerkki 4"/>
          <p:cNvSpPr>
            <a:spLocks noGrp="1"/>
          </p:cNvSpPr>
          <p:nvPr>
            <p:ph type="sldNum" sz="quarter" idx="12"/>
          </p:nvPr>
        </p:nvSpPr>
        <p:spPr/>
        <p:txBody>
          <a:bodyPr/>
          <a:lstStyle/>
          <a:p>
            <a:fld id="{EFCDBE93-361D-4CD2-9555-3BEF8F9EA345}" type="slidenum">
              <a:rPr lang="fi-FI" smtClean="0"/>
              <a:t>15</a:t>
            </a:fld>
            <a:endParaRPr lang="fi-FI"/>
          </a:p>
        </p:txBody>
      </p:sp>
    </p:spTree>
    <p:extLst>
      <p:ext uri="{BB962C8B-B14F-4D97-AF65-F5344CB8AC3E}">
        <p14:creationId xmlns:p14="http://schemas.microsoft.com/office/powerpoint/2010/main" val="271829581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57200" y="274638"/>
            <a:ext cx="8229600" cy="1282154"/>
          </a:xfrm>
        </p:spPr>
        <p:txBody>
          <a:bodyPr>
            <a:noAutofit/>
          </a:bodyPr>
          <a:lstStyle/>
          <a:p>
            <a:r>
              <a:rPr lang="fi-FI" sz="2800" smtClean="0"/>
              <a:t>Yhteenveto STH:n palvelutuotannon kriittisistä haasteista ja tavoitteista</a:t>
            </a:r>
            <a:endParaRPr lang="fi-FI" sz="2800"/>
          </a:p>
        </p:txBody>
      </p:sp>
      <p:sp>
        <p:nvSpPr>
          <p:cNvPr id="3" name="Sisällön paikkamerkki 2"/>
          <p:cNvSpPr>
            <a:spLocks noGrp="1"/>
          </p:cNvSpPr>
          <p:nvPr>
            <p:ph idx="1"/>
          </p:nvPr>
        </p:nvSpPr>
        <p:spPr/>
        <p:txBody>
          <a:bodyPr>
            <a:normAutofit fontScale="47500" lnSpcReduction="20000"/>
          </a:bodyPr>
          <a:lstStyle/>
          <a:p>
            <a:pPr marL="514350" indent="-514350">
              <a:buFont typeface="+mj-lt"/>
              <a:buAutoNum type="arabicPeriod"/>
            </a:pPr>
            <a:r>
              <a:rPr lang="fi-FI" b="1" smtClean="0"/>
              <a:t>Suun terveydenhuollon </a:t>
            </a:r>
            <a:r>
              <a:rPr lang="fi-FI" b="1"/>
              <a:t>palveluiden </a:t>
            </a:r>
            <a:r>
              <a:rPr lang="fi-FI" b="1" smtClean="0"/>
              <a:t>kasvavaan kysyntään vastaaminen</a:t>
            </a:r>
          </a:p>
          <a:p>
            <a:pPr lvl="1"/>
            <a:r>
              <a:rPr lang="fi-FI" smtClean="0"/>
              <a:t>n. + </a:t>
            </a:r>
            <a:r>
              <a:rPr lang="fi-FI"/>
              <a:t>700 as / vuosi uusia asukkaita</a:t>
            </a:r>
          </a:p>
          <a:p>
            <a:pPr lvl="1"/>
            <a:r>
              <a:rPr lang="fi-FI" smtClean="0"/>
              <a:t>n. + 3300 as / vuosi, (joista 1100 as Kelan tilastojen perusteella) </a:t>
            </a:r>
            <a:r>
              <a:rPr lang="fi-FI"/>
              <a:t>siirtymäasiakkaita </a:t>
            </a:r>
            <a:r>
              <a:rPr lang="fi-FI" smtClean="0"/>
              <a:t>yksityiseltä </a:t>
            </a:r>
            <a:r>
              <a:rPr lang="fi-FI"/>
              <a:t>julkiselle </a:t>
            </a:r>
            <a:r>
              <a:rPr lang="fi-FI" smtClean="0"/>
              <a:t>puolelle sekä muiden kuntien terveysasemien vaihtaja-asukkaita</a:t>
            </a:r>
            <a:endParaRPr lang="fi-FI"/>
          </a:p>
          <a:p>
            <a:pPr lvl="1"/>
            <a:r>
              <a:rPr lang="fi-FI"/>
              <a:t>+ </a:t>
            </a:r>
            <a:r>
              <a:rPr lang="fi-FI" smtClean="0"/>
              <a:t> 10.800 uutta </a:t>
            </a:r>
            <a:r>
              <a:rPr lang="fi-FI"/>
              <a:t>käyntikertaa </a:t>
            </a:r>
            <a:r>
              <a:rPr lang="fi-FI" smtClean="0"/>
              <a:t>vuodessa ( 2.7 kkrt/Sotu/v)</a:t>
            </a:r>
          </a:p>
          <a:p>
            <a:pPr lvl="1"/>
            <a:r>
              <a:rPr lang="fi-FI" smtClean="0"/>
              <a:t>HUOM! Siirtymäasiakkaiden määrän kasvu saattaa olla korkeampi johtuen hallituksen päätöksestä leikata yksityissairaanhoidon Kela-korvauksia.</a:t>
            </a:r>
          </a:p>
          <a:p>
            <a:pPr marL="457200" lvl="1" indent="0">
              <a:buNone/>
            </a:pPr>
            <a:endParaRPr lang="fi-FI" smtClean="0"/>
          </a:p>
          <a:p>
            <a:pPr marL="514350" indent="-514350">
              <a:buFont typeface="+mj-lt"/>
              <a:buAutoNum type="arabicPeriod"/>
            </a:pPr>
            <a:r>
              <a:rPr lang="fi-FI" b="1"/>
              <a:t>Kustannustehokkuuden </a:t>
            </a:r>
            <a:r>
              <a:rPr lang="fi-FI" b="1" smtClean="0"/>
              <a:t>merkittävä </a:t>
            </a:r>
            <a:r>
              <a:rPr lang="fi-FI" b="1"/>
              <a:t>parantaminen</a:t>
            </a:r>
          </a:p>
          <a:p>
            <a:pPr lvl="1"/>
            <a:r>
              <a:rPr lang="fi-FI"/>
              <a:t>Nettomenot eivät saa kasvaa vertailuvuodesta 2014. Tavoitteena  2015 muutettu talousarvio (8.240 te kokonaisuutena)</a:t>
            </a:r>
          </a:p>
          <a:p>
            <a:pPr lvl="1"/>
            <a:r>
              <a:rPr lang="fi-FI" smtClean="0"/>
              <a:t>HYTO:ssa </a:t>
            </a:r>
            <a:r>
              <a:rPr lang="fi-FI"/>
              <a:t>laskennallinen </a:t>
            </a:r>
            <a:r>
              <a:rPr lang="fi-FI" smtClean="0"/>
              <a:t>henkilöstökulujen tehostamistarve </a:t>
            </a:r>
            <a:r>
              <a:rPr lang="fi-FI"/>
              <a:t>-57 htv/2015 ja -33-35 htv/2016</a:t>
            </a:r>
          </a:p>
          <a:p>
            <a:pPr lvl="2"/>
            <a:r>
              <a:rPr lang="fi-FI"/>
              <a:t>TP:lle laskennallisesti -19 htv/2015, -12 htv/2016</a:t>
            </a:r>
          </a:p>
          <a:p>
            <a:pPr lvl="2"/>
            <a:r>
              <a:rPr lang="fi-FI"/>
              <a:t>STH:lle laskennallisesti -4 htv/2015 ja -2 </a:t>
            </a:r>
            <a:r>
              <a:rPr lang="fi-FI" smtClean="0"/>
              <a:t>htv/2016</a:t>
            </a:r>
          </a:p>
          <a:p>
            <a:pPr lvl="1"/>
            <a:r>
              <a:rPr lang="fi-FI"/>
              <a:t>Suoritekustannusten aleneminen, tavoitteena  entistä parempi nykyisen kapasiteetin käyttö ja taloudellinen tehokkuus</a:t>
            </a:r>
          </a:p>
          <a:p>
            <a:pPr lvl="1"/>
            <a:endParaRPr lang="fi-FI"/>
          </a:p>
          <a:p>
            <a:pPr marL="514350" indent="-514350">
              <a:buFont typeface="+mj-lt"/>
              <a:buAutoNum type="arabicPeriod"/>
            </a:pPr>
            <a:r>
              <a:rPr lang="fi-FI" b="1" smtClean="0"/>
              <a:t>Asiakaslähtöisen palvelun laadun ja vaikuttavuuden kasvattaminen</a:t>
            </a:r>
          </a:p>
          <a:p>
            <a:pPr lvl="1"/>
            <a:r>
              <a:rPr lang="fi-FI" smtClean="0"/>
              <a:t>Asukaslähtöisiin palvelusuunnitelmiin vastaaminen</a:t>
            </a:r>
          </a:p>
          <a:p>
            <a:pPr lvl="1"/>
            <a:r>
              <a:rPr lang="fi-FI" sz="2700"/>
              <a:t>Terveyden </a:t>
            </a:r>
            <a:r>
              <a:rPr lang="fi-FI" sz="2700" smtClean="0"/>
              <a:t>edistämiseen </a:t>
            </a:r>
            <a:r>
              <a:rPr lang="fi-FI" sz="2700"/>
              <a:t>ja ennalta </a:t>
            </a:r>
            <a:r>
              <a:rPr lang="fi-FI" sz="2700" smtClean="0"/>
              <a:t>ehkäisevään hammashoitoon panostaminen</a:t>
            </a:r>
            <a:endParaRPr lang="fi-FI" sz="2700"/>
          </a:p>
          <a:p>
            <a:pPr lvl="1"/>
            <a:r>
              <a:rPr lang="fi-FI" smtClean="0"/>
              <a:t>Hoitoonpääsyn </a:t>
            </a:r>
            <a:r>
              <a:rPr lang="fi-FI"/>
              <a:t>tehostaminen ja nopeutuminen</a:t>
            </a:r>
            <a:endParaRPr lang="fi-FI" smtClean="0"/>
          </a:p>
          <a:p>
            <a:pPr lvl="1"/>
            <a:r>
              <a:rPr lang="fi-FI" smtClean="0"/>
              <a:t>Hoitojaksojen ajankäytön lyhentäminen</a:t>
            </a:r>
          </a:p>
          <a:p>
            <a:pPr lvl="1"/>
            <a:r>
              <a:rPr lang="fi-FI" smtClean="0"/>
              <a:t>Hoitokäyntien </a:t>
            </a:r>
            <a:r>
              <a:rPr lang="fi-FI"/>
              <a:t>vaikuttavuuden ja tehokkuuden lisääminen yhden hoitokäynnin </a:t>
            </a:r>
            <a:r>
              <a:rPr lang="fi-FI" smtClean="0"/>
              <a:t>aikana</a:t>
            </a:r>
          </a:p>
          <a:p>
            <a:pPr lvl="1"/>
            <a:endParaRPr lang="fi-FI" smtClean="0"/>
          </a:p>
          <a:p>
            <a:endParaRPr lang="fi-FI"/>
          </a:p>
          <a:p>
            <a:pPr lvl="1"/>
            <a:endParaRPr lang="fi-FI"/>
          </a:p>
        </p:txBody>
      </p:sp>
      <p:sp>
        <p:nvSpPr>
          <p:cNvPr id="4" name="Alatunnisteen paikkamerkki 3"/>
          <p:cNvSpPr>
            <a:spLocks noGrp="1"/>
          </p:cNvSpPr>
          <p:nvPr>
            <p:ph type="ftr" sz="quarter" idx="11"/>
          </p:nvPr>
        </p:nvSpPr>
        <p:spPr/>
        <p:txBody>
          <a:bodyPr/>
          <a:lstStyle/>
          <a:p>
            <a:r>
              <a:rPr lang="fi-FI" smtClean="0"/>
              <a:t>Palvelutuotannon järjestämismallin vaihtoehtojen selvitys</a:t>
            </a:r>
            <a:endParaRPr lang="fi-FI"/>
          </a:p>
        </p:txBody>
      </p:sp>
      <p:sp>
        <p:nvSpPr>
          <p:cNvPr id="5" name="Dian numeron paikkamerkki 4"/>
          <p:cNvSpPr>
            <a:spLocks noGrp="1"/>
          </p:cNvSpPr>
          <p:nvPr>
            <p:ph type="sldNum" sz="quarter" idx="12"/>
          </p:nvPr>
        </p:nvSpPr>
        <p:spPr/>
        <p:txBody>
          <a:bodyPr/>
          <a:lstStyle/>
          <a:p>
            <a:fld id="{EFCDBE93-361D-4CD2-9555-3BEF8F9EA345}" type="slidenum">
              <a:rPr lang="fi-FI" smtClean="0"/>
              <a:t>16</a:t>
            </a:fld>
            <a:endParaRPr lang="fi-FI"/>
          </a:p>
        </p:txBody>
      </p:sp>
    </p:spTree>
    <p:extLst>
      <p:ext uri="{BB962C8B-B14F-4D97-AF65-F5344CB8AC3E}">
        <p14:creationId xmlns:p14="http://schemas.microsoft.com/office/powerpoint/2010/main" val="5273519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sz="3200" smtClean="0"/>
              <a:t>STH palvelutuotantotamallin suuntaamisen päälinjaus</a:t>
            </a:r>
            <a:endParaRPr lang="fi-FI" sz="3200"/>
          </a:p>
        </p:txBody>
      </p:sp>
      <p:sp>
        <p:nvSpPr>
          <p:cNvPr id="3" name="Sisällön paikkamerkki 2"/>
          <p:cNvSpPr>
            <a:spLocks noGrp="1"/>
          </p:cNvSpPr>
          <p:nvPr>
            <p:ph sz="half" idx="1"/>
          </p:nvPr>
        </p:nvSpPr>
        <p:spPr/>
        <p:txBody>
          <a:bodyPr>
            <a:normAutofit lnSpcReduction="10000"/>
          </a:bodyPr>
          <a:lstStyle/>
          <a:p>
            <a:r>
              <a:rPr lang="fi-FI" smtClean="0"/>
              <a:t>Suun terveyden palvelutuotantomallin muutos </a:t>
            </a:r>
          </a:p>
          <a:p>
            <a:pPr lvl="1"/>
            <a:r>
              <a:rPr lang="fi-FI" smtClean="0"/>
              <a:t>pirstaloituneesta ja ammattiryhmittäin johdetusta suun terveyden kliinisestä hoitotyöstä </a:t>
            </a:r>
          </a:p>
          <a:p>
            <a:pPr lvl="1"/>
            <a:r>
              <a:rPr lang="fi-FI" smtClean="0"/>
              <a:t>asiakaslähtöiseen ja tiimiohjautuvaan kokonaishoito-tuotantoon</a:t>
            </a:r>
          </a:p>
        </p:txBody>
      </p:sp>
      <p:graphicFrame>
        <p:nvGraphicFramePr>
          <p:cNvPr id="7" name="Sisällön paikkamerkki 6"/>
          <p:cNvGraphicFramePr>
            <a:graphicFrameLocks noGrp="1"/>
          </p:cNvGraphicFramePr>
          <p:nvPr>
            <p:ph sz="half" idx="2"/>
            <p:extLst>
              <p:ext uri="{D42A27DB-BD31-4B8C-83A1-F6EECF244321}">
                <p14:modId xmlns:p14="http://schemas.microsoft.com/office/powerpoint/2010/main" val="270574310"/>
              </p:ext>
            </p:extLst>
          </p:nvPr>
        </p:nvGraphicFramePr>
        <p:xfrm>
          <a:off x="4648200" y="1773238"/>
          <a:ext cx="4038600" cy="43529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p:cNvSpPr>
            <a:spLocks noGrp="1"/>
          </p:cNvSpPr>
          <p:nvPr>
            <p:ph type="ftr" sz="quarter" idx="11"/>
          </p:nvPr>
        </p:nvSpPr>
        <p:spPr/>
        <p:txBody>
          <a:bodyPr/>
          <a:lstStyle/>
          <a:p>
            <a:r>
              <a:rPr lang="fi-FI" dirty="0" smtClean="0"/>
              <a:t>Palvelutuotannon järjestämismallin vaihtoehtojen selvitys</a:t>
            </a:r>
            <a:endParaRPr lang="fi-FI" dirty="0"/>
          </a:p>
        </p:txBody>
      </p:sp>
      <p:sp>
        <p:nvSpPr>
          <p:cNvPr id="5" name="Dian numeron paikkamerkki 4"/>
          <p:cNvSpPr>
            <a:spLocks noGrp="1"/>
          </p:cNvSpPr>
          <p:nvPr>
            <p:ph type="sldNum" sz="quarter" idx="12"/>
          </p:nvPr>
        </p:nvSpPr>
        <p:spPr/>
        <p:txBody>
          <a:bodyPr/>
          <a:lstStyle/>
          <a:p>
            <a:fld id="{EFCDBE93-361D-4CD2-9555-3BEF8F9EA345}" type="slidenum">
              <a:rPr lang="fi-FI" smtClean="0"/>
              <a:t>17</a:t>
            </a:fld>
            <a:endParaRPr lang="fi-FI" dirty="0"/>
          </a:p>
        </p:txBody>
      </p:sp>
    </p:spTree>
    <p:extLst>
      <p:ext uri="{BB962C8B-B14F-4D97-AF65-F5344CB8AC3E}">
        <p14:creationId xmlns:p14="http://schemas.microsoft.com/office/powerpoint/2010/main" val="15358964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tsikko 6"/>
          <p:cNvSpPr>
            <a:spLocks noGrp="1"/>
          </p:cNvSpPr>
          <p:nvPr>
            <p:ph type="title"/>
          </p:nvPr>
        </p:nvSpPr>
        <p:spPr>
          <a:xfrm>
            <a:off x="457200" y="346646"/>
            <a:ext cx="8229600" cy="1282154"/>
          </a:xfrm>
        </p:spPr>
        <p:txBody>
          <a:bodyPr>
            <a:noAutofit/>
          </a:bodyPr>
          <a:lstStyle/>
          <a:p>
            <a:r>
              <a:rPr lang="fi-FI" sz="3200" smtClean="0"/>
              <a:t>Keskeiset näkökulmat </a:t>
            </a:r>
            <a:r>
              <a:rPr lang="fi-FI" sz="3200"/>
              <a:t>uudessa palvelutuotantomallissa</a:t>
            </a:r>
          </a:p>
        </p:txBody>
      </p:sp>
      <p:sp>
        <p:nvSpPr>
          <p:cNvPr id="5" name="Alatunnisteen paikkamerkki 4"/>
          <p:cNvSpPr>
            <a:spLocks noGrp="1"/>
          </p:cNvSpPr>
          <p:nvPr>
            <p:ph type="ftr" sz="quarter" idx="11"/>
          </p:nvPr>
        </p:nvSpPr>
        <p:spPr/>
        <p:txBody>
          <a:bodyPr/>
          <a:lstStyle/>
          <a:p>
            <a:r>
              <a:rPr lang="fi-FI" smtClean="0"/>
              <a:t>Palvelutuotannon järjestämismallin vaihtoehtojen selvitys</a:t>
            </a:r>
            <a:endParaRPr lang="fi-FI"/>
          </a:p>
        </p:txBody>
      </p:sp>
      <p:sp>
        <p:nvSpPr>
          <p:cNvPr id="6" name="Dian numeron paikkamerkki 5"/>
          <p:cNvSpPr>
            <a:spLocks noGrp="1"/>
          </p:cNvSpPr>
          <p:nvPr>
            <p:ph type="sldNum" sz="quarter" idx="12"/>
          </p:nvPr>
        </p:nvSpPr>
        <p:spPr/>
        <p:txBody>
          <a:bodyPr/>
          <a:lstStyle/>
          <a:p>
            <a:fld id="{EFCDBE93-361D-4CD2-9555-3BEF8F9EA345}" type="slidenum">
              <a:rPr lang="fi-FI" smtClean="0"/>
              <a:t>18</a:t>
            </a:fld>
            <a:endParaRPr lang="fi-FI"/>
          </a:p>
        </p:txBody>
      </p:sp>
      <p:sp>
        <p:nvSpPr>
          <p:cNvPr id="10" name="Alanuoli 9"/>
          <p:cNvSpPr/>
          <p:nvPr/>
        </p:nvSpPr>
        <p:spPr>
          <a:xfrm>
            <a:off x="3830318" y="1622411"/>
            <a:ext cx="2541882" cy="4758917"/>
          </a:xfrm>
          <a:prstGeom prst="downArrow">
            <a:avLst/>
          </a:prstGeom>
          <a:gradFill>
            <a:gsLst>
              <a:gs pos="53000">
                <a:srgbClr val="CCECFF"/>
              </a:gs>
              <a:gs pos="80000">
                <a:schemeClr val="accent1"/>
              </a:gs>
              <a:gs pos="100000">
                <a:schemeClr val="accent1"/>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i-FI" sz="1400">
                <a:solidFill>
                  <a:schemeClr val="tx1"/>
                </a:solidFill>
              </a:rPr>
              <a:t>Hoitotiimien ja asiakkaiden hoitojaksojen </a:t>
            </a:r>
            <a:r>
              <a:rPr lang="fi-FI" sz="1400" smtClean="0">
                <a:solidFill>
                  <a:schemeClr val="tx1"/>
                </a:solidFill>
              </a:rPr>
              <a:t>ohjaaminen</a:t>
            </a:r>
            <a:endParaRPr lang="fi-FI" sz="1400" dirty="0">
              <a:solidFill>
                <a:schemeClr val="tx1"/>
              </a:solidFill>
            </a:endParaRPr>
          </a:p>
        </p:txBody>
      </p:sp>
      <p:sp>
        <p:nvSpPr>
          <p:cNvPr id="11" name="Nuoli oikealle 10"/>
          <p:cNvSpPr/>
          <p:nvPr/>
        </p:nvSpPr>
        <p:spPr>
          <a:xfrm>
            <a:off x="2339752" y="2996952"/>
            <a:ext cx="4824536" cy="2592288"/>
          </a:xfrm>
          <a:prstGeom prst="rightArrow">
            <a:avLst/>
          </a:prstGeom>
          <a:gradFill flip="none" rotWithShape="1">
            <a:gsLst>
              <a:gs pos="53000">
                <a:schemeClr val="accent4">
                  <a:lumMod val="60000"/>
                  <a:lumOff val="40000"/>
                </a:schemeClr>
              </a:gs>
              <a:gs pos="80000">
                <a:schemeClr val="accent1"/>
              </a:gs>
              <a:gs pos="100000">
                <a:schemeClr val="accent1"/>
              </a:gs>
            </a:gsLst>
            <a:lin ang="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i-FI" sz="1400" smtClean="0">
                <a:solidFill>
                  <a:schemeClr val="tx1"/>
                </a:solidFill>
              </a:rPr>
              <a:t>Kysyntävirran hallinta.</a:t>
            </a:r>
          </a:p>
          <a:p>
            <a:r>
              <a:rPr lang="fi-FI" sz="1400" smtClean="0">
                <a:solidFill>
                  <a:schemeClr val="tx1"/>
                </a:solidFill>
              </a:rPr>
              <a:t>Palvelutuotannon prosessien</a:t>
            </a:r>
          </a:p>
          <a:p>
            <a:r>
              <a:rPr lang="fi-FI" sz="1400" smtClean="0">
                <a:solidFill>
                  <a:schemeClr val="tx1"/>
                </a:solidFill>
              </a:rPr>
              <a:t>ja </a:t>
            </a:r>
            <a:r>
              <a:rPr lang="fi-FI" sz="1400">
                <a:solidFill>
                  <a:schemeClr val="tx1"/>
                </a:solidFill>
              </a:rPr>
              <a:t>hoitoonpääsyn </a:t>
            </a:r>
            <a:r>
              <a:rPr lang="fi-FI" sz="1400" smtClean="0">
                <a:solidFill>
                  <a:schemeClr val="tx1"/>
                </a:solidFill>
              </a:rPr>
              <a:t>ohjaaminen.</a:t>
            </a:r>
            <a:endParaRPr lang="fi-FI" sz="1400" dirty="0">
              <a:solidFill>
                <a:schemeClr val="tx1"/>
              </a:solidFill>
            </a:endParaRPr>
          </a:p>
        </p:txBody>
      </p:sp>
    </p:spTree>
    <p:extLst>
      <p:ext uri="{BB962C8B-B14F-4D97-AF65-F5344CB8AC3E}">
        <p14:creationId xmlns:p14="http://schemas.microsoft.com/office/powerpoint/2010/main" val="18593041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Autofit/>
          </a:bodyPr>
          <a:lstStyle/>
          <a:p>
            <a:r>
              <a:rPr lang="fi-FI" sz="3200" dirty="0" smtClean="0"/>
              <a:t>Palvelutuotannon tehostamistoimenpiteet</a:t>
            </a:r>
            <a:endParaRPr lang="fi-FI" sz="3200" dirty="0"/>
          </a:p>
        </p:txBody>
      </p:sp>
      <p:sp>
        <p:nvSpPr>
          <p:cNvPr id="3" name="Sisällön paikkamerkki 2"/>
          <p:cNvSpPr>
            <a:spLocks noGrp="1"/>
          </p:cNvSpPr>
          <p:nvPr>
            <p:ph idx="1"/>
          </p:nvPr>
        </p:nvSpPr>
        <p:spPr>
          <a:xfrm>
            <a:off x="457200" y="1600200"/>
            <a:ext cx="8229600" cy="4709120"/>
          </a:xfrm>
        </p:spPr>
        <p:txBody>
          <a:bodyPr>
            <a:normAutofit fontScale="62500" lnSpcReduction="20000"/>
          </a:bodyPr>
          <a:lstStyle/>
          <a:p>
            <a:pPr marL="914400" lvl="1" indent="-514350">
              <a:buFont typeface="+mj-lt"/>
              <a:buAutoNum type="arabicPeriod"/>
            </a:pPr>
            <a:r>
              <a:rPr lang="fi-FI" dirty="0"/>
              <a:t>Organisaation jakaminen pienempiin </a:t>
            </a:r>
            <a:r>
              <a:rPr lang="fi-FI" dirty="0" smtClean="0"/>
              <a:t>tulosvastuullisiin </a:t>
            </a:r>
            <a:r>
              <a:rPr lang="fi-FI" dirty="0"/>
              <a:t>yksiköihin. Parempi palveluiden ja kysynnän hallittavuus, tulosvastuullisuus, johtaminen</a:t>
            </a:r>
            <a:r>
              <a:rPr lang="fi-FI" dirty="0" smtClean="0"/>
              <a:t>. Budjettivastuu kliinisessä hammashoidossa sekä opetushammashoidossa. Sitä alemmilla tasoilla kustannustehokkuus-, suoritus-, vaikuttavuus- ja asiakasvastuu.</a:t>
            </a:r>
            <a:endParaRPr lang="fi-FI" dirty="0"/>
          </a:p>
          <a:p>
            <a:pPr marL="914400" lvl="1" indent="-514350">
              <a:buFont typeface="+mj-lt"/>
              <a:buAutoNum type="arabicPeriod"/>
            </a:pPr>
            <a:r>
              <a:rPr lang="fi-FI" dirty="0"/>
              <a:t>Vahvempi asiajohtaminen. Selkeämmät johtamis- ja tulosvastuut tiimitasoille saakka</a:t>
            </a:r>
            <a:r>
              <a:rPr lang="fi-FI" dirty="0" smtClean="0"/>
              <a:t>. Ammattikuntajohtamisesta moniammatilliseen </a:t>
            </a:r>
            <a:r>
              <a:rPr lang="fi-FI" dirty="0"/>
              <a:t>johtamiseen. </a:t>
            </a:r>
            <a:endParaRPr lang="fi-FI" dirty="0" smtClean="0"/>
          </a:p>
          <a:p>
            <a:pPr marL="914400" lvl="1" indent="-514350">
              <a:buFont typeface="+mj-lt"/>
              <a:buAutoNum type="arabicPeriod"/>
            </a:pPr>
            <a:r>
              <a:rPr lang="fi-FI" dirty="0"/>
              <a:t>Hoitohuonekapasiteetin arviointi ja käyttöasteen maksimointi. Puuttuvien </a:t>
            </a:r>
            <a:r>
              <a:rPr lang="fi-FI"/>
              <a:t>työtilojen </a:t>
            </a:r>
            <a:r>
              <a:rPr lang="fi-FI" smtClean="0"/>
              <a:t>täydentäminen; </a:t>
            </a:r>
            <a:r>
              <a:rPr lang="fi-FI" dirty="0"/>
              <a:t>hammaslääkäritilat + </a:t>
            </a:r>
            <a:r>
              <a:rPr lang="fi-FI" dirty="0" err="1"/>
              <a:t>suuhygienistitilat</a:t>
            </a:r>
            <a:r>
              <a:rPr lang="fi-FI" dirty="0"/>
              <a:t>.  Hoitolaverkon nopea uudistaminen vastaamaan uudenlaista palvelutuotantomallia ja kokonaisvastuullista tiimirakennetta. </a:t>
            </a:r>
          </a:p>
          <a:p>
            <a:pPr marL="914400" lvl="1" indent="-514350">
              <a:buFont typeface="+mj-lt"/>
              <a:buAutoNum type="arabicPeriod"/>
            </a:pPr>
            <a:r>
              <a:rPr lang="fi-FI" dirty="0"/>
              <a:t>Henkilöstörakenteen uudistaminen</a:t>
            </a:r>
            <a:r>
              <a:rPr lang="fi-FI"/>
              <a:t>, </a:t>
            </a:r>
            <a:r>
              <a:rPr lang="fi-FI" smtClean="0"/>
              <a:t>vakanssirakenteen kehittäminen henkilöstörakenteen uudistusta tukevaksi. </a:t>
            </a:r>
          </a:p>
          <a:p>
            <a:pPr marL="914400" lvl="1" indent="-514350">
              <a:buFont typeface="+mj-lt"/>
              <a:buAutoNum type="arabicPeriod"/>
            </a:pPr>
            <a:r>
              <a:rPr lang="fi-FI" smtClean="0"/>
              <a:t>Eri </a:t>
            </a:r>
            <a:r>
              <a:rPr lang="fi-FI" dirty="0" smtClean="0"/>
              <a:t>ammattiryhmien välisen työnjaon </a:t>
            </a:r>
            <a:r>
              <a:rPr lang="fi-FI" dirty="0"/>
              <a:t>arviointi ja kehittäminen</a:t>
            </a:r>
          </a:p>
          <a:p>
            <a:pPr marL="914400" lvl="1" indent="-514350">
              <a:buFont typeface="+mj-lt"/>
              <a:buAutoNum type="arabicPeriod"/>
            </a:pPr>
            <a:r>
              <a:rPr lang="fi-FI" dirty="0" smtClean="0"/>
              <a:t>Henkilöstön </a:t>
            </a:r>
            <a:r>
              <a:rPr lang="fi-FI" dirty="0"/>
              <a:t>hajasijoittelusta selkeämpiin kokonaisvastuullisiin tiimeihin. Hoitotiimillä </a:t>
            </a:r>
            <a:r>
              <a:rPr lang="fi-FI"/>
              <a:t>vastuu </a:t>
            </a:r>
            <a:r>
              <a:rPr lang="fi-FI" smtClean="0"/>
              <a:t>palvelutuotannon </a:t>
            </a:r>
            <a:r>
              <a:rPr lang="fi-FI" dirty="0"/>
              <a:t>hienokuormituksesta.</a:t>
            </a:r>
          </a:p>
          <a:p>
            <a:pPr marL="914400" lvl="1" indent="-514350">
              <a:buFont typeface="+mj-lt"/>
              <a:buAutoNum type="arabicPeriod"/>
            </a:pPr>
            <a:endParaRPr lang="fi-FI" dirty="0" smtClean="0"/>
          </a:p>
          <a:p>
            <a:pPr marL="914400" lvl="1" indent="-514350">
              <a:buFont typeface="+mj-lt"/>
              <a:buAutoNum type="arabicPeriod"/>
            </a:pPr>
            <a:endParaRPr lang="fi-FI" dirty="0" smtClean="0"/>
          </a:p>
          <a:p>
            <a:pPr marL="914400" lvl="1" indent="-514350">
              <a:buFont typeface="+mj-lt"/>
              <a:buAutoNum type="arabicPeriod"/>
            </a:pPr>
            <a:endParaRPr lang="fi-FI" dirty="0"/>
          </a:p>
        </p:txBody>
      </p:sp>
      <p:sp>
        <p:nvSpPr>
          <p:cNvPr id="4" name="Alatunnisteen paikkamerkki 3"/>
          <p:cNvSpPr>
            <a:spLocks noGrp="1"/>
          </p:cNvSpPr>
          <p:nvPr>
            <p:ph type="ftr" sz="quarter" idx="11"/>
          </p:nvPr>
        </p:nvSpPr>
        <p:spPr/>
        <p:txBody>
          <a:bodyPr/>
          <a:lstStyle/>
          <a:p>
            <a:r>
              <a:rPr lang="fi-FI" smtClean="0"/>
              <a:t>Palvelutuotannon järjestämismallin vaihtoehtojen selvitys</a:t>
            </a:r>
            <a:endParaRPr lang="fi-FI"/>
          </a:p>
        </p:txBody>
      </p:sp>
      <p:sp>
        <p:nvSpPr>
          <p:cNvPr id="5" name="Dian numeron paikkamerkki 4"/>
          <p:cNvSpPr>
            <a:spLocks noGrp="1"/>
          </p:cNvSpPr>
          <p:nvPr>
            <p:ph type="sldNum" sz="quarter" idx="12"/>
          </p:nvPr>
        </p:nvSpPr>
        <p:spPr/>
        <p:txBody>
          <a:bodyPr/>
          <a:lstStyle/>
          <a:p>
            <a:fld id="{EFCDBE93-361D-4CD2-9555-3BEF8F9EA345}" type="slidenum">
              <a:rPr lang="fi-FI" smtClean="0"/>
              <a:t>19</a:t>
            </a:fld>
            <a:endParaRPr lang="fi-FI"/>
          </a:p>
        </p:txBody>
      </p:sp>
    </p:spTree>
    <p:extLst>
      <p:ext uri="{BB962C8B-B14F-4D97-AF65-F5344CB8AC3E}">
        <p14:creationId xmlns:p14="http://schemas.microsoft.com/office/powerpoint/2010/main" val="11256659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Tavoite</a:t>
            </a:r>
            <a:endParaRPr lang="fi-FI"/>
          </a:p>
        </p:txBody>
      </p:sp>
      <p:sp>
        <p:nvSpPr>
          <p:cNvPr id="3" name="Sisällön paikkamerkki 2"/>
          <p:cNvSpPr>
            <a:spLocks noGrp="1"/>
          </p:cNvSpPr>
          <p:nvPr>
            <p:ph idx="1"/>
          </p:nvPr>
        </p:nvSpPr>
        <p:spPr/>
        <p:txBody>
          <a:bodyPr>
            <a:normAutofit fontScale="92500"/>
          </a:bodyPr>
          <a:lstStyle/>
          <a:p>
            <a:pPr marL="514350" indent="-514350">
              <a:buFont typeface="+mj-lt"/>
              <a:buAutoNum type="arabicPeriod"/>
            </a:pPr>
            <a:r>
              <a:rPr lang="fi-FI" smtClean="0"/>
              <a:t>Tutustuttaa sosiaali- ja terveyslautakunnan puheenjohtajat selvitykseen ja sen taustoihin suun </a:t>
            </a:r>
            <a:r>
              <a:rPr lang="fi-FI"/>
              <a:t>terveydenhuollon tehokkuuden lisäämisestä ja asemasta Turun </a:t>
            </a:r>
            <a:r>
              <a:rPr lang="fi-FI" smtClean="0"/>
              <a:t>kaupungissa  </a:t>
            </a:r>
          </a:p>
          <a:p>
            <a:pPr marL="514350" indent="-514350">
              <a:buFont typeface="+mj-lt"/>
              <a:buAutoNum type="arabicPeriod"/>
            </a:pPr>
            <a:r>
              <a:rPr lang="fi-FI" smtClean="0"/>
              <a:t>Sparrata keskeisiä johtopäätöksiä ja päätösesityksiä ennen kuin selvitys ja esitys menee lautakuntaan päätettäväksi</a:t>
            </a:r>
          </a:p>
          <a:p>
            <a:pPr marL="514350" indent="-514350">
              <a:buFont typeface="+mj-lt"/>
              <a:buAutoNum type="arabicPeriod"/>
            </a:pPr>
            <a:r>
              <a:rPr lang="fi-FI" smtClean="0"/>
              <a:t>Käydä lähetekeskustelua STH:n palvelutuotanto- ja järjestämismallin edelleen kehittämiseksi.</a:t>
            </a:r>
            <a:endParaRPr lang="fi-FI"/>
          </a:p>
        </p:txBody>
      </p:sp>
      <p:sp>
        <p:nvSpPr>
          <p:cNvPr id="4" name="Alatunnisteen paikkamerkki 3"/>
          <p:cNvSpPr>
            <a:spLocks noGrp="1"/>
          </p:cNvSpPr>
          <p:nvPr>
            <p:ph type="ftr" sz="quarter" idx="11"/>
          </p:nvPr>
        </p:nvSpPr>
        <p:spPr/>
        <p:txBody>
          <a:bodyPr/>
          <a:lstStyle/>
          <a:p>
            <a:r>
              <a:rPr lang="fi-FI" smtClean="0"/>
              <a:t>Palvelutuotannon järjestämismallin vaihtoehtojen selvitys</a:t>
            </a:r>
            <a:endParaRPr lang="fi-FI"/>
          </a:p>
        </p:txBody>
      </p:sp>
      <p:sp>
        <p:nvSpPr>
          <p:cNvPr id="5" name="Dian numeron paikkamerkki 4"/>
          <p:cNvSpPr>
            <a:spLocks noGrp="1"/>
          </p:cNvSpPr>
          <p:nvPr>
            <p:ph type="sldNum" sz="quarter" idx="12"/>
          </p:nvPr>
        </p:nvSpPr>
        <p:spPr/>
        <p:txBody>
          <a:bodyPr/>
          <a:lstStyle/>
          <a:p>
            <a:fld id="{EFCDBE93-361D-4CD2-9555-3BEF8F9EA345}" type="slidenum">
              <a:rPr lang="fi-FI" smtClean="0"/>
              <a:t>2</a:t>
            </a:fld>
            <a:endParaRPr lang="fi-FI"/>
          </a:p>
        </p:txBody>
      </p:sp>
    </p:spTree>
    <p:extLst>
      <p:ext uri="{BB962C8B-B14F-4D97-AF65-F5344CB8AC3E}">
        <p14:creationId xmlns:p14="http://schemas.microsoft.com/office/powerpoint/2010/main" val="44747113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Autofit/>
          </a:bodyPr>
          <a:lstStyle/>
          <a:p>
            <a:r>
              <a:rPr lang="fi-FI" sz="3200" smtClean="0"/>
              <a:t>Palvelutuotannon tehostamistoimenpiteet</a:t>
            </a:r>
            <a:endParaRPr lang="fi-FI" sz="3200"/>
          </a:p>
        </p:txBody>
      </p:sp>
      <p:sp>
        <p:nvSpPr>
          <p:cNvPr id="3" name="Sisällön paikkamerkki 2"/>
          <p:cNvSpPr>
            <a:spLocks noGrp="1"/>
          </p:cNvSpPr>
          <p:nvPr>
            <p:ph idx="1"/>
          </p:nvPr>
        </p:nvSpPr>
        <p:spPr>
          <a:xfrm>
            <a:off x="457200" y="1600200"/>
            <a:ext cx="8229600" cy="4709120"/>
          </a:xfrm>
        </p:spPr>
        <p:txBody>
          <a:bodyPr>
            <a:normAutofit fontScale="85000" lnSpcReduction="20000"/>
          </a:bodyPr>
          <a:lstStyle/>
          <a:p>
            <a:pPr marL="914400" lvl="1" indent="-514350">
              <a:buFont typeface="+mj-lt"/>
              <a:buAutoNum type="arabicPeriod" startAt="7"/>
            </a:pPr>
            <a:r>
              <a:rPr lang="fi-FI" smtClean="0"/>
              <a:t>Ajanvaraus- </a:t>
            </a:r>
            <a:r>
              <a:rPr lang="fi-FI"/>
              <a:t>ja neuvontapalveluiden </a:t>
            </a:r>
            <a:r>
              <a:rPr lang="fi-FI" smtClean="0"/>
              <a:t>sekä hoitoonpääsyn ohjauksen kehittäminen </a:t>
            </a:r>
            <a:r>
              <a:rPr lang="fi-FI"/>
              <a:t>tukemaan dynaamisemmin palvelutuotantoa</a:t>
            </a:r>
          </a:p>
          <a:p>
            <a:pPr marL="914400" lvl="1" indent="-514350">
              <a:buFont typeface="+mj-lt"/>
              <a:buAutoNum type="arabicPeriod" startAt="7"/>
            </a:pPr>
            <a:r>
              <a:rPr lang="fi-FI" smtClean="0"/>
              <a:t>Lyhyet hoitojaksot (T3). Hoitokäyntien vaikuttavuuden ja tehokkuuden lisääminen yhden hoitokäynnin aikana. Edesauttaa myös peruuttamattomien </a:t>
            </a:r>
            <a:r>
              <a:rPr lang="fi-FI"/>
              <a:t>käyntien vähenemistä</a:t>
            </a:r>
            <a:r>
              <a:rPr lang="fi-FI" smtClean="0"/>
              <a:t>. Yhden toimenpiteen ajankäytön järkeistäminen, ikuisuuskysymyksistä todelliseen muutokseen.</a:t>
            </a:r>
          </a:p>
          <a:p>
            <a:pPr marL="914400" lvl="1" indent="-514350">
              <a:buFont typeface="+mj-lt"/>
              <a:buAutoNum type="arabicPeriod" startAt="7"/>
            </a:pPr>
            <a:r>
              <a:rPr lang="fi-FI" smtClean="0"/>
              <a:t>Projektituotantoa </a:t>
            </a:r>
            <a:r>
              <a:rPr lang="fi-FI"/>
              <a:t>kouluille, päivähoidoille, palvelutaloille;  Pop Up:it, harkintaan pyörillä liikkuva suun hoitoyksikkö.</a:t>
            </a:r>
          </a:p>
          <a:p>
            <a:pPr marL="914400" lvl="1" indent="-514350">
              <a:buFont typeface="+mj-lt"/>
              <a:buAutoNum type="arabicPeriod" startAt="7"/>
            </a:pPr>
            <a:r>
              <a:rPr lang="fi-FI"/>
              <a:t>Välinehuollon toimintatavan </a:t>
            </a:r>
            <a:r>
              <a:rPr lang="fi-FI" smtClean="0"/>
              <a:t>tarkastelu ja kehittäminen</a:t>
            </a:r>
            <a:endParaRPr lang="fi-FI"/>
          </a:p>
          <a:p>
            <a:pPr marL="914400" lvl="1" indent="-514350">
              <a:buFont typeface="+mj-lt"/>
              <a:buAutoNum type="arabicPeriod" startAt="7"/>
            </a:pPr>
            <a:r>
              <a:rPr lang="fi-FI" smtClean="0"/>
              <a:t>Ostettujen palvelujen kohdentaminen ja optimointi vaikuttavimpiin alihankintatehtäviin</a:t>
            </a:r>
          </a:p>
          <a:p>
            <a:pPr marL="914400" lvl="1" indent="-514350">
              <a:buFont typeface="+mj-lt"/>
              <a:buAutoNum type="arabicPeriod" startAt="7"/>
            </a:pPr>
            <a:endParaRPr lang="fi-FI" smtClean="0"/>
          </a:p>
          <a:p>
            <a:pPr marL="914400" lvl="1" indent="-514350">
              <a:buFont typeface="+mj-lt"/>
              <a:buAutoNum type="arabicPeriod" startAt="7"/>
            </a:pPr>
            <a:endParaRPr lang="fi-FI" smtClean="0"/>
          </a:p>
          <a:p>
            <a:pPr marL="914400" lvl="1" indent="-514350">
              <a:buFont typeface="+mj-lt"/>
              <a:buAutoNum type="arabicPeriod" startAt="7"/>
            </a:pPr>
            <a:endParaRPr lang="fi-FI"/>
          </a:p>
        </p:txBody>
      </p:sp>
      <p:sp>
        <p:nvSpPr>
          <p:cNvPr id="4" name="Alatunnisteen paikkamerkki 3"/>
          <p:cNvSpPr>
            <a:spLocks noGrp="1"/>
          </p:cNvSpPr>
          <p:nvPr>
            <p:ph type="ftr" sz="quarter" idx="11"/>
          </p:nvPr>
        </p:nvSpPr>
        <p:spPr/>
        <p:txBody>
          <a:bodyPr/>
          <a:lstStyle/>
          <a:p>
            <a:r>
              <a:rPr lang="fi-FI" smtClean="0"/>
              <a:t>Palvelutuotannon järjestämismallin vaihtoehtojen selvitys</a:t>
            </a:r>
            <a:endParaRPr lang="fi-FI"/>
          </a:p>
        </p:txBody>
      </p:sp>
      <p:sp>
        <p:nvSpPr>
          <p:cNvPr id="5" name="Dian numeron paikkamerkki 4"/>
          <p:cNvSpPr>
            <a:spLocks noGrp="1"/>
          </p:cNvSpPr>
          <p:nvPr>
            <p:ph type="sldNum" sz="quarter" idx="12"/>
          </p:nvPr>
        </p:nvSpPr>
        <p:spPr/>
        <p:txBody>
          <a:bodyPr/>
          <a:lstStyle/>
          <a:p>
            <a:fld id="{EFCDBE93-361D-4CD2-9555-3BEF8F9EA345}" type="slidenum">
              <a:rPr lang="fi-FI" smtClean="0"/>
              <a:t>20</a:t>
            </a:fld>
            <a:endParaRPr lang="fi-FI"/>
          </a:p>
        </p:txBody>
      </p:sp>
    </p:spTree>
    <p:extLst>
      <p:ext uri="{BB962C8B-B14F-4D97-AF65-F5344CB8AC3E}">
        <p14:creationId xmlns:p14="http://schemas.microsoft.com/office/powerpoint/2010/main" val="41406132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Pyöristetty suorakulmio 14"/>
          <p:cNvSpPr/>
          <p:nvPr/>
        </p:nvSpPr>
        <p:spPr>
          <a:xfrm>
            <a:off x="5868144" y="2204863"/>
            <a:ext cx="1224136" cy="4536503"/>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t"/>
          <a:lstStyle/>
          <a:p>
            <a:pPr algn="ctr"/>
            <a:r>
              <a:rPr lang="fi-FI" sz="1400" b="1" smtClean="0">
                <a:solidFill>
                  <a:schemeClr val="tx1"/>
                </a:solidFill>
              </a:rPr>
              <a:t>Kliiniset tuotannon tukipalvelu-tiimit</a:t>
            </a:r>
          </a:p>
        </p:txBody>
      </p:sp>
      <p:sp>
        <p:nvSpPr>
          <p:cNvPr id="14" name="Pyöristetty suorakulmio 13"/>
          <p:cNvSpPr/>
          <p:nvPr/>
        </p:nvSpPr>
        <p:spPr>
          <a:xfrm>
            <a:off x="7236296" y="2211388"/>
            <a:ext cx="1224136" cy="4529979"/>
          </a:xfrm>
          <a:prstGeom prst="roundRect">
            <a:avLst/>
          </a:prstGeom>
          <a:solidFill>
            <a:srgbClr val="FF4CB7"/>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t"/>
          <a:lstStyle/>
          <a:p>
            <a:pPr algn="ctr"/>
            <a:r>
              <a:rPr lang="fi-FI" sz="1400" b="1" smtClean="0">
                <a:solidFill>
                  <a:schemeClr val="tx1"/>
                </a:solidFill>
              </a:rPr>
              <a:t>Opetus-hammas-hoitola</a:t>
            </a:r>
            <a:endParaRPr lang="fi-FI" sz="1400" b="1">
              <a:solidFill>
                <a:schemeClr val="tx1"/>
              </a:solidFill>
            </a:endParaRPr>
          </a:p>
        </p:txBody>
      </p:sp>
      <p:sp>
        <p:nvSpPr>
          <p:cNvPr id="10" name="Pyöristetty suorakulmio 9"/>
          <p:cNvSpPr/>
          <p:nvPr/>
        </p:nvSpPr>
        <p:spPr>
          <a:xfrm>
            <a:off x="1691680" y="2204863"/>
            <a:ext cx="2664296" cy="4536503"/>
          </a:xfrm>
          <a:prstGeom prst="roundRect">
            <a:avLst/>
          </a:prstGeom>
          <a:solidFill>
            <a:srgbClr val="CCECFF"/>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i-FI" sz="1400" b="1" smtClean="0">
                <a:solidFill>
                  <a:schemeClr val="tx1"/>
                </a:solidFill>
              </a:rPr>
              <a:t>Alueelliset perushammas-hoitotiimit</a:t>
            </a:r>
          </a:p>
        </p:txBody>
      </p:sp>
      <p:sp>
        <p:nvSpPr>
          <p:cNvPr id="11" name="Pyöristetty suorakulmio 10"/>
          <p:cNvSpPr/>
          <p:nvPr/>
        </p:nvSpPr>
        <p:spPr>
          <a:xfrm>
            <a:off x="4499992" y="2204863"/>
            <a:ext cx="1224136" cy="4536503"/>
          </a:xfrm>
          <a:prstGeom prst="roundRect">
            <a:avLst/>
          </a:prstGeom>
          <a:solidFill>
            <a:schemeClr val="accent5">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t"/>
          <a:lstStyle/>
          <a:p>
            <a:pPr algn="ctr"/>
            <a:r>
              <a:rPr lang="fi-FI" sz="1400" b="1" smtClean="0">
                <a:solidFill>
                  <a:schemeClr val="tx1"/>
                </a:solidFill>
              </a:rPr>
              <a:t>Erikois-hammas-hoitotiimit</a:t>
            </a:r>
            <a:endParaRPr lang="fi-FI" sz="1400" b="1">
              <a:solidFill>
                <a:schemeClr val="tx1"/>
              </a:solidFill>
            </a:endParaRPr>
          </a:p>
        </p:txBody>
      </p:sp>
      <p:sp>
        <p:nvSpPr>
          <p:cNvPr id="2" name="Otsikko 1"/>
          <p:cNvSpPr>
            <a:spLocks noGrp="1"/>
          </p:cNvSpPr>
          <p:nvPr>
            <p:ph type="title"/>
          </p:nvPr>
        </p:nvSpPr>
        <p:spPr>
          <a:xfrm>
            <a:off x="457200" y="485800"/>
            <a:ext cx="8229600" cy="1143000"/>
          </a:xfrm>
        </p:spPr>
        <p:txBody>
          <a:bodyPr>
            <a:noAutofit/>
          </a:bodyPr>
          <a:lstStyle/>
          <a:p>
            <a:r>
              <a:rPr lang="fi-FI" sz="3200" smtClean="0"/>
              <a:t>STH:n tavoiteltava toimintamalli</a:t>
            </a:r>
            <a:endParaRPr lang="fi-FI" sz="3200"/>
          </a:p>
        </p:txBody>
      </p:sp>
      <p:sp>
        <p:nvSpPr>
          <p:cNvPr id="4" name="Alatunnisteen paikkamerkki 3"/>
          <p:cNvSpPr>
            <a:spLocks noGrp="1"/>
          </p:cNvSpPr>
          <p:nvPr>
            <p:ph type="ftr" sz="quarter" idx="11"/>
          </p:nvPr>
        </p:nvSpPr>
        <p:spPr>
          <a:xfrm>
            <a:off x="3700264" y="6356362"/>
            <a:ext cx="2895600" cy="365125"/>
          </a:xfrm>
        </p:spPr>
        <p:txBody>
          <a:bodyPr/>
          <a:lstStyle/>
          <a:p>
            <a:r>
              <a:rPr lang="fi-FI" smtClean="0"/>
              <a:t>Palvelutuotannon järjestämismallin vaihtoehtojen selvitys</a:t>
            </a:r>
            <a:endParaRPr lang="fi-FI"/>
          </a:p>
        </p:txBody>
      </p:sp>
      <p:sp>
        <p:nvSpPr>
          <p:cNvPr id="5" name="Dian numeron paikkamerkki 4"/>
          <p:cNvSpPr>
            <a:spLocks noGrp="1"/>
          </p:cNvSpPr>
          <p:nvPr>
            <p:ph type="sldNum" sz="quarter" idx="12"/>
          </p:nvPr>
        </p:nvSpPr>
        <p:spPr>
          <a:xfrm>
            <a:off x="6625208" y="6356362"/>
            <a:ext cx="2133600" cy="365125"/>
          </a:xfrm>
        </p:spPr>
        <p:txBody>
          <a:bodyPr/>
          <a:lstStyle/>
          <a:p>
            <a:fld id="{EFCDBE93-361D-4CD2-9555-3BEF8F9EA345}" type="slidenum">
              <a:rPr lang="fi-FI" smtClean="0"/>
              <a:t>21</a:t>
            </a:fld>
            <a:endParaRPr lang="fi-FI"/>
          </a:p>
        </p:txBody>
      </p:sp>
      <p:sp>
        <p:nvSpPr>
          <p:cNvPr id="16" name="Viisikulmio 15"/>
          <p:cNvSpPr/>
          <p:nvPr/>
        </p:nvSpPr>
        <p:spPr>
          <a:xfrm>
            <a:off x="1043608" y="3429000"/>
            <a:ext cx="7416824" cy="3312368"/>
          </a:xfrm>
          <a:prstGeom prst="homePlate">
            <a:avLst/>
          </a:prstGeom>
          <a:solidFill>
            <a:srgbClr val="B1BDDC">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a:r>
              <a:rPr lang="fi-FI" sz="1600" smtClean="0">
                <a:solidFill>
                  <a:schemeClr val="tx1"/>
                </a:solidFill>
              </a:rPr>
              <a:t>Ennalta ehkäisevän suun terveyden edistäminen</a:t>
            </a:r>
          </a:p>
          <a:p>
            <a:pPr algn="r"/>
            <a:r>
              <a:rPr lang="fi-FI" sz="1400" smtClean="0">
                <a:solidFill>
                  <a:schemeClr val="tx1"/>
                </a:solidFill>
              </a:rPr>
              <a:t>- Sähköiset palvelut, kotiin, päivähoitoon ja kouluun tarjottavat liikkuvat palvelut</a:t>
            </a:r>
            <a:endParaRPr lang="fi-FI" sz="1400">
              <a:solidFill>
                <a:schemeClr val="tx1"/>
              </a:solidFill>
            </a:endParaRPr>
          </a:p>
        </p:txBody>
      </p:sp>
      <p:sp>
        <p:nvSpPr>
          <p:cNvPr id="17" name="Viisikulmio 16"/>
          <p:cNvSpPr/>
          <p:nvPr/>
        </p:nvSpPr>
        <p:spPr>
          <a:xfrm>
            <a:off x="1043608" y="4077072"/>
            <a:ext cx="7416824" cy="720080"/>
          </a:xfrm>
          <a:prstGeom prst="homePlate">
            <a:avLst/>
          </a:prstGeom>
          <a:solidFill>
            <a:srgbClr val="C0E1AB">
              <a:alpha val="6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600" smtClean="0">
                <a:solidFill>
                  <a:schemeClr val="tx1"/>
                </a:solidFill>
              </a:rPr>
              <a:t>Kiireetön suun terveydenhoito</a:t>
            </a:r>
          </a:p>
          <a:p>
            <a:pPr algn="ctr"/>
            <a:r>
              <a:rPr lang="fi-FI" sz="1400" smtClean="0">
                <a:solidFill>
                  <a:schemeClr val="tx1"/>
                </a:solidFill>
              </a:rPr>
              <a:t>- Liikkuvat ja kiinteät perushoitopalvelut, keskitetyt palvelut </a:t>
            </a:r>
            <a:endParaRPr lang="fi-FI" sz="1400">
              <a:solidFill>
                <a:schemeClr val="tx1"/>
              </a:solidFill>
            </a:endParaRPr>
          </a:p>
        </p:txBody>
      </p:sp>
      <p:sp>
        <p:nvSpPr>
          <p:cNvPr id="18" name="Viisikulmio 17"/>
          <p:cNvSpPr/>
          <p:nvPr/>
        </p:nvSpPr>
        <p:spPr>
          <a:xfrm>
            <a:off x="1043608" y="5013176"/>
            <a:ext cx="7416824" cy="720080"/>
          </a:xfrm>
          <a:prstGeom prst="homePlate">
            <a:avLst/>
          </a:prstGeom>
          <a:solidFill>
            <a:srgbClr val="C0E1AB">
              <a:alpha val="6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600" smtClean="0">
                <a:solidFill>
                  <a:schemeClr val="tx1"/>
                </a:solidFill>
              </a:rPr>
              <a:t>Suun terveyden ensiapuhoito</a:t>
            </a:r>
          </a:p>
          <a:p>
            <a:pPr algn="ctr"/>
            <a:r>
              <a:rPr lang="fi-FI" sz="1400" smtClean="0">
                <a:solidFill>
                  <a:schemeClr val="tx1"/>
                </a:solidFill>
              </a:rPr>
              <a:t>- Ensiapuhoito, kiireellinen, päivystys, alueellinen päivystys</a:t>
            </a:r>
            <a:endParaRPr lang="fi-FI" sz="1400">
              <a:solidFill>
                <a:schemeClr val="tx1"/>
              </a:solidFill>
            </a:endParaRPr>
          </a:p>
        </p:txBody>
      </p:sp>
      <p:sp>
        <p:nvSpPr>
          <p:cNvPr id="19" name="Viisikulmio 18"/>
          <p:cNvSpPr/>
          <p:nvPr/>
        </p:nvSpPr>
        <p:spPr>
          <a:xfrm>
            <a:off x="1062901" y="5877272"/>
            <a:ext cx="7394241" cy="720080"/>
          </a:xfrm>
          <a:prstGeom prst="homePlate">
            <a:avLst/>
          </a:prstGeom>
          <a:solidFill>
            <a:srgbClr val="C0E1AB">
              <a:alpha val="6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i-FI" sz="1600" dirty="0" smtClean="0">
                <a:solidFill>
                  <a:schemeClr val="tx1"/>
                </a:solidFill>
              </a:rPr>
              <a:t>Puolikiireellinen hammashoito</a:t>
            </a:r>
          </a:p>
          <a:p>
            <a:pPr algn="ctr"/>
            <a:r>
              <a:rPr lang="fi-FI" sz="1400" dirty="0" smtClean="0">
                <a:solidFill>
                  <a:schemeClr val="tx1"/>
                </a:solidFill>
              </a:rPr>
              <a:t>- Päivystyksen jatkohoito ja lohkeamat</a:t>
            </a:r>
          </a:p>
        </p:txBody>
      </p:sp>
      <p:sp>
        <p:nvSpPr>
          <p:cNvPr id="9" name="Pyöristetty suorakulmio 8"/>
          <p:cNvSpPr/>
          <p:nvPr/>
        </p:nvSpPr>
        <p:spPr>
          <a:xfrm>
            <a:off x="323528" y="2204864"/>
            <a:ext cx="1232520" cy="4536504"/>
          </a:xfrm>
          <a:prstGeom prst="round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lIns="0" rIns="0" rtlCol="0" anchor="t"/>
          <a:lstStyle/>
          <a:p>
            <a:pPr algn="ctr"/>
            <a:r>
              <a:rPr lang="fi-FI" sz="1400" b="1" smtClean="0">
                <a:solidFill>
                  <a:schemeClr val="tx1"/>
                </a:solidFill>
              </a:rPr>
              <a:t>Suun terveyden-hoidon ohjaus-palvelut</a:t>
            </a:r>
          </a:p>
          <a:p>
            <a:pPr algn="ctr"/>
            <a:endParaRPr lang="fi-FI" sz="1400" b="1">
              <a:solidFill>
                <a:schemeClr val="tx1"/>
              </a:solidFill>
            </a:endParaRPr>
          </a:p>
          <a:p>
            <a:pPr algn="ctr"/>
            <a:r>
              <a:rPr lang="fi-FI" sz="1400" smtClean="0">
                <a:solidFill>
                  <a:schemeClr val="tx1"/>
                </a:solidFill>
              </a:rPr>
              <a:t>Palvelu-tuotannon ohjaus</a:t>
            </a:r>
          </a:p>
          <a:p>
            <a:pPr algn="ctr"/>
            <a:endParaRPr lang="fi-FI" sz="1400">
              <a:solidFill>
                <a:schemeClr val="tx1"/>
              </a:solidFill>
            </a:endParaRPr>
          </a:p>
          <a:p>
            <a:pPr algn="ctr"/>
            <a:r>
              <a:rPr lang="fi-FI" sz="1400" smtClean="0">
                <a:solidFill>
                  <a:schemeClr val="tx1"/>
                </a:solidFill>
              </a:rPr>
              <a:t>Keskitetty ajanvaraus- ja neuvonta-palvelut,  </a:t>
            </a:r>
            <a:endParaRPr lang="fi-FI" sz="1400">
              <a:solidFill>
                <a:schemeClr val="tx1"/>
              </a:solidFill>
            </a:endParaRPr>
          </a:p>
          <a:p>
            <a:pPr algn="ctr"/>
            <a:r>
              <a:rPr lang="fi-FI" sz="1400" smtClean="0">
                <a:solidFill>
                  <a:schemeClr val="tx1"/>
                </a:solidFill>
              </a:rPr>
              <a:t>hoitoon- </a:t>
            </a:r>
            <a:r>
              <a:rPr lang="fi-FI" sz="1400">
                <a:solidFill>
                  <a:schemeClr val="tx1"/>
                </a:solidFill>
              </a:rPr>
              <a:t>pääsyn  ohjaus</a:t>
            </a:r>
          </a:p>
          <a:p>
            <a:pPr algn="ctr"/>
            <a:endParaRPr lang="fi-FI" sz="1400" smtClean="0">
              <a:solidFill>
                <a:schemeClr val="tx1"/>
              </a:solidFill>
            </a:endParaRPr>
          </a:p>
          <a:p>
            <a:pPr algn="ctr"/>
            <a:r>
              <a:rPr lang="fi-FI" sz="1400" smtClean="0">
                <a:solidFill>
                  <a:schemeClr val="tx1"/>
                </a:solidFill>
              </a:rPr>
              <a:t>Yleiset tuki-palvelut</a:t>
            </a:r>
            <a:endParaRPr lang="fi-FI" sz="1400">
              <a:solidFill>
                <a:schemeClr val="tx1"/>
              </a:solidFill>
            </a:endParaRPr>
          </a:p>
        </p:txBody>
      </p:sp>
    </p:spTree>
    <p:extLst>
      <p:ext uri="{BB962C8B-B14F-4D97-AF65-F5344CB8AC3E}">
        <p14:creationId xmlns:p14="http://schemas.microsoft.com/office/powerpoint/2010/main" val="34731592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4. Organisaatio- ja vastuurakenne</a:t>
            </a:r>
            <a:endParaRPr lang="fi-FI"/>
          </a:p>
        </p:txBody>
      </p:sp>
      <p:sp>
        <p:nvSpPr>
          <p:cNvPr id="3" name="Tekstin paikkamerkki 2"/>
          <p:cNvSpPr>
            <a:spLocks noGrp="1"/>
          </p:cNvSpPr>
          <p:nvPr>
            <p:ph type="body" idx="1"/>
          </p:nvPr>
        </p:nvSpPr>
        <p:spPr/>
        <p:txBody>
          <a:bodyPr/>
          <a:lstStyle/>
          <a:p>
            <a:pPr marL="457200" indent="-457200">
              <a:buAutoNum type="arabicPeriod"/>
            </a:pPr>
            <a:r>
              <a:rPr lang="fi-FI" smtClean="0"/>
              <a:t>Budjetti- ja tulosyksikkörakenne</a:t>
            </a:r>
          </a:p>
          <a:p>
            <a:pPr marL="457200" indent="-457200">
              <a:buAutoNum type="arabicPeriod"/>
            </a:pPr>
            <a:r>
              <a:rPr lang="fi-FI" smtClean="0"/>
              <a:t>Johtamisjärjestelmän pääperiaate</a:t>
            </a:r>
          </a:p>
        </p:txBody>
      </p:sp>
      <p:sp>
        <p:nvSpPr>
          <p:cNvPr id="4" name="Alatunnisteen paikkamerkki 3"/>
          <p:cNvSpPr>
            <a:spLocks noGrp="1"/>
          </p:cNvSpPr>
          <p:nvPr>
            <p:ph type="ftr" sz="quarter" idx="11"/>
          </p:nvPr>
        </p:nvSpPr>
        <p:spPr/>
        <p:txBody>
          <a:bodyPr/>
          <a:lstStyle/>
          <a:p>
            <a:r>
              <a:rPr lang="fi-FI" smtClean="0"/>
              <a:t>Palvelutuotannon järjestämismallin vaihtoehtojen selvitys</a:t>
            </a:r>
            <a:endParaRPr lang="fi-FI"/>
          </a:p>
        </p:txBody>
      </p:sp>
      <p:sp>
        <p:nvSpPr>
          <p:cNvPr id="5" name="Dian numeron paikkamerkki 4"/>
          <p:cNvSpPr>
            <a:spLocks noGrp="1"/>
          </p:cNvSpPr>
          <p:nvPr>
            <p:ph type="sldNum" sz="quarter" idx="12"/>
          </p:nvPr>
        </p:nvSpPr>
        <p:spPr/>
        <p:txBody>
          <a:bodyPr/>
          <a:lstStyle/>
          <a:p>
            <a:fld id="{EFCDBE93-361D-4CD2-9555-3BEF8F9EA345}" type="slidenum">
              <a:rPr lang="fi-FI" smtClean="0"/>
              <a:t>22</a:t>
            </a:fld>
            <a:endParaRPr lang="fi-FI"/>
          </a:p>
        </p:txBody>
      </p:sp>
    </p:spTree>
    <p:extLst>
      <p:ext uri="{BB962C8B-B14F-4D97-AF65-F5344CB8AC3E}">
        <p14:creationId xmlns:p14="http://schemas.microsoft.com/office/powerpoint/2010/main" val="156357423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57200" y="346646"/>
            <a:ext cx="8229600" cy="1282154"/>
          </a:xfrm>
        </p:spPr>
        <p:txBody>
          <a:bodyPr>
            <a:noAutofit/>
          </a:bodyPr>
          <a:lstStyle/>
          <a:p>
            <a:r>
              <a:rPr lang="fi-FI" sz="3200" smtClean="0"/>
              <a:t>Turun suun terveydenhuollon budjettiyksikkörakenne</a:t>
            </a:r>
            <a:endParaRPr lang="fi-FI" sz="3200"/>
          </a:p>
        </p:txBody>
      </p:sp>
      <p:graphicFrame>
        <p:nvGraphicFramePr>
          <p:cNvPr id="6" name="Sisällön paikkamerkki 5"/>
          <p:cNvGraphicFramePr>
            <a:graphicFrameLocks noGrp="1"/>
          </p:cNvGraphicFramePr>
          <p:nvPr>
            <p:ph idx="1"/>
            <p:extLst>
              <p:ext uri="{D42A27DB-BD31-4B8C-83A1-F6EECF244321}">
                <p14:modId xmlns:p14="http://schemas.microsoft.com/office/powerpoint/2010/main" val="432775970"/>
              </p:ext>
            </p:extLst>
          </p:nvPr>
        </p:nvGraphicFramePr>
        <p:xfrm>
          <a:off x="1619672" y="2348880"/>
          <a:ext cx="6203032" cy="34114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p:cNvSpPr>
            <a:spLocks noGrp="1"/>
          </p:cNvSpPr>
          <p:nvPr>
            <p:ph type="ftr" sz="quarter" idx="11"/>
          </p:nvPr>
        </p:nvSpPr>
        <p:spPr/>
        <p:txBody>
          <a:bodyPr/>
          <a:lstStyle/>
          <a:p>
            <a:r>
              <a:rPr lang="fi-FI" smtClean="0"/>
              <a:t>Palvelutuotannon järjestämismallin vaihtoehtojen selvitys</a:t>
            </a:r>
            <a:endParaRPr lang="fi-FI"/>
          </a:p>
        </p:txBody>
      </p:sp>
      <p:sp>
        <p:nvSpPr>
          <p:cNvPr id="5" name="Dian numeron paikkamerkki 4"/>
          <p:cNvSpPr>
            <a:spLocks noGrp="1"/>
          </p:cNvSpPr>
          <p:nvPr>
            <p:ph type="sldNum" sz="quarter" idx="12"/>
          </p:nvPr>
        </p:nvSpPr>
        <p:spPr/>
        <p:txBody>
          <a:bodyPr/>
          <a:lstStyle/>
          <a:p>
            <a:fld id="{EFCDBE93-361D-4CD2-9555-3BEF8F9EA345}" type="slidenum">
              <a:rPr lang="fi-FI" smtClean="0"/>
              <a:t>23</a:t>
            </a:fld>
            <a:endParaRPr lang="fi-FI"/>
          </a:p>
        </p:txBody>
      </p:sp>
      <p:sp>
        <p:nvSpPr>
          <p:cNvPr id="3" name="Tekstiruutu 2"/>
          <p:cNvSpPr txBox="1"/>
          <p:nvPr/>
        </p:nvSpPr>
        <p:spPr>
          <a:xfrm>
            <a:off x="0" y="4653136"/>
            <a:ext cx="1619672" cy="923330"/>
          </a:xfrm>
          <a:prstGeom prst="rect">
            <a:avLst/>
          </a:prstGeom>
          <a:noFill/>
        </p:spPr>
        <p:txBody>
          <a:bodyPr wrap="square" rtlCol="0">
            <a:spAutoFit/>
          </a:bodyPr>
          <a:lstStyle/>
          <a:p>
            <a:pPr algn="ctr"/>
            <a:r>
              <a:rPr lang="fi-FI" smtClean="0"/>
              <a:t>Alemman tason tulosyksiköt</a:t>
            </a:r>
            <a:endParaRPr lang="fi-FI"/>
          </a:p>
        </p:txBody>
      </p:sp>
      <p:sp>
        <p:nvSpPr>
          <p:cNvPr id="7" name="Tekstiruutu 6"/>
          <p:cNvSpPr txBox="1"/>
          <p:nvPr/>
        </p:nvSpPr>
        <p:spPr>
          <a:xfrm>
            <a:off x="-3121" y="2780928"/>
            <a:ext cx="1619672" cy="369332"/>
          </a:xfrm>
          <a:prstGeom prst="rect">
            <a:avLst/>
          </a:prstGeom>
          <a:noFill/>
        </p:spPr>
        <p:txBody>
          <a:bodyPr wrap="square" rtlCol="0">
            <a:spAutoFit/>
          </a:bodyPr>
          <a:lstStyle/>
          <a:p>
            <a:pPr algn="ctr"/>
            <a:r>
              <a:rPr lang="fi-FI" smtClean="0"/>
              <a:t>Tulosyksikkö</a:t>
            </a:r>
            <a:endParaRPr lang="fi-FI"/>
          </a:p>
        </p:txBody>
      </p:sp>
    </p:spTree>
    <p:extLst>
      <p:ext uri="{BB962C8B-B14F-4D97-AF65-F5344CB8AC3E}">
        <p14:creationId xmlns:p14="http://schemas.microsoft.com/office/powerpoint/2010/main" val="367872174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57200" y="557808"/>
            <a:ext cx="8229600" cy="1143000"/>
          </a:xfrm>
        </p:spPr>
        <p:txBody>
          <a:bodyPr>
            <a:normAutofit fontScale="90000"/>
          </a:bodyPr>
          <a:lstStyle/>
          <a:p>
            <a:r>
              <a:rPr lang="fi-FI" sz="3600" smtClean="0"/>
              <a:t>Turun suun terveydenhuollon operatiiviset palvelutuotantoyksiköt</a:t>
            </a:r>
            <a:endParaRPr lang="fi-FI" sz="3600"/>
          </a:p>
        </p:txBody>
      </p:sp>
      <p:graphicFrame>
        <p:nvGraphicFramePr>
          <p:cNvPr id="6" name="Sisällön paikkamerkki 5"/>
          <p:cNvGraphicFramePr>
            <a:graphicFrameLocks noGrp="1"/>
          </p:cNvGraphicFramePr>
          <p:nvPr>
            <p:ph idx="1"/>
            <p:extLst>
              <p:ext uri="{D42A27DB-BD31-4B8C-83A1-F6EECF244321}">
                <p14:modId xmlns:p14="http://schemas.microsoft.com/office/powerpoint/2010/main" val="179645422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p:cNvSpPr>
            <a:spLocks noGrp="1"/>
          </p:cNvSpPr>
          <p:nvPr>
            <p:ph type="ftr" sz="quarter" idx="11"/>
          </p:nvPr>
        </p:nvSpPr>
        <p:spPr/>
        <p:txBody>
          <a:bodyPr/>
          <a:lstStyle/>
          <a:p>
            <a:r>
              <a:rPr lang="fi-FI" smtClean="0"/>
              <a:t>Palvelutuotannon järjestämismallin vaihtoehtojen selvitys</a:t>
            </a:r>
            <a:endParaRPr lang="fi-FI"/>
          </a:p>
        </p:txBody>
      </p:sp>
      <p:sp>
        <p:nvSpPr>
          <p:cNvPr id="5" name="Dian numeron paikkamerkki 4"/>
          <p:cNvSpPr>
            <a:spLocks noGrp="1"/>
          </p:cNvSpPr>
          <p:nvPr>
            <p:ph type="sldNum" sz="quarter" idx="12"/>
          </p:nvPr>
        </p:nvSpPr>
        <p:spPr/>
        <p:txBody>
          <a:bodyPr/>
          <a:lstStyle/>
          <a:p>
            <a:fld id="{EFCDBE93-361D-4CD2-9555-3BEF8F9EA345}" type="slidenum">
              <a:rPr lang="fi-FI" smtClean="0"/>
              <a:t>24</a:t>
            </a:fld>
            <a:endParaRPr lang="fi-FI"/>
          </a:p>
        </p:txBody>
      </p:sp>
    </p:spTree>
    <p:extLst>
      <p:ext uri="{BB962C8B-B14F-4D97-AF65-F5344CB8AC3E}">
        <p14:creationId xmlns:p14="http://schemas.microsoft.com/office/powerpoint/2010/main" val="108385268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57200" y="346646"/>
            <a:ext cx="8229600" cy="1282154"/>
          </a:xfrm>
        </p:spPr>
        <p:txBody>
          <a:bodyPr>
            <a:noAutofit/>
          </a:bodyPr>
          <a:lstStyle/>
          <a:p>
            <a:r>
              <a:rPr lang="fi-FI" sz="3600" smtClean="0"/>
              <a:t>SAP kustannuspaikkarakenne</a:t>
            </a:r>
            <a:endParaRPr lang="fi-FI" sz="3600"/>
          </a:p>
        </p:txBody>
      </p:sp>
      <p:graphicFrame>
        <p:nvGraphicFramePr>
          <p:cNvPr id="6" name="Sisällön paikkamerkki 5"/>
          <p:cNvGraphicFramePr>
            <a:graphicFrameLocks noGrp="1"/>
          </p:cNvGraphicFramePr>
          <p:nvPr>
            <p:ph idx="1"/>
            <p:extLst>
              <p:ext uri="{D42A27DB-BD31-4B8C-83A1-F6EECF244321}">
                <p14:modId xmlns:p14="http://schemas.microsoft.com/office/powerpoint/2010/main" val="857293731"/>
              </p:ext>
            </p:extLst>
          </p:nvPr>
        </p:nvGraphicFramePr>
        <p:xfrm>
          <a:off x="0" y="1844824"/>
          <a:ext cx="9036496" cy="4896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p:cNvSpPr>
            <a:spLocks noGrp="1"/>
          </p:cNvSpPr>
          <p:nvPr>
            <p:ph type="ftr" sz="quarter" idx="11"/>
          </p:nvPr>
        </p:nvSpPr>
        <p:spPr/>
        <p:txBody>
          <a:bodyPr/>
          <a:lstStyle/>
          <a:p>
            <a:r>
              <a:rPr lang="fi-FI" smtClean="0"/>
              <a:t>Palvelutuotannon järjestämismallin vaihtoehtojen selvitys</a:t>
            </a:r>
            <a:endParaRPr lang="fi-FI"/>
          </a:p>
        </p:txBody>
      </p:sp>
      <p:sp>
        <p:nvSpPr>
          <p:cNvPr id="5" name="Dian numeron paikkamerkki 4"/>
          <p:cNvSpPr>
            <a:spLocks noGrp="1"/>
          </p:cNvSpPr>
          <p:nvPr>
            <p:ph type="sldNum" sz="quarter" idx="12"/>
          </p:nvPr>
        </p:nvSpPr>
        <p:spPr/>
        <p:txBody>
          <a:bodyPr/>
          <a:lstStyle/>
          <a:p>
            <a:fld id="{EFCDBE93-361D-4CD2-9555-3BEF8F9EA345}" type="slidenum">
              <a:rPr lang="fi-FI" smtClean="0"/>
              <a:t>25</a:t>
            </a:fld>
            <a:endParaRPr lang="fi-FI"/>
          </a:p>
        </p:txBody>
      </p:sp>
    </p:spTree>
    <p:extLst>
      <p:ext uri="{BB962C8B-B14F-4D97-AF65-F5344CB8AC3E}">
        <p14:creationId xmlns:p14="http://schemas.microsoft.com/office/powerpoint/2010/main" val="395682539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Autofit/>
          </a:bodyPr>
          <a:lstStyle/>
          <a:p>
            <a:r>
              <a:rPr lang="fi-FI" sz="3600" smtClean="0"/>
              <a:t>Perushammashoidon organisoinnin ja vastuun periaatteet</a:t>
            </a:r>
            <a:endParaRPr lang="fi-FI" sz="3600"/>
          </a:p>
        </p:txBody>
      </p:sp>
      <p:pic>
        <p:nvPicPr>
          <p:cNvPr id="1026" name="Picture 2"/>
          <p:cNvPicPr>
            <a:picLocks noGrp="1" noChangeAspect="1" noChangeArrowheads="1"/>
          </p:cNvPicPr>
          <p:nvPr>
            <p:ph sz="half" idx="1"/>
          </p:nvPr>
        </p:nvPicPr>
        <p:blipFill>
          <a:blip r:embed="rId2">
            <a:extLst>
              <a:ext uri="{28A0092B-C50C-407E-A947-70E740481C1C}">
                <a14:useLocalDpi xmlns:a14="http://schemas.microsoft.com/office/drawing/2010/main" val="0"/>
              </a:ext>
            </a:extLst>
          </a:blip>
          <a:stretch>
            <a:fillRect/>
          </a:stretch>
        </p:blipFill>
        <p:spPr bwMode="auto">
          <a:xfrm>
            <a:off x="35496" y="1964742"/>
            <a:ext cx="4038600" cy="396991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Alatunnisteen paikkamerkki 3"/>
          <p:cNvSpPr>
            <a:spLocks noGrp="1"/>
          </p:cNvSpPr>
          <p:nvPr>
            <p:ph type="ftr" sz="quarter" idx="11"/>
          </p:nvPr>
        </p:nvSpPr>
        <p:spPr/>
        <p:txBody>
          <a:bodyPr/>
          <a:lstStyle/>
          <a:p>
            <a:r>
              <a:rPr lang="fi-FI" smtClean="0"/>
              <a:t>Palvelutuotannon järjestämismallin vaihtoehtojen selvitys</a:t>
            </a:r>
            <a:endParaRPr lang="fi-FI"/>
          </a:p>
        </p:txBody>
      </p:sp>
      <p:sp>
        <p:nvSpPr>
          <p:cNvPr id="5" name="Dian numeron paikkamerkki 4"/>
          <p:cNvSpPr>
            <a:spLocks noGrp="1"/>
          </p:cNvSpPr>
          <p:nvPr>
            <p:ph type="sldNum" sz="quarter" idx="12"/>
          </p:nvPr>
        </p:nvSpPr>
        <p:spPr/>
        <p:txBody>
          <a:bodyPr/>
          <a:lstStyle/>
          <a:p>
            <a:fld id="{EFCDBE93-361D-4CD2-9555-3BEF8F9EA345}" type="slidenum">
              <a:rPr lang="fi-FI" smtClean="0"/>
              <a:t>26</a:t>
            </a:fld>
            <a:endParaRPr lang="fi-FI"/>
          </a:p>
        </p:txBody>
      </p:sp>
      <p:sp>
        <p:nvSpPr>
          <p:cNvPr id="6" name="Sisällön paikkamerkki 5"/>
          <p:cNvSpPr>
            <a:spLocks noGrp="1"/>
          </p:cNvSpPr>
          <p:nvPr>
            <p:ph sz="half" idx="2"/>
          </p:nvPr>
        </p:nvSpPr>
        <p:spPr>
          <a:xfrm>
            <a:off x="4283968" y="1772826"/>
            <a:ext cx="4860032" cy="4680510"/>
          </a:xfrm>
          <a:solidFill>
            <a:schemeClr val="bg1"/>
          </a:solidFill>
        </p:spPr>
        <p:txBody>
          <a:bodyPr>
            <a:normAutofit fontScale="62500" lnSpcReduction="20000"/>
          </a:bodyPr>
          <a:lstStyle/>
          <a:p>
            <a:r>
              <a:rPr lang="fi-FI"/>
              <a:t>Hajallaan olevat hammashoitolat organisoidaan neljäksi alueelliseksi pe-rushoidon toiminnalliseksi tiimiksi. </a:t>
            </a:r>
            <a:endParaRPr lang="fi-FI" smtClean="0"/>
          </a:p>
          <a:p>
            <a:r>
              <a:rPr lang="fi-FI" smtClean="0"/>
              <a:t>Tiimien </a:t>
            </a:r>
            <a:r>
              <a:rPr lang="fi-FI"/>
              <a:t>tehtävänä on vastata perusham-mashoidon alueellisesta tuotannosta palvelutuotantoprosessien ja hoitoonoh-jauksen asettamien tavoitteiden mukaisesti. </a:t>
            </a:r>
            <a:endParaRPr lang="fi-FI" smtClean="0"/>
          </a:p>
          <a:p>
            <a:r>
              <a:rPr lang="fi-FI" smtClean="0"/>
              <a:t>Tiimit </a:t>
            </a:r>
            <a:r>
              <a:rPr lang="fi-FI"/>
              <a:t>vastaavat </a:t>
            </a:r>
            <a:endParaRPr lang="fi-FI" smtClean="0"/>
          </a:p>
          <a:p>
            <a:pPr lvl="1"/>
            <a:r>
              <a:rPr lang="fi-FI" smtClean="0"/>
              <a:t>palveluprosessien </a:t>
            </a:r>
            <a:r>
              <a:rPr lang="fi-FI"/>
              <a:t>käytännön toteutuksesta, </a:t>
            </a:r>
            <a:endParaRPr lang="fi-FI" smtClean="0"/>
          </a:p>
          <a:p>
            <a:pPr lvl="1"/>
            <a:r>
              <a:rPr lang="fi-FI" smtClean="0"/>
              <a:t>palvelutuotannon </a:t>
            </a:r>
            <a:r>
              <a:rPr lang="fi-FI"/>
              <a:t>laadusta, </a:t>
            </a:r>
            <a:endParaRPr lang="fi-FI" smtClean="0"/>
          </a:p>
          <a:p>
            <a:pPr lvl="1"/>
            <a:r>
              <a:rPr lang="fi-FI" smtClean="0"/>
              <a:t>kustannustehokkuudesta</a:t>
            </a:r>
            <a:r>
              <a:rPr lang="fi-FI"/>
              <a:t>, </a:t>
            </a:r>
            <a:endParaRPr lang="fi-FI" smtClean="0"/>
          </a:p>
          <a:p>
            <a:pPr lvl="1"/>
            <a:r>
              <a:rPr lang="fi-FI" smtClean="0"/>
              <a:t>hoitojakson </a:t>
            </a:r>
            <a:r>
              <a:rPr lang="fi-FI"/>
              <a:t>optimoinnista sekä siihen liittyvästä hoitojen </a:t>
            </a:r>
            <a:r>
              <a:rPr lang="fi-FI" smtClean="0"/>
              <a:t>yhdistelemisestä </a:t>
            </a:r>
            <a:r>
              <a:rPr lang="fi-FI"/>
              <a:t>vaikuttavimmalla ja kustannustehokkaimmalla tavalla. </a:t>
            </a:r>
            <a:endParaRPr lang="fi-FI" smtClean="0"/>
          </a:p>
          <a:p>
            <a:r>
              <a:rPr lang="fi-FI" smtClean="0"/>
              <a:t>Tiimit </a:t>
            </a:r>
            <a:r>
              <a:rPr lang="fi-FI"/>
              <a:t>vastaavat myös tiimin sisäisen kuormituksen tasaamisesta hoitotyöparien kesken. </a:t>
            </a:r>
            <a:endParaRPr lang="fi-FI" smtClean="0"/>
          </a:p>
        </p:txBody>
      </p:sp>
    </p:spTree>
    <p:extLst>
      <p:ext uri="{BB962C8B-B14F-4D97-AF65-F5344CB8AC3E}">
        <p14:creationId xmlns:p14="http://schemas.microsoft.com/office/powerpoint/2010/main" val="137901774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Johtamisjärjestelmän pääperiaate</a:t>
            </a:r>
            <a:endParaRPr lang="fi-FI"/>
          </a:p>
        </p:txBody>
      </p:sp>
      <p:sp>
        <p:nvSpPr>
          <p:cNvPr id="4" name="Alatunnisteen paikkamerkki 3"/>
          <p:cNvSpPr>
            <a:spLocks noGrp="1"/>
          </p:cNvSpPr>
          <p:nvPr>
            <p:ph type="ftr" sz="quarter" idx="11"/>
          </p:nvPr>
        </p:nvSpPr>
        <p:spPr/>
        <p:txBody>
          <a:bodyPr/>
          <a:lstStyle/>
          <a:p>
            <a:r>
              <a:rPr lang="fi-FI" smtClean="0"/>
              <a:t>Palvelutuotannon järjestämismallin vaihtoehtojen selvitys</a:t>
            </a:r>
            <a:endParaRPr lang="fi-FI"/>
          </a:p>
        </p:txBody>
      </p:sp>
      <p:sp>
        <p:nvSpPr>
          <p:cNvPr id="5" name="Dian numeron paikkamerkki 4"/>
          <p:cNvSpPr>
            <a:spLocks noGrp="1"/>
          </p:cNvSpPr>
          <p:nvPr>
            <p:ph type="sldNum" sz="quarter" idx="12"/>
          </p:nvPr>
        </p:nvSpPr>
        <p:spPr/>
        <p:txBody>
          <a:bodyPr/>
          <a:lstStyle/>
          <a:p>
            <a:fld id="{EFCDBE93-361D-4CD2-9555-3BEF8F9EA345}" type="slidenum">
              <a:rPr lang="fi-FI" smtClean="0"/>
              <a:t>27</a:t>
            </a:fld>
            <a:endParaRPr lang="fi-FI"/>
          </a:p>
        </p:txBody>
      </p:sp>
      <p:sp>
        <p:nvSpPr>
          <p:cNvPr id="8" name="Alanuoli 7"/>
          <p:cNvSpPr/>
          <p:nvPr/>
        </p:nvSpPr>
        <p:spPr>
          <a:xfrm>
            <a:off x="3059832" y="1772815"/>
            <a:ext cx="2952328" cy="4824537"/>
          </a:xfrm>
          <a:prstGeom prst="downArrow">
            <a:avLst/>
          </a:prstGeom>
          <a:gradFill>
            <a:gsLst>
              <a:gs pos="53000">
                <a:srgbClr val="CCECFF"/>
              </a:gs>
              <a:gs pos="80000">
                <a:schemeClr val="accent5">
                  <a:lumMod val="60000"/>
                  <a:lumOff val="40000"/>
                </a:schemeClr>
              </a:gs>
              <a:gs pos="100000">
                <a:schemeClr val="accent5">
                  <a:lumMod val="60000"/>
                  <a:lumOff val="40000"/>
                </a:schemeClr>
              </a:gs>
            </a:gsLst>
            <a:lin ang="5400000" scaled="0"/>
          </a:gradFill>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r>
              <a:rPr lang="fi-FI" sz="1600" b="1">
                <a:solidFill>
                  <a:prstClr val="black"/>
                </a:solidFill>
              </a:rPr>
              <a:t>Tiimipalaverit</a:t>
            </a:r>
          </a:p>
          <a:p>
            <a:pPr marL="0" lvl="1"/>
            <a:r>
              <a:rPr lang="fi-FI" sz="1200">
                <a:solidFill>
                  <a:prstClr val="black"/>
                </a:solidFill>
              </a:rPr>
              <a:t>Vastuussa tiimi- ja </a:t>
            </a:r>
            <a:r>
              <a:rPr lang="fi-FI" sz="1200" smtClean="0">
                <a:solidFill>
                  <a:prstClr val="black"/>
                </a:solidFill>
              </a:rPr>
              <a:t>hoitojaksolähtöinen </a:t>
            </a:r>
            <a:r>
              <a:rPr lang="fi-FI" sz="1200">
                <a:solidFill>
                  <a:prstClr val="black"/>
                </a:solidFill>
              </a:rPr>
              <a:t>palvelutuotannon johtamisesta sekä vastuualueensa </a:t>
            </a:r>
            <a:r>
              <a:rPr lang="fi-FI" sz="1200" smtClean="0">
                <a:solidFill>
                  <a:prstClr val="black"/>
                </a:solidFill>
              </a:rPr>
              <a:t>henkilöstön, infran</a:t>
            </a:r>
            <a:r>
              <a:rPr lang="fi-FI" sz="1200">
                <a:solidFill>
                  <a:prstClr val="black"/>
                </a:solidFill>
              </a:rPr>
              <a:t>, </a:t>
            </a:r>
            <a:r>
              <a:rPr lang="fi-FI" sz="1200" smtClean="0">
                <a:solidFill>
                  <a:prstClr val="black"/>
                </a:solidFill>
              </a:rPr>
              <a:t>palveluverkon </a:t>
            </a:r>
            <a:r>
              <a:rPr lang="fi-FI" sz="1200">
                <a:solidFill>
                  <a:prstClr val="black"/>
                </a:solidFill>
              </a:rPr>
              <a:t>ja tukipalveluiden johtamisesta </a:t>
            </a:r>
          </a:p>
        </p:txBody>
      </p:sp>
      <p:sp>
        <p:nvSpPr>
          <p:cNvPr id="13" name="Tekstiruutu 12"/>
          <p:cNvSpPr txBox="1"/>
          <p:nvPr/>
        </p:nvSpPr>
        <p:spPr>
          <a:xfrm>
            <a:off x="1331640" y="1628800"/>
            <a:ext cx="2448272" cy="2554545"/>
          </a:xfrm>
          <a:prstGeom prst="rect">
            <a:avLst/>
          </a:prstGeom>
          <a:noFill/>
        </p:spPr>
        <p:txBody>
          <a:bodyPr wrap="square" rtlCol="0">
            <a:spAutoFit/>
          </a:bodyPr>
          <a:lstStyle/>
          <a:p>
            <a:r>
              <a:rPr lang="fi-FI" sz="1600" b="1" smtClean="0"/>
              <a:t>STH:n suppea ja laaja johtoryhmä</a:t>
            </a:r>
          </a:p>
          <a:p>
            <a:pPr marL="285750" lvl="1" indent="-285750">
              <a:buFont typeface="Arial" panose="020B0604020202020204" pitchFamily="34" charset="0"/>
              <a:buChar char="•"/>
            </a:pPr>
            <a:r>
              <a:rPr lang="fi-FI" sz="1600"/>
              <a:t>Budjetti-, tuotanto- ja kehittämisvastuussa Turun kaupungin </a:t>
            </a:r>
            <a:r>
              <a:rPr lang="fi-FI" sz="1600" smtClean="0"/>
              <a:t>sth:sta</a:t>
            </a:r>
          </a:p>
          <a:p>
            <a:pPr marL="285750" lvl="1" indent="-285750">
              <a:buFont typeface="Arial" panose="020B0604020202020204" pitchFamily="34" charset="0"/>
              <a:buChar char="•"/>
            </a:pPr>
            <a:r>
              <a:rPr lang="fi-FI" sz="1600" smtClean="0"/>
              <a:t>Ohjurina strategiset ja operatiiviset sopimukset</a:t>
            </a:r>
            <a:endParaRPr lang="fi-FI" sz="1600"/>
          </a:p>
          <a:p>
            <a:endParaRPr lang="fi-FI" sz="1600" smtClean="0"/>
          </a:p>
          <a:p>
            <a:endParaRPr lang="fi-FI" sz="1600"/>
          </a:p>
        </p:txBody>
      </p:sp>
      <p:sp>
        <p:nvSpPr>
          <p:cNvPr id="6" name="Nuoli oikealle 5"/>
          <p:cNvSpPr/>
          <p:nvPr/>
        </p:nvSpPr>
        <p:spPr>
          <a:xfrm>
            <a:off x="1331640" y="3068960"/>
            <a:ext cx="5472608" cy="2592288"/>
          </a:xfrm>
          <a:prstGeom prst="rightArrow">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fi-FI" sz="1400" b="1">
                <a:solidFill>
                  <a:schemeClr val="tx1"/>
                </a:solidFill>
              </a:rPr>
              <a:t>Palvelutuotannon ohjausryhmä</a:t>
            </a:r>
          </a:p>
          <a:p>
            <a:pPr marL="0" lvl="1"/>
            <a:r>
              <a:rPr lang="fi-FI" sz="1200">
                <a:solidFill>
                  <a:schemeClr val="tx1"/>
                </a:solidFill>
              </a:rPr>
              <a:t>Vastuussa palvelutuotantoprosessien, </a:t>
            </a:r>
            <a:endParaRPr lang="fi-FI" sz="1200" smtClean="0">
              <a:solidFill>
                <a:schemeClr val="tx1"/>
              </a:solidFill>
            </a:endParaRPr>
          </a:p>
          <a:p>
            <a:pPr marL="0" lvl="1"/>
            <a:r>
              <a:rPr lang="fi-FI" sz="1200" smtClean="0">
                <a:solidFill>
                  <a:schemeClr val="tx1"/>
                </a:solidFill>
              </a:rPr>
              <a:t>osaamisalueiden </a:t>
            </a:r>
            <a:r>
              <a:rPr lang="fi-FI" sz="1200">
                <a:solidFill>
                  <a:schemeClr val="tx1"/>
                </a:solidFill>
              </a:rPr>
              <a:t>ja hoitoonpääsyn </a:t>
            </a:r>
            <a:endParaRPr lang="fi-FI" sz="1200" smtClean="0">
              <a:solidFill>
                <a:schemeClr val="tx1"/>
              </a:solidFill>
            </a:endParaRPr>
          </a:p>
          <a:p>
            <a:pPr marL="0" lvl="1"/>
            <a:r>
              <a:rPr lang="fi-FI" sz="1200" smtClean="0">
                <a:solidFill>
                  <a:schemeClr val="tx1"/>
                </a:solidFill>
              </a:rPr>
              <a:t>johtamisesta</a:t>
            </a:r>
            <a:endParaRPr lang="fi-FI" sz="1200">
              <a:solidFill>
                <a:schemeClr val="tx1"/>
              </a:solidFill>
            </a:endParaRPr>
          </a:p>
        </p:txBody>
      </p:sp>
      <p:sp>
        <p:nvSpPr>
          <p:cNvPr id="9" name="Tekstiruutu 8"/>
          <p:cNvSpPr txBox="1"/>
          <p:nvPr/>
        </p:nvSpPr>
        <p:spPr>
          <a:xfrm>
            <a:off x="5940152" y="1629474"/>
            <a:ext cx="2088232" cy="1215717"/>
          </a:xfrm>
          <a:prstGeom prst="rect">
            <a:avLst/>
          </a:prstGeom>
          <a:noFill/>
        </p:spPr>
        <p:txBody>
          <a:bodyPr wrap="square" rtlCol="0">
            <a:spAutoFit/>
          </a:bodyPr>
          <a:lstStyle/>
          <a:p>
            <a:r>
              <a:rPr lang="fi-FI" sz="1400" b="1" smtClean="0"/>
              <a:t>Ammattiryhmäkokoukset</a:t>
            </a:r>
          </a:p>
          <a:p>
            <a:pPr marL="171450" indent="-171450">
              <a:buFont typeface="Arial" panose="020B0604020202020204" pitchFamily="34" charset="0"/>
              <a:buChar char="•"/>
            </a:pPr>
            <a:r>
              <a:rPr lang="fi-FI" sz="1200"/>
              <a:t>Keskittyvät ammatillisen osaamisen ja ammatillisen työn menetelmien kehittämiseen</a:t>
            </a:r>
          </a:p>
          <a:p>
            <a:endParaRPr lang="fi-FI" sz="1100"/>
          </a:p>
        </p:txBody>
      </p:sp>
    </p:spTree>
    <p:extLst>
      <p:ext uri="{BB962C8B-B14F-4D97-AF65-F5344CB8AC3E}">
        <p14:creationId xmlns:p14="http://schemas.microsoft.com/office/powerpoint/2010/main" val="292149575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5. Järjestämisvaihtoehdot</a:t>
            </a:r>
            <a:endParaRPr lang="fi-FI"/>
          </a:p>
        </p:txBody>
      </p:sp>
      <p:sp>
        <p:nvSpPr>
          <p:cNvPr id="3" name="Tekstin paikkamerkki 2"/>
          <p:cNvSpPr>
            <a:spLocks noGrp="1"/>
          </p:cNvSpPr>
          <p:nvPr>
            <p:ph type="body" idx="1"/>
          </p:nvPr>
        </p:nvSpPr>
        <p:spPr/>
        <p:txBody>
          <a:bodyPr>
            <a:normAutofit/>
          </a:bodyPr>
          <a:lstStyle/>
          <a:p>
            <a:pPr marL="457200" indent="-457200">
              <a:buAutoNum type="arabicPeriod"/>
            </a:pPr>
            <a:r>
              <a:rPr lang="fi-FI" smtClean="0"/>
              <a:t>Modifioitu yksikkö</a:t>
            </a:r>
          </a:p>
          <a:p>
            <a:pPr marL="457200" indent="-457200">
              <a:buAutoNum type="arabicPeriod"/>
            </a:pPr>
            <a:r>
              <a:rPr lang="fi-FI" smtClean="0"/>
              <a:t>Liikelaitos</a:t>
            </a:r>
          </a:p>
          <a:p>
            <a:pPr marL="457200" indent="-457200">
              <a:buAutoNum type="arabicPeriod"/>
            </a:pPr>
            <a:r>
              <a:rPr lang="fi-FI" smtClean="0"/>
              <a:t>Osakeyhtiö sidosryksikkönä</a:t>
            </a:r>
          </a:p>
          <a:p>
            <a:pPr marL="457200" indent="-457200">
              <a:buAutoNum type="arabicPeriod"/>
            </a:pPr>
            <a:r>
              <a:rPr lang="fi-FI" smtClean="0"/>
              <a:t>Osakeyhtiö avoimilla markkinoilla</a:t>
            </a:r>
          </a:p>
        </p:txBody>
      </p:sp>
      <p:sp>
        <p:nvSpPr>
          <p:cNvPr id="4" name="Alatunnisteen paikkamerkki 3"/>
          <p:cNvSpPr>
            <a:spLocks noGrp="1"/>
          </p:cNvSpPr>
          <p:nvPr>
            <p:ph type="ftr" sz="quarter" idx="11"/>
          </p:nvPr>
        </p:nvSpPr>
        <p:spPr/>
        <p:txBody>
          <a:bodyPr/>
          <a:lstStyle/>
          <a:p>
            <a:r>
              <a:rPr lang="fi-FI" smtClean="0"/>
              <a:t>Palvelutuotannon järjestämismallin vaihtoehtojen selvitys</a:t>
            </a:r>
            <a:endParaRPr lang="fi-FI"/>
          </a:p>
        </p:txBody>
      </p:sp>
      <p:sp>
        <p:nvSpPr>
          <p:cNvPr id="5" name="Dian numeron paikkamerkki 4"/>
          <p:cNvSpPr>
            <a:spLocks noGrp="1"/>
          </p:cNvSpPr>
          <p:nvPr>
            <p:ph type="sldNum" sz="quarter" idx="12"/>
          </p:nvPr>
        </p:nvSpPr>
        <p:spPr/>
        <p:txBody>
          <a:bodyPr/>
          <a:lstStyle/>
          <a:p>
            <a:fld id="{EFCDBE93-361D-4CD2-9555-3BEF8F9EA345}" type="slidenum">
              <a:rPr lang="fi-FI" smtClean="0"/>
              <a:t>28</a:t>
            </a:fld>
            <a:endParaRPr lang="fi-FI"/>
          </a:p>
        </p:txBody>
      </p:sp>
    </p:spTree>
    <p:extLst>
      <p:ext uri="{BB962C8B-B14F-4D97-AF65-F5344CB8AC3E}">
        <p14:creationId xmlns:p14="http://schemas.microsoft.com/office/powerpoint/2010/main" val="142297752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57200" y="413792"/>
            <a:ext cx="8229600" cy="1143000"/>
          </a:xfrm>
        </p:spPr>
        <p:txBody>
          <a:bodyPr>
            <a:noAutofit/>
          </a:bodyPr>
          <a:lstStyle/>
          <a:p>
            <a:r>
              <a:rPr lang="fi-FI" sz="2800" smtClean="0"/>
              <a:t>Miten kaupungin asettamia tavoitteita ja vaikuttavuuskriteereitä arvioidaan ja esitetään? </a:t>
            </a:r>
            <a:endParaRPr lang="fi-FI" sz="2800"/>
          </a:p>
        </p:txBody>
      </p:sp>
      <p:sp>
        <p:nvSpPr>
          <p:cNvPr id="7" name="Tekstin paikkamerkki 6"/>
          <p:cNvSpPr>
            <a:spLocks noGrp="1"/>
          </p:cNvSpPr>
          <p:nvPr>
            <p:ph type="body" idx="1"/>
          </p:nvPr>
        </p:nvSpPr>
        <p:spPr/>
        <p:txBody>
          <a:bodyPr/>
          <a:lstStyle/>
          <a:p>
            <a:r>
              <a:rPr lang="fi-FI" smtClean="0"/>
              <a:t>Arviointinäkökulmat</a:t>
            </a:r>
            <a:endParaRPr lang="fi-FI"/>
          </a:p>
        </p:txBody>
      </p:sp>
      <p:sp>
        <p:nvSpPr>
          <p:cNvPr id="8" name="Sisällön paikkamerkki 7"/>
          <p:cNvSpPr>
            <a:spLocks noGrp="1"/>
          </p:cNvSpPr>
          <p:nvPr>
            <p:ph sz="half" idx="2"/>
          </p:nvPr>
        </p:nvSpPr>
        <p:spPr>
          <a:xfrm>
            <a:off x="457200" y="3096344"/>
            <a:ext cx="4040188" cy="3645024"/>
          </a:xfrm>
        </p:spPr>
        <p:txBody>
          <a:bodyPr>
            <a:normAutofit fontScale="55000" lnSpcReduction="20000"/>
          </a:bodyPr>
          <a:lstStyle/>
          <a:p>
            <a:pPr marL="457200" indent="-457200">
              <a:buFont typeface="+mj-lt"/>
              <a:buAutoNum type="arabicPeriod"/>
            </a:pPr>
            <a:r>
              <a:rPr lang="fi-FI"/>
              <a:t>Yhteensopivuus kaupungin </a:t>
            </a:r>
            <a:r>
              <a:rPr lang="fi-FI" smtClean="0"/>
              <a:t>strategiaan</a:t>
            </a:r>
          </a:p>
          <a:p>
            <a:pPr marL="457200" indent="-457200">
              <a:buFont typeface="+mj-lt"/>
              <a:buAutoNum type="arabicPeriod"/>
            </a:pPr>
            <a:r>
              <a:rPr lang="fi-FI"/>
              <a:t>Yhteensopivuus SOTE-uudistuksen ja HYTO:n suunnitelmien </a:t>
            </a:r>
            <a:r>
              <a:rPr lang="fi-FI" smtClean="0"/>
              <a:t>kanssa</a:t>
            </a:r>
          </a:p>
          <a:p>
            <a:pPr marL="457200" indent="-457200">
              <a:buFont typeface="+mj-lt"/>
              <a:buAutoNum type="arabicPeriod"/>
            </a:pPr>
            <a:r>
              <a:rPr lang="fi-FI"/>
              <a:t>Joustavuus-, ketteryys- ja  operointikykyvaatimukset </a:t>
            </a:r>
            <a:endParaRPr lang="fi-FI" smtClean="0"/>
          </a:p>
          <a:p>
            <a:pPr marL="457200" indent="-457200">
              <a:buFont typeface="+mj-lt"/>
              <a:buAutoNum type="arabicPeriod"/>
            </a:pPr>
            <a:r>
              <a:rPr lang="fi-FI"/>
              <a:t>Kilpailukykyisyys  (hinta, laatu, vasteaika, joustavuus), rooli </a:t>
            </a:r>
            <a:r>
              <a:rPr lang="fi-FI" smtClean="0"/>
              <a:t>markkinoilla</a:t>
            </a:r>
          </a:p>
          <a:p>
            <a:pPr marL="457200" indent="-457200">
              <a:buFont typeface="+mj-lt"/>
              <a:buAutoNum type="arabicPeriod"/>
            </a:pPr>
            <a:r>
              <a:rPr lang="fi-FI"/>
              <a:t>Asiakasvaikuttavuus, Asiakkaiden tarpeisiin </a:t>
            </a:r>
            <a:r>
              <a:rPr lang="fi-FI" smtClean="0"/>
              <a:t>vastaaminen</a:t>
            </a:r>
          </a:p>
          <a:p>
            <a:pPr marL="457200" indent="-457200">
              <a:buFont typeface="+mj-lt"/>
              <a:buAutoNum type="arabicPeriod"/>
            </a:pPr>
            <a:r>
              <a:rPr lang="fi-FI"/>
              <a:t>Taloudellinen </a:t>
            </a:r>
            <a:r>
              <a:rPr lang="fi-FI" smtClean="0"/>
              <a:t>kustannustehokkuus</a:t>
            </a:r>
          </a:p>
          <a:p>
            <a:pPr marL="457200" indent="-457200">
              <a:buFont typeface="+mj-lt"/>
              <a:buAutoNum type="arabicPeriod"/>
            </a:pPr>
            <a:r>
              <a:rPr lang="fi-FI" smtClean="0"/>
              <a:t>Turun </a:t>
            </a:r>
            <a:r>
              <a:rPr lang="fi-FI"/>
              <a:t>kaupungin henkilöstöpolitiikka ja TES </a:t>
            </a:r>
            <a:r>
              <a:rPr lang="fi-FI" smtClean="0"/>
              <a:t>–juridiikka</a:t>
            </a:r>
          </a:p>
          <a:p>
            <a:pPr marL="457200" indent="-457200">
              <a:buFont typeface="+mj-lt"/>
              <a:buAutoNum type="arabicPeriod"/>
            </a:pPr>
            <a:r>
              <a:rPr lang="fi-FI" smtClean="0"/>
              <a:t>Sopimusjuridiikka</a:t>
            </a:r>
          </a:p>
          <a:p>
            <a:pPr marL="457200" indent="-457200">
              <a:buFont typeface="+mj-lt"/>
              <a:buAutoNum type="arabicPeriod"/>
            </a:pPr>
            <a:r>
              <a:rPr lang="fi-FI"/>
              <a:t>Halutun toimintamallin käyttöönottoon liittyvä osaamis- , työpanostus- ja </a:t>
            </a:r>
            <a:r>
              <a:rPr lang="fi-FI" smtClean="0"/>
              <a:t>investointitarve</a:t>
            </a:r>
          </a:p>
          <a:p>
            <a:pPr marL="457200" indent="-457200">
              <a:buFont typeface="+mj-lt"/>
              <a:buAutoNum type="arabicPeriod"/>
            </a:pPr>
            <a:r>
              <a:rPr lang="fi-FI"/>
              <a:t>Ylempien organisaatioiden ohjaus</a:t>
            </a:r>
          </a:p>
          <a:p>
            <a:pPr marL="457200" indent="-457200">
              <a:buFont typeface="+mj-lt"/>
              <a:buAutoNum type="arabicPeriod"/>
            </a:pPr>
            <a:r>
              <a:rPr lang="fi-FI"/>
              <a:t>Muut riskit ja mahdolliset </a:t>
            </a:r>
            <a:r>
              <a:rPr lang="fi-FI" smtClean="0"/>
              <a:t>esteet</a:t>
            </a:r>
          </a:p>
          <a:p>
            <a:pPr marL="457200" indent="-457200">
              <a:buFont typeface="+mj-lt"/>
              <a:buAutoNum type="arabicPeriod"/>
            </a:pPr>
            <a:r>
              <a:rPr lang="fi-FI"/>
              <a:t>Yhteenveto järjestämisvaihtoehtojen mahdollisuuksista ja haasteita</a:t>
            </a:r>
            <a:endParaRPr lang="fi-FI" smtClean="0"/>
          </a:p>
          <a:p>
            <a:endParaRPr lang="fi-FI" smtClean="0"/>
          </a:p>
        </p:txBody>
      </p:sp>
      <p:sp>
        <p:nvSpPr>
          <p:cNvPr id="9" name="Tekstin paikkamerkki 8"/>
          <p:cNvSpPr>
            <a:spLocks noGrp="1"/>
          </p:cNvSpPr>
          <p:nvPr>
            <p:ph type="body" sz="quarter" idx="3"/>
          </p:nvPr>
        </p:nvSpPr>
        <p:spPr/>
        <p:txBody>
          <a:bodyPr/>
          <a:lstStyle/>
          <a:p>
            <a:r>
              <a:rPr lang="fi-FI" smtClean="0"/>
              <a:t>Vertailuanalyysi</a:t>
            </a:r>
            <a:endParaRPr lang="fi-FI"/>
          </a:p>
        </p:txBody>
      </p:sp>
      <p:graphicFrame>
        <p:nvGraphicFramePr>
          <p:cNvPr id="3" name="Sisällön paikkamerkki 2"/>
          <p:cNvGraphicFramePr>
            <a:graphicFrameLocks noGrp="1"/>
          </p:cNvGraphicFramePr>
          <p:nvPr>
            <p:ph sz="quarter" idx="4"/>
            <p:extLst>
              <p:ext uri="{D42A27DB-BD31-4B8C-83A1-F6EECF244321}">
                <p14:modId xmlns:p14="http://schemas.microsoft.com/office/powerpoint/2010/main" val="2773818394"/>
              </p:ext>
            </p:extLst>
          </p:nvPr>
        </p:nvGraphicFramePr>
        <p:xfrm>
          <a:off x="4788024" y="2204864"/>
          <a:ext cx="3849037" cy="4370400"/>
        </p:xfrm>
        <a:graphic>
          <a:graphicData uri="http://schemas.openxmlformats.org/drawingml/2006/table">
            <a:tbl>
              <a:tblPr firstRow="1" bandRow="1">
                <a:tableStyleId>{5C22544A-7EE6-4342-B048-85BDC9FD1C3A}</a:tableStyleId>
              </a:tblPr>
              <a:tblGrid>
                <a:gridCol w="1229653"/>
                <a:gridCol w="327423"/>
                <a:gridCol w="327423"/>
                <a:gridCol w="327423"/>
                <a:gridCol w="327423"/>
                <a:gridCol w="327423"/>
                <a:gridCol w="327423"/>
                <a:gridCol w="327423"/>
                <a:gridCol w="327423"/>
              </a:tblGrid>
              <a:tr h="274320">
                <a:tc rowSpan="2">
                  <a:txBody>
                    <a:bodyPr/>
                    <a:lstStyle/>
                    <a:p>
                      <a:r>
                        <a:rPr lang="fi-FI" sz="1200" smtClean="0">
                          <a:latin typeface="Arial" panose="020B0604020202020204" pitchFamily="34" charset="0"/>
                          <a:cs typeface="Arial" panose="020B0604020202020204" pitchFamily="34" charset="0"/>
                        </a:rPr>
                        <a:t>Arviointi-näkökulmat</a:t>
                      </a:r>
                      <a:endParaRPr lang="fi-FI" sz="1200">
                        <a:latin typeface="Arial" panose="020B0604020202020204" pitchFamily="34" charset="0"/>
                        <a:cs typeface="Arial" panose="020B0604020202020204" pitchFamily="34" charset="0"/>
                      </a:endParaRPr>
                    </a:p>
                  </a:txBody>
                  <a:tcPr/>
                </a:tc>
                <a:tc gridSpan="8">
                  <a:txBody>
                    <a:bodyPr/>
                    <a:lstStyle/>
                    <a:p>
                      <a:r>
                        <a:rPr lang="fi-FI" sz="1200" smtClean="0">
                          <a:latin typeface="Arial" panose="020B0604020202020204" pitchFamily="34" charset="0"/>
                          <a:cs typeface="Arial" panose="020B0604020202020204" pitchFamily="34" charset="0"/>
                        </a:rPr>
                        <a:t>Järjestämisvaihtoehdot</a:t>
                      </a:r>
                      <a:endParaRPr lang="fi-FI" sz="1200">
                        <a:latin typeface="Arial" panose="020B0604020202020204" pitchFamily="34" charset="0"/>
                        <a:cs typeface="Arial" panose="020B0604020202020204" pitchFamily="34" charset="0"/>
                      </a:endParaRPr>
                    </a:p>
                  </a:txBody>
                  <a:tcPr/>
                </a:tc>
                <a:tc hMerge="1">
                  <a:txBody>
                    <a:bodyPr/>
                    <a:lstStyle/>
                    <a:p>
                      <a:endParaRPr lang="fi-FI" sz="1200">
                        <a:latin typeface="Arial" panose="020B0604020202020204" pitchFamily="34" charset="0"/>
                        <a:cs typeface="Arial" panose="020B0604020202020204" pitchFamily="34" charset="0"/>
                      </a:endParaRPr>
                    </a:p>
                  </a:txBody>
                  <a:tcPr/>
                </a:tc>
                <a:tc hMerge="1">
                  <a:txBody>
                    <a:bodyPr/>
                    <a:lstStyle/>
                    <a:p>
                      <a:endParaRPr lang="fi-FI" sz="1200">
                        <a:latin typeface="Arial" panose="020B0604020202020204" pitchFamily="34" charset="0"/>
                        <a:cs typeface="Arial" panose="020B0604020202020204" pitchFamily="34" charset="0"/>
                      </a:endParaRPr>
                    </a:p>
                  </a:txBody>
                  <a:tcPr/>
                </a:tc>
                <a:tc hMerge="1">
                  <a:txBody>
                    <a:bodyPr/>
                    <a:lstStyle/>
                    <a:p>
                      <a:endParaRPr lang="fi-FI" sz="1200">
                        <a:latin typeface="Arial" panose="020B0604020202020204" pitchFamily="34" charset="0"/>
                        <a:cs typeface="Arial" panose="020B0604020202020204" pitchFamily="34" charset="0"/>
                      </a:endParaRPr>
                    </a:p>
                  </a:txBody>
                  <a:tcPr/>
                </a:tc>
                <a:tc hMerge="1">
                  <a:txBody>
                    <a:bodyPr/>
                    <a:lstStyle/>
                    <a:p>
                      <a:endParaRPr lang="fi-FI" sz="1200">
                        <a:latin typeface="Arial" panose="020B0604020202020204" pitchFamily="34" charset="0"/>
                        <a:cs typeface="Arial" panose="020B0604020202020204" pitchFamily="34" charset="0"/>
                      </a:endParaRPr>
                    </a:p>
                  </a:txBody>
                  <a:tcPr/>
                </a:tc>
                <a:tc hMerge="1">
                  <a:txBody>
                    <a:bodyPr/>
                    <a:lstStyle/>
                    <a:p>
                      <a:endParaRPr lang="fi-FI" sz="1200">
                        <a:latin typeface="Arial" panose="020B0604020202020204" pitchFamily="34" charset="0"/>
                        <a:cs typeface="Arial" panose="020B0604020202020204" pitchFamily="34" charset="0"/>
                      </a:endParaRPr>
                    </a:p>
                  </a:txBody>
                  <a:tcPr/>
                </a:tc>
                <a:tc hMerge="1">
                  <a:txBody>
                    <a:bodyPr/>
                    <a:lstStyle/>
                    <a:p>
                      <a:endParaRPr lang="fi-FI" sz="1200">
                        <a:latin typeface="Arial" panose="020B0604020202020204" pitchFamily="34" charset="0"/>
                        <a:cs typeface="Arial" panose="020B0604020202020204" pitchFamily="34" charset="0"/>
                      </a:endParaRPr>
                    </a:p>
                  </a:txBody>
                  <a:tcPr/>
                </a:tc>
                <a:tc hMerge="1">
                  <a:txBody>
                    <a:bodyPr/>
                    <a:lstStyle/>
                    <a:p>
                      <a:endParaRPr lang="fi-FI" sz="1200">
                        <a:latin typeface="Arial" panose="020B0604020202020204" pitchFamily="34" charset="0"/>
                        <a:cs typeface="Arial" panose="020B0604020202020204" pitchFamily="34" charset="0"/>
                      </a:endParaRPr>
                    </a:p>
                  </a:txBody>
                  <a:tcPr/>
                </a:tc>
              </a:tr>
              <a:tr h="274320">
                <a:tc vMerge="1">
                  <a:txBody>
                    <a:bodyPr/>
                    <a:lstStyle/>
                    <a:p>
                      <a:endParaRPr lang="fi-FI" sz="1200">
                        <a:latin typeface="Arial" panose="020B0604020202020204" pitchFamily="34" charset="0"/>
                        <a:cs typeface="Arial" panose="020B0604020202020204" pitchFamily="34" charset="0"/>
                      </a:endParaRPr>
                    </a:p>
                  </a:txBody>
                  <a:tcPr/>
                </a:tc>
                <a:tc gridSpan="2">
                  <a:txBody>
                    <a:bodyPr/>
                    <a:lstStyle/>
                    <a:p>
                      <a:r>
                        <a:rPr lang="fi-FI" sz="1200" smtClean="0">
                          <a:latin typeface="Arial" panose="020B0604020202020204" pitchFamily="34" charset="0"/>
                          <a:cs typeface="Arial" panose="020B0604020202020204" pitchFamily="34" charset="0"/>
                        </a:rPr>
                        <a:t>Uudis-tettu yks.</a:t>
                      </a:r>
                      <a:endParaRPr lang="fi-FI" sz="1200">
                        <a:latin typeface="Arial" panose="020B0604020202020204" pitchFamily="34" charset="0"/>
                        <a:cs typeface="Arial" panose="020B0604020202020204" pitchFamily="34" charset="0"/>
                      </a:endParaRPr>
                    </a:p>
                  </a:txBody>
                  <a:tcPr/>
                </a:tc>
                <a:tc hMerge="1">
                  <a:txBody>
                    <a:bodyPr/>
                    <a:lstStyle/>
                    <a:p>
                      <a:endParaRPr lang="fi-FI" sz="1200">
                        <a:latin typeface="Arial" panose="020B0604020202020204" pitchFamily="34" charset="0"/>
                        <a:cs typeface="Arial" panose="020B0604020202020204" pitchFamily="34" charset="0"/>
                      </a:endParaRPr>
                    </a:p>
                  </a:txBody>
                  <a:tcPr/>
                </a:tc>
                <a:tc gridSpan="2">
                  <a:txBody>
                    <a:bodyPr/>
                    <a:lstStyle/>
                    <a:p>
                      <a:r>
                        <a:rPr lang="fi-FI" sz="1200" smtClean="0">
                          <a:latin typeface="Arial" panose="020B0604020202020204" pitchFamily="34" charset="0"/>
                          <a:cs typeface="Arial" panose="020B0604020202020204" pitchFamily="34" charset="0"/>
                        </a:rPr>
                        <a:t>Liike-laitos</a:t>
                      </a:r>
                      <a:endParaRPr lang="fi-FI" sz="1200">
                        <a:latin typeface="Arial" panose="020B0604020202020204" pitchFamily="34" charset="0"/>
                        <a:cs typeface="Arial" panose="020B0604020202020204" pitchFamily="34" charset="0"/>
                      </a:endParaRPr>
                    </a:p>
                  </a:txBody>
                  <a:tcPr/>
                </a:tc>
                <a:tc hMerge="1">
                  <a:txBody>
                    <a:bodyPr/>
                    <a:lstStyle/>
                    <a:p>
                      <a:endParaRPr lang="fi-FI" sz="1200">
                        <a:latin typeface="Arial" panose="020B0604020202020204" pitchFamily="34" charset="0"/>
                        <a:cs typeface="Arial" panose="020B0604020202020204" pitchFamily="34" charset="0"/>
                      </a:endParaRPr>
                    </a:p>
                  </a:txBody>
                  <a:tcPr/>
                </a:tc>
                <a:tc gridSpan="2">
                  <a:txBody>
                    <a:bodyPr/>
                    <a:lstStyle/>
                    <a:p>
                      <a:r>
                        <a:rPr lang="fi-FI" sz="1200" smtClean="0">
                          <a:latin typeface="Arial" panose="020B0604020202020204" pitchFamily="34" charset="0"/>
                          <a:cs typeface="Arial" panose="020B0604020202020204" pitchFamily="34" charset="0"/>
                        </a:rPr>
                        <a:t>Oy sidos-yks.</a:t>
                      </a:r>
                      <a:endParaRPr lang="fi-FI" sz="1200">
                        <a:latin typeface="Arial" panose="020B0604020202020204" pitchFamily="34" charset="0"/>
                        <a:cs typeface="Arial" panose="020B0604020202020204" pitchFamily="34" charset="0"/>
                      </a:endParaRPr>
                    </a:p>
                  </a:txBody>
                  <a:tcPr/>
                </a:tc>
                <a:tc hMerge="1">
                  <a:txBody>
                    <a:bodyPr/>
                    <a:lstStyle/>
                    <a:p>
                      <a:endParaRPr lang="fi-FI" sz="1200">
                        <a:latin typeface="Arial" panose="020B0604020202020204" pitchFamily="34" charset="0"/>
                        <a:cs typeface="Arial" panose="020B0604020202020204" pitchFamily="34" charset="0"/>
                      </a:endParaRPr>
                    </a:p>
                  </a:txBody>
                  <a:tcPr/>
                </a:tc>
                <a:tc gridSpan="2">
                  <a:txBody>
                    <a:bodyPr/>
                    <a:lstStyle/>
                    <a:p>
                      <a:r>
                        <a:rPr lang="fi-FI" sz="1200" smtClean="0">
                          <a:latin typeface="Arial" panose="020B0604020202020204" pitchFamily="34" charset="0"/>
                          <a:cs typeface="Arial" panose="020B0604020202020204" pitchFamily="34" charset="0"/>
                        </a:rPr>
                        <a:t>Oy avoim. markk.</a:t>
                      </a:r>
                      <a:endParaRPr lang="fi-FI" sz="1200">
                        <a:latin typeface="Arial" panose="020B0604020202020204" pitchFamily="34" charset="0"/>
                        <a:cs typeface="Arial" panose="020B0604020202020204" pitchFamily="34" charset="0"/>
                      </a:endParaRPr>
                    </a:p>
                  </a:txBody>
                  <a:tcPr/>
                </a:tc>
                <a:tc hMerge="1">
                  <a:txBody>
                    <a:bodyPr/>
                    <a:lstStyle/>
                    <a:p>
                      <a:endParaRPr lang="fi-FI" sz="1200">
                        <a:latin typeface="Arial" panose="020B0604020202020204" pitchFamily="34" charset="0"/>
                        <a:cs typeface="Arial" panose="020B0604020202020204" pitchFamily="34" charset="0"/>
                      </a:endParaRPr>
                    </a:p>
                  </a:txBody>
                  <a:tcPr/>
                </a:tc>
              </a:tr>
              <a:tr h="288000">
                <a:tc>
                  <a:txBody>
                    <a:bodyPr/>
                    <a:lstStyle/>
                    <a:p>
                      <a:r>
                        <a:rPr lang="fi-FI" sz="1050" smtClean="0">
                          <a:latin typeface="Arial" panose="020B0604020202020204" pitchFamily="34" charset="0"/>
                          <a:cs typeface="Arial" panose="020B0604020202020204" pitchFamily="34" charset="0"/>
                        </a:rPr>
                        <a:t>1. Turun</a:t>
                      </a:r>
                      <a:r>
                        <a:rPr lang="fi-FI" sz="1050" baseline="0" smtClean="0">
                          <a:latin typeface="Arial" panose="020B0604020202020204" pitchFamily="34" charset="0"/>
                          <a:cs typeface="Arial" panose="020B0604020202020204" pitchFamily="34" charset="0"/>
                        </a:rPr>
                        <a:t> str</a:t>
                      </a:r>
                      <a:endParaRPr lang="fi-FI" sz="1050">
                        <a:latin typeface="Arial" panose="020B0604020202020204" pitchFamily="34" charset="0"/>
                        <a:cs typeface="Arial" panose="020B0604020202020204" pitchFamily="34" charset="0"/>
                      </a:endParaRPr>
                    </a:p>
                  </a:txBody>
                  <a:tcPr/>
                </a:tc>
                <a:tc>
                  <a:txBody>
                    <a:bodyPr/>
                    <a:lstStyle/>
                    <a:p>
                      <a:endParaRPr lang="fi-FI" sz="1050">
                        <a:latin typeface="Arial" panose="020B0604020202020204" pitchFamily="34" charset="0"/>
                        <a:cs typeface="Arial" panose="020B0604020202020204" pitchFamily="34" charset="0"/>
                      </a:endParaRPr>
                    </a:p>
                  </a:txBody>
                  <a:tcPr>
                    <a:solidFill>
                      <a:srgbClr val="00B050"/>
                    </a:solidFill>
                  </a:tcPr>
                </a:tc>
                <a:tc>
                  <a:txBody>
                    <a:bodyPr/>
                    <a:lstStyle/>
                    <a:p>
                      <a:endParaRPr lang="fi-FI" sz="1050">
                        <a:latin typeface="Arial" panose="020B0604020202020204" pitchFamily="34" charset="0"/>
                        <a:cs typeface="Arial" panose="020B0604020202020204" pitchFamily="34" charset="0"/>
                      </a:endParaRPr>
                    </a:p>
                  </a:txBody>
                  <a:tcPr/>
                </a:tc>
                <a:tc>
                  <a:txBody>
                    <a:bodyPr/>
                    <a:lstStyle/>
                    <a:p>
                      <a:endParaRPr lang="fi-FI" sz="1050">
                        <a:latin typeface="Arial" panose="020B0604020202020204" pitchFamily="34" charset="0"/>
                        <a:cs typeface="Arial" panose="020B0604020202020204" pitchFamily="34" charset="0"/>
                      </a:endParaRPr>
                    </a:p>
                  </a:txBody>
                  <a:tcPr>
                    <a:solidFill>
                      <a:srgbClr val="00B050"/>
                    </a:solidFill>
                  </a:tcPr>
                </a:tc>
                <a:tc>
                  <a:txBody>
                    <a:bodyPr/>
                    <a:lstStyle/>
                    <a:p>
                      <a:endParaRPr lang="fi-FI" sz="1050">
                        <a:latin typeface="Arial" panose="020B0604020202020204" pitchFamily="34" charset="0"/>
                        <a:cs typeface="Arial" panose="020B0604020202020204" pitchFamily="34" charset="0"/>
                      </a:endParaRPr>
                    </a:p>
                  </a:txBody>
                  <a:tcPr/>
                </a:tc>
                <a:tc>
                  <a:txBody>
                    <a:bodyPr/>
                    <a:lstStyle/>
                    <a:p>
                      <a:endParaRPr lang="fi-FI" sz="1050">
                        <a:latin typeface="Arial" panose="020B0604020202020204" pitchFamily="34" charset="0"/>
                        <a:cs typeface="Arial" panose="020B0604020202020204" pitchFamily="34" charset="0"/>
                      </a:endParaRPr>
                    </a:p>
                  </a:txBody>
                  <a:tcPr>
                    <a:solidFill>
                      <a:srgbClr val="00B050"/>
                    </a:solidFill>
                  </a:tcPr>
                </a:tc>
                <a:tc>
                  <a:txBody>
                    <a:bodyPr/>
                    <a:lstStyle/>
                    <a:p>
                      <a:endParaRPr lang="fi-FI" sz="1050">
                        <a:latin typeface="Arial" panose="020B0604020202020204" pitchFamily="34" charset="0"/>
                        <a:cs typeface="Arial" panose="020B0604020202020204" pitchFamily="34" charset="0"/>
                      </a:endParaRPr>
                    </a:p>
                  </a:txBody>
                  <a:tcPr/>
                </a:tc>
                <a:tc>
                  <a:txBody>
                    <a:bodyPr/>
                    <a:lstStyle/>
                    <a:p>
                      <a:endParaRPr lang="fi-FI" sz="1050">
                        <a:latin typeface="Arial" panose="020B0604020202020204" pitchFamily="34" charset="0"/>
                        <a:cs typeface="Arial" panose="020B0604020202020204" pitchFamily="34" charset="0"/>
                      </a:endParaRPr>
                    </a:p>
                  </a:txBody>
                  <a:tcPr>
                    <a:solidFill>
                      <a:srgbClr val="FFFF00"/>
                    </a:solidFill>
                  </a:tcPr>
                </a:tc>
                <a:tc>
                  <a:txBody>
                    <a:bodyPr/>
                    <a:lstStyle/>
                    <a:p>
                      <a:endParaRPr lang="fi-FI" sz="1050">
                        <a:latin typeface="Arial" panose="020B0604020202020204" pitchFamily="34" charset="0"/>
                        <a:cs typeface="Arial" panose="020B0604020202020204" pitchFamily="34" charset="0"/>
                      </a:endParaRPr>
                    </a:p>
                  </a:txBody>
                  <a:tcPr/>
                </a:tc>
              </a:tr>
              <a:tr h="288000">
                <a:tc>
                  <a:txBody>
                    <a:bodyPr/>
                    <a:lstStyle/>
                    <a:p>
                      <a:r>
                        <a:rPr lang="fi-FI" sz="1050" smtClean="0">
                          <a:latin typeface="Arial" panose="020B0604020202020204" pitchFamily="34" charset="0"/>
                          <a:cs typeface="Arial" panose="020B0604020202020204" pitchFamily="34" charset="0"/>
                        </a:rPr>
                        <a:t>2. SOTE/HYTO</a:t>
                      </a:r>
                      <a:endParaRPr lang="fi-FI" sz="1050">
                        <a:latin typeface="Arial" panose="020B0604020202020204" pitchFamily="34" charset="0"/>
                        <a:cs typeface="Arial" panose="020B0604020202020204" pitchFamily="34" charset="0"/>
                      </a:endParaRPr>
                    </a:p>
                  </a:txBody>
                  <a:tcPr/>
                </a:tc>
                <a:tc>
                  <a:txBody>
                    <a:bodyPr/>
                    <a:lstStyle/>
                    <a:p>
                      <a:endParaRPr lang="fi-FI" sz="1050">
                        <a:latin typeface="Arial" panose="020B0604020202020204" pitchFamily="34" charset="0"/>
                        <a:cs typeface="Arial" panose="020B0604020202020204" pitchFamily="34" charset="0"/>
                      </a:endParaRPr>
                    </a:p>
                  </a:txBody>
                  <a:tcPr>
                    <a:solidFill>
                      <a:srgbClr val="00B050"/>
                    </a:solidFill>
                  </a:tcPr>
                </a:tc>
                <a:tc>
                  <a:txBody>
                    <a:bodyPr/>
                    <a:lstStyle/>
                    <a:p>
                      <a:endParaRPr lang="fi-FI" sz="1050">
                        <a:latin typeface="Arial" panose="020B0604020202020204" pitchFamily="34" charset="0"/>
                        <a:cs typeface="Arial" panose="020B0604020202020204" pitchFamily="34" charset="0"/>
                      </a:endParaRPr>
                    </a:p>
                  </a:txBody>
                  <a:tcPr/>
                </a:tc>
                <a:tc>
                  <a:txBody>
                    <a:bodyPr/>
                    <a:lstStyle/>
                    <a:p>
                      <a:endParaRPr lang="fi-FI" sz="1050">
                        <a:latin typeface="Arial" panose="020B0604020202020204" pitchFamily="34" charset="0"/>
                        <a:cs typeface="Arial" panose="020B0604020202020204" pitchFamily="34" charset="0"/>
                      </a:endParaRPr>
                    </a:p>
                  </a:txBody>
                  <a:tcPr>
                    <a:solidFill>
                      <a:srgbClr val="FFFF00"/>
                    </a:solidFill>
                  </a:tcPr>
                </a:tc>
                <a:tc>
                  <a:txBody>
                    <a:bodyPr/>
                    <a:lstStyle/>
                    <a:p>
                      <a:endParaRPr lang="fi-FI" sz="1050">
                        <a:latin typeface="Arial" panose="020B0604020202020204" pitchFamily="34" charset="0"/>
                        <a:cs typeface="Arial" panose="020B0604020202020204" pitchFamily="34" charset="0"/>
                      </a:endParaRPr>
                    </a:p>
                  </a:txBody>
                  <a:tcPr/>
                </a:tc>
                <a:tc>
                  <a:txBody>
                    <a:bodyPr/>
                    <a:lstStyle/>
                    <a:p>
                      <a:endParaRPr lang="fi-FI" sz="1050">
                        <a:latin typeface="Arial" panose="020B0604020202020204" pitchFamily="34" charset="0"/>
                        <a:cs typeface="Arial" panose="020B0604020202020204" pitchFamily="34" charset="0"/>
                      </a:endParaRPr>
                    </a:p>
                  </a:txBody>
                  <a:tcPr>
                    <a:solidFill>
                      <a:srgbClr val="FFFF00"/>
                    </a:solidFill>
                  </a:tcPr>
                </a:tc>
                <a:tc>
                  <a:txBody>
                    <a:bodyPr/>
                    <a:lstStyle/>
                    <a:p>
                      <a:endParaRPr lang="fi-FI" sz="1050">
                        <a:latin typeface="Arial" panose="020B0604020202020204" pitchFamily="34" charset="0"/>
                        <a:cs typeface="Arial" panose="020B0604020202020204" pitchFamily="34" charset="0"/>
                      </a:endParaRPr>
                    </a:p>
                  </a:txBody>
                  <a:tcPr/>
                </a:tc>
                <a:tc>
                  <a:txBody>
                    <a:bodyPr/>
                    <a:lstStyle/>
                    <a:p>
                      <a:endParaRPr lang="fi-FI" sz="1050">
                        <a:latin typeface="Arial" panose="020B0604020202020204" pitchFamily="34" charset="0"/>
                        <a:cs typeface="Arial" panose="020B0604020202020204" pitchFamily="34" charset="0"/>
                      </a:endParaRPr>
                    </a:p>
                  </a:txBody>
                  <a:tcPr>
                    <a:solidFill>
                      <a:srgbClr val="FFFF00"/>
                    </a:solidFill>
                  </a:tcPr>
                </a:tc>
                <a:tc>
                  <a:txBody>
                    <a:bodyPr/>
                    <a:lstStyle/>
                    <a:p>
                      <a:endParaRPr lang="fi-FI" sz="1050">
                        <a:latin typeface="Arial" panose="020B0604020202020204" pitchFamily="34" charset="0"/>
                        <a:cs typeface="Arial" panose="020B0604020202020204" pitchFamily="34" charset="0"/>
                      </a:endParaRPr>
                    </a:p>
                  </a:txBody>
                  <a:tcPr/>
                </a:tc>
              </a:tr>
              <a:tr h="288000">
                <a:tc>
                  <a:txBody>
                    <a:bodyPr/>
                    <a:lstStyle/>
                    <a:p>
                      <a:r>
                        <a:rPr lang="fi-FI" sz="1050" smtClean="0">
                          <a:latin typeface="Arial" panose="020B0604020202020204" pitchFamily="34" charset="0"/>
                          <a:cs typeface="Arial" panose="020B0604020202020204" pitchFamily="34" charset="0"/>
                        </a:rPr>
                        <a:t>3. Joustavuus</a:t>
                      </a:r>
                      <a:endParaRPr lang="fi-FI" sz="1050">
                        <a:latin typeface="Arial" panose="020B0604020202020204" pitchFamily="34" charset="0"/>
                        <a:cs typeface="Arial" panose="020B0604020202020204" pitchFamily="34" charset="0"/>
                      </a:endParaRPr>
                    </a:p>
                  </a:txBody>
                  <a:tcPr/>
                </a:tc>
                <a:tc>
                  <a:txBody>
                    <a:bodyPr/>
                    <a:lstStyle/>
                    <a:p>
                      <a:endParaRPr lang="fi-FI" sz="1050">
                        <a:latin typeface="Arial" panose="020B0604020202020204" pitchFamily="34" charset="0"/>
                        <a:cs typeface="Arial" panose="020B0604020202020204" pitchFamily="34" charset="0"/>
                      </a:endParaRPr>
                    </a:p>
                  </a:txBody>
                  <a:tcPr>
                    <a:solidFill>
                      <a:srgbClr val="FFFF00"/>
                    </a:solidFill>
                  </a:tcPr>
                </a:tc>
                <a:tc>
                  <a:txBody>
                    <a:bodyPr/>
                    <a:lstStyle/>
                    <a:p>
                      <a:endParaRPr lang="fi-FI" sz="1050">
                        <a:latin typeface="Arial" panose="020B0604020202020204" pitchFamily="34" charset="0"/>
                        <a:cs typeface="Arial" panose="020B0604020202020204" pitchFamily="34" charset="0"/>
                      </a:endParaRPr>
                    </a:p>
                  </a:txBody>
                  <a:tcPr/>
                </a:tc>
                <a:tc>
                  <a:txBody>
                    <a:bodyPr/>
                    <a:lstStyle/>
                    <a:p>
                      <a:endParaRPr lang="fi-FI" sz="1050">
                        <a:latin typeface="Arial" panose="020B0604020202020204" pitchFamily="34" charset="0"/>
                        <a:cs typeface="Arial" panose="020B0604020202020204" pitchFamily="34" charset="0"/>
                      </a:endParaRPr>
                    </a:p>
                  </a:txBody>
                  <a:tcPr>
                    <a:solidFill>
                      <a:srgbClr val="FFFF00"/>
                    </a:solidFill>
                  </a:tcPr>
                </a:tc>
                <a:tc>
                  <a:txBody>
                    <a:bodyPr/>
                    <a:lstStyle/>
                    <a:p>
                      <a:endParaRPr lang="fi-FI" sz="1050">
                        <a:latin typeface="Arial" panose="020B0604020202020204" pitchFamily="34" charset="0"/>
                        <a:cs typeface="Arial" panose="020B0604020202020204" pitchFamily="34" charset="0"/>
                      </a:endParaRPr>
                    </a:p>
                  </a:txBody>
                  <a:tcPr/>
                </a:tc>
                <a:tc>
                  <a:txBody>
                    <a:bodyPr/>
                    <a:lstStyle/>
                    <a:p>
                      <a:endParaRPr lang="fi-FI" sz="1050">
                        <a:latin typeface="Arial" panose="020B0604020202020204" pitchFamily="34" charset="0"/>
                        <a:cs typeface="Arial" panose="020B0604020202020204" pitchFamily="34" charset="0"/>
                      </a:endParaRPr>
                    </a:p>
                  </a:txBody>
                  <a:tcPr>
                    <a:solidFill>
                      <a:srgbClr val="00B050"/>
                    </a:solidFill>
                  </a:tcPr>
                </a:tc>
                <a:tc>
                  <a:txBody>
                    <a:bodyPr/>
                    <a:lstStyle/>
                    <a:p>
                      <a:endParaRPr lang="fi-FI" sz="1050">
                        <a:latin typeface="Arial" panose="020B0604020202020204" pitchFamily="34" charset="0"/>
                        <a:cs typeface="Arial" panose="020B0604020202020204" pitchFamily="34" charset="0"/>
                      </a:endParaRPr>
                    </a:p>
                  </a:txBody>
                  <a:tcPr/>
                </a:tc>
                <a:tc>
                  <a:txBody>
                    <a:bodyPr/>
                    <a:lstStyle/>
                    <a:p>
                      <a:endParaRPr lang="fi-FI" sz="1050">
                        <a:latin typeface="Arial" panose="020B0604020202020204" pitchFamily="34" charset="0"/>
                        <a:cs typeface="Arial" panose="020B0604020202020204" pitchFamily="34" charset="0"/>
                      </a:endParaRPr>
                    </a:p>
                  </a:txBody>
                  <a:tcPr>
                    <a:solidFill>
                      <a:srgbClr val="00B050"/>
                    </a:solidFill>
                  </a:tcPr>
                </a:tc>
                <a:tc>
                  <a:txBody>
                    <a:bodyPr/>
                    <a:lstStyle/>
                    <a:p>
                      <a:endParaRPr lang="fi-FI" sz="1050">
                        <a:latin typeface="Arial" panose="020B0604020202020204" pitchFamily="34" charset="0"/>
                        <a:cs typeface="Arial" panose="020B0604020202020204" pitchFamily="34" charset="0"/>
                      </a:endParaRPr>
                    </a:p>
                  </a:txBody>
                  <a:tcPr/>
                </a:tc>
              </a:tr>
              <a:tr h="288000">
                <a:tc>
                  <a:txBody>
                    <a:bodyPr/>
                    <a:lstStyle/>
                    <a:p>
                      <a:r>
                        <a:rPr lang="fi-FI" sz="1050" smtClean="0">
                          <a:latin typeface="Arial" panose="020B0604020202020204" pitchFamily="34" charset="0"/>
                          <a:cs typeface="Arial" panose="020B0604020202020204" pitchFamily="34" charset="0"/>
                        </a:rPr>
                        <a:t>4. Kilp.kyky</a:t>
                      </a:r>
                      <a:endParaRPr lang="fi-FI" sz="1050">
                        <a:latin typeface="Arial" panose="020B0604020202020204" pitchFamily="34" charset="0"/>
                        <a:cs typeface="Arial" panose="020B0604020202020204" pitchFamily="34" charset="0"/>
                      </a:endParaRPr>
                    </a:p>
                  </a:txBody>
                  <a:tcPr/>
                </a:tc>
                <a:tc>
                  <a:txBody>
                    <a:bodyPr/>
                    <a:lstStyle/>
                    <a:p>
                      <a:endParaRPr lang="fi-FI" sz="1050">
                        <a:latin typeface="Arial" panose="020B0604020202020204" pitchFamily="34" charset="0"/>
                        <a:cs typeface="Arial" panose="020B0604020202020204" pitchFamily="34" charset="0"/>
                      </a:endParaRPr>
                    </a:p>
                  </a:txBody>
                  <a:tcPr>
                    <a:solidFill>
                      <a:srgbClr val="FF0000"/>
                    </a:solidFill>
                  </a:tcPr>
                </a:tc>
                <a:tc>
                  <a:txBody>
                    <a:bodyPr/>
                    <a:lstStyle/>
                    <a:p>
                      <a:endParaRPr lang="fi-FI" sz="1050">
                        <a:latin typeface="Arial" panose="020B0604020202020204" pitchFamily="34" charset="0"/>
                        <a:cs typeface="Arial" panose="020B0604020202020204" pitchFamily="34" charset="0"/>
                      </a:endParaRPr>
                    </a:p>
                  </a:txBody>
                  <a:tcPr/>
                </a:tc>
                <a:tc>
                  <a:txBody>
                    <a:bodyPr/>
                    <a:lstStyle/>
                    <a:p>
                      <a:endParaRPr lang="fi-FI" sz="1050">
                        <a:latin typeface="Arial" panose="020B0604020202020204" pitchFamily="34" charset="0"/>
                        <a:cs typeface="Arial" panose="020B0604020202020204" pitchFamily="34" charset="0"/>
                      </a:endParaRPr>
                    </a:p>
                  </a:txBody>
                  <a:tcPr>
                    <a:solidFill>
                      <a:srgbClr val="FFFF00"/>
                    </a:solidFill>
                  </a:tcPr>
                </a:tc>
                <a:tc>
                  <a:txBody>
                    <a:bodyPr/>
                    <a:lstStyle/>
                    <a:p>
                      <a:endParaRPr lang="fi-FI" sz="1050">
                        <a:latin typeface="Arial" panose="020B0604020202020204" pitchFamily="34" charset="0"/>
                        <a:cs typeface="Arial" panose="020B0604020202020204" pitchFamily="34" charset="0"/>
                      </a:endParaRPr>
                    </a:p>
                  </a:txBody>
                  <a:tcPr/>
                </a:tc>
                <a:tc>
                  <a:txBody>
                    <a:bodyPr/>
                    <a:lstStyle/>
                    <a:p>
                      <a:endParaRPr lang="fi-FI" sz="1050">
                        <a:latin typeface="Arial" panose="020B0604020202020204" pitchFamily="34" charset="0"/>
                        <a:cs typeface="Arial" panose="020B0604020202020204" pitchFamily="34" charset="0"/>
                      </a:endParaRPr>
                    </a:p>
                  </a:txBody>
                  <a:tcPr>
                    <a:solidFill>
                      <a:srgbClr val="00B050"/>
                    </a:solidFill>
                  </a:tcPr>
                </a:tc>
                <a:tc>
                  <a:txBody>
                    <a:bodyPr/>
                    <a:lstStyle/>
                    <a:p>
                      <a:endParaRPr lang="fi-FI" sz="1050">
                        <a:latin typeface="Arial" panose="020B0604020202020204" pitchFamily="34" charset="0"/>
                        <a:cs typeface="Arial" panose="020B0604020202020204" pitchFamily="34" charset="0"/>
                      </a:endParaRPr>
                    </a:p>
                  </a:txBody>
                  <a:tcPr/>
                </a:tc>
                <a:tc>
                  <a:txBody>
                    <a:bodyPr/>
                    <a:lstStyle/>
                    <a:p>
                      <a:endParaRPr lang="fi-FI" sz="1050">
                        <a:latin typeface="Arial" panose="020B0604020202020204" pitchFamily="34" charset="0"/>
                        <a:cs typeface="Arial" panose="020B0604020202020204" pitchFamily="34" charset="0"/>
                      </a:endParaRPr>
                    </a:p>
                  </a:txBody>
                  <a:tcPr>
                    <a:solidFill>
                      <a:srgbClr val="00B050"/>
                    </a:solidFill>
                  </a:tcPr>
                </a:tc>
                <a:tc>
                  <a:txBody>
                    <a:bodyPr/>
                    <a:lstStyle/>
                    <a:p>
                      <a:endParaRPr lang="fi-FI" sz="1050">
                        <a:latin typeface="Arial" panose="020B0604020202020204" pitchFamily="34" charset="0"/>
                        <a:cs typeface="Arial" panose="020B0604020202020204" pitchFamily="34" charset="0"/>
                      </a:endParaRPr>
                    </a:p>
                  </a:txBody>
                  <a:tcPr/>
                </a:tc>
              </a:tr>
              <a:tr h="288000">
                <a:tc>
                  <a:txBody>
                    <a:bodyPr/>
                    <a:lstStyle/>
                    <a:p>
                      <a:r>
                        <a:rPr lang="fi-FI" sz="1050" smtClean="0">
                          <a:latin typeface="Arial" panose="020B0604020202020204" pitchFamily="34" charset="0"/>
                          <a:cs typeface="Arial" panose="020B0604020202020204" pitchFamily="34" charset="0"/>
                        </a:rPr>
                        <a:t>5. Asiakasvaik.</a:t>
                      </a:r>
                      <a:endParaRPr lang="fi-FI" sz="1050">
                        <a:latin typeface="Arial" panose="020B0604020202020204" pitchFamily="34" charset="0"/>
                        <a:cs typeface="Arial" panose="020B0604020202020204" pitchFamily="34" charset="0"/>
                      </a:endParaRPr>
                    </a:p>
                  </a:txBody>
                  <a:tcPr/>
                </a:tc>
                <a:tc>
                  <a:txBody>
                    <a:bodyPr/>
                    <a:lstStyle/>
                    <a:p>
                      <a:endParaRPr lang="fi-FI" sz="1050">
                        <a:latin typeface="Arial" panose="020B0604020202020204" pitchFamily="34" charset="0"/>
                        <a:cs typeface="Arial" panose="020B0604020202020204" pitchFamily="34" charset="0"/>
                      </a:endParaRPr>
                    </a:p>
                  </a:txBody>
                  <a:tcPr>
                    <a:solidFill>
                      <a:srgbClr val="00B050"/>
                    </a:solidFill>
                  </a:tcPr>
                </a:tc>
                <a:tc>
                  <a:txBody>
                    <a:bodyPr/>
                    <a:lstStyle/>
                    <a:p>
                      <a:endParaRPr lang="fi-FI" sz="1050">
                        <a:latin typeface="Arial" panose="020B0604020202020204" pitchFamily="34" charset="0"/>
                        <a:cs typeface="Arial" panose="020B0604020202020204" pitchFamily="34" charset="0"/>
                      </a:endParaRPr>
                    </a:p>
                  </a:txBody>
                  <a:tcPr/>
                </a:tc>
                <a:tc>
                  <a:txBody>
                    <a:bodyPr/>
                    <a:lstStyle/>
                    <a:p>
                      <a:endParaRPr lang="fi-FI" sz="1050">
                        <a:latin typeface="Arial" panose="020B0604020202020204" pitchFamily="34" charset="0"/>
                        <a:cs typeface="Arial" panose="020B0604020202020204" pitchFamily="34" charset="0"/>
                      </a:endParaRPr>
                    </a:p>
                  </a:txBody>
                  <a:tcPr>
                    <a:solidFill>
                      <a:srgbClr val="00B050"/>
                    </a:solidFill>
                  </a:tcPr>
                </a:tc>
                <a:tc>
                  <a:txBody>
                    <a:bodyPr/>
                    <a:lstStyle/>
                    <a:p>
                      <a:endParaRPr lang="fi-FI" sz="1050">
                        <a:latin typeface="Arial" panose="020B0604020202020204" pitchFamily="34" charset="0"/>
                        <a:cs typeface="Arial" panose="020B0604020202020204" pitchFamily="34" charset="0"/>
                      </a:endParaRPr>
                    </a:p>
                  </a:txBody>
                  <a:tcPr/>
                </a:tc>
                <a:tc>
                  <a:txBody>
                    <a:bodyPr/>
                    <a:lstStyle/>
                    <a:p>
                      <a:endParaRPr lang="fi-FI" sz="1050">
                        <a:latin typeface="Arial" panose="020B0604020202020204" pitchFamily="34" charset="0"/>
                        <a:cs typeface="Arial" panose="020B0604020202020204" pitchFamily="34" charset="0"/>
                      </a:endParaRPr>
                    </a:p>
                  </a:txBody>
                  <a:tcPr>
                    <a:solidFill>
                      <a:srgbClr val="00B050"/>
                    </a:solidFill>
                  </a:tcPr>
                </a:tc>
                <a:tc>
                  <a:txBody>
                    <a:bodyPr/>
                    <a:lstStyle/>
                    <a:p>
                      <a:endParaRPr lang="fi-FI" sz="1050">
                        <a:latin typeface="Arial" panose="020B0604020202020204" pitchFamily="34" charset="0"/>
                        <a:cs typeface="Arial" panose="020B0604020202020204" pitchFamily="34" charset="0"/>
                      </a:endParaRPr>
                    </a:p>
                  </a:txBody>
                  <a:tcPr/>
                </a:tc>
                <a:tc>
                  <a:txBody>
                    <a:bodyPr/>
                    <a:lstStyle/>
                    <a:p>
                      <a:endParaRPr lang="fi-FI" sz="1050">
                        <a:latin typeface="Arial" panose="020B0604020202020204" pitchFamily="34" charset="0"/>
                        <a:cs typeface="Arial" panose="020B0604020202020204" pitchFamily="34" charset="0"/>
                      </a:endParaRPr>
                    </a:p>
                  </a:txBody>
                  <a:tcPr>
                    <a:solidFill>
                      <a:srgbClr val="00B050"/>
                    </a:solidFill>
                  </a:tcPr>
                </a:tc>
                <a:tc>
                  <a:txBody>
                    <a:bodyPr/>
                    <a:lstStyle/>
                    <a:p>
                      <a:endParaRPr lang="fi-FI" sz="1050">
                        <a:latin typeface="Arial" panose="020B0604020202020204" pitchFamily="34" charset="0"/>
                        <a:cs typeface="Arial" panose="020B0604020202020204" pitchFamily="34" charset="0"/>
                      </a:endParaRPr>
                    </a:p>
                  </a:txBody>
                  <a:tcPr/>
                </a:tc>
              </a:tr>
              <a:tr h="288000">
                <a:tc>
                  <a:txBody>
                    <a:bodyPr/>
                    <a:lstStyle/>
                    <a:p>
                      <a:r>
                        <a:rPr lang="fi-FI" sz="1050" smtClean="0">
                          <a:latin typeface="Arial" panose="020B0604020202020204" pitchFamily="34" charset="0"/>
                          <a:cs typeface="Arial" panose="020B0604020202020204" pitchFamily="34" charset="0"/>
                        </a:rPr>
                        <a:t>6. Kustannusteh.</a:t>
                      </a:r>
                      <a:endParaRPr lang="fi-FI" sz="1050">
                        <a:latin typeface="Arial" panose="020B0604020202020204" pitchFamily="34" charset="0"/>
                        <a:cs typeface="Arial" panose="020B0604020202020204" pitchFamily="34" charset="0"/>
                      </a:endParaRPr>
                    </a:p>
                  </a:txBody>
                  <a:tcPr/>
                </a:tc>
                <a:tc>
                  <a:txBody>
                    <a:bodyPr/>
                    <a:lstStyle/>
                    <a:p>
                      <a:endParaRPr lang="fi-FI" sz="1050">
                        <a:latin typeface="Arial" panose="020B0604020202020204" pitchFamily="34" charset="0"/>
                        <a:cs typeface="Arial" panose="020B0604020202020204" pitchFamily="34" charset="0"/>
                      </a:endParaRPr>
                    </a:p>
                  </a:txBody>
                  <a:tcPr>
                    <a:solidFill>
                      <a:srgbClr val="FFFF00"/>
                    </a:solidFill>
                  </a:tcPr>
                </a:tc>
                <a:tc>
                  <a:txBody>
                    <a:bodyPr/>
                    <a:lstStyle/>
                    <a:p>
                      <a:endParaRPr lang="fi-FI" sz="1050">
                        <a:latin typeface="Arial" panose="020B0604020202020204" pitchFamily="34" charset="0"/>
                        <a:cs typeface="Arial" panose="020B0604020202020204" pitchFamily="34" charset="0"/>
                      </a:endParaRPr>
                    </a:p>
                  </a:txBody>
                  <a:tcPr/>
                </a:tc>
                <a:tc>
                  <a:txBody>
                    <a:bodyPr/>
                    <a:lstStyle/>
                    <a:p>
                      <a:endParaRPr lang="fi-FI" sz="1050">
                        <a:latin typeface="Arial" panose="020B0604020202020204" pitchFamily="34" charset="0"/>
                        <a:cs typeface="Arial" panose="020B0604020202020204" pitchFamily="34" charset="0"/>
                      </a:endParaRPr>
                    </a:p>
                  </a:txBody>
                  <a:tcPr>
                    <a:solidFill>
                      <a:srgbClr val="00B050"/>
                    </a:solidFill>
                  </a:tcPr>
                </a:tc>
                <a:tc>
                  <a:txBody>
                    <a:bodyPr/>
                    <a:lstStyle/>
                    <a:p>
                      <a:endParaRPr lang="fi-FI" sz="1050">
                        <a:latin typeface="Arial" panose="020B0604020202020204" pitchFamily="34" charset="0"/>
                        <a:cs typeface="Arial" panose="020B0604020202020204" pitchFamily="34" charset="0"/>
                      </a:endParaRPr>
                    </a:p>
                  </a:txBody>
                  <a:tcPr/>
                </a:tc>
                <a:tc>
                  <a:txBody>
                    <a:bodyPr/>
                    <a:lstStyle/>
                    <a:p>
                      <a:endParaRPr lang="fi-FI" sz="1050">
                        <a:latin typeface="Arial" panose="020B0604020202020204" pitchFamily="34" charset="0"/>
                        <a:cs typeface="Arial" panose="020B0604020202020204" pitchFamily="34" charset="0"/>
                      </a:endParaRPr>
                    </a:p>
                  </a:txBody>
                  <a:tcPr>
                    <a:solidFill>
                      <a:srgbClr val="00B050"/>
                    </a:solidFill>
                  </a:tcPr>
                </a:tc>
                <a:tc>
                  <a:txBody>
                    <a:bodyPr/>
                    <a:lstStyle/>
                    <a:p>
                      <a:endParaRPr lang="fi-FI" sz="1050">
                        <a:latin typeface="Arial" panose="020B0604020202020204" pitchFamily="34" charset="0"/>
                        <a:cs typeface="Arial" panose="020B0604020202020204" pitchFamily="34" charset="0"/>
                      </a:endParaRPr>
                    </a:p>
                  </a:txBody>
                  <a:tcPr/>
                </a:tc>
                <a:tc>
                  <a:txBody>
                    <a:bodyPr/>
                    <a:lstStyle/>
                    <a:p>
                      <a:endParaRPr lang="fi-FI" sz="1050">
                        <a:latin typeface="Arial" panose="020B0604020202020204" pitchFamily="34" charset="0"/>
                        <a:cs typeface="Arial" panose="020B0604020202020204" pitchFamily="34" charset="0"/>
                      </a:endParaRPr>
                    </a:p>
                  </a:txBody>
                  <a:tcPr>
                    <a:solidFill>
                      <a:srgbClr val="00B050"/>
                    </a:solidFill>
                  </a:tcPr>
                </a:tc>
                <a:tc>
                  <a:txBody>
                    <a:bodyPr/>
                    <a:lstStyle/>
                    <a:p>
                      <a:endParaRPr lang="fi-FI" sz="1050">
                        <a:latin typeface="Arial" panose="020B0604020202020204" pitchFamily="34" charset="0"/>
                        <a:cs typeface="Arial" panose="020B0604020202020204" pitchFamily="34" charset="0"/>
                      </a:endParaRPr>
                    </a:p>
                  </a:txBody>
                  <a:tcPr/>
                </a:tc>
              </a:tr>
              <a:tr h="288000">
                <a:tc>
                  <a:txBody>
                    <a:bodyPr/>
                    <a:lstStyle/>
                    <a:p>
                      <a:r>
                        <a:rPr lang="fi-FI" sz="1050" smtClean="0">
                          <a:latin typeface="Arial" panose="020B0604020202020204" pitchFamily="34" charset="0"/>
                          <a:cs typeface="Arial" panose="020B0604020202020204" pitchFamily="34" charset="0"/>
                        </a:rPr>
                        <a:t>7. Hlö.pol</a:t>
                      </a:r>
                      <a:r>
                        <a:rPr lang="fi-FI" sz="1050" baseline="0" smtClean="0">
                          <a:latin typeface="Arial" panose="020B0604020202020204" pitchFamily="34" charset="0"/>
                          <a:cs typeface="Arial" panose="020B0604020202020204" pitchFamily="34" charset="0"/>
                        </a:rPr>
                        <a:t> ja TES</a:t>
                      </a:r>
                      <a:endParaRPr lang="fi-FI" sz="1050">
                        <a:latin typeface="Arial" panose="020B0604020202020204" pitchFamily="34" charset="0"/>
                        <a:cs typeface="Arial" panose="020B0604020202020204" pitchFamily="34" charset="0"/>
                      </a:endParaRPr>
                    </a:p>
                  </a:txBody>
                  <a:tcPr/>
                </a:tc>
                <a:tc>
                  <a:txBody>
                    <a:bodyPr/>
                    <a:lstStyle/>
                    <a:p>
                      <a:endParaRPr lang="fi-FI" sz="1050">
                        <a:latin typeface="Arial" panose="020B0604020202020204" pitchFamily="34" charset="0"/>
                        <a:cs typeface="Arial" panose="020B0604020202020204" pitchFamily="34" charset="0"/>
                      </a:endParaRPr>
                    </a:p>
                  </a:txBody>
                  <a:tcPr>
                    <a:solidFill>
                      <a:srgbClr val="FF0000"/>
                    </a:solidFill>
                  </a:tcPr>
                </a:tc>
                <a:tc>
                  <a:txBody>
                    <a:bodyPr/>
                    <a:lstStyle/>
                    <a:p>
                      <a:endParaRPr lang="fi-FI" sz="1050">
                        <a:latin typeface="Arial" panose="020B0604020202020204" pitchFamily="34" charset="0"/>
                        <a:cs typeface="Arial" panose="020B0604020202020204" pitchFamily="34" charset="0"/>
                      </a:endParaRPr>
                    </a:p>
                  </a:txBody>
                  <a:tcPr/>
                </a:tc>
                <a:tc>
                  <a:txBody>
                    <a:bodyPr/>
                    <a:lstStyle/>
                    <a:p>
                      <a:endParaRPr lang="fi-FI" sz="1050">
                        <a:latin typeface="Arial" panose="020B0604020202020204" pitchFamily="34" charset="0"/>
                        <a:cs typeface="Arial" panose="020B0604020202020204" pitchFamily="34" charset="0"/>
                      </a:endParaRPr>
                    </a:p>
                  </a:txBody>
                  <a:tcPr>
                    <a:solidFill>
                      <a:srgbClr val="FF0000"/>
                    </a:solidFill>
                  </a:tcPr>
                </a:tc>
                <a:tc>
                  <a:txBody>
                    <a:bodyPr/>
                    <a:lstStyle/>
                    <a:p>
                      <a:endParaRPr lang="fi-FI" sz="1050">
                        <a:latin typeface="Arial" panose="020B0604020202020204" pitchFamily="34" charset="0"/>
                        <a:cs typeface="Arial" panose="020B0604020202020204" pitchFamily="34" charset="0"/>
                      </a:endParaRPr>
                    </a:p>
                  </a:txBody>
                  <a:tcPr/>
                </a:tc>
                <a:tc>
                  <a:txBody>
                    <a:bodyPr/>
                    <a:lstStyle/>
                    <a:p>
                      <a:endParaRPr lang="fi-FI" sz="1050">
                        <a:latin typeface="Arial" panose="020B0604020202020204" pitchFamily="34" charset="0"/>
                        <a:cs typeface="Arial" panose="020B0604020202020204" pitchFamily="34" charset="0"/>
                      </a:endParaRPr>
                    </a:p>
                  </a:txBody>
                  <a:tcPr>
                    <a:solidFill>
                      <a:srgbClr val="FFFF00"/>
                    </a:solidFill>
                  </a:tcPr>
                </a:tc>
                <a:tc>
                  <a:txBody>
                    <a:bodyPr/>
                    <a:lstStyle/>
                    <a:p>
                      <a:endParaRPr lang="fi-FI" sz="1050">
                        <a:latin typeface="Arial" panose="020B0604020202020204" pitchFamily="34" charset="0"/>
                        <a:cs typeface="Arial" panose="020B0604020202020204" pitchFamily="34" charset="0"/>
                      </a:endParaRPr>
                    </a:p>
                  </a:txBody>
                  <a:tcPr/>
                </a:tc>
                <a:tc>
                  <a:txBody>
                    <a:bodyPr/>
                    <a:lstStyle/>
                    <a:p>
                      <a:endParaRPr lang="fi-FI" sz="1050">
                        <a:latin typeface="Arial" panose="020B0604020202020204" pitchFamily="34" charset="0"/>
                        <a:cs typeface="Arial" panose="020B0604020202020204" pitchFamily="34" charset="0"/>
                      </a:endParaRPr>
                    </a:p>
                  </a:txBody>
                  <a:tcPr>
                    <a:solidFill>
                      <a:srgbClr val="FFFF00"/>
                    </a:solidFill>
                  </a:tcPr>
                </a:tc>
                <a:tc>
                  <a:txBody>
                    <a:bodyPr/>
                    <a:lstStyle/>
                    <a:p>
                      <a:endParaRPr lang="fi-FI" sz="1050">
                        <a:latin typeface="Arial" panose="020B0604020202020204" pitchFamily="34" charset="0"/>
                        <a:cs typeface="Arial" panose="020B0604020202020204" pitchFamily="34" charset="0"/>
                      </a:endParaRPr>
                    </a:p>
                  </a:txBody>
                  <a:tcPr/>
                </a:tc>
              </a:tr>
              <a:tr h="288000">
                <a:tc>
                  <a:txBody>
                    <a:bodyPr/>
                    <a:lstStyle/>
                    <a:p>
                      <a:r>
                        <a:rPr lang="fi-FI" sz="1050" smtClean="0">
                          <a:latin typeface="Arial" panose="020B0604020202020204" pitchFamily="34" charset="0"/>
                          <a:cs typeface="Arial" panose="020B0604020202020204" pitchFamily="34" charset="0"/>
                        </a:rPr>
                        <a:t>8. Sop. Jurid.</a:t>
                      </a:r>
                      <a:endParaRPr lang="fi-FI" sz="1050">
                        <a:latin typeface="Arial" panose="020B0604020202020204" pitchFamily="34" charset="0"/>
                        <a:cs typeface="Arial" panose="020B0604020202020204" pitchFamily="34" charset="0"/>
                      </a:endParaRPr>
                    </a:p>
                  </a:txBody>
                  <a:tcPr/>
                </a:tc>
                <a:tc>
                  <a:txBody>
                    <a:bodyPr/>
                    <a:lstStyle/>
                    <a:p>
                      <a:endParaRPr lang="fi-FI" sz="1050">
                        <a:latin typeface="Arial" panose="020B0604020202020204" pitchFamily="34" charset="0"/>
                        <a:cs typeface="Arial" panose="020B0604020202020204" pitchFamily="34" charset="0"/>
                      </a:endParaRPr>
                    </a:p>
                  </a:txBody>
                  <a:tcPr>
                    <a:solidFill>
                      <a:srgbClr val="00B050"/>
                    </a:solidFill>
                  </a:tcPr>
                </a:tc>
                <a:tc>
                  <a:txBody>
                    <a:bodyPr/>
                    <a:lstStyle/>
                    <a:p>
                      <a:endParaRPr lang="fi-FI" sz="1050">
                        <a:latin typeface="Arial" panose="020B0604020202020204" pitchFamily="34" charset="0"/>
                        <a:cs typeface="Arial" panose="020B0604020202020204" pitchFamily="34" charset="0"/>
                      </a:endParaRPr>
                    </a:p>
                  </a:txBody>
                  <a:tcPr/>
                </a:tc>
                <a:tc>
                  <a:txBody>
                    <a:bodyPr/>
                    <a:lstStyle/>
                    <a:p>
                      <a:endParaRPr lang="fi-FI" sz="1050">
                        <a:latin typeface="Arial" panose="020B0604020202020204" pitchFamily="34" charset="0"/>
                        <a:cs typeface="Arial" panose="020B0604020202020204" pitchFamily="34" charset="0"/>
                      </a:endParaRPr>
                    </a:p>
                  </a:txBody>
                  <a:tcPr>
                    <a:solidFill>
                      <a:srgbClr val="FFFF00"/>
                    </a:solidFill>
                  </a:tcPr>
                </a:tc>
                <a:tc>
                  <a:txBody>
                    <a:bodyPr/>
                    <a:lstStyle/>
                    <a:p>
                      <a:endParaRPr lang="fi-FI" sz="1050">
                        <a:latin typeface="Arial" panose="020B0604020202020204" pitchFamily="34" charset="0"/>
                        <a:cs typeface="Arial" panose="020B0604020202020204" pitchFamily="34" charset="0"/>
                      </a:endParaRPr>
                    </a:p>
                  </a:txBody>
                  <a:tcPr/>
                </a:tc>
                <a:tc>
                  <a:txBody>
                    <a:bodyPr/>
                    <a:lstStyle/>
                    <a:p>
                      <a:endParaRPr lang="fi-FI" sz="1050">
                        <a:latin typeface="Arial" panose="020B0604020202020204" pitchFamily="34" charset="0"/>
                        <a:cs typeface="Arial" panose="020B0604020202020204" pitchFamily="34" charset="0"/>
                      </a:endParaRPr>
                    </a:p>
                  </a:txBody>
                  <a:tcPr>
                    <a:solidFill>
                      <a:srgbClr val="00B050"/>
                    </a:solidFill>
                  </a:tcPr>
                </a:tc>
                <a:tc>
                  <a:txBody>
                    <a:bodyPr/>
                    <a:lstStyle/>
                    <a:p>
                      <a:endParaRPr lang="fi-FI" sz="1050">
                        <a:latin typeface="Arial" panose="020B0604020202020204" pitchFamily="34" charset="0"/>
                        <a:cs typeface="Arial" panose="020B0604020202020204" pitchFamily="34" charset="0"/>
                      </a:endParaRPr>
                    </a:p>
                  </a:txBody>
                  <a:tcPr/>
                </a:tc>
                <a:tc>
                  <a:txBody>
                    <a:bodyPr/>
                    <a:lstStyle/>
                    <a:p>
                      <a:endParaRPr lang="fi-FI" sz="1050">
                        <a:latin typeface="Arial" panose="020B0604020202020204" pitchFamily="34" charset="0"/>
                        <a:cs typeface="Arial" panose="020B0604020202020204" pitchFamily="34" charset="0"/>
                      </a:endParaRPr>
                    </a:p>
                  </a:txBody>
                  <a:tcPr>
                    <a:solidFill>
                      <a:srgbClr val="00B050"/>
                    </a:solidFill>
                  </a:tcPr>
                </a:tc>
                <a:tc>
                  <a:txBody>
                    <a:bodyPr/>
                    <a:lstStyle/>
                    <a:p>
                      <a:endParaRPr lang="fi-FI" sz="1050">
                        <a:latin typeface="Arial" panose="020B0604020202020204" pitchFamily="34" charset="0"/>
                        <a:cs typeface="Arial" panose="020B0604020202020204" pitchFamily="34" charset="0"/>
                      </a:endParaRPr>
                    </a:p>
                  </a:txBody>
                  <a:tcPr/>
                </a:tc>
              </a:tr>
              <a:tr h="288000">
                <a:tc>
                  <a:txBody>
                    <a:bodyPr/>
                    <a:lstStyle/>
                    <a:p>
                      <a:r>
                        <a:rPr lang="fi-FI" sz="1050" smtClean="0">
                          <a:latin typeface="Arial" panose="020B0604020202020204" pitchFamily="34" charset="0"/>
                          <a:cs typeface="Arial" panose="020B0604020202020204" pitchFamily="34" charset="0"/>
                        </a:rPr>
                        <a:t>9. Inv. tarve</a:t>
                      </a:r>
                      <a:endParaRPr lang="fi-FI" sz="1050">
                        <a:latin typeface="Arial" panose="020B0604020202020204" pitchFamily="34" charset="0"/>
                        <a:cs typeface="Arial" panose="020B0604020202020204" pitchFamily="34" charset="0"/>
                      </a:endParaRPr>
                    </a:p>
                  </a:txBody>
                  <a:tcPr/>
                </a:tc>
                <a:tc>
                  <a:txBody>
                    <a:bodyPr/>
                    <a:lstStyle/>
                    <a:p>
                      <a:endParaRPr lang="fi-FI" sz="1050">
                        <a:latin typeface="Arial" panose="020B0604020202020204" pitchFamily="34" charset="0"/>
                        <a:cs typeface="Arial" panose="020B0604020202020204" pitchFamily="34" charset="0"/>
                      </a:endParaRPr>
                    </a:p>
                  </a:txBody>
                  <a:tcPr>
                    <a:solidFill>
                      <a:srgbClr val="00B050"/>
                    </a:solidFill>
                  </a:tcPr>
                </a:tc>
                <a:tc>
                  <a:txBody>
                    <a:bodyPr/>
                    <a:lstStyle/>
                    <a:p>
                      <a:endParaRPr lang="fi-FI" sz="1050">
                        <a:latin typeface="Arial" panose="020B0604020202020204" pitchFamily="34" charset="0"/>
                        <a:cs typeface="Arial" panose="020B0604020202020204" pitchFamily="34" charset="0"/>
                      </a:endParaRPr>
                    </a:p>
                  </a:txBody>
                  <a:tcPr/>
                </a:tc>
                <a:tc>
                  <a:txBody>
                    <a:bodyPr/>
                    <a:lstStyle/>
                    <a:p>
                      <a:endParaRPr lang="fi-FI" sz="1050">
                        <a:latin typeface="Arial" panose="020B0604020202020204" pitchFamily="34" charset="0"/>
                        <a:cs typeface="Arial" panose="020B0604020202020204" pitchFamily="34" charset="0"/>
                      </a:endParaRPr>
                    </a:p>
                  </a:txBody>
                  <a:tcPr>
                    <a:solidFill>
                      <a:srgbClr val="FF0000"/>
                    </a:solidFill>
                  </a:tcPr>
                </a:tc>
                <a:tc>
                  <a:txBody>
                    <a:bodyPr/>
                    <a:lstStyle/>
                    <a:p>
                      <a:endParaRPr lang="fi-FI" sz="1050">
                        <a:latin typeface="Arial" panose="020B0604020202020204" pitchFamily="34" charset="0"/>
                        <a:cs typeface="Arial" panose="020B0604020202020204" pitchFamily="34" charset="0"/>
                      </a:endParaRPr>
                    </a:p>
                  </a:txBody>
                  <a:tcPr/>
                </a:tc>
                <a:tc>
                  <a:txBody>
                    <a:bodyPr/>
                    <a:lstStyle/>
                    <a:p>
                      <a:endParaRPr lang="fi-FI" sz="1050">
                        <a:latin typeface="Arial" panose="020B0604020202020204" pitchFamily="34" charset="0"/>
                        <a:cs typeface="Arial" panose="020B0604020202020204" pitchFamily="34" charset="0"/>
                      </a:endParaRPr>
                    </a:p>
                  </a:txBody>
                  <a:tcPr>
                    <a:solidFill>
                      <a:srgbClr val="FF0000"/>
                    </a:solidFill>
                  </a:tcPr>
                </a:tc>
                <a:tc>
                  <a:txBody>
                    <a:bodyPr/>
                    <a:lstStyle/>
                    <a:p>
                      <a:endParaRPr lang="fi-FI" sz="1050">
                        <a:latin typeface="Arial" panose="020B0604020202020204" pitchFamily="34" charset="0"/>
                        <a:cs typeface="Arial" panose="020B0604020202020204" pitchFamily="34" charset="0"/>
                      </a:endParaRPr>
                    </a:p>
                  </a:txBody>
                  <a:tcPr/>
                </a:tc>
                <a:tc>
                  <a:txBody>
                    <a:bodyPr/>
                    <a:lstStyle/>
                    <a:p>
                      <a:endParaRPr lang="fi-FI" sz="1050">
                        <a:latin typeface="Arial" panose="020B0604020202020204" pitchFamily="34" charset="0"/>
                        <a:cs typeface="Arial" panose="020B0604020202020204" pitchFamily="34" charset="0"/>
                      </a:endParaRPr>
                    </a:p>
                  </a:txBody>
                  <a:tcPr>
                    <a:solidFill>
                      <a:srgbClr val="FF0000"/>
                    </a:solidFill>
                  </a:tcPr>
                </a:tc>
                <a:tc>
                  <a:txBody>
                    <a:bodyPr/>
                    <a:lstStyle/>
                    <a:p>
                      <a:endParaRPr lang="fi-FI" sz="1050">
                        <a:latin typeface="Arial" panose="020B0604020202020204" pitchFamily="34" charset="0"/>
                        <a:cs typeface="Arial" panose="020B0604020202020204" pitchFamily="34" charset="0"/>
                      </a:endParaRPr>
                    </a:p>
                  </a:txBody>
                  <a:tcPr/>
                </a:tc>
              </a:tr>
              <a:tr h="288000">
                <a:tc>
                  <a:txBody>
                    <a:bodyPr/>
                    <a:lstStyle/>
                    <a:p>
                      <a:r>
                        <a:rPr lang="fi-FI" sz="1050" smtClean="0">
                          <a:latin typeface="Arial" panose="020B0604020202020204" pitchFamily="34" charset="0"/>
                          <a:cs typeface="Arial" panose="020B0604020202020204" pitchFamily="34" charset="0"/>
                        </a:rPr>
                        <a:t>10. Ohjaus</a:t>
                      </a:r>
                      <a:endParaRPr lang="fi-FI" sz="1050">
                        <a:latin typeface="Arial" panose="020B0604020202020204" pitchFamily="34" charset="0"/>
                        <a:cs typeface="Arial" panose="020B0604020202020204" pitchFamily="34" charset="0"/>
                      </a:endParaRPr>
                    </a:p>
                  </a:txBody>
                  <a:tcPr/>
                </a:tc>
                <a:tc>
                  <a:txBody>
                    <a:bodyPr/>
                    <a:lstStyle/>
                    <a:p>
                      <a:endParaRPr lang="fi-FI" sz="1050">
                        <a:latin typeface="Arial" panose="020B0604020202020204" pitchFamily="34" charset="0"/>
                        <a:cs typeface="Arial" panose="020B0604020202020204" pitchFamily="34" charset="0"/>
                      </a:endParaRPr>
                    </a:p>
                  </a:txBody>
                  <a:tcPr>
                    <a:solidFill>
                      <a:srgbClr val="00B050"/>
                    </a:solidFill>
                  </a:tcPr>
                </a:tc>
                <a:tc>
                  <a:txBody>
                    <a:bodyPr/>
                    <a:lstStyle/>
                    <a:p>
                      <a:endParaRPr lang="fi-FI" sz="1050">
                        <a:latin typeface="Arial" panose="020B0604020202020204" pitchFamily="34" charset="0"/>
                        <a:cs typeface="Arial" panose="020B0604020202020204" pitchFamily="34" charset="0"/>
                      </a:endParaRPr>
                    </a:p>
                  </a:txBody>
                  <a:tcPr/>
                </a:tc>
                <a:tc>
                  <a:txBody>
                    <a:bodyPr/>
                    <a:lstStyle/>
                    <a:p>
                      <a:endParaRPr lang="fi-FI" sz="1050">
                        <a:latin typeface="Arial" panose="020B0604020202020204" pitchFamily="34" charset="0"/>
                        <a:cs typeface="Arial" panose="020B0604020202020204" pitchFamily="34" charset="0"/>
                      </a:endParaRPr>
                    </a:p>
                  </a:txBody>
                  <a:tcPr>
                    <a:solidFill>
                      <a:srgbClr val="FF0000"/>
                    </a:solidFill>
                  </a:tcPr>
                </a:tc>
                <a:tc>
                  <a:txBody>
                    <a:bodyPr/>
                    <a:lstStyle/>
                    <a:p>
                      <a:endParaRPr lang="fi-FI" sz="1050">
                        <a:latin typeface="Arial" panose="020B0604020202020204" pitchFamily="34" charset="0"/>
                        <a:cs typeface="Arial" panose="020B0604020202020204" pitchFamily="34" charset="0"/>
                      </a:endParaRPr>
                    </a:p>
                  </a:txBody>
                  <a:tcPr/>
                </a:tc>
                <a:tc>
                  <a:txBody>
                    <a:bodyPr/>
                    <a:lstStyle/>
                    <a:p>
                      <a:endParaRPr lang="fi-FI" sz="1050">
                        <a:latin typeface="Arial" panose="020B0604020202020204" pitchFamily="34" charset="0"/>
                        <a:cs typeface="Arial" panose="020B0604020202020204" pitchFamily="34" charset="0"/>
                      </a:endParaRPr>
                    </a:p>
                  </a:txBody>
                  <a:tcPr>
                    <a:solidFill>
                      <a:srgbClr val="00B050"/>
                    </a:solidFill>
                  </a:tcPr>
                </a:tc>
                <a:tc>
                  <a:txBody>
                    <a:bodyPr/>
                    <a:lstStyle/>
                    <a:p>
                      <a:endParaRPr lang="fi-FI" sz="1050">
                        <a:latin typeface="Arial" panose="020B0604020202020204" pitchFamily="34" charset="0"/>
                        <a:cs typeface="Arial" panose="020B0604020202020204" pitchFamily="34" charset="0"/>
                      </a:endParaRPr>
                    </a:p>
                  </a:txBody>
                  <a:tcPr/>
                </a:tc>
                <a:tc>
                  <a:txBody>
                    <a:bodyPr/>
                    <a:lstStyle/>
                    <a:p>
                      <a:endParaRPr lang="fi-FI" sz="1050">
                        <a:latin typeface="Arial" panose="020B0604020202020204" pitchFamily="34" charset="0"/>
                        <a:cs typeface="Arial" panose="020B0604020202020204" pitchFamily="34" charset="0"/>
                      </a:endParaRPr>
                    </a:p>
                  </a:txBody>
                  <a:tcPr>
                    <a:solidFill>
                      <a:srgbClr val="00B050"/>
                    </a:solidFill>
                  </a:tcPr>
                </a:tc>
                <a:tc>
                  <a:txBody>
                    <a:bodyPr/>
                    <a:lstStyle/>
                    <a:p>
                      <a:endParaRPr lang="fi-FI" sz="1050">
                        <a:latin typeface="Arial" panose="020B0604020202020204" pitchFamily="34" charset="0"/>
                        <a:cs typeface="Arial" panose="020B0604020202020204" pitchFamily="34" charset="0"/>
                      </a:endParaRPr>
                    </a:p>
                  </a:txBody>
                  <a:tcPr/>
                </a:tc>
              </a:tr>
              <a:tr h="288000">
                <a:tc>
                  <a:txBody>
                    <a:bodyPr/>
                    <a:lstStyle/>
                    <a:p>
                      <a:r>
                        <a:rPr lang="fi-FI" sz="1050" smtClean="0">
                          <a:latin typeface="Arial" panose="020B0604020202020204" pitchFamily="34" charset="0"/>
                          <a:cs typeface="Arial" panose="020B0604020202020204" pitchFamily="34" charset="0"/>
                        </a:rPr>
                        <a:t>11. Muut</a:t>
                      </a:r>
                      <a:r>
                        <a:rPr lang="fi-FI" sz="1050" baseline="0" smtClean="0">
                          <a:latin typeface="Arial" panose="020B0604020202020204" pitchFamily="34" charset="0"/>
                          <a:cs typeface="Arial" panose="020B0604020202020204" pitchFamily="34" charset="0"/>
                        </a:rPr>
                        <a:t> riskit</a:t>
                      </a:r>
                      <a:endParaRPr lang="fi-FI" sz="1050">
                        <a:latin typeface="Arial" panose="020B0604020202020204" pitchFamily="34" charset="0"/>
                        <a:cs typeface="Arial" panose="020B0604020202020204" pitchFamily="34" charset="0"/>
                      </a:endParaRPr>
                    </a:p>
                  </a:txBody>
                  <a:tcPr/>
                </a:tc>
                <a:tc>
                  <a:txBody>
                    <a:bodyPr/>
                    <a:lstStyle/>
                    <a:p>
                      <a:endParaRPr lang="fi-FI" sz="1050">
                        <a:latin typeface="Arial" panose="020B0604020202020204" pitchFamily="34" charset="0"/>
                        <a:cs typeface="Arial" panose="020B0604020202020204" pitchFamily="34" charset="0"/>
                      </a:endParaRPr>
                    </a:p>
                  </a:txBody>
                  <a:tcPr>
                    <a:solidFill>
                      <a:srgbClr val="00B050"/>
                    </a:solidFill>
                  </a:tcPr>
                </a:tc>
                <a:tc>
                  <a:txBody>
                    <a:bodyPr/>
                    <a:lstStyle/>
                    <a:p>
                      <a:endParaRPr lang="fi-FI" sz="1050">
                        <a:latin typeface="Arial" panose="020B0604020202020204" pitchFamily="34" charset="0"/>
                        <a:cs typeface="Arial" panose="020B0604020202020204" pitchFamily="34" charset="0"/>
                      </a:endParaRPr>
                    </a:p>
                  </a:txBody>
                  <a:tcPr/>
                </a:tc>
                <a:tc>
                  <a:txBody>
                    <a:bodyPr/>
                    <a:lstStyle/>
                    <a:p>
                      <a:endParaRPr lang="fi-FI" sz="1050">
                        <a:latin typeface="Arial" panose="020B0604020202020204" pitchFamily="34" charset="0"/>
                        <a:cs typeface="Arial" panose="020B0604020202020204" pitchFamily="34" charset="0"/>
                      </a:endParaRPr>
                    </a:p>
                  </a:txBody>
                  <a:tcPr>
                    <a:solidFill>
                      <a:srgbClr val="FFFF00"/>
                    </a:solidFill>
                  </a:tcPr>
                </a:tc>
                <a:tc>
                  <a:txBody>
                    <a:bodyPr/>
                    <a:lstStyle/>
                    <a:p>
                      <a:endParaRPr lang="fi-FI" sz="1050">
                        <a:latin typeface="Arial" panose="020B0604020202020204" pitchFamily="34" charset="0"/>
                        <a:cs typeface="Arial" panose="020B0604020202020204" pitchFamily="34" charset="0"/>
                      </a:endParaRPr>
                    </a:p>
                  </a:txBody>
                  <a:tcPr/>
                </a:tc>
                <a:tc>
                  <a:txBody>
                    <a:bodyPr/>
                    <a:lstStyle/>
                    <a:p>
                      <a:endParaRPr lang="fi-FI" sz="1050">
                        <a:latin typeface="Arial" panose="020B0604020202020204" pitchFamily="34" charset="0"/>
                        <a:cs typeface="Arial" panose="020B0604020202020204" pitchFamily="34" charset="0"/>
                      </a:endParaRPr>
                    </a:p>
                  </a:txBody>
                  <a:tcPr>
                    <a:solidFill>
                      <a:srgbClr val="FF0000"/>
                    </a:solidFill>
                  </a:tcPr>
                </a:tc>
                <a:tc>
                  <a:txBody>
                    <a:bodyPr/>
                    <a:lstStyle/>
                    <a:p>
                      <a:endParaRPr lang="fi-FI" sz="1050">
                        <a:latin typeface="Arial" panose="020B0604020202020204" pitchFamily="34" charset="0"/>
                        <a:cs typeface="Arial" panose="020B0604020202020204" pitchFamily="34" charset="0"/>
                      </a:endParaRPr>
                    </a:p>
                  </a:txBody>
                  <a:tcPr/>
                </a:tc>
                <a:tc>
                  <a:txBody>
                    <a:bodyPr/>
                    <a:lstStyle/>
                    <a:p>
                      <a:endParaRPr lang="fi-FI" sz="1050">
                        <a:latin typeface="Arial" panose="020B0604020202020204" pitchFamily="34" charset="0"/>
                        <a:cs typeface="Arial" panose="020B0604020202020204" pitchFamily="34" charset="0"/>
                      </a:endParaRPr>
                    </a:p>
                  </a:txBody>
                  <a:tcPr>
                    <a:solidFill>
                      <a:srgbClr val="FF0000"/>
                    </a:solidFill>
                  </a:tcPr>
                </a:tc>
                <a:tc>
                  <a:txBody>
                    <a:bodyPr/>
                    <a:lstStyle/>
                    <a:p>
                      <a:endParaRPr lang="fi-FI" sz="1050">
                        <a:latin typeface="Arial" panose="020B0604020202020204" pitchFamily="34" charset="0"/>
                        <a:cs typeface="Arial" panose="020B0604020202020204" pitchFamily="34" charset="0"/>
                      </a:endParaRPr>
                    </a:p>
                  </a:txBody>
                  <a:tcPr/>
                </a:tc>
              </a:tr>
              <a:tr h="288000">
                <a:tc>
                  <a:txBody>
                    <a:bodyPr/>
                    <a:lstStyle/>
                    <a:p>
                      <a:r>
                        <a:rPr lang="fi-FI" sz="1050" smtClean="0">
                          <a:latin typeface="Arial" panose="020B0604020202020204" pitchFamily="34" charset="0"/>
                          <a:cs typeface="Arial" panose="020B0604020202020204" pitchFamily="34" charset="0"/>
                        </a:rPr>
                        <a:t>12. Yht,</a:t>
                      </a:r>
                      <a:r>
                        <a:rPr lang="fi-FI" sz="1050" baseline="0" smtClean="0">
                          <a:latin typeface="Arial" panose="020B0604020202020204" pitchFamily="34" charset="0"/>
                          <a:cs typeface="Arial" panose="020B0604020202020204" pitchFamily="34" charset="0"/>
                        </a:rPr>
                        <a:t> veto</a:t>
                      </a:r>
                      <a:endParaRPr lang="fi-FI" sz="1050">
                        <a:latin typeface="Arial" panose="020B0604020202020204" pitchFamily="34" charset="0"/>
                        <a:cs typeface="Arial" panose="020B0604020202020204" pitchFamily="34" charset="0"/>
                      </a:endParaRPr>
                    </a:p>
                  </a:txBody>
                  <a:tcPr/>
                </a:tc>
                <a:tc>
                  <a:txBody>
                    <a:bodyPr/>
                    <a:lstStyle/>
                    <a:p>
                      <a:endParaRPr lang="fi-FI" sz="1050" kern="1200">
                        <a:solidFill>
                          <a:schemeClr val="dk1"/>
                        </a:solidFill>
                        <a:latin typeface="Arial" panose="020B0604020202020204" pitchFamily="34" charset="0"/>
                        <a:ea typeface="+mn-ea"/>
                        <a:cs typeface="Arial" panose="020B0604020202020204" pitchFamily="34" charset="0"/>
                      </a:endParaRPr>
                    </a:p>
                  </a:txBody>
                  <a:tcPr>
                    <a:solidFill>
                      <a:schemeClr val="accent1">
                        <a:lumMod val="20000"/>
                        <a:lumOff val="80000"/>
                      </a:schemeClr>
                    </a:solidFill>
                  </a:tcPr>
                </a:tc>
                <a:tc>
                  <a:txBody>
                    <a:bodyPr/>
                    <a:lstStyle/>
                    <a:p>
                      <a:endParaRPr lang="fi-FI" sz="1050" kern="1200">
                        <a:solidFill>
                          <a:schemeClr val="dk1"/>
                        </a:solidFill>
                        <a:latin typeface="Arial" panose="020B0604020202020204" pitchFamily="34" charset="0"/>
                        <a:ea typeface="+mn-ea"/>
                        <a:cs typeface="Arial" panose="020B0604020202020204" pitchFamily="34" charset="0"/>
                      </a:endParaRPr>
                    </a:p>
                  </a:txBody>
                  <a:tcPr/>
                </a:tc>
                <a:tc>
                  <a:txBody>
                    <a:bodyPr/>
                    <a:lstStyle/>
                    <a:p>
                      <a:endParaRPr lang="fi-FI" sz="1050" kern="1200">
                        <a:solidFill>
                          <a:schemeClr val="dk1"/>
                        </a:solidFill>
                        <a:latin typeface="Arial" panose="020B0604020202020204" pitchFamily="34" charset="0"/>
                        <a:ea typeface="+mn-ea"/>
                        <a:cs typeface="Arial" panose="020B0604020202020204" pitchFamily="34" charset="0"/>
                      </a:endParaRPr>
                    </a:p>
                  </a:txBody>
                  <a:tcPr>
                    <a:solidFill>
                      <a:schemeClr val="accent1">
                        <a:lumMod val="20000"/>
                        <a:lumOff val="80000"/>
                      </a:schemeClr>
                    </a:solidFill>
                  </a:tcPr>
                </a:tc>
                <a:tc>
                  <a:txBody>
                    <a:bodyPr/>
                    <a:lstStyle/>
                    <a:p>
                      <a:endParaRPr lang="fi-FI" sz="1050" kern="1200">
                        <a:solidFill>
                          <a:schemeClr val="dk1"/>
                        </a:solidFill>
                        <a:latin typeface="Arial" panose="020B0604020202020204" pitchFamily="34" charset="0"/>
                        <a:ea typeface="+mn-ea"/>
                        <a:cs typeface="Arial" panose="020B0604020202020204" pitchFamily="34" charset="0"/>
                      </a:endParaRPr>
                    </a:p>
                  </a:txBody>
                  <a:tcPr/>
                </a:tc>
                <a:tc>
                  <a:txBody>
                    <a:bodyPr/>
                    <a:lstStyle/>
                    <a:p>
                      <a:endParaRPr lang="fi-FI" sz="1050" kern="1200">
                        <a:solidFill>
                          <a:schemeClr val="dk1"/>
                        </a:solidFill>
                        <a:latin typeface="Arial" panose="020B0604020202020204" pitchFamily="34" charset="0"/>
                        <a:ea typeface="+mn-ea"/>
                        <a:cs typeface="Arial" panose="020B0604020202020204" pitchFamily="34" charset="0"/>
                      </a:endParaRPr>
                    </a:p>
                  </a:txBody>
                  <a:tcPr>
                    <a:solidFill>
                      <a:schemeClr val="accent1">
                        <a:lumMod val="20000"/>
                        <a:lumOff val="80000"/>
                      </a:schemeClr>
                    </a:solidFill>
                  </a:tcPr>
                </a:tc>
                <a:tc>
                  <a:txBody>
                    <a:bodyPr/>
                    <a:lstStyle/>
                    <a:p>
                      <a:endParaRPr lang="fi-FI" sz="1050" kern="1200">
                        <a:solidFill>
                          <a:schemeClr val="dk1"/>
                        </a:solidFill>
                        <a:latin typeface="Arial" panose="020B0604020202020204" pitchFamily="34" charset="0"/>
                        <a:ea typeface="+mn-ea"/>
                        <a:cs typeface="Arial" panose="020B0604020202020204" pitchFamily="34" charset="0"/>
                      </a:endParaRPr>
                    </a:p>
                  </a:txBody>
                  <a:tcPr/>
                </a:tc>
                <a:tc>
                  <a:txBody>
                    <a:bodyPr/>
                    <a:lstStyle/>
                    <a:p>
                      <a:endParaRPr lang="fi-FI" sz="1050" kern="1200">
                        <a:solidFill>
                          <a:schemeClr val="dk1"/>
                        </a:solidFill>
                        <a:latin typeface="Arial" panose="020B0604020202020204" pitchFamily="34" charset="0"/>
                        <a:ea typeface="+mn-ea"/>
                        <a:cs typeface="Arial" panose="020B0604020202020204" pitchFamily="34" charset="0"/>
                      </a:endParaRPr>
                    </a:p>
                  </a:txBody>
                  <a:tcPr>
                    <a:solidFill>
                      <a:schemeClr val="accent1">
                        <a:lumMod val="20000"/>
                        <a:lumOff val="80000"/>
                      </a:schemeClr>
                    </a:solidFill>
                  </a:tcPr>
                </a:tc>
                <a:tc>
                  <a:txBody>
                    <a:bodyPr/>
                    <a:lstStyle/>
                    <a:p>
                      <a:endParaRPr lang="fi-FI" sz="1050">
                        <a:latin typeface="Arial" panose="020B0604020202020204" pitchFamily="34" charset="0"/>
                        <a:cs typeface="Arial" panose="020B0604020202020204" pitchFamily="34" charset="0"/>
                      </a:endParaRPr>
                    </a:p>
                  </a:txBody>
                  <a:tcPr/>
                </a:tc>
              </a:tr>
            </a:tbl>
          </a:graphicData>
        </a:graphic>
      </p:graphicFrame>
      <p:sp>
        <p:nvSpPr>
          <p:cNvPr id="6" name="Dian numeron paikkamerkki 5"/>
          <p:cNvSpPr>
            <a:spLocks noGrp="1"/>
          </p:cNvSpPr>
          <p:nvPr>
            <p:ph type="sldNum" sz="quarter" idx="12"/>
          </p:nvPr>
        </p:nvSpPr>
        <p:spPr/>
        <p:txBody>
          <a:bodyPr/>
          <a:lstStyle/>
          <a:p>
            <a:fld id="{EFCDBE93-361D-4CD2-9555-3BEF8F9EA345}" type="slidenum">
              <a:rPr lang="fi-FI" smtClean="0"/>
              <a:t>29</a:t>
            </a:fld>
            <a:endParaRPr lang="fi-FI"/>
          </a:p>
        </p:txBody>
      </p:sp>
      <p:sp>
        <p:nvSpPr>
          <p:cNvPr id="5" name="Tekstiruutu 4"/>
          <p:cNvSpPr txBox="1"/>
          <p:nvPr/>
        </p:nvSpPr>
        <p:spPr>
          <a:xfrm>
            <a:off x="1979712" y="2202249"/>
            <a:ext cx="2808312" cy="861774"/>
          </a:xfrm>
          <a:prstGeom prst="rect">
            <a:avLst/>
          </a:prstGeom>
          <a:noFill/>
        </p:spPr>
        <p:txBody>
          <a:bodyPr wrap="square" rtlCol="0">
            <a:spAutoFit/>
          </a:bodyPr>
          <a:lstStyle/>
          <a:p>
            <a:r>
              <a:rPr lang="fi-FI" sz="1000" smtClean="0"/>
              <a:t>Liikennevaloväritys on viitteellinen. Kukin arviointikohta sisältää hyötyjä ja haasteita. Lisäksi liikelaitos- ja yhtiömuodoilla hyödyt ja haasteet muuttuvat mikäli niihin tulee useampia kuntia tai omistajia  mukaan.</a:t>
            </a:r>
            <a:endParaRPr lang="fi-FI" sz="1000"/>
          </a:p>
        </p:txBody>
      </p:sp>
      <p:graphicFrame>
        <p:nvGraphicFramePr>
          <p:cNvPr id="4" name="Objekti 3"/>
          <p:cNvGraphicFramePr>
            <a:graphicFrameLocks noChangeAspect="1"/>
          </p:cNvGraphicFramePr>
          <p:nvPr>
            <p:extLst>
              <p:ext uri="{D42A27DB-BD31-4B8C-83A1-F6EECF244321}">
                <p14:modId xmlns:p14="http://schemas.microsoft.com/office/powerpoint/2010/main" val="4017835736"/>
              </p:ext>
            </p:extLst>
          </p:nvPr>
        </p:nvGraphicFramePr>
        <p:xfrm>
          <a:off x="8100392" y="1628800"/>
          <a:ext cx="914400" cy="771525"/>
        </p:xfrm>
        <a:graphic>
          <a:graphicData uri="http://schemas.openxmlformats.org/presentationml/2006/ole">
            <mc:AlternateContent xmlns:mc="http://schemas.openxmlformats.org/markup-compatibility/2006">
              <mc:Choice xmlns:v="urn:schemas-microsoft-com:vml" Requires="v">
                <p:oleObj spid="_x0000_s1042" name="Laskentataulukko" showAsIcon="1" r:id="rId4" imgW="914400" imgH="771480" progId="Excel.Sheet.12">
                  <p:embed/>
                </p:oleObj>
              </mc:Choice>
              <mc:Fallback>
                <p:oleObj name="Laskentataulukko" showAsIcon="1" r:id="rId4" imgW="914400" imgH="771480" progId="Excel.Sheet.12">
                  <p:embed/>
                  <p:pic>
                    <p:nvPicPr>
                      <p:cNvPr id="0" name=""/>
                      <p:cNvPicPr/>
                      <p:nvPr/>
                    </p:nvPicPr>
                    <p:blipFill>
                      <a:blip r:embed="rId5"/>
                      <a:stretch>
                        <a:fillRect/>
                      </a:stretch>
                    </p:blipFill>
                    <p:spPr>
                      <a:xfrm>
                        <a:off x="8100392" y="1628800"/>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20043805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Sisällysluettelo</a:t>
            </a:r>
            <a:endParaRPr lang="fi-FI"/>
          </a:p>
        </p:txBody>
      </p:sp>
      <p:sp>
        <p:nvSpPr>
          <p:cNvPr id="6" name="Sisällön paikkamerkki 5"/>
          <p:cNvSpPr>
            <a:spLocks noGrp="1"/>
          </p:cNvSpPr>
          <p:nvPr>
            <p:ph sz="half" idx="1"/>
          </p:nvPr>
        </p:nvSpPr>
        <p:spPr>
          <a:xfrm>
            <a:off x="457200" y="1772826"/>
            <a:ext cx="6203032" cy="4353347"/>
          </a:xfrm>
        </p:spPr>
        <p:txBody>
          <a:bodyPr>
            <a:normAutofit/>
          </a:bodyPr>
          <a:lstStyle/>
          <a:p>
            <a:pPr marL="457200" indent="-457200">
              <a:buFont typeface="+mj-lt"/>
              <a:buAutoNum type="arabicPeriod"/>
            </a:pPr>
            <a:r>
              <a:rPr lang="fi-FI" dirty="0"/>
              <a:t>Johdanto</a:t>
            </a:r>
          </a:p>
          <a:p>
            <a:pPr marL="457200" indent="-457200">
              <a:buFont typeface="+mj-lt"/>
              <a:buAutoNum type="arabicPeriod"/>
            </a:pPr>
            <a:r>
              <a:rPr lang="fi-FI" smtClean="0"/>
              <a:t>Selvityksen toteutusperiaate  </a:t>
            </a:r>
            <a:endParaRPr lang="fi-FI" dirty="0" smtClean="0"/>
          </a:p>
          <a:p>
            <a:pPr marL="457200" lvl="1" indent="-457200">
              <a:buFont typeface="+mj-lt"/>
              <a:buAutoNum type="arabicPeriod" startAt="3"/>
            </a:pPr>
            <a:r>
              <a:rPr lang="fi-FI" sz="2900" smtClean="0"/>
              <a:t>Tavoiteltavan palvelutuotantomallin kuvaus</a:t>
            </a:r>
          </a:p>
          <a:p>
            <a:pPr marL="457200" lvl="1" indent="-457200">
              <a:buFont typeface="+mj-lt"/>
              <a:buAutoNum type="arabicPeriod" startAt="4"/>
            </a:pPr>
            <a:r>
              <a:rPr lang="fi-FI" sz="2900" smtClean="0"/>
              <a:t>Organisaatio- ja vastuurakenne</a:t>
            </a:r>
          </a:p>
          <a:p>
            <a:pPr marL="457200" lvl="1" indent="-457200">
              <a:buFont typeface="+mj-lt"/>
              <a:buAutoNum type="arabicPeriod" startAt="4"/>
            </a:pPr>
            <a:r>
              <a:rPr lang="fi-FI" sz="2900" smtClean="0"/>
              <a:t>Järjestämisvaihtoehdot</a:t>
            </a:r>
          </a:p>
          <a:p>
            <a:pPr marL="457200" lvl="1" indent="-457200">
              <a:buFont typeface="+mj-lt"/>
              <a:buAutoNum type="arabicPeriod" startAt="4"/>
            </a:pPr>
            <a:r>
              <a:rPr lang="fi-FI" sz="2900" smtClean="0"/>
              <a:t>Johtopäätökset ja päätösesitys</a:t>
            </a:r>
            <a:endParaRPr lang="fi-FI" sz="2900" dirty="0"/>
          </a:p>
        </p:txBody>
      </p:sp>
      <p:sp>
        <p:nvSpPr>
          <p:cNvPr id="4" name="Päivämäärän paikkamerkki 3"/>
          <p:cNvSpPr>
            <a:spLocks noGrp="1"/>
          </p:cNvSpPr>
          <p:nvPr>
            <p:ph type="dt" sz="half" idx="10"/>
          </p:nvPr>
        </p:nvSpPr>
        <p:spPr/>
        <p:txBody>
          <a:bodyPr/>
          <a:lstStyle/>
          <a:p>
            <a:pPr>
              <a:defRPr/>
            </a:pPr>
            <a:fld id="{2C8557AE-F6C7-4643-864A-126C63D5977D}" type="datetime1">
              <a:rPr lang="fi-FI" smtClean="0"/>
              <a:t>16.10.2015</a:t>
            </a:fld>
            <a:endParaRPr lang="fi-FI"/>
          </a:p>
        </p:txBody>
      </p:sp>
      <p:sp>
        <p:nvSpPr>
          <p:cNvPr id="5" name="Dian numeron paikkamerkki 4"/>
          <p:cNvSpPr>
            <a:spLocks noGrp="1"/>
          </p:cNvSpPr>
          <p:nvPr>
            <p:ph type="sldNum" sz="quarter" idx="12"/>
          </p:nvPr>
        </p:nvSpPr>
        <p:spPr/>
        <p:txBody>
          <a:bodyPr/>
          <a:lstStyle/>
          <a:p>
            <a:pPr>
              <a:defRPr/>
            </a:pPr>
            <a:fld id="{1C4D6A43-B255-46EE-BBC5-470624ABD491}" type="slidenum">
              <a:rPr lang="fi-FI" smtClean="0"/>
              <a:pPr>
                <a:defRPr/>
              </a:pPr>
              <a:t>3</a:t>
            </a:fld>
            <a:endParaRPr lang="fi-FI" dirty="0"/>
          </a:p>
        </p:txBody>
      </p:sp>
    </p:spTree>
    <p:extLst>
      <p:ext uri="{BB962C8B-B14F-4D97-AF65-F5344CB8AC3E}">
        <p14:creationId xmlns:p14="http://schemas.microsoft.com/office/powerpoint/2010/main" val="334377611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Autofit/>
          </a:bodyPr>
          <a:lstStyle/>
          <a:p>
            <a:r>
              <a:rPr lang="fi-FI" sz="3200"/>
              <a:t>Yhteenveto järjestämisvaihtoehtojen </a:t>
            </a:r>
            <a:r>
              <a:rPr lang="fi-FI" sz="3200" smtClean="0"/>
              <a:t>hyödyistä </a:t>
            </a:r>
            <a:r>
              <a:rPr lang="fi-FI" sz="3200"/>
              <a:t>ja haasteita</a:t>
            </a:r>
          </a:p>
        </p:txBody>
      </p:sp>
      <p:sp>
        <p:nvSpPr>
          <p:cNvPr id="3" name="Sisällön paikkamerkki 2"/>
          <p:cNvSpPr>
            <a:spLocks noGrp="1"/>
          </p:cNvSpPr>
          <p:nvPr>
            <p:ph sz="half" idx="1"/>
          </p:nvPr>
        </p:nvSpPr>
        <p:spPr>
          <a:xfrm>
            <a:off x="457200" y="1772826"/>
            <a:ext cx="6275040" cy="4353347"/>
          </a:xfrm>
        </p:spPr>
        <p:txBody>
          <a:bodyPr>
            <a:normAutofit fontScale="70000" lnSpcReduction="20000"/>
          </a:bodyPr>
          <a:lstStyle/>
          <a:p>
            <a:r>
              <a:rPr lang="fi-FI"/>
              <a:t>Osa kaupungin organisaatiota, puhdas kaupungin sisäinen </a:t>
            </a:r>
            <a:r>
              <a:rPr lang="fi-FI" smtClean="0"/>
              <a:t>budjettiyksikkö.</a:t>
            </a:r>
            <a:endParaRPr lang="fi-FI"/>
          </a:p>
          <a:p>
            <a:r>
              <a:rPr lang="fi-FI" smtClean="0"/>
              <a:t>Mahdollistaa </a:t>
            </a:r>
            <a:r>
              <a:rPr lang="fi-FI"/>
              <a:t>omaehtoisen toimintamallin uudistamisen ja palvelutuotannon tehokkuuden ja joustavuuden kehittämisen ilman juridiseen rakenteeseen puuttumista.</a:t>
            </a:r>
          </a:p>
          <a:p>
            <a:r>
              <a:rPr lang="fi-FI"/>
              <a:t>Kaupungille lyhyellä aikajänteellä kustannustehokkain ja joustavin järjestämisvaihtoehto, jota uudelleen suunnattavissa </a:t>
            </a:r>
            <a:r>
              <a:rPr lang="fi-FI" smtClean="0"/>
              <a:t>paikallisten tarpeiden </a:t>
            </a:r>
            <a:r>
              <a:rPr lang="fi-FI"/>
              <a:t>ja valtakunnallisen </a:t>
            </a:r>
            <a:r>
              <a:rPr lang="fi-FI" smtClean="0"/>
              <a:t>SOTE –uudistuksen ohjauksen </a:t>
            </a:r>
            <a:r>
              <a:rPr lang="fi-FI"/>
              <a:t>mukaan. </a:t>
            </a:r>
            <a:endParaRPr lang="fi-FI" smtClean="0"/>
          </a:p>
          <a:p>
            <a:r>
              <a:rPr lang="fi-FI" smtClean="0"/>
              <a:t>Lähivuosina </a:t>
            </a:r>
            <a:r>
              <a:rPr lang="fi-FI"/>
              <a:t>edellyttää palveluverkon uudistamista vähintään 10 tuotantoyksikön hoitoloiksi.</a:t>
            </a:r>
          </a:p>
          <a:p>
            <a:r>
              <a:rPr lang="fi-FI"/>
              <a:t>Sisältää paljon nykyisistä virka- ja työehtosopimuksista sekä toimintakulttuurista johtuvia hidastetekijöitä, mutta ei varsinaisia suoria esteitä toiminnan kehittämiselle.</a:t>
            </a:r>
          </a:p>
        </p:txBody>
      </p:sp>
      <p:sp>
        <p:nvSpPr>
          <p:cNvPr id="4" name="Alatunnisteen paikkamerkki 3"/>
          <p:cNvSpPr>
            <a:spLocks noGrp="1"/>
          </p:cNvSpPr>
          <p:nvPr>
            <p:ph type="ftr" sz="quarter" idx="11"/>
          </p:nvPr>
        </p:nvSpPr>
        <p:spPr/>
        <p:txBody>
          <a:bodyPr/>
          <a:lstStyle/>
          <a:p>
            <a:r>
              <a:rPr lang="fi-FI" smtClean="0"/>
              <a:t>Palvelutuotannon järjestämismallin vaihtoehtojen selvitys</a:t>
            </a:r>
            <a:endParaRPr lang="fi-FI"/>
          </a:p>
        </p:txBody>
      </p:sp>
      <p:sp>
        <p:nvSpPr>
          <p:cNvPr id="5" name="Dian numeron paikkamerkki 4"/>
          <p:cNvSpPr>
            <a:spLocks noGrp="1"/>
          </p:cNvSpPr>
          <p:nvPr>
            <p:ph type="sldNum" sz="quarter" idx="12"/>
          </p:nvPr>
        </p:nvSpPr>
        <p:spPr/>
        <p:txBody>
          <a:bodyPr/>
          <a:lstStyle/>
          <a:p>
            <a:fld id="{EFCDBE93-361D-4CD2-9555-3BEF8F9EA345}" type="slidenum">
              <a:rPr lang="fi-FI" smtClean="0"/>
              <a:t>30</a:t>
            </a:fld>
            <a:endParaRPr lang="fi-FI"/>
          </a:p>
        </p:txBody>
      </p:sp>
      <p:grpSp>
        <p:nvGrpSpPr>
          <p:cNvPr id="22" name="Ryhmä 21"/>
          <p:cNvGrpSpPr/>
          <p:nvPr/>
        </p:nvGrpSpPr>
        <p:grpSpPr>
          <a:xfrm>
            <a:off x="6918510" y="1772816"/>
            <a:ext cx="1973970" cy="986985"/>
            <a:chOff x="5891373" y="1072"/>
            <a:chExt cx="1973970" cy="986985"/>
          </a:xfrm>
        </p:grpSpPr>
        <p:sp>
          <p:nvSpPr>
            <p:cNvPr id="32" name="Pyöristetty suorakulmio 31"/>
            <p:cNvSpPr/>
            <p:nvPr/>
          </p:nvSpPr>
          <p:spPr>
            <a:xfrm>
              <a:off x="5891373" y="1072"/>
              <a:ext cx="1973970" cy="986985"/>
            </a:xfrm>
            <a:prstGeom prst="roundRect">
              <a:avLst>
                <a:gd name="adj" fmla="val 10000"/>
              </a:avLst>
            </a:pr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33" name="Pyöristetty suorakulmio 4"/>
            <p:cNvSpPr/>
            <p:nvPr/>
          </p:nvSpPr>
          <p:spPr>
            <a:xfrm>
              <a:off x="5920281" y="29980"/>
              <a:ext cx="1916154" cy="92916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fi-FI" sz="2000" kern="1200" smtClean="0"/>
                <a:t>Uudistettu </a:t>
              </a:r>
              <a:r>
                <a:rPr lang="fi-FI" sz="2000" kern="1200" dirty="0" smtClean="0"/>
                <a:t>tulosyksikkö</a:t>
              </a:r>
              <a:endParaRPr lang="fi-FI" sz="2000" kern="1200" dirty="0"/>
            </a:p>
          </p:txBody>
        </p:sp>
      </p:grpSp>
      <p:grpSp>
        <p:nvGrpSpPr>
          <p:cNvPr id="23" name="Ryhmä 22"/>
          <p:cNvGrpSpPr/>
          <p:nvPr/>
        </p:nvGrpSpPr>
        <p:grpSpPr>
          <a:xfrm>
            <a:off x="6918510" y="2907849"/>
            <a:ext cx="1973970" cy="986985"/>
            <a:chOff x="5891373" y="1136105"/>
            <a:chExt cx="1973970" cy="986985"/>
          </a:xfrm>
          <a:solidFill>
            <a:schemeClr val="accent5">
              <a:lumMod val="20000"/>
              <a:lumOff val="80000"/>
            </a:schemeClr>
          </a:solidFill>
        </p:grpSpPr>
        <p:sp>
          <p:nvSpPr>
            <p:cNvPr id="30" name="Pyöristetty suorakulmio 29"/>
            <p:cNvSpPr/>
            <p:nvPr/>
          </p:nvSpPr>
          <p:spPr>
            <a:xfrm>
              <a:off x="5891373" y="1136105"/>
              <a:ext cx="1973970" cy="986985"/>
            </a:xfrm>
            <a:prstGeom prst="roundRect">
              <a:avLst>
                <a:gd name="adj" fmla="val 10000"/>
              </a:avLst>
            </a:prstGeom>
            <a:grpFill/>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31" name="Pyöristetty suorakulmio 6"/>
            <p:cNvSpPr/>
            <p:nvPr/>
          </p:nvSpPr>
          <p:spPr>
            <a:xfrm>
              <a:off x="5920281" y="1165013"/>
              <a:ext cx="1916154" cy="929169"/>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fi-FI" sz="2000" kern="1200" dirty="0" smtClean="0"/>
                <a:t>Liikelaitos</a:t>
              </a:r>
              <a:endParaRPr lang="fi-FI" sz="2000" kern="1200" dirty="0"/>
            </a:p>
          </p:txBody>
        </p:sp>
      </p:grpSp>
      <p:grpSp>
        <p:nvGrpSpPr>
          <p:cNvPr id="24" name="Ryhmä 23"/>
          <p:cNvGrpSpPr/>
          <p:nvPr/>
        </p:nvGrpSpPr>
        <p:grpSpPr>
          <a:xfrm>
            <a:off x="6918510" y="4042882"/>
            <a:ext cx="1973970" cy="986985"/>
            <a:chOff x="5891373" y="2271138"/>
            <a:chExt cx="1973970" cy="986985"/>
          </a:xfrm>
          <a:solidFill>
            <a:schemeClr val="accent5">
              <a:lumMod val="20000"/>
              <a:lumOff val="80000"/>
            </a:schemeClr>
          </a:solidFill>
        </p:grpSpPr>
        <p:sp>
          <p:nvSpPr>
            <p:cNvPr id="28" name="Pyöristetty suorakulmio 27"/>
            <p:cNvSpPr/>
            <p:nvPr/>
          </p:nvSpPr>
          <p:spPr>
            <a:xfrm>
              <a:off x="5891373" y="2271138"/>
              <a:ext cx="1973970" cy="986985"/>
            </a:xfrm>
            <a:prstGeom prst="roundRect">
              <a:avLst>
                <a:gd name="adj" fmla="val 10000"/>
              </a:avLst>
            </a:prstGeom>
            <a:grpFill/>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29" name="Pyöristetty suorakulmio 8"/>
            <p:cNvSpPr/>
            <p:nvPr/>
          </p:nvSpPr>
          <p:spPr>
            <a:xfrm>
              <a:off x="5920281" y="2300046"/>
              <a:ext cx="1916154" cy="929169"/>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fi-FI" sz="2000" kern="1200" smtClean="0"/>
                <a:t>Osakeyhtiö sidosyksikkönä</a:t>
              </a:r>
              <a:endParaRPr lang="fi-FI" sz="2000" kern="1200" dirty="0"/>
            </a:p>
          </p:txBody>
        </p:sp>
      </p:grpSp>
      <p:grpSp>
        <p:nvGrpSpPr>
          <p:cNvPr id="25" name="Ryhmä 24"/>
          <p:cNvGrpSpPr/>
          <p:nvPr/>
        </p:nvGrpSpPr>
        <p:grpSpPr>
          <a:xfrm>
            <a:off x="6918510" y="5177915"/>
            <a:ext cx="1973970" cy="986985"/>
            <a:chOff x="5891373" y="3406171"/>
            <a:chExt cx="1973970" cy="986985"/>
          </a:xfrm>
          <a:solidFill>
            <a:schemeClr val="accent5">
              <a:lumMod val="20000"/>
              <a:lumOff val="80000"/>
            </a:schemeClr>
          </a:solidFill>
        </p:grpSpPr>
        <p:sp>
          <p:nvSpPr>
            <p:cNvPr id="26" name="Pyöristetty suorakulmio 25"/>
            <p:cNvSpPr/>
            <p:nvPr/>
          </p:nvSpPr>
          <p:spPr>
            <a:xfrm>
              <a:off x="5891373" y="3406171"/>
              <a:ext cx="1973970" cy="986985"/>
            </a:xfrm>
            <a:prstGeom prst="roundRect">
              <a:avLst>
                <a:gd name="adj" fmla="val 10000"/>
              </a:avLst>
            </a:prstGeom>
            <a:grpFill/>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27" name="Pyöristetty suorakulmio 10"/>
            <p:cNvSpPr/>
            <p:nvPr/>
          </p:nvSpPr>
          <p:spPr>
            <a:xfrm>
              <a:off x="5920281" y="3435079"/>
              <a:ext cx="1916154" cy="929169"/>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fi-FI" sz="2000" kern="1200" smtClean="0"/>
                <a:t>Osakeyhtiö avoimilla markkinoilla</a:t>
              </a:r>
              <a:endParaRPr lang="fi-FI" sz="2000" kern="1200" dirty="0"/>
            </a:p>
          </p:txBody>
        </p:sp>
      </p:grpSp>
    </p:spTree>
    <p:extLst>
      <p:ext uri="{BB962C8B-B14F-4D97-AF65-F5344CB8AC3E}">
        <p14:creationId xmlns:p14="http://schemas.microsoft.com/office/powerpoint/2010/main" val="282271376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Autofit/>
          </a:bodyPr>
          <a:lstStyle/>
          <a:p>
            <a:r>
              <a:rPr lang="fi-FI" sz="3200"/>
              <a:t>Yhteenveto järjestämisvaihtoehtojen </a:t>
            </a:r>
            <a:r>
              <a:rPr lang="fi-FI" sz="3200" smtClean="0"/>
              <a:t>hyödyistä </a:t>
            </a:r>
            <a:r>
              <a:rPr lang="fi-FI" sz="3200"/>
              <a:t>ja haasteita</a:t>
            </a:r>
          </a:p>
        </p:txBody>
      </p:sp>
      <p:sp>
        <p:nvSpPr>
          <p:cNvPr id="3" name="Sisällön paikkamerkki 2"/>
          <p:cNvSpPr>
            <a:spLocks noGrp="1"/>
          </p:cNvSpPr>
          <p:nvPr>
            <p:ph sz="half" idx="1"/>
          </p:nvPr>
        </p:nvSpPr>
        <p:spPr>
          <a:xfrm>
            <a:off x="457200" y="1772826"/>
            <a:ext cx="6275040" cy="4353347"/>
          </a:xfrm>
        </p:spPr>
        <p:txBody>
          <a:bodyPr>
            <a:normAutofit fontScale="62500" lnSpcReduction="20000"/>
          </a:bodyPr>
          <a:lstStyle/>
          <a:p>
            <a:r>
              <a:rPr lang="fi-FI"/>
              <a:t>Osa kaupungin organisaatiota, puhdas budjettiyksikkö, jolla kuntalakiin perustuva muoto. Liikelaitos voi vain vähäisessä määrin tuottaa ulos palveluita</a:t>
            </a:r>
            <a:r>
              <a:rPr lang="fi-FI" smtClean="0"/>
              <a:t>. Voi </a:t>
            </a:r>
            <a:r>
              <a:rPr lang="fi-FI"/>
              <a:t>myös olla useamman kunnan omistama liikelaitos</a:t>
            </a:r>
            <a:r>
              <a:rPr lang="fi-FI" smtClean="0"/>
              <a:t>.</a:t>
            </a:r>
          </a:p>
          <a:p>
            <a:r>
              <a:rPr lang="fi-FI"/>
              <a:t>Uusi juridinen rakenne, mutta pelinsäännöt pääsääntöisesti samat kuin uudistetulla yksiköllä.</a:t>
            </a:r>
          </a:p>
          <a:p>
            <a:r>
              <a:rPr lang="fi-FI" smtClean="0"/>
              <a:t>Ei tuo varsinaisesti mitään merkittävää uutta ponnistusvoimaa, kustannustehokkuutta ja joustavuutta palvelutuotannon tavoitellulle kehittämiselle yhden kunnan omistamana laitoksena.</a:t>
            </a:r>
          </a:p>
          <a:p>
            <a:r>
              <a:rPr lang="fi-FI" smtClean="0"/>
              <a:t>Sitoo </a:t>
            </a:r>
            <a:r>
              <a:rPr lang="fi-FI"/>
              <a:t>kaupungin omaisuutta ja rahaa taseeseen. Edellyttää palveluverkon uudistamista vähintään 10 tuotantoyksikön hoitoloiksi.</a:t>
            </a:r>
          </a:p>
          <a:p>
            <a:r>
              <a:rPr lang="fi-FI"/>
              <a:t>Tuo käyttöön rinnakkaisen johtamisjärjestelmän</a:t>
            </a:r>
            <a:r>
              <a:rPr lang="fi-FI" smtClean="0"/>
              <a:t>.</a:t>
            </a:r>
          </a:p>
          <a:p>
            <a:r>
              <a:rPr lang="fi-FI" smtClean="0"/>
              <a:t>Järjestämismalli voisi olla myöhemmin perusteltu useamman kunnan yhteisenä liikelaitoksena osana valtakunnallista SOTE uudistusta.</a:t>
            </a:r>
            <a:endParaRPr lang="fi-FI"/>
          </a:p>
        </p:txBody>
      </p:sp>
      <p:sp>
        <p:nvSpPr>
          <p:cNvPr id="4" name="Alatunnisteen paikkamerkki 3"/>
          <p:cNvSpPr>
            <a:spLocks noGrp="1"/>
          </p:cNvSpPr>
          <p:nvPr>
            <p:ph type="ftr" sz="quarter" idx="11"/>
          </p:nvPr>
        </p:nvSpPr>
        <p:spPr/>
        <p:txBody>
          <a:bodyPr/>
          <a:lstStyle/>
          <a:p>
            <a:r>
              <a:rPr lang="fi-FI" smtClean="0"/>
              <a:t>Palvelutuotannon järjestämismallin vaihtoehtojen selvitys</a:t>
            </a:r>
            <a:endParaRPr lang="fi-FI"/>
          </a:p>
        </p:txBody>
      </p:sp>
      <p:sp>
        <p:nvSpPr>
          <p:cNvPr id="5" name="Dian numeron paikkamerkki 4"/>
          <p:cNvSpPr>
            <a:spLocks noGrp="1"/>
          </p:cNvSpPr>
          <p:nvPr>
            <p:ph type="sldNum" sz="quarter" idx="12"/>
          </p:nvPr>
        </p:nvSpPr>
        <p:spPr/>
        <p:txBody>
          <a:bodyPr/>
          <a:lstStyle/>
          <a:p>
            <a:fld id="{EFCDBE93-361D-4CD2-9555-3BEF8F9EA345}" type="slidenum">
              <a:rPr lang="fi-FI" smtClean="0"/>
              <a:t>31</a:t>
            </a:fld>
            <a:endParaRPr lang="fi-FI"/>
          </a:p>
        </p:txBody>
      </p:sp>
      <p:grpSp>
        <p:nvGrpSpPr>
          <p:cNvPr id="18" name="Ryhmä 17"/>
          <p:cNvGrpSpPr/>
          <p:nvPr/>
        </p:nvGrpSpPr>
        <p:grpSpPr>
          <a:xfrm>
            <a:off x="6918510" y="1772816"/>
            <a:ext cx="1973970" cy="986985"/>
            <a:chOff x="5891373" y="1072"/>
            <a:chExt cx="1973970" cy="986985"/>
          </a:xfrm>
          <a:solidFill>
            <a:schemeClr val="accent5">
              <a:lumMod val="20000"/>
              <a:lumOff val="80000"/>
            </a:schemeClr>
          </a:solidFill>
        </p:grpSpPr>
        <p:sp>
          <p:nvSpPr>
            <p:cNvPr id="19" name="Pyöristetty suorakulmio 18"/>
            <p:cNvSpPr/>
            <p:nvPr/>
          </p:nvSpPr>
          <p:spPr>
            <a:xfrm>
              <a:off x="5891373" y="1072"/>
              <a:ext cx="1973970" cy="986985"/>
            </a:xfrm>
            <a:prstGeom prst="roundRect">
              <a:avLst>
                <a:gd name="adj" fmla="val 10000"/>
              </a:avLst>
            </a:prstGeom>
            <a:grpFill/>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20" name="Pyöristetty suorakulmio 4"/>
            <p:cNvSpPr/>
            <p:nvPr/>
          </p:nvSpPr>
          <p:spPr>
            <a:xfrm>
              <a:off x="5920281" y="29980"/>
              <a:ext cx="1916154" cy="929169"/>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fi-FI" sz="2000" kern="1200" smtClean="0"/>
                <a:t>Uudistettu tulosyksikkö</a:t>
              </a:r>
              <a:endParaRPr lang="fi-FI" sz="2000" kern="1200" dirty="0"/>
            </a:p>
          </p:txBody>
        </p:sp>
      </p:grpSp>
      <p:grpSp>
        <p:nvGrpSpPr>
          <p:cNvPr id="21" name="Ryhmä 20"/>
          <p:cNvGrpSpPr/>
          <p:nvPr/>
        </p:nvGrpSpPr>
        <p:grpSpPr>
          <a:xfrm>
            <a:off x="6918510" y="2907849"/>
            <a:ext cx="1973970" cy="986985"/>
            <a:chOff x="5891373" y="1136105"/>
            <a:chExt cx="1973970" cy="986985"/>
          </a:xfrm>
        </p:grpSpPr>
        <p:sp>
          <p:nvSpPr>
            <p:cNvPr id="22" name="Pyöristetty suorakulmio 21"/>
            <p:cNvSpPr/>
            <p:nvPr/>
          </p:nvSpPr>
          <p:spPr>
            <a:xfrm>
              <a:off x="5891373" y="1136105"/>
              <a:ext cx="1973970" cy="986985"/>
            </a:xfrm>
            <a:prstGeom prst="roundRect">
              <a:avLst>
                <a:gd name="adj" fmla="val 10000"/>
              </a:avLst>
            </a:pr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23" name="Pyöristetty suorakulmio 6"/>
            <p:cNvSpPr/>
            <p:nvPr/>
          </p:nvSpPr>
          <p:spPr>
            <a:xfrm>
              <a:off x="5920281" y="1165013"/>
              <a:ext cx="1916154" cy="92916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fi-FI" sz="2000" kern="1200" dirty="0" smtClean="0"/>
                <a:t>Liikelaitos</a:t>
              </a:r>
              <a:endParaRPr lang="fi-FI" sz="2000" kern="1200" dirty="0"/>
            </a:p>
          </p:txBody>
        </p:sp>
      </p:grpSp>
      <p:grpSp>
        <p:nvGrpSpPr>
          <p:cNvPr id="24" name="Ryhmä 23"/>
          <p:cNvGrpSpPr/>
          <p:nvPr/>
        </p:nvGrpSpPr>
        <p:grpSpPr>
          <a:xfrm>
            <a:off x="6918510" y="4042882"/>
            <a:ext cx="1973970" cy="986985"/>
            <a:chOff x="5891373" y="2271138"/>
            <a:chExt cx="1973970" cy="986985"/>
          </a:xfrm>
          <a:solidFill>
            <a:schemeClr val="accent5">
              <a:lumMod val="20000"/>
              <a:lumOff val="80000"/>
            </a:schemeClr>
          </a:solidFill>
        </p:grpSpPr>
        <p:sp>
          <p:nvSpPr>
            <p:cNvPr id="25" name="Pyöristetty suorakulmio 24"/>
            <p:cNvSpPr/>
            <p:nvPr/>
          </p:nvSpPr>
          <p:spPr>
            <a:xfrm>
              <a:off x="5891373" y="2271138"/>
              <a:ext cx="1973970" cy="986985"/>
            </a:xfrm>
            <a:prstGeom prst="roundRect">
              <a:avLst>
                <a:gd name="adj" fmla="val 10000"/>
              </a:avLst>
            </a:prstGeom>
            <a:grpFill/>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26" name="Pyöristetty suorakulmio 8"/>
            <p:cNvSpPr/>
            <p:nvPr/>
          </p:nvSpPr>
          <p:spPr>
            <a:xfrm>
              <a:off x="5920281" y="2300046"/>
              <a:ext cx="1916154" cy="929169"/>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fi-FI" sz="2000" kern="1200" smtClean="0"/>
                <a:t>Osakeyhtiö sidosyksikkönä</a:t>
              </a:r>
              <a:endParaRPr lang="fi-FI" sz="2000" kern="1200" dirty="0"/>
            </a:p>
          </p:txBody>
        </p:sp>
      </p:grpSp>
      <p:grpSp>
        <p:nvGrpSpPr>
          <p:cNvPr id="27" name="Ryhmä 26"/>
          <p:cNvGrpSpPr/>
          <p:nvPr/>
        </p:nvGrpSpPr>
        <p:grpSpPr>
          <a:xfrm>
            <a:off x="6918510" y="5177915"/>
            <a:ext cx="1973970" cy="986985"/>
            <a:chOff x="5891373" y="3406171"/>
            <a:chExt cx="1973970" cy="986985"/>
          </a:xfrm>
          <a:solidFill>
            <a:schemeClr val="accent5">
              <a:lumMod val="20000"/>
              <a:lumOff val="80000"/>
            </a:schemeClr>
          </a:solidFill>
        </p:grpSpPr>
        <p:sp>
          <p:nvSpPr>
            <p:cNvPr id="28" name="Pyöristetty suorakulmio 27"/>
            <p:cNvSpPr/>
            <p:nvPr/>
          </p:nvSpPr>
          <p:spPr>
            <a:xfrm>
              <a:off x="5891373" y="3406171"/>
              <a:ext cx="1973970" cy="986985"/>
            </a:xfrm>
            <a:prstGeom prst="roundRect">
              <a:avLst>
                <a:gd name="adj" fmla="val 10000"/>
              </a:avLst>
            </a:prstGeom>
            <a:grpFill/>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29" name="Pyöristetty suorakulmio 10"/>
            <p:cNvSpPr/>
            <p:nvPr/>
          </p:nvSpPr>
          <p:spPr>
            <a:xfrm>
              <a:off x="5920281" y="3435079"/>
              <a:ext cx="1916154" cy="929169"/>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fi-FI" sz="2000" kern="1200" smtClean="0"/>
                <a:t>Osakeyhtiö avoimilla markkinoilla</a:t>
              </a:r>
              <a:endParaRPr lang="fi-FI" sz="2000" kern="1200" dirty="0"/>
            </a:p>
          </p:txBody>
        </p:sp>
      </p:grpSp>
    </p:spTree>
    <p:extLst>
      <p:ext uri="{BB962C8B-B14F-4D97-AF65-F5344CB8AC3E}">
        <p14:creationId xmlns:p14="http://schemas.microsoft.com/office/powerpoint/2010/main" val="245450057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Autofit/>
          </a:bodyPr>
          <a:lstStyle/>
          <a:p>
            <a:r>
              <a:rPr lang="fi-FI" sz="3200"/>
              <a:t>Yhteenveto järjestämisvaihtoehtojen </a:t>
            </a:r>
            <a:r>
              <a:rPr lang="fi-FI" sz="3200" smtClean="0"/>
              <a:t>hyödyistä </a:t>
            </a:r>
            <a:r>
              <a:rPr lang="fi-FI" sz="3200"/>
              <a:t>ja haasteita</a:t>
            </a:r>
          </a:p>
        </p:txBody>
      </p:sp>
      <p:sp>
        <p:nvSpPr>
          <p:cNvPr id="3" name="Sisällön paikkamerkki 2"/>
          <p:cNvSpPr>
            <a:spLocks noGrp="1"/>
          </p:cNvSpPr>
          <p:nvPr>
            <p:ph sz="half" idx="1"/>
          </p:nvPr>
        </p:nvSpPr>
        <p:spPr>
          <a:xfrm>
            <a:off x="457200" y="1772826"/>
            <a:ext cx="6275040" cy="4353347"/>
          </a:xfrm>
        </p:spPr>
        <p:txBody>
          <a:bodyPr>
            <a:normAutofit fontScale="62500" lnSpcReduction="20000"/>
          </a:bodyPr>
          <a:lstStyle/>
          <a:p>
            <a:r>
              <a:rPr lang="fi-FI"/>
              <a:t>Yhtiö on sidosyksikkö, joka myy korkeintaan 10 % liikevaihdostaan ulos </a:t>
            </a:r>
            <a:r>
              <a:rPr lang="fi-FI" smtClean="0"/>
              <a:t>palveluitaan. Voi </a:t>
            </a:r>
            <a:r>
              <a:rPr lang="fi-FI"/>
              <a:t>myös olla usemman kunnan omistama yhtiö</a:t>
            </a:r>
            <a:r>
              <a:rPr lang="fi-FI" smtClean="0"/>
              <a:t>.</a:t>
            </a:r>
          </a:p>
          <a:p>
            <a:r>
              <a:rPr lang="fi-FI" smtClean="0"/>
              <a:t>Mahdollistaa </a:t>
            </a:r>
            <a:r>
              <a:rPr lang="fi-FI"/>
              <a:t>radikaalinkin palvelujen uudistamisen ja palvelukulttuurin rakentamisen yksityissektorin työkaluilla. </a:t>
            </a:r>
          </a:p>
          <a:p>
            <a:r>
              <a:rPr lang="fi-FI"/>
              <a:t>Mahdollista saada useita omistajia ja sitä kautta </a:t>
            </a:r>
            <a:r>
              <a:rPr lang="fi-FI" smtClean="0"/>
              <a:t>uusia </a:t>
            </a:r>
            <a:r>
              <a:rPr lang="fi-FI"/>
              <a:t>ratkaisuja palvelutuotannon kehittämiseen ja </a:t>
            </a:r>
            <a:r>
              <a:rPr lang="fi-FI" smtClean="0"/>
              <a:t>SOTE uudistukseen</a:t>
            </a:r>
            <a:r>
              <a:rPr lang="fi-FI"/>
              <a:t>.</a:t>
            </a:r>
          </a:p>
          <a:p>
            <a:r>
              <a:rPr lang="fi-FI"/>
              <a:t>Edellyttää palveluverkon merkittävää uudistamista vähintään 10 tuotantoyksiköiden hoitoloiksi.</a:t>
            </a:r>
          </a:p>
          <a:p>
            <a:r>
              <a:rPr lang="fi-FI"/>
              <a:t>Vaatii merkittävän taloudellisen ja henkisen panostuksen omistajilta siirtymäajaksi.</a:t>
            </a:r>
          </a:p>
          <a:p>
            <a:r>
              <a:rPr lang="fi-FI"/>
              <a:t>Henkilöstölle yhtiömuodoista turvallisin vaihtoehto. </a:t>
            </a:r>
          </a:p>
          <a:p>
            <a:r>
              <a:rPr lang="fi-FI"/>
              <a:t>Julkisen vallan käyttöä ei voi siirtää yhtiöön</a:t>
            </a:r>
            <a:r>
              <a:rPr lang="fi-FI" smtClean="0"/>
              <a:t>. Vaatii tilaajaorganisaation organisoinnin.</a:t>
            </a:r>
            <a:endParaRPr lang="fi-FI"/>
          </a:p>
        </p:txBody>
      </p:sp>
      <p:sp>
        <p:nvSpPr>
          <p:cNvPr id="4" name="Alatunnisteen paikkamerkki 3"/>
          <p:cNvSpPr>
            <a:spLocks noGrp="1"/>
          </p:cNvSpPr>
          <p:nvPr>
            <p:ph type="ftr" sz="quarter" idx="11"/>
          </p:nvPr>
        </p:nvSpPr>
        <p:spPr/>
        <p:txBody>
          <a:bodyPr/>
          <a:lstStyle/>
          <a:p>
            <a:r>
              <a:rPr lang="fi-FI" smtClean="0"/>
              <a:t>Palvelutuotannon järjestämismallin vaihtoehtojen selvitys</a:t>
            </a:r>
            <a:endParaRPr lang="fi-FI"/>
          </a:p>
        </p:txBody>
      </p:sp>
      <p:sp>
        <p:nvSpPr>
          <p:cNvPr id="5" name="Dian numeron paikkamerkki 4"/>
          <p:cNvSpPr>
            <a:spLocks noGrp="1"/>
          </p:cNvSpPr>
          <p:nvPr>
            <p:ph type="sldNum" sz="quarter" idx="12"/>
          </p:nvPr>
        </p:nvSpPr>
        <p:spPr/>
        <p:txBody>
          <a:bodyPr/>
          <a:lstStyle/>
          <a:p>
            <a:fld id="{EFCDBE93-361D-4CD2-9555-3BEF8F9EA345}" type="slidenum">
              <a:rPr lang="fi-FI" smtClean="0"/>
              <a:t>32</a:t>
            </a:fld>
            <a:endParaRPr lang="fi-FI"/>
          </a:p>
        </p:txBody>
      </p:sp>
      <p:grpSp>
        <p:nvGrpSpPr>
          <p:cNvPr id="18" name="Ryhmä 17"/>
          <p:cNvGrpSpPr/>
          <p:nvPr/>
        </p:nvGrpSpPr>
        <p:grpSpPr>
          <a:xfrm>
            <a:off x="6918510" y="1772816"/>
            <a:ext cx="1973970" cy="986985"/>
            <a:chOff x="5891373" y="1072"/>
            <a:chExt cx="1973970" cy="986985"/>
          </a:xfrm>
          <a:solidFill>
            <a:schemeClr val="accent5">
              <a:lumMod val="20000"/>
              <a:lumOff val="80000"/>
            </a:schemeClr>
          </a:solidFill>
        </p:grpSpPr>
        <p:sp>
          <p:nvSpPr>
            <p:cNvPr id="19" name="Pyöristetty suorakulmio 18"/>
            <p:cNvSpPr/>
            <p:nvPr/>
          </p:nvSpPr>
          <p:spPr>
            <a:xfrm>
              <a:off x="5891373" y="1072"/>
              <a:ext cx="1973970" cy="986985"/>
            </a:xfrm>
            <a:prstGeom prst="roundRect">
              <a:avLst>
                <a:gd name="adj" fmla="val 10000"/>
              </a:avLst>
            </a:prstGeom>
            <a:grpFill/>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20" name="Pyöristetty suorakulmio 4"/>
            <p:cNvSpPr/>
            <p:nvPr/>
          </p:nvSpPr>
          <p:spPr>
            <a:xfrm>
              <a:off x="5920281" y="29980"/>
              <a:ext cx="1916154" cy="929169"/>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fi-FI" sz="2000" kern="1200" smtClean="0"/>
                <a:t>Uudistettu tulosyksikkö</a:t>
              </a:r>
              <a:endParaRPr lang="fi-FI" sz="2000" kern="1200" dirty="0"/>
            </a:p>
          </p:txBody>
        </p:sp>
      </p:grpSp>
      <p:grpSp>
        <p:nvGrpSpPr>
          <p:cNvPr id="21" name="Ryhmä 20"/>
          <p:cNvGrpSpPr/>
          <p:nvPr/>
        </p:nvGrpSpPr>
        <p:grpSpPr>
          <a:xfrm>
            <a:off x="6918510" y="2907849"/>
            <a:ext cx="1973970" cy="986985"/>
            <a:chOff x="5891373" y="1136105"/>
            <a:chExt cx="1973970" cy="986985"/>
          </a:xfrm>
          <a:solidFill>
            <a:schemeClr val="accent5">
              <a:lumMod val="20000"/>
              <a:lumOff val="80000"/>
            </a:schemeClr>
          </a:solidFill>
        </p:grpSpPr>
        <p:sp>
          <p:nvSpPr>
            <p:cNvPr id="22" name="Pyöristetty suorakulmio 21"/>
            <p:cNvSpPr/>
            <p:nvPr/>
          </p:nvSpPr>
          <p:spPr>
            <a:xfrm>
              <a:off x="5891373" y="1136105"/>
              <a:ext cx="1973970" cy="986985"/>
            </a:xfrm>
            <a:prstGeom prst="roundRect">
              <a:avLst>
                <a:gd name="adj" fmla="val 10000"/>
              </a:avLst>
            </a:prstGeom>
            <a:grpFill/>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23" name="Pyöristetty suorakulmio 6"/>
            <p:cNvSpPr/>
            <p:nvPr/>
          </p:nvSpPr>
          <p:spPr>
            <a:xfrm>
              <a:off x="5920281" y="1165013"/>
              <a:ext cx="1916154" cy="929169"/>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fi-FI" sz="2000" kern="1200" dirty="0" smtClean="0"/>
                <a:t>Liikelaitos</a:t>
              </a:r>
              <a:endParaRPr lang="fi-FI" sz="2000" kern="1200" dirty="0"/>
            </a:p>
          </p:txBody>
        </p:sp>
      </p:grpSp>
      <p:grpSp>
        <p:nvGrpSpPr>
          <p:cNvPr id="24" name="Ryhmä 23"/>
          <p:cNvGrpSpPr/>
          <p:nvPr/>
        </p:nvGrpSpPr>
        <p:grpSpPr>
          <a:xfrm>
            <a:off x="6918510" y="4042882"/>
            <a:ext cx="1973970" cy="986985"/>
            <a:chOff x="5891373" y="2271138"/>
            <a:chExt cx="1973970" cy="986985"/>
          </a:xfrm>
        </p:grpSpPr>
        <p:sp>
          <p:nvSpPr>
            <p:cNvPr id="25" name="Pyöristetty suorakulmio 24"/>
            <p:cNvSpPr/>
            <p:nvPr/>
          </p:nvSpPr>
          <p:spPr>
            <a:xfrm>
              <a:off x="5891373" y="2271138"/>
              <a:ext cx="1973970" cy="986985"/>
            </a:xfrm>
            <a:prstGeom prst="roundRect">
              <a:avLst>
                <a:gd name="adj" fmla="val 10000"/>
              </a:avLst>
            </a:pr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26" name="Pyöristetty suorakulmio 8"/>
            <p:cNvSpPr/>
            <p:nvPr/>
          </p:nvSpPr>
          <p:spPr>
            <a:xfrm>
              <a:off x="5920281" y="2300046"/>
              <a:ext cx="1916154" cy="92916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fi-FI" sz="2000" kern="1200" smtClean="0"/>
                <a:t>Osakeyhtiö sidosyksikkönä</a:t>
              </a:r>
              <a:endParaRPr lang="fi-FI" sz="2000" kern="1200" dirty="0"/>
            </a:p>
          </p:txBody>
        </p:sp>
      </p:grpSp>
      <p:grpSp>
        <p:nvGrpSpPr>
          <p:cNvPr id="27" name="Ryhmä 26"/>
          <p:cNvGrpSpPr/>
          <p:nvPr/>
        </p:nvGrpSpPr>
        <p:grpSpPr>
          <a:xfrm>
            <a:off x="6918510" y="5177915"/>
            <a:ext cx="1973970" cy="986985"/>
            <a:chOff x="5891373" y="3406171"/>
            <a:chExt cx="1973970" cy="986985"/>
          </a:xfrm>
          <a:solidFill>
            <a:schemeClr val="accent5">
              <a:lumMod val="20000"/>
              <a:lumOff val="80000"/>
            </a:schemeClr>
          </a:solidFill>
        </p:grpSpPr>
        <p:sp>
          <p:nvSpPr>
            <p:cNvPr id="28" name="Pyöristetty suorakulmio 27"/>
            <p:cNvSpPr/>
            <p:nvPr/>
          </p:nvSpPr>
          <p:spPr>
            <a:xfrm>
              <a:off x="5891373" y="3406171"/>
              <a:ext cx="1973970" cy="986985"/>
            </a:xfrm>
            <a:prstGeom prst="roundRect">
              <a:avLst>
                <a:gd name="adj" fmla="val 10000"/>
              </a:avLst>
            </a:prstGeom>
            <a:grpFill/>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29" name="Pyöristetty suorakulmio 10"/>
            <p:cNvSpPr/>
            <p:nvPr/>
          </p:nvSpPr>
          <p:spPr>
            <a:xfrm>
              <a:off x="5920281" y="3435079"/>
              <a:ext cx="1916154" cy="929169"/>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fi-FI" sz="2000" kern="1200" smtClean="0"/>
                <a:t>Osakeyhtiö avoimilla markkinoilla</a:t>
              </a:r>
              <a:endParaRPr lang="fi-FI" sz="2000" kern="1200" dirty="0"/>
            </a:p>
          </p:txBody>
        </p:sp>
      </p:grpSp>
    </p:spTree>
    <p:extLst>
      <p:ext uri="{BB962C8B-B14F-4D97-AF65-F5344CB8AC3E}">
        <p14:creationId xmlns:p14="http://schemas.microsoft.com/office/powerpoint/2010/main" val="252872225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Autofit/>
          </a:bodyPr>
          <a:lstStyle/>
          <a:p>
            <a:r>
              <a:rPr lang="fi-FI" sz="3200"/>
              <a:t>Yhteenveto järjestämisvaihtoehtojen </a:t>
            </a:r>
            <a:r>
              <a:rPr lang="fi-FI" sz="3200" smtClean="0"/>
              <a:t>hyödyistä </a:t>
            </a:r>
            <a:r>
              <a:rPr lang="fi-FI" sz="3200"/>
              <a:t>ja haasteita</a:t>
            </a:r>
          </a:p>
        </p:txBody>
      </p:sp>
      <p:sp>
        <p:nvSpPr>
          <p:cNvPr id="3" name="Sisällön paikkamerkki 2"/>
          <p:cNvSpPr>
            <a:spLocks noGrp="1"/>
          </p:cNvSpPr>
          <p:nvPr>
            <p:ph sz="half" idx="1"/>
          </p:nvPr>
        </p:nvSpPr>
        <p:spPr>
          <a:xfrm>
            <a:off x="457200" y="1772826"/>
            <a:ext cx="6275040" cy="4608502"/>
          </a:xfrm>
        </p:spPr>
        <p:txBody>
          <a:bodyPr>
            <a:normAutofit fontScale="62500" lnSpcReduction="20000"/>
          </a:bodyPr>
          <a:lstStyle/>
          <a:p>
            <a:r>
              <a:rPr lang="fi-FI"/>
              <a:t>Yhtiö on aidosti markkinoilla toimiva juridisesti itsenäinen toimija, joka osallistuu kaupungin järjestämään suun terveydenhuollon palveluiden kilpailutukseen tasavertaisena kilpailijana muiden yksityisten palveluntarjoajien kanssa. </a:t>
            </a:r>
          </a:p>
          <a:p>
            <a:r>
              <a:rPr lang="fi-FI"/>
              <a:t>Omistajina voi olla julkisia ja yksityisiä toimijoita</a:t>
            </a:r>
            <a:r>
              <a:rPr lang="fi-FI" smtClean="0"/>
              <a:t>.</a:t>
            </a:r>
          </a:p>
          <a:p>
            <a:r>
              <a:rPr lang="fi-FI"/>
              <a:t>Mahdollistaa radikaalin palvelujen uudistamisen ja palvelukulttuurin rakentamisen yksityissektorin työkaluilla</a:t>
            </a:r>
            <a:r>
              <a:rPr lang="fi-FI" smtClean="0"/>
              <a:t>. Potentiaalinen etenkin silloin, jos SOTE uudistuksessa yksityisellä sektorilla on vahva rooli palvelujen tuottajana.</a:t>
            </a:r>
            <a:endParaRPr lang="fi-FI"/>
          </a:p>
          <a:p>
            <a:r>
              <a:rPr lang="fi-FI"/>
              <a:t>Vaatii merkittävän taloudellisen ja henkisen panostuksen omistajilta siirtymäajaksi.</a:t>
            </a:r>
          </a:p>
          <a:p>
            <a:r>
              <a:rPr lang="fi-FI"/>
              <a:t>Edellyttää palveluverkon merkittävää uudistamista vähintään 10 tuotantoyksiköiden hoitoloiksi.</a:t>
            </a:r>
          </a:p>
          <a:p>
            <a:r>
              <a:rPr lang="fi-FI"/>
              <a:t>Henkilöstölle ristiriitaisin vaihtoehto. Tuo hyvää ja uusia mahdollisuuksia, mutta myös luo epävarmuutta ja vaihtuvuutta</a:t>
            </a:r>
            <a:r>
              <a:rPr lang="fi-FI" smtClean="0"/>
              <a:t>. Henkilöstömuutokset </a:t>
            </a:r>
            <a:r>
              <a:rPr lang="fi-FI"/>
              <a:t>saattavat vaikuttaa </a:t>
            </a:r>
            <a:r>
              <a:rPr lang="fi-FI" smtClean="0"/>
              <a:t>lyhyellä aikavälillä palveluiden </a:t>
            </a:r>
            <a:r>
              <a:rPr lang="fi-FI"/>
              <a:t>laatuun ja volyymiin. </a:t>
            </a:r>
          </a:p>
          <a:p>
            <a:r>
              <a:rPr lang="fi-FI"/>
              <a:t>Julkisen vallan käyttöä ei voi siirtää yhtiöön. Vaatii tilaajaorganisaation organisoinnin.</a:t>
            </a:r>
          </a:p>
        </p:txBody>
      </p:sp>
      <p:sp>
        <p:nvSpPr>
          <p:cNvPr id="4" name="Alatunnisteen paikkamerkki 3"/>
          <p:cNvSpPr>
            <a:spLocks noGrp="1"/>
          </p:cNvSpPr>
          <p:nvPr>
            <p:ph type="ftr" sz="quarter" idx="11"/>
          </p:nvPr>
        </p:nvSpPr>
        <p:spPr/>
        <p:txBody>
          <a:bodyPr/>
          <a:lstStyle/>
          <a:p>
            <a:r>
              <a:rPr lang="fi-FI" smtClean="0"/>
              <a:t>Palvelutuotannon järjestämismallin vaihtoehtojen selvitys</a:t>
            </a:r>
            <a:endParaRPr lang="fi-FI"/>
          </a:p>
        </p:txBody>
      </p:sp>
      <p:sp>
        <p:nvSpPr>
          <p:cNvPr id="5" name="Dian numeron paikkamerkki 4"/>
          <p:cNvSpPr>
            <a:spLocks noGrp="1"/>
          </p:cNvSpPr>
          <p:nvPr>
            <p:ph type="sldNum" sz="quarter" idx="12"/>
          </p:nvPr>
        </p:nvSpPr>
        <p:spPr/>
        <p:txBody>
          <a:bodyPr/>
          <a:lstStyle/>
          <a:p>
            <a:fld id="{EFCDBE93-361D-4CD2-9555-3BEF8F9EA345}" type="slidenum">
              <a:rPr lang="fi-FI" smtClean="0"/>
              <a:t>33</a:t>
            </a:fld>
            <a:endParaRPr lang="fi-FI"/>
          </a:p>
        </p:txBody>
      </p:sp>
      <p:grpSp>
        <p:nvGrpSpPr>
          <p:cNvPr id="6" name="Ryhmä 5"/>
          <p:cNvGrpSpPr/>
          <p:nvPr/>
        </p:nvGrpSpPr>
        <p:grpSpPr>
          <a:xfrm>
            <a:off x="6918510" y="1772816"/>
            <a:ext cx="1973970" cy="986985"/>
            <a:chOff x="5891373" y="1072"/>
            <a:chExt cx="1973970" cy="986985"/>
          </a:xfrm>
          <a:solidFill>
            <a:schemeClr val="accent5">
              <a:lumMod val="20000"/>
              <a:lumOff val="80000"/>
            </a:schemeClr>
          </a:solidFill>
        </p:grpSpPr>
        <p:sp>
          <p:nvSpPr>
            <p:cNvPr id="7" name="Pyöristetty suorakulmio 6"/>
            <p:cNvSpPr/>
            <p:nvPr/>
          </p:nvSpPr>
          <p:spPr>
            <a:xfrm>
              <a:off x="5891373" y="1072"/>
              <a:ext cx="1973970" cy="986985"/>
            </a:xfrm>
            <a:prstGeom prst="roundRect">
              <a:avLst>
                <a:gd name="adj" fmla="val 10000"/>
              </a:avLst>
            </a:prstGeom>
            <a:grpFill/>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8" name="Pyöristetty suorakulmio 4"/>
            <p:cNvSpPr/>
            <p:nvPr/>
          </p:nvSpPr>
          <p:spPr>
            <a:xfrm>
              <a:off x="5920281" y="29980"/>
              <a:ext cx="1916154" cy="929169"/>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fi-FI" sz="2000" kern="1200" smtClean="0"/>
                <a:t>Uudistettu tulosyksikkö</a:t>
              </a:r>
              <a:endParaRPr lang="fi-FI" sz="2000" kern="1200" dirty="0"/>
            </a:p>
          </p:txBody>
        </p:sp>
      </p:grpSp>
      <p:grpSp>
        <p:nvGrpSpPr>
          <p:cNvPr id="9" name="Ryhmä 8"/>
          <p:cNvGrpSpPr/>
          <p:nvPr/>
        </p:nvGrpSpPr>
        <p:grpSpPr>
          <a:xfrm>
            <a:off x="6918510" y="2907849"/>
            <a:ext cx="1973970" cy="986985"/>
            <a:chOff x="5891373" y="1136105"/>
            <a:chExt cx="1973970" cy="986985"/>
          </a:xfrm>
          <a:solidFill>
            <a:schemeClr val="accent5">
              <a:lumMod val="20000"/>
              <a:lumOff val="80000"/>
            </a:schemeClr>
          </a:solidFill>
        </p:grpSpPr>
        <p:sp>
          <p:nvSpPr>
            <p:cNvPr id="10" name="Pyöristetty suorakulmio 9"/>
            <p:cNvSpPr/>
            <p:nvPr/>
          </p:nvSpPr>
          <p:spPr>
            <a:xfrm>
              <a:off x="5891373" y="1136105"/>
              <a:ext cx="1973970" cy="986985"/>
            </a:xfrm>
            <a:prstGeom prst="roundRect">
              <a:avLst>
                <a:gd name="adj" fmla="val 10000"/>
              </a:avLst>
            </a:prstGeom>
            <a:grpFill/>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11" name="Pyöristetty suorakulmio 6"/>
            <p:cNvSpPr/>
            <p:nvPr/>
          </p:nvSpPr>
          <p:spPr>
            <a:xfrm>
              <a:off x="5920281" y="1165013"/>
              <a:ext cx="1916154" cy="929169"/>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fi-FI" sz="2000" kern="1200" dirty="0" smtClean="0"/>
                <a:t>Liikelaitos</a:t>
              </a:r>
              <a:endParaRPr lang="fi-FI" sz="2000" kern="1200" dirty="0"/>
            </a:p>
          </p:txBody>
        </p:sp>
      </p:grpSp>
      <p:grpSp>
        <p:nvGrpSpPr>
          <p:cNvPr id="12" name="Ryhmä 11"/>
          <p:cNvGrpSpPr/>
          <p:nvPr/>
        </p:nvGrpSpPr>
        <p:grpSpPr>
          <a:xfrm>
            <a:off x="6918510" y="4042882"/>
            <a:ext cx="1973970" cy="986985"/>
            <a:chOff x="5891373" y="2271138"/>
            <a:chExt cx="1973970" cy="986985"/>
          </a:xfrm>
          <a:solidFill>
            <a:schemeClr val="accent5">
              <a:lumMod val="20000"/>
              <a:lumOff val="80000"/>
            </a:schemeClr>
          </a:solidFill>
        </p:grpSpPr>
        <p:sp>
          <p:nvSpPr>
            <p:cNvPr id="13" name="Pyöristetty suorakulmio 12"/>
            <p:cNvSpPr/>
            <p:nvPr/>
          </p:nvSpPr>
          <p:spPr>
            <a:xfrm>
              <a:off x="5891373" y="2271138"/>
              <a:ext cx="1973970" cy="986985"/>
            </a:xfrm>
            <a:prstGeom prst="roundRect">
              <a:avLst>
                <a:gd name="adj" fmla="val 10000"/>
              </a:avLst>
            </a:prstGeom>
            <a:grpFill/>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14" name="Pyöristetty suorakulmio 8"/>
            <p:cNvSpPr/>
            <p:nvPr/>
          </p:nvSpPr>
          <p:spPr>
            <a:xfrm>
              <a:off x="5920281" y="2300046"/>
              <a:ext cx="1916154" cy="929169"/>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fi-FI" sz="2000" kern="1200" smtClean="0"/>
                <a:t>Osakeyhtiö sidosyksikkönä</a:t>
              </a:r>
              <a:endParaRPr lang="fi-FI" sz="2000" kern="1200" dirty="0"/>
            </a:p>
          </p:txBody>
        </p:sp>
      </p:grpSp>
      <p:grpSp>
        <p:nvGrpSpPr>
          <p:cNvPr id="15" name="Ryhmä 14"/>
          <p:cNvGrpSpPr/>
          <p:nvPr/>
        </p:nvGrpSpPr>
        <p:grpSpPr>
          <a:xfrm>
            <a:off x="6918510" y="5177915"/>
            <a:ext cx="1973970" cy="986985"/>
            <a:chOff x="5891373" y="3406171"/>
            <a:chExt cx="1973970" cy="986985"/>
          </a:xfrm>
        </p:grpSpPr>
        <p:sp>
          <p:nvSpPr>
            <p:cNvPr id="16" name="Pyöristetty suorakulmio 15"/>
            <p:cNvSpPr/>
            <p:nvPr/>
          </p:nvSpPr>
          <p:spPr>
            <a:xfrm>
              <a:off x="5891373" y="3406171"/>
              <a:ext cx="1973970" cy="986985"/>
            </a:xfrm>
            <a:prstGeom prst="roundRect">
              <a:avLst>
                <a:gd name="adj" fmla="val 10000"/>
              </a:avLst>
            </a:pr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sp>
        <p:sp>
          <p:nvSpPr>
            <p:cNvPr id="17" name="Pyöristetty suorakulmio 10"/>
            <p:cNvSpPr/>
            <p:nvPr/>
          </p:nvSpPr>
          <p:spPr>
            <a:xfrm>
              <a:off x="5920281" y="3435079"/>
              <a:ext cx="1916154" cy="929169"/>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fi-FI" sz="2000" kern="1200" smtClean="0"/>
                <a:t>Osakeyhtiö avoimilla markkinoilla</a:t>
              </a:r>
              <a:endParaRPr lang="fi-FI" sz="2000" kern="1200" dirty="0"/>
            </a:p>
          </p:txBody>
        </p:sp>
      </p:grpSp>
    </p:spTree>
    <p:extLst>
      <p:ext uri="{BB962C8B-B14F-4D97-AF65-F5344CB8AC3E}">
        <p14:creationId xmlns:p14="http://schemas.microsoft.com/office/powerpoint/2010/main" val="110595820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6. Johtopäätökset ja päätösesitys</a:t>
            </a:r>
            <a:endParaRPr lang="fi-FI"/>
          </a:p>
        </p:txBody>
      </p:sp>
      <p:sp>
        <p:nvSpPr>
          <p:cNvPr id="3" name="Tekstin paikkamerkki 2"/>
          <p:cNvSpPr>
            <a:spLocks noGrp="1"/>
          </p:cNvSpPr>
          <p:nvPr>
            <p:ph type="body" idx="1"/>
          </p:nvPr>
        </p:nvSpPr>
        <p:spPr/>
        <p:txBody>
          <a:bodyPr/>
          <a:lstStyle/>
          <a:p>
            <a:pPr marL="457200" indent="-457200">
              <a:buAutoNum type="arabicPeriod"/>
            </a:pPr>
            <a:r>
              <a:rPr lang="fi-FI"/>
              <a:t>Tulokset </a:t>
            </a:r>
          </a:p>
          <a:p>
            <a:pPr marL="457200" indent="-457200">
              <a:buAutoNum type="arabicPeriod"/>
            </a:pPr>
            <a:r>
              <a:rPr lang="fi-FI" smtClean="0"/>
              <a:t>Haasteet</a:t>
            </a:r>
            <a:endParaRPr lang="fi-FI"/>
          </a:p>
          <a:p>
            <a:pPr marL="457200" indent="-457200">
              <a:buAutoNum type="arabicPeriod"/>
            </a:pPr>
            <a:r>
              <a:rPr lang="fi-FI" smtClean="0"/>
              <a:t>Päätösesitys</a:t>
            </a:r>
          </a:p>
          <a:p>
            <a:pPr marL="457200" indent="-457200">
              <a:buFont typeface="Arial" panose="020B0604020202020204" pitchFamily="34" charset="0"/>
              <a:buAutoNum type="arabicPeriod"/>
            </a:pPr>
            <a:r>
              <a:rPr lang="fi-FI"/>
              <a:t>Suun terveydenhuollon kehittämittämisen tiekartta 2015 - </a:t>
            </a:r>
            <a:r>
              <a:rPr lang="fi-FI" smtClean="0"/>
              <a:t>2018</a:t>
            </a:r>
            <a:endParaRPr lang="fi-FI"/>
          </a:p>
        </p:txBody>
      </p:sp>
      <p:sp>
        <p:nvSpPr>
          <p:cNvPr id="4" name="Alatunnisteen paikkamerkki 3"/>
          <p:cNvSpPr>
            <a:spLocks noGrp="1"/>
          </p:cNvSpPr>
          <p:nvPr>
            <p:ph type="ftr" sz="quarter" idx="11"/>
          </p:nvPr>
        </p:nvSpPr>
        <p:spPr/>
        <p:txBody>
          <a:bodyPr/>
          <a:lstStyle/>
          <a:p>
            <a:r>
              <a:rPr lang="fi-FI" smtClean="0"/>
              <a:t>Palvelutuotannon järjestämismallin vaihtoehtojen selvitys</a:t>
            </a:r>
            <a:endParaRPr lang="fi-FI"/>
          </a:p>
        </p:txBody>
      </p:sp>
      <p:sp>
        <p:nvSpPr>
          <p:cNvPr id="5" name="Dian numeron paikkamerkki 4"/>
          <p:cNvSpPr>
            <a:spLocks noGrp="1"/>
          </p:cNvSpPr>
          <p:nvPr>
            <p:ph type="sldNum" sz="quarter" idx="12"/>
          </p:nvPr>
        </p:nvSpPr>
        <p:spPr/>
        <p:txBody>
          <a:bodyPr/>
          <a:lstStyle/>
          <a:p>
            <a:fld id="{EFCDBE93-361D-4CD2-9555-3BEF8F9EA345}" type="slidenum">
              <a:rPr lang="fi-FI" smtClean="0"/>
              <a:t>34</a:t>
            </a:fld>
            <a:endParaRPr lang="fi-FI"/>
          </a:p>
        </p:txBody>
      </p:sp>
    </p:spTree>
    <p:extLst>
      <p:ext uri="{BB962C8B-B14F-4D97-AF65-F5344CB8AC3E}">
        <p14:creationId xmlns:p14="http://schemas.microsoft.com/office/powerpoint/2010/main" val="377119257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Johtopäätökset</a:t>
            </a:r>
            <a:endParaRPr lang="fi-FI"/>
          </a:p>
        </p:txBody>
      </p:sp>
      <p:sp>
        <p:nvSpPr>
          <p:cNvPr id="3" name="Sisällön paikkamerkki 2"/>
          <p:cNvSpPr>
            <a:spLocks noGrp="1"/>
          </p:cNvSpPr>
          <p:nvPr>
            <p:ph idx="1"/>
          </p:nvPr>
        </p:nvSpPr>
        <p:spPr>
          <a:xfrm>
            <a:off x="457200" y="1320800"/>
            <a:ext cx="8229600" cy="4700488"/>
          </a:xfrm>
        </p:spPr>
        <p:txBody>
          <a:bodyPr>
            <a:normAutofit fontScale="70000" lnSpcReduction="20000"/>
          </a:bodyPr>
          <a:lstStyle/>
          <a:p>
            <a:pPr marL="457200" indent="-457200">
              <a:buFont typeface="+mj-lt"/>
              <a:buAutoNum type="arabicPeriod"/>
            </a:pPr>
            <a:r>
              <a:rPr lang="fi-FI" b="1" smtClean="0"/>
              <a:t>Tulokset</a:t>
            </a:r>
          </a:p>
          <a:p>
            <a:pPr lvl="1"/>
            <a:r>
              <a:rPr lang="fi-FI" sz="2700" smtClean="0"/>
              <a:t>Tavoiteltava palvelutuotantomalli </a:t>
            </a:r>
            <a:r>
              <a:rPr lang="fi-FI" sz="2700"/>
              <a:t>sekä sitä </a:t>
            </a:r>
            <a:r>
              <a:rPr lang="fi-FI" sz="2700" smtClean="0"/>
              <a:t>tukeva organisaatiorakenne </a:t>
            </a:r>
            <a:r>
              <a:rPr lang="fi-FI" sz="2700"/>
              <a:t>ja </a:t>
            </a:r>
            <a:r>
              <a:rPr lang="fi-FI" sz="2700" smtClean="0"/>
              <a:t>johtamisjärjestelmä antavat nykyistä paremmat puitteet kehittää palvelutuotannon joustavuutta</a:t>
            </a:r>
            <a:r>
              <a:rPr lang="fi-FI" sz="2700"/>
              <a:t>, vaikuttavuutta ja </a:t>
            </a:r>
            <a:r>
              <a:rPr lang="fi-FI" sz="2700" smtClean="0"/>
              <a:t>kustannustehokkuutta.  </a:t>
            </a:r>
          </a:p>
          <a:p>
            <a:pPr lvl="1"/>
            <a:r>
              <a:rPr lang="fi-FI" sz="2700" smtClean="0"/>
              <a:t>Järjestämisvaihtoehdot mahdollistavat erilaisten työkalujen käytön toteuttaa toimintamallia edellyttävät uudistukset ja muutokset. Kukin vaihtoehto sisältää hyötyjä ja haasteita, jotka tulee huomioida päätöstä tehtäessä. Hyötyihin ja haasteisiin vaikuttaa merkittävästi myös se, arvioidaanko järjestämisvaihtoehtoja yhden kunnan mallissa vai SOTE uudistuksen mukaisessa usean kunnan/maakunnan mallissa.</a:t>
            </a:r>
          </a:p>
          <a:p>
            <a:pPr lvl="1"/>
            <a:r>
              <a:rPr lang="fi-FI" sz="2700" smtClean="0"/>
              <a:t>Järjestämisvaihtoehdot voivat myös olla toistensa evoluutiovaiheita, jolloin haluttu muutos on paremmin hallittavissa suhteessa käynnissä olevaan SOTE uudistukseen, käytettävissä oleviin resursseihin sekä saamiseen.</a:t>
            </a:r>
          </a:p>
          <a:p>
            <a:pPr lvl="1"/>
            <a:r>
              <a:rPr lang="fi-FI" sz="2700" smtClean="0"/>
              <a:t>Toimintamallimuutokseen tulisi ryhtyä välittömästi, koska tarvittavat muutokset on joka tapauksessa tehtävä riippumatta siitä, mihin järjestämisvaihtoehtoon aikanaan päädytään SOTE –uudistuksessa.</a:t>
            </a:r>
            <a:endParaRPr lang="fi-FI" sz="2700"/>
          </a:p>
          <a:p>
            <a:pPr marL="857250" lvl="1" indent="-457200"/>
            <a:endParaRPr lang="fi-FI" smtClean="0"/>
          </a:p>
          <a:p>
            <a:pPr marL="857250" lvl="1" indent="-457200"/>
            <a:endParaRPr lang="fi-FI"/>
          </a:p>
        </p:txBody>
      </p:sp>
      <p:sp>
        <p:nvSpPr>
          <p:cNvPr id="4" name="Päivämäärän paikkamerkki 3"/>
          <p:cNvSpPr>
            <a:spLocks noGrp="1"/>
          </p:cNvSpPr>
          <p:nvPr>
            <p:ph type="dt" sz="half" idx="10"/>
          </p:nvPr>
        </p:nvSpPr>
        <p:spPr/>
        <p:txBody>
          <a:bodyPr/>
          <a:lstStyle/>
          <a:p>
            <a:pPr>
              <a:defRPr/>
            </a:pPr>
            <a:fld id="{2B26E1CB-BEF5-4EC6-B8B4-C80F09C0344F}" type="datetime1">
              <a:rPr lang="fi-FI" smtClean="0"/>
              <a:t>16.10.2015</a:t>
            </a:fld>
            <a:endParaRPr lang="fi-FI" dirty="0"/>
          </a:p>
        </p:txBody>
      </p:sp>
      <p:sp>
        <p:nvSpPr>
          <p:cNvPr id="5" name="Dian numeron paikkamerkki 4"/>
          <p:cNvSpPr>
            <a:spLocks noGrp="1"/>
          </p:cNvSpPr>
          <p:nvPr>
            <p:ph type="sldNum" sz="quarter" idx="12"/>
          </p:nvPr>
        </p:nvSpPr>
        <p:spPr/>
        <p:txBody>
          <a:bodyPr/>
          <a:lstStyle/>
          <a:p>
            <a:pPr>
              <a:defRPr/>
            </a:pPr>
            <a:fld id="{10744FB0-F7E2-495E-9AD7-0DA0C142B51F}" type="slidenum">
              <a:rPr lang="fi-FI" smtClean="0"/>
              <a:pPr>
                <a:defRPr/>
              </a:pPr>
              <a:t>35</a:t>
            </a:fld>
            <a:endParaRPr lang="fi-FI"/>
          </a:p>
        </p:txBody>
      </p:sp>
    </p:spTree>
    <p:extLst>
      <p:ext uri="{BB962C8B-B14F-4D97-AF65-F5344CB8AC3E}">
        <p14:creationId xmlns:p14="http://schemas.microsoft.com/office/powerpoint/2010/main" val="320729110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Johtopäätökset</a:t>
            </a:r>
            <a:endParaRPr lang="fi-FI"/>
          </a:p>
        </p:txBody>
      </p:sp>
      <p:sp>
        <p:nvSpPr>
          <p:cNvPr id="3" name="Sisällön paikkamerkki 2"/>
          <p:cNvSpPr>
            <a:spLocks noGrp="1"/>
          </p:cNvSpPr>
          <p:nvPr>
            <p:ph idx="1"/>
          </p:nvPr>
        </p:nvSpPr>
        <p:spPr>
          <a:xfrm>
            <a:off x="457200" y="1320800"/>
            <a:ext cx="8229600" cy="5537200"/>
          </a:xfrm>
        </p:spPr>
        <p:txBody>
          <a:bodyPr>
            <a:normAutofit fontScale="70000" lnSpcReduction="20000"/>
          </a:bodyPr>
          <a:lstStyle/>
          <a:p>
            <a:pPr marL="514350" indent="-514350">
              <a:buFont typeface="+mj-lt"/>
              <a:buAutoNum type="arabicPeriod" startAt="2"/>
            </a:pPr>
            <a:r>
              <a:rPr lang="fi-FI" b="1" smtClean="0"/>
              <a:t>Haasteet</a:t>
            </a:r>
          </a:p>
          <a:p>
            <a:pPr lvl="1"/>
            <a:r>
              <a:rPr lang="fi-FI" smtClean="0"/>
              <a:t>Tavoiteltavan palvelutuotantomallin käytäntöön vieminen edellyttää </a:t>
            </a:r>
            <a:r>
              <a:rPr lang="fi-FI"/>
              <a:t>nykyistä vahvempaa johtamisotetta läpi koko </a:t>
            </a:r>
            <a:r>
              <a:rPr lang="fi-FI" smtClean="0"/>
              <a:t>suun terveydenhuollon organisaation. Siihen tulee varata aikaa ja resursseja. </a:t>
            </a:r>
            <a:endParaRPr lang="fi-FI"/>
          </a:p>
          <a:p>
            <a:pPr lvl="1"/>
            <a:r>
              <a:rPr lang="fi-FI"/>
              <a:t>Henkilöstön </a:t>
            </a:r>
            <a:r>
              <a:rPr lang="fi-FI" smtClean="0"/>
              <a:t>nykyinen toimintakulttuuri ja osaaminen vaatii </a:t>
            </a:r>
            <a:r>
              <a:rPr lang="fi-FI"/>
              <a:t>myös paljon kehittämistä ja </a:t>
            </a:r>
            <a:r>
              <a:rPr lang="fi-FI" smtClean="0"/>
              <a:t>tukemista. </a:t>
            </a:r>
          </a:p>
          <a:p>
            <a:pPr lvl="1"/>
            <a:r>
              <a:rPr lang="fi-FI" smtClean="0"/>
              <a:t>Palvelutuotannon </a:t>
            </a:r>
            <a:r>
              <a:rPr lang="fi-FI"/>
              <a:t>keskeisinpään heikkouteen, hammashoitoloiden </a:t>
            </a:r>
            <a:r>
              <a:rPr lang="fi-FI" smtClean="0"/>
              <a:t>sirpaleisuuteen ja kapasiteetin puutteeseen </a:t>
            </a:r>
            <a:r>
              <a:rPr lang="fi-FI"/>
              <a:t>ei pystytä vaikuttamaan lyhyellä aikajänteellä ilman merkittäviä </a:t>
            </a:r>
            <a:r>
              <a:rPr lang="fi-FI" smtClean="0"/>
              <a:t>investointeja ja järjestelyjä. </a:t>
            </a:r>
          </a:p>
          <a:p>
            <a:pPr lvl="1"/>
            <a:r>
              <a:rPr lang="fi-FI" smtClean="0"/>
              <a:t>Palvelutuotannon tehostaminen ei yksin riitä. On myös varauduttava tuotantokapasiteetin joustavuuden kehittämiseen esimerkiksi lisäämällä palvelutuotantoaikaa, tuotantoyksiköitä ja ostopalveluita esimerkiksi palvelusetelimuodossa.</a:t>
            </a:r>
          </a:p>
          <a:p>
            <a:pPr lvl="1"/>
            <a:r>
              <a:rPr lang="fi-FI" smtClean="0"/>
              <a:t>SOTE uudistuksen epäselvyys on oma haasteensa. Kriittistä on joka tapauksessa tehdä muutoksia ennakoivasti riippumatta siitä, minkälaiseen SOTE uudistukseen päädytään kansallisella tasolla.</a:t>
            </a:r>
          </a:p>
        </p:txBody>
      </p:sp>
      <p:sp>
        <p:nvSpPr>
          <p:cNvPr id="4" name="Päivämäärän paikkamerkki 3"/>
          <p:cNvSpPr>
            <a:spLocks noGrp="1"/>
          </p:cNvSpPr>
          <p:nvPr>
            <p:ph type="dt" sz="half" idx="10"/>
          </p:nvPr>
        </p:nvSpPr>
        <p:spPr/>
        <p:txBody>
          <a:bodyPr/>
          <a:lstStyle/>
          <a:p>
            <a:pPr>
              <a:defRPr/>
            </a:pPr>
            <a:fld id="{2B26E1CB-BEF5-4EC6-B8B4-C80F09C0344F}" type="datetime1">
              <a:rPr lang="fi-FI" smtClean="0"/>
              <a:t>16.10.2015</a:t>
            </a:fld>
            <a:endParaRPr lang="fi-FI" dirty="0"/>
          </a:p>
        </p:txBody>
      </p:sp>
      <p:sp>
        <p:nvSpPr>
          <p:cNvPr id="5" name="Dian numeron paikkamerkki 4"/>
          <p:cNvSpPr>
            <a:spLocks noGrp="1"/>
          </p:cNvSpPr>
          <p:nvPr>
            <p:ph type="sldNum" sz="quarter" idx="12"/>
          </p:nvPr>
        </p:nvSpPr>
        <p:spPr/>
        <p:txBody>
          <a:bodyPr/>
          <a:lstStyle/>
          <a:p>
            <a:pPr>
              <a:defRPr/>
            </a:pPr>
            <a:fld id="{10744FB0-F7E2-495E-9AD7-0DA0C142B51F}" type="slidenum">
              <a:rPr lang="fi-FI" smtClean="0"/>
              <a:pPr>
                <a:defRPr/>
              </a:pPr>
              <a:t>36</a:t>
            </a:fld>
            <a:endParaRPr lang="fi-FI"/>
          </a:p>
        </p:txBody>
      </p:sp>
    </p:spTree>
    <p:extLst>
      <p:ext uri="{BB962C8B-B14F-4D97-AF65-F5344CB8AC3E}">
        <p14:creationId xmlns:p14="http://schemas.microsoft.com/office/powerpoint/2010/main" val="757173376"/>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Johtopäätökset</a:t>
            </a:r>
            <a:endParaRPr lang="fi-FI"/>
          </a:p>
        </p:txBody>
      </p:sp>
      <p:sp>
        <p:nvSpPr>
          <p:cNvPr id="3" name="Sisällön paikkamerkki 2"/>
          <p:cNvSpPr>
            <a:spLocks noGrp="1"/>
          </p:cNvSpPr>
          <p:nvPr>
            <p:ph idx="1"/>
          </p:nvPr>
        </p:nvSpPr>
        <p:spPr>
          <a:xfrm>
            <a:off x="457200" y="1320800"/>
            <a:ext cx="8229600" cy="5060528"/>
          </a:xfrm>
        </p:spPr>
        <p:txBody>
          <a:bodyPr>
            <a:normAutofit/>
          </a:bodyPr>
          <a:lstStyle/>
          <a:p>
            <a:pPr marL="571500" indent="-514350">
              <a:buFont typeface="+mj-lt"/>
              <a:buAutoNum type="arabicPeriod" startAt="3"/>
            </a:pPr>
            <a:r>
              <a:rPr lang="fi-FI" b="1" smtClean="0"/>
              <a:t>Projektiryhmä esittää päätettäväksi</a:t>
            </a:r>
            <a:r>
              <a:rPr lang="fi-FI" smtClean="0"/>
              <a:t>, että </a:t>
            </a:r>
          </a:p>
          <a:p>
            <a:pPr marL="971550" lvl="1" indent="-514350">
              <a:buFont typeface="+mj-lt"/>
              <a:buAutoNum type="arabicPeriod"/>
            </a:pPr>
            <a:r>
              <a:rPr lang="fi-FI" sz="2700" smtClean="0"/>
              <a:t>Esitetty </a:t>
            </a:r>
            <a:r>
              <a:rPr lang="fi-FI" sz="2700"/>
              <a:t>tavoiteltava </a:t>
            </a:r>
            <a:r>
              <a:rPr lang="fi-FI" sz="2700" smtClean="0"/>
              <a:t>palvelutuotantomalli hyväksytään</a:t>
            </a:r>
          </a:p>
          <a:p>
            <a:pPr marL="971550" lvl="1" indent="-514350">
              <a:buFont typeface="+mj-lt"/>
              <a:buAutoNum type="arabicPeriod"/>
            </a:pPr>
            <a:r>
              <a:rPr lang="fi-FI" sz="2700" smtClean="0"/>
              <a:t>Palvelut </a:t>
            </a:r>
            <a:r>
              <a:rPr lang="fi-FI" sz="2700"/>
              <a:t>järjestetään uudistetun tulosyksikön järjestämismallin </a:t>
            </a:r>
            <a:r>
              <a:rPr lang="fi-FI" sz="2700" smtClean="0"/>
              <a:t>mukaisesti.</a:t>
            </a:r>
            <a:endParaRPr lang="fi-FI" sz="2700"/>
          </a:p>
          <a:p>
            <a:pPr marL="971550" lvl="1" indent="-514350">
              <a:buFont typeface="+mj-lt"/>
              <a:buAutoNum type="arabicPeriod"/>
            </a:pPr>
            <a:r>
              <a:rPr lang="fi-FI" sz="2700" smtClean="0"/>
              <a:t>Palvelutuotanto- </a:t>
            </a:r>
            <a:r>
              <a:rPr lang="fi-FI" sz="2700"/>
              <a:t>ja uudistettu tulosyksikkömalli otetaan käyttöön 1.1.2016 </a:t>
            </a:r>
            <a:r>
              <a:rPr lang="fi-FI" sz="2700" smtClean="0"/>
              <a:t>alkaen</a:t>
            </a:r>
          </a:p>
          <a:p>
            <a:pPr marL="971550" lvl="1" indent="-514350">
              <a:buFont typeface="+mj-lt"/>
              <a:buAutoNum type="arabicPeriod"/>
            </a:pPr>
            <a:r>
              <a:rPr lang="fi-FI" sz="2700" smtClean="0"/>
              <a:t>Lähiesimiesosaamiseen </a:t>
            </a:r>
            <a:r>
              <a:rPr lang="fi-FI" sz="2700"/>
              <a:t>sekä tulostavoitteelliseen moniammatilliseen palvelutuotannon  </a:t>
            </a:r>
            <a:r>
              <a:rPr lang="fi-FI" sz="2700" smtClean="0"/>
              <a:t>ja hoitoonpääsyn johtamiseen </a:t>
            </a:r>
            <a:r>
              <a:rPr lang="fi-FI" sz="2700"/>
              <a:t>panostetaan</a:t>
            </a:r>
          </a:p>
        </p:txBody>
      </p:sp>
      <p:sp>
        <p:nvSpPr>
          <p:cNvPr id="4" name="Päivämäärän paikkamerkki 3"/>
          <p:cNvSpPr>
            <a:spLocks noGrp="1"/>
          </p:cNvSpPr>
          <p:nvPr>
            <p:ph type="dt" sz="half" idx="10"/>
          </p:nvPr>
        </p:nvSpPr>
        <p:spPr/>
        <p:txBody>
          <a:bodyPr/>
          <a:lstStyle/>
          <a:p>
            <a:pPr>
              <a:defRPr/>
            </a:pPr>
            <a:fld id="{2B26E1CB-BEF5-4EC6-B8B4-C80F09C0344F}" type="datetime1">
              <a:rPr lang="fi-FI" smtClean="0"/>
              <a:t>16.10.2015</a:t>
            </a:fld>
            <a:endParaRPr lang="fi-FI" dirty="0"/>
          </a:p>
        </p:txBody>
      </p:sp>
      <p:sp>
        <p:nvSpPr>
          <p:cNvPr id="5" name="Dian numeron paikkamerkki 4"/>
          <p:cNvSpPr>
            <a:spLocks noGrp="1"/>
          </p:cNvSpPr>
          <p:nvPr>
            <p:ph type="sldNum" sz="quarter" idx="12"/>
          </p:nvPr>
        </p:nvSpPr>
        <p:spPr/>
        <p:txBody>
          <a:bodyPr/>
          <a:lstStyle/>
          <a:p>
            <a:pPr>
              <a:defRPr/>
            </a:pPr>
            <a:fld id="{10744FB0-F7E2-495E-9AD7-0DA0C142B51F}" type="slidenum">
              <a:rPr lang="fi-FI" smtClean="0"/>
              <a:pPr>
                <a:defRPr/>
              </a:pPr>
              <a:t>37</a:t>
            </a:fld>
            <a:endParaRPr lang="fi-FI"/>
          </a:p>
        </p:txBody>
      </p:sp>
    </p:spTree>
    <p:extLst>
      <p:ext uri="{BB962C8B-B14F-4D97-AF65-F5344CB8AC3E}">
        <p14:creationId xmlns:p14="http://schemas.microsoft.com/office/powerpoint/2010/main" val="215452813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Johtopäätökset</a:t>
            </a:r>
            <a:endParaRPr lang="fi-FI"/>
          </a:p>
        </p:txBody>
      </p:sp>
      <p:sp>
        <p:nvSpPr>
          <p:cNvPr id="3" name="Sisällön paikkamerkki 2"/>
          <p:cNvSpPr>
            <a:spLocks noGrp="1"/>
          </p:cNvSpPr>
          <p:nvPr>
            <p:ph idx="1"/>
          </p:nvPr>
        </p:nvSpPr>
        <p:spPr>
          <a:xfrm>
            <a:off x="457200" y="1320800"/>
            <a:ext cx="8229600" cy="5060528"/>
          </a:xfrm>
        </p:spPr>
        <p:txBody>
          <a:bodyPr>
            <a:normAutofit fontScale="70000" lnSpcReduction="20000"/>
          </a:bodyPr>
          <a:lstStyle/>
          <a:p>
            <a:pPr marL="571500" indent="-514350">
              <a:buFont typeface="+mj-lt"/>
              <a:buAutoNum type="arabicPeriod" startAt="4"/>
            </a:pPr>
            <a:r>
              <a:rPr lang="fi-FI" b="1" dirty="0" smtClean="0"/>
              <a:t>Uudistuksella saavutettavat taloudelliset hyödyt</a:t>
            </a:r>
            <a:r>
              <a:rPr lang="fi-FI" dirty="0" smtClean="0"/>
              <a:t> </a:t>
            </a:r>
          </a:p>
          <a:p>
            <a:r>
              <a:rPr lang="fi-FI" dirty="0" smtClean="0"/>
              <a:t>Uudistamisella </a:t>
            </a:r>
            <a:r>
              <a:rPr lang="fi-FI" dirty="0"/>
              <a:t>tavoitellaan </a:t>
            </a:r>
            <a:r>
              <a:rPr lang="fi-FI" dirty="0" smtClean="0"/>
              <a:t>n. 22 000 </a:t>
            </a:r>
            <a:r>
              <a:rPr lang="fi-FI" dirty="0"/>
              <a:t>käynnin lisäämistä vuodelle 2016 nykyisellä kapasiteetilla. Tämä tarkoittaa oletetun asiakaskasvun hoitamisen lisäksi noin 10.000 käyntikerran </a:t>
            </a:r>
            <a:r>
              <a:rPr lang="fi-FI" dirty="0" err="1"/>
              <a:t>tehosta-mista</a:t>
            </a:r>
            <a:r>
              <a:rPr lang="fi-FI" dirty="0"/>
              <a:t>. </a:t>
            </a:r>
            <a:endParaRPr lang="fi-FI" dirty="0" smtClean="0"/>
          </a:p>
          <a:p>
            <a:r>
              <a:rPr lang="fi-FI" dirty="0" smtClean="0"/>
              <a:t>Palvelutuotannon </a:t>
            </a:r>
            <a:r>
              <a:rPr lang="fi-FI" dirty="0"/>
              <a:t>tehostaminen mahdollistaa vuodelle 2016 budjetoidun ostopalveluiden </a:t>
            </a:r>
            <a:r>
              <a:rPr lang="fi-FI" dirty="0" smtClean="0"/>
              <a:t>10 000 </a:t>
            </a:r>
            <a:r>
              <a:rPr lang="fi-FI" dirty="0"/>
              <a:t>käynnin suorittamisen omalla nykyisellä palvelutuotantokapasiteetilla. Ostopalveluiden omatuotantona saadaan kustannussäästöjä </a:t>
            </a:r>
            <a:r>
              <a:rPr lang="fi-FI" dirty="0" smtClean="0"/>
              <a:t>n. 300 </a:t>
            </a:r>
            <a:r>
              <a:rPr lang="fi-FI" dirty="0" err="1"/>
              <a:t>t€</a:t>
            </a:r>
            <a:r>
              <a:rPr lang="fi-FI" dirty="0"/>
              <a:t>, </a:t>
            </a:r>
            <a:r>
              <a:rPr lang="fi-FI" dirty="0" smtClean="0"/>
              <a:t>jolloin </a:t>
            </a:r>
            <a:r>
              <a:rPr lang="fi-FI" dirty="0"/>
              <a:t>tämä tarkoittaa </a:t>
            </a:r>
            <a:r>
              <a:rPr lang="fi-FI" dirty="0" smtClean="0"/>
              <a:t>1,7 </a:t>
            </a:r>
            <a:r>
              <a:rPr lang="fi-FI" dirty="0"/>
              <a:t>M€ </a:t>
            </a:r>
            <a:r>
              <a:rPr lang="fi-FI" dirty="0" smtClean="0"/>
              <a:t>tuottavuushyötyä </a:t>
            </a:r>
            <a:r>
              <a:rPr lang="fi-FI" dirty="0"/>
              <a:t>vuonna 2016. </a:t>
            </a:r>
          </a:p>
          <a:p>
            <a:r>
              <a:rPr lang="fi-FI" dirty="0" smtClean="0"/>
              <a:t>Palvelutuotantomallin uudistaminen mahdollistaa vastaavien tehostamistoimenpiteiden suunnittelun myös vuosille 2017 ja 2018.</a:t>
            </a:r>
          </a:p>
          <a:p>
            <a:r>
              <a:rPr lang="fi-FI" dirty="0"/>
              <a:t>Tämän lisäksi ennaltaehkäisevällä ja tarveperusteisella hoidolla haetaan merkittäviä säästöjä pidemmällä aikajänteellä. </a:t>
            </a:r>
          </a:p>
          <a:p>
            <a:endParaRPr lang="fi-FI" dirty="0" smtClean="0"/>
          </a:p>
        </p:txBody>
      </p:sp>
      <p:sp>
        <p:nvSpPr>
          <p:cNvPr id="4" name="Päivämäärän paikkamerkki 3"/>
          <p:cNvSpPr>
            <a:spLocks noGrp="1"/>
          </p:cNvSpPr>
          <p:nvPr>
            <p:ph type="dt" sz="half" idx="10"/>
          </p:nvPr>
        </p:nvSpPr>
        <p:spPr/>
        <p:txBody>
          <a:bodyPr/>
          <a:lstStyle/>
          <a:p>
            <a:pPr>
              <a:defRPr/>
            </a:pPr>
            <a:fld id="{2B26E1CB-BEF5-4EC6-B8B4-C80F09C0344F}" type="datetime1">
              <a:rPr lang="fi-FI" smtClean="0"/>
              <a:t>16.10.2015</a:t>
            </a:fld>
            <a:endParaRPr lang="fi-FI" dirty="0"/>
          </a:p>
        </p:txBody>
      </p:sp>
      <p:sp>
        <p:nvSpPr>
          <p:cNvPr id="5" name="Dian numeron paikkamerkki 4"/>
          <p:cNvSpPr>
            <a:spLocks noGrp="1"/>
          </p:cNvSpPr>
          <p:nvPr>
            <p:ph type="sldNum" sz="quarter" idx="12"/>
          </p:nvPr>
        </p:nvSpPr>
        <p:spPr/>
        <p:txBody>
          <a:bodyPr/>
          <a:lstStyle/>
          <a:p>
            <a:pPr>
              <a:defRPr/>
            </a:pPr>
            <a:fld id="{10744FB0-F7E2-495E-9AD7-0DA0C142B51F}" type="slidenum">
              <a:rPr lang="fi-FI" smtClean="0"/>
              <a:pPr>
                <a:defRPr/>
              </a:pPr>
              <a:t>38</a:t>
            </a:fld>
            <a:endParaRPr lang="fi-FI"/>
          </a:p>
        </p:txBody>
      </p:sp>
    </p:spTree>
    <p:extLst>
      <p:ext uri="{BB962C8B-B14F-4D97-AF65-F5344CB8AC3E}">
        <p14:creationId xmlns:p14="http://schemas.microsoft.com/office/powerpoint/2010/main" val="219358792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Johtopäätökset</a:t>
            </a:r>
            <a:endParaRPr lang="fi-FI"/>
          </a:p>
        </p:txBody>
      </p:sp>
      <p:sp>
        <p:nvSpPr>
          <p:cNvPr id="3" name="Sisällön paikkamerkki 2"/>
          <p:cNvSpPr>
            <a:spLocks noGrp="1"/>
          </p:cNvSpPr>
          <p:nvPr>
            <p:ph idx="1"/>
          </p:nvPr>
        </p:nvSpPr>
        <p:spPr>
          <a:xfrm>
            <a:off x="457200" y="1320800"/>
            <a:ext cx="8229600" cy="5060528"/>
          </a:xfrm>
        </p:spPr>
        <p:txBody>
          <a:bodyPr>
            <a:normAutofit fontScale="70000" lnSpcReduction="20000"/>
          </a:bodyPr>
          <a:lstStyle/>
          <a:p>
            <a:pPr marL="571500" indent="-514350">
              <a:buFont typeface="+mj-lt"/>
              <a:buAutoNum type="arabicPeriod" startAt="5"/>
            </a:pPr>
            <a:r>
              <a:rPr lang="fi-FI" b="1" smtClean="0"/>
              <a:t>Uudistamisen kustannusvaikutukset</a:t>
            </a:r>
            <a:endParaRPr lang="fi-FI" smtClean="0"/>
          </a:p>
          <a:p>
            <a:r>
              <a:rPr lang="fi-FI"/>
              <a:t>Vuosina 2015 – 2016 muutoskustannukset ovat 100 </a:t>
            </a:r>
            <a:r>
              <a:rPr lang="fi-FI" smtClean="0"/>
              <a:t>t€/</a:t>
            </a:r>
            <a:r>
              <a:rPr lang="fi-FI"/>
              <a:t>v </a:t>
            </a:r>
            <a:r>
              <a:rPr lang="fi-FI" smtClean="0"/>
              <a:t>suuruusluokkaa</a:t>
            </a:r>
            <a:r>
              <a:rPr lang="fi-FI"/>
              <a:t>. Lisäksi pysyvät palkkakustannukset kasvat noin 15 te vuodessa. </a:t>
            </a:r>
          </a:p>
          <a:p>
            <a:pPr lvl="1"/>
            <a:r>
              <a:rPr lang="fi-FI" smtClean="0"/>
              <a:t>Välittömät </a:t>
            </a:r>
            <a:r>
              <a:rPr lang="fi-FI"/>
              <a:t>kustannukset syntyvät lisäpanostuksesta johtamisresursseihin ja johtamisosaamiseen sekä henkilöstön organisoinnista, muutosvalmennuksesta ja koulutuksesta uuteen toiminta- ja järjestämismalliin. Lisäksi muutostyöhön kuluvalta ajalta asiakasmaksusaamiset vähenevät tilapäisesti. </a:t>
            </a:r>
            <a:endParaRPr lang="fi-FI" smtClean="0"/>
          </a:p>
          <a:p>
            <a:r>
              <a:rPr lang="fi-FI" smtClean="0"/>
              <a:t>Kustannustehokkuuden </a:t>
            </a:r>
            <a:r>
              <a:rPr lang="fi-FI"/>
              <a:t>merkittävä parantaminen edellyttää myös lähiaikoina sirpaleisen palveluverkon uudistamista ja kapasiteetin joustavaa kasvattamista vähintään 10 tuotantoyksikön hoitoloiksi. </a:t>
            </a:r>
          </a:p>
          <a:p>
            <a:r>
              <a:rPr lang="fi-FI" smtClean="0"/>
              <a:t>Kausivaihtelua </a:t>
            </a:r>
            <a:r>
              <a:rPr lang="fi-FI"/>
              <a:t>ei mahdollisesti pystytä yksin kattamaan tehostamisella, ennalta ehkäisevällä hammashoidolla ja hoitojaksojen vaikuttavuutta parantamalla. On varauduttava myös </a:t>
            </a:r>
            <a:r>
              <a:rPr lang="fi-FI" smtClean="0"/>
              <a:t>palvelusetelitoiminnan </a:t>
            </a:r>
            <a:r>
              <a:rPr lang="fi-FI"/>
              <a:t>osuuden kasvattamiseen suhteessa kilpailutettuihin </a:t>
            </a:r>
            <a:r>
              <a:rPr lang="fi-FI" smtClean="0"/>
              <a:t>ostopalveluihin keskeisenä joustokeinona. </a:t>
            </a:r>
            <a:endParaRPr lang="fi-FI"/>
          </a:p>
        </p:txBody>
      </p:sp>
      <p:sp>
        <p:nvSpPr>
          <p:cNvPr id="4" name="Päivämäärän paikkamerkki 3"/>
          <p:cNvSpPr>
            <a:spLocks noGrp="1"/>
          </p:cNvSpPr>
          <p:nvPr>
            <p:ph type="dt" sz="half" idx="10"/>
          </p:nvPr>
        </p:nvSpPr>
        <p:spPr/>
        <p:txBody>
          <a:bodyPr/>
          <a:lstStyle/>
          <a:p>
            <a:pPr>
              <a:defRPr/>
            </a:pPr>
            <a:fld id="{2B26E1CB-BEF5-4EC6-B8B4-C80F09C0344F}" type="datetime1">
              <a:rPr lang="fi-FI" smtClean="0"/>
              <a:t>16.10.2015</a:t>
            </a:fld>
            <a:endParaRPr lang="fi-FI" dirty="0"/>
          </a:p>
        </p:txBody>
      </p:sp>
      <p:sp>
        <p:nvSpPr>
          <p:cNvPr id="5" name="Dian numeron paikkamerkki 4"/>
          <p:cNvSpPr>
            <a:spLocks noGrp="1"/>
          </p:cNvSpPr>
          <p:nvPr>
            <p:ph type="sldNum" sz="quarter" idx="12"/>
          </p:nvPr>
        </p:nvSpPr>
        <p:spPr/>
        <p:txBody>
          <a:bodyPr/>
          <a:lstStyle/>
          <a:p>
            <a:pPr>
              <a:defRPr/>
            </a:pPr>
            <a:fld id="{10744FB0-F7E2-495E-9AD7-0DA0C142B51F}" type="slidenum">
              <a:rPr lang="fi-FI" smtClean="0"/>
              <a:pPr>
                <a:defRPr/>
              </a:pPr>
              <a:t>39</a:t>
            </a:fld>
            <a:endParaRPr lang="fi-FI"/>
          </a:p>
        </p:txBody>
      </p:sp>
    </p:spTree>
    <p:extLst>
      <p:ext uri="{BB962C8B-B14F-4D97-AF65-F5344CB8AC3E}">
        <p14:creationId xmlns:p14="http://schemas.microsoft.com/office/powerpoint/2010/main" val="3106256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1. Johdanto</a:t>
            </a:r>
            <a:endParaRPr lang="fi-FI"/>
          </a:p>
        </p:txBody>
      </p:sp>
      <p:sp>
        <p:nvSpPr>
          <p:cNvPr id="3" name="Tekstin paikkamerkki 2"/>
          <p:cNvSpPr>
            <a:spLocks noGrp="1"/>
          </p:cNvSpPr>
          <p:nvPr>
            <p:ph type="body" idx="1"/>
          </p:nvPr>
        </p:nvSpPr>
        <p:spPr/>
        <p:txBody>
          <a:bodyPr/>
          <a:lstStyle/>
          <a:p>
            <a:pPr marL="457200" indent="-457200">
              <a:buFont typeface="+mj-lt"/>
              <a:buAutoNum type="arabicPeriod"/>
            </a:pPr>
            <a:endParaRPr lang="fi-FI" smtClean="0"/>
          </a:p>
          <a:p>
            <a:pPr marL="457200" indent="-457200">
              <a:buFont typeface="+mj-lt"/>
              <a:buAutoNum type="arabicPeriod"/>
            </a:pPr>
            <a:r>
              <a:rPr lang="fi-FI" smtClean="0"/>
              <a:t>Taustaa</a:t>
            </a:r>
          </a:p>
          <a:p>
            <a:pPr marL="457200" indent="-457200">
              <a:buFont typeface="+mj-lt"/>
              <a:buAutoNum type="arabicPeriod"/>
            </a:pPr>
            <a:r>
              <a:rPr lang="fi-FI" smtClean="0"/>
              <a:t>Selvityksen tavoitteet</a:t>
            </a:r>
            <a:endParaRPr lang="fi-FI"/>
          </a:p>
          <a:p>
            <a:pPr marL="457200" indent="-457200">
              <a:buFont typeface="+mj-lt"/>
              <a:buAutoNum type="arabicPeriod"/>
            </a:pPr>
            <a:r>
              <a:rPr lang="fi-FI" smtClean="0"/>
              <a:t>Selvityksen ydintulokset</a:t>
            </a:r>
          </a:p>
        </p:txBody>
      </p:sp>
      <p:sp>
        <p:nvSpPr>
          <p:cNvPr id="4" name="Alatunnisteen paikkamerkki 3"/>
          <p:cNvSpPr>
            <a:spLocks noGrp="1"/>
          </p:cNvSpPr>
          <p:nvPr>
            <p:ph type="ftr" sz="quarter" idx="11"/>
          </p:nvPr>
        </p:nvSpPr>
        <p:spPr/>
        <p:txBody>
          <a:bodyPr/>
          <a:lstStyle/>
          <a:p>
            <a:r>
              <a:rPr lang="fi-FI" smtClean="0"/>
              <a:t>Palvelutuotannon järjestämismallin vaihtoehtojen selvitys</a:t>
            </a:r>
            <a:endParaRPr lang="fi-FI"/>
          </a:p>
        </p:txBody>
      </p:sp>
      <p:sp>
        <p:nvSpPr>
          <p:cNvPr id="5" name="Dian numeron paikkamerkki 4"/>
          <p:cNvSpPr>
            <a:spLocks noGrp="1"/>
          </p:cNvSpPr>
          <p:nvPr>
            <p:ph type="sldNum" sz="quarter" idx="12"/>
          </p:nvPr>
        </p:nvSpPr>
        <p:spPr/>
        <p:txBody>
          <a:bodyPr/>
          <a:lstStyle/>
          <a:p>
            <a:fld id="{EFCDBE93-361D-4CD2-9555-3BEF8F9EA345}" type="slidenum">
              <a:rPr lang="fi-FI" smtClean="0"/>
              <a:t>4</a:t>
            </a:fld>
            <a:endParaRPr lang="fi-FI"/>
          </a:p>
        </p:txBody>
      </p:sp>
    </p:spTree>
    <p:extLst>
      <p:ext uri="{BB962C8B-B14F-4D97-AF65-F5344CB8AC3E}">
        <p14:creationId xmlns:p14="http://schemas.microsoft.com/office/powerpoint/2010/main" val="304712147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lstStyle/>
          <a:p>
            <a:r>
              <a:rPr lang="fi-FI" smtClean="0"/>
              <a:t>Johtopäätökset</a:t>
            </a:r>
            <a:endParaRPr lang="fi-FI"/>
          </a:p>
        </p:txBody>
      </p:sp>
      <p:sp>
        <p:nvSpPr>
          <p:cNvPr id="3" name="Sisällön paikkamerkki 2"/>
          <p:cNvSpPr>
            <a:spLocks noGrp="1"/>
          </p:cNvSpPr>
          <p:nvPr>
            <p:ph idx="1"/>
          </p:nvPr>
        </p:nvSpPr>
        <p:spPr>
          <a:xfrm>
            <a:off x="457200" y="1320800"/>
            <a:ext cx="8229600" cy="5060528"/>
          </a:xfrm>
        </p:spPr>
        <p:txBody>
          <a:bodyPr>
            <a:normAutofit fontScale="55000" lnSpcReduction="20000"/>
          </a:bodyPr>
          <a:lstStyle/>
          <a:p>
            <a:pPr marL="571500" indent="-514350">
              <a:buFont typeface="+mj-lt"/>
              <a:buAutoNum type="arabicPeriod" startAt="6"/>
            </a:pPr>
            <a:r>
              <a:rPr lang="fi-FI" b="1" smtClean="0"/>
              <a:t>Henkilöstövaikutukset</a:t>
            </a:r>
            <a:endParaRPr lang="fi-FI" smtClean="0"/>
          </a:p>
          <a:p>
            <a:r>
              <a:rPr lang="fi-FI"/>
              <a:t>Suun terveydenhuollon uuden toimintamallin toteutumisessa johtamisjärjestelmän ja palvelutuotannon laaja-alainen johtamisen kehittäminen on keskeistä. </a:t>
            </a:r>
          </a:p>
          <a:p>
            <a:pPr marL="914400" lvl="1" indent="-514350">
              <a:buFont typeface="+mj-lt"/>
              <a:buAutoNum type="arabicPeriod"/>
            </a:pPr>
            <a:r>
              <a:rPr lang="fi-FI"/>
              <a:t>Ylihoitajan virka esitetään muutettavaksi palvelupäällikön viraksi. Palvelupäällikön virka mahdollistaa laajan koulutustaustan ja monipuolisen osaamisen hyödyntämisen hoitotyön johtamisessa sekä palveluprosessien kehittämistyössä.</a:t>
            </a:r>
          </a:p>
          <a:p>
            <a:pPr marL="914400" lvl="1" indent="-514350">
              <a:buFont typeface="+mj-lt"/>
              <a:buAutoNum type="arabicPeriod"/>
            </a:pPr>
            <a:r>
              <a:rPr lang="fi-FI"/>
              <a:t>Lähiesimiesresursseihin panostetaan. Suun terveydenhuollossa tulee työskentelemään neljä vastaava hammaslääkäriä ja neljä osastonhoitajaa, jotka toimivat myös kliinisessä potilastyössä. Näin he pystyvät paremmin toimimaan alueilla henkilökunnan lähiesimiehinä sekä seuraamaan, kehittämään ja tehostamaan </a:t>
            </a:r>
            <a:r>
              <a:rPr lang="fi-FI" smtClean="0"/>
              <a:t>toimintaa </a:t>
            </a:r>
            <a:r>
              <a:rPr lang="fi-FI"/>
              <a:t>hoitoloissa. </a:t>
            </a:r>
            <a:endParaRPr lang="fi-FI" smtClean="0"/>
          </a:p>
          <a:p>
            <a:r>
              <a:rPr lang="fi-FI"/>
              <a:t>Palvelutuotantomallin uudistus ei aiheuta henkilöstön työehtoihin juridisia muutoksia. </a:t>
            </a:r>
            <a:endParaRPr lang="fi-FI" smtClean="0"/>
          </a:p>
          <a:p>
            <a:r>
              <a:rPr lang="fi-FI"/>
              <a:t>Suurimmat haasteet henkilöstölle syntyvät toimintatapojen muutos- ja osaamisvaatimusten kasvamisesta. </a:t>
            </a:r>
            <a:endParaRPr lang="fi-FI" smtClean="0"/>
          </a:p>
          <a:p>
            <a:r>
              <a:rPr lang="fi-FI" smtClean="0"/>
              <a:t>Henkilökunnan </a:t>
            </a:r>
            <a:r>
              <a:rPr lang="fi-FI"/>
              <a:t>tehtäviä ja sijoittumista arvioidaan uudelleen osaamisen ja kysynnän perusteella. Tarvittaessa henkilöstön tehtäviä ja sijoittumista muutetaan ja siten mahdollistetaan henkilöstön tuottavampi käyttö.</a:t>
            </a:r>
          </a:p>
          <a:p>
            <a:r>
              <a:rPr lang="fi-FI"/>
              <a:t>Tämän lisäksi vastaanottojen aukioloajan pidennyksen hyötyjä ja kustannuksia selvitellään. </a:t>
            </a:r>
          </a:p>
          <a:p>
            <a:endParaRPr lang="fi-FI"/>
          </a:p>
        </p:txBody>
      </p:sp>
      <p:sp>
        <p:nvSpPr>
          <p:cNvPr id="4" name="Päivämäärän paikkamerkki 3"/>
          <p:cNvSpPr>
            <a:spLocks noGrp="1"/>
          </p:cNvSpPr>
          <p:nvPr>
            <p:ph type="dt" sz="half" idx="10"/>
          </p:nvPr>
        </p:nvSpPr>
        <p:spPr/>
        <p:txBody>
          <a:bodyPr/>
          <a:lstStyle/>
          <a:p>
            <a:pPr>
              <a:defRPr/>
            </a:pPr>
            <a:fld id="{2B26E1CB-BEF5-4EC6-B8B4-C80F09C0344F}" type="datetime1">
              <a:rPr lang="fi-FI" smtClean="0"/>
              <a:t>16.10.2015</a:t>
            </a:fld>
            <a:endParaRPr lang="fi-FI" dirty="0"/>
          </a:p>
        </p:txBody>
      </p:sp>
      <p:sp>
        <p:nvSpPr>
          <p:cNvPr id="5" name="Dian numeron paikkamerkki 4"/>
          <p:cNvSpPr>
            <a:spLocks noGrp="1"/>
          </p:cNvSpPr>
          <p:nvPr>
            <p:ph type="sldNum" sz="quarter" idx="12"/>
          </p:nvPr>
        </p:nvSpPr>
        <p:spPr/>
        <p:txBody>
          <a:bodyPr/>
          <a:lstStyle/>
          <a:p>
            <a:pPr>
              <a:defRPr/>
            </a:pPr>
            <a:fld id="{10744FB0-F7E2-495E-9AD7-0DA0C142B51F}" type="slidenum">
              <a:rPr lang="fi-FI" smtClean="0"/>
              <a:pPr>
                <a:defRPr/>
              </a:pPr>
              <a:t>40</a:t>
            </a:fld>
            <a:endParaRPr lang="fi-FI"/>
          </a:p>
        </p:txBody>
      </p:sp>
    </p:spTree>
    <p:extLst>
      <p:ext uri="{BB962C8B-B14F-4D97-AF65-F5344CB8AC3E}">
        <p14:creationId xmlns:p14="http://schemas.microsoft.com/office/powerpoint/2010/main" val="5839308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a:xfrm>
            <a:off x="457200" y="485800"/>
            <a:ext cx="8229600" cy="1143000"/>
          </a:xfrm>
        </p:spPr>
        <p:txBody>
          <a:bodyPr>
            <a:noAutofit/>
          </a:bodyPr>
          <a:lstStyle/>
          <a:p>
            <a:r>
              <a:rPr lang="fi-FI" sz="3200" smtClean="0"/>
              <a:t>Suun terveydenhuollon kehittämittämisen tiekartta 2015 - 2018</a:t>
            </a:r>
            <a:endParaRPr lang="fi-FI" sz="3200"/>
          </a:p>
        </p:txBody>
      </p:sp>
      <p:graphicFrame>
        <p:nvGraphicFramePr>
          <p:cNvPr id="6" name="Sisällön paikkamerkki 5"/>
          <p:cNvGraphicFramePr>
            <a:graphicFrameLocks noGrp="1"/>
          </p:cNvGraphicFramePr>
          <p:nvPr>
            <p:ph idx="1"/>
            <p:extLst>
              <p:ext uri="{D42A27DB-BD31-4B8C-83A1-F6EECF244321}">
                <p14:modId xmlns:p14="http://schemas.microsoft.com/office/powerpoint/2010/main" val="3666801502"/>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Alatunnisteen paikkamerkki 3"/>
          <p:cNvSpPr>
            <a:spLocks noGrp="1"/>
          </p:cNvSpPr>
          <p:nvPr>
            <p:ph type="ftr" sz="quarter" idx="11"/>
          </p:nvPr>
        </p:nvSpPr>
        <p:spPr/>
        <p:txBody>
          <a:bodyPr/>
          <a:lstStyle/>
          <a:p>
            <a:r>
              <a:rPr lang="fi-FI" smtClean="0"/>
              <a:t>Palvelutuotannon järjestämismallin vaihtoehtojen selvitys</a:t>
            </a:r>
            <a:endParaRPr lang="fi-FI"/>
          </a:p>
        </p:txBody>
      </p:sp>
      <p:sp>
        <p:nvSpPr>
          <p:cNvPr id="5" name="Dian numeron paikkamerkki 4"/>
          <p:cNvSpPr>
            <a:spLocks noGrp="1"/>
          </p:cNvSpPr>
          <p:nvPr>
            <p:ph type="sldNum" sz="quarter" idx="12"/>
          </p:nvPr>
        </p:nvSpPr>
        <p:spPr/>
        <p:txBody>
          <a:bodyPr/>
          <a:lstStyle/>
          <a:p>
            <a:fld id="{EFCDBE93-361D-4CD2-9555-3BEF8F9EA345}" type="slidenum">
              <a:rPr lang="fi-FI" smtClean="0"/>
              <a:t>41</a:t>
            </a:fld>
            <a:endParaRPr lang="fi-FI"/>
          </a:p>
        </p:txBody>
      </p:sp>
      <p:sp>
        <p:nvSpPr>
          <p:cNvPr id="3" name="Tekstiruutu 2"/>
          <p:cNvSpPr txBox="1"/>
          <p:nvPr/>
        </p:nvSpPr>
        <p:spPr>
          <a:xfrm>
            <a:off x="107504" y="5725705"/>
            <a:ext cx="1728192" cy="1015663"/>
          </a:xfrm>
          <a:prstGeom prst="rect">
            <a:avLst/>
          </a:prstGeom>
          <a:noFill/>
        </p:spPr>
        <p:txBody>
          <a:bodyPr wrap="square" rtlCol="0">
            <a:spAutoFit/>
          </a:bodyPr>
          <a:lstStyle/>
          <a:p>
            <a:r>
              <a:rPr lang="fi-FI" sz="1200" b="1" smtClean="0"/>
              <a:t>Q1-Q2/2015</a:t>
            </a:r>
          </a:p>
          <a:p>
            <a:r>
              <a:rPr lang="fi-FI" sz="1200" smtClean="0"/>
              <a:t>Selvitys </a:t>
            </a:r>
            <a:r>
              <a:rPr lang="fi-FI" sz="1200"/>
              <a:t>suun </a:t>
            </a:r>
            <a:r>
              <a:rPr lang="fi-FI" sz="1200" smtClean="0"/>
              <a:t>terveyden-huollon </a:t>
            </a:r>
            <a:r>
              <a:rPr lang="fi-FI" sz="1200"/>
              <a:t>tehokkuuden lisäämisestä ja asemasta Turun kaupungissa </a:t>
            </a:r>
          </a:p>
        </p:txBody>
      </p:sp>
    </p:spTree>
    <p:extLst>
      <p:ext uri="{BB962C8B-B14F-4D97-AF65-F5344CB8AC3E}">
        <p14:creationId xmlns:p14="http://schemas.microsoft.com/office/powerpoint/2010/main" val="378483979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vert="horz" lIns="91440" tIns="45720" rIns="91440" bIns="45720" rtlCol="0" anchor="b">
            <a:noAutofit/>
          </a:bodyPr>
          <a:lstStyle/>
          <a:p>
            <a:r>
              <a:rPr lang="fi-FI" sz="3200" smtClean="0"/>
              <a:t>Esitettyä toimintamallia tukevat HYTO:n asettamat STH projektit</a:t>
            </a:r>
            <a:endParaRPr lang="fi-FI" sz="3200"/>
          </a:p>
        </p:txBody>
      </p:sp>
      <p:sp>
        <p:nvSpPr>
          <p:cNvPr id="4" name="Alatunnisteen paikkamerkki 3"/>
          <p:cNvSpPr>
            <a:spLocks noGrp="1"/>
          </p:cNvSpPr>
          <p:nvPr>
            <p:ph type="ftr" sz="quarter" idx="11"/>
          </p:nvPr>
        </p:nvSpPr>
        <p:spPr/>
        <p:txBody>
          <a:bodyPr/>
          <a:lstStyle/>
          <a:p>
            <a:r>
              <a:rPr lang="fi-FI" smtClean="0"/>
              <a:t>Palvelutuotannon järjestämismallin vaihtoehtojen selvitys</a:t>
            </a:r>
            <a:endParaRPr lang="fi-FI"/>
          </a:p>
        </p:txBody>
      </p:sp>
      <p:sp>
        <p:nvSpPr>
          <p:cNvPr id="5" name="Dian numeron paikkamerkki 4"/>
          <p:cNvSpPr>
            <a:spLocks noGrp="1"/>
          </p:cNvSpPr>
          <p:nvPr>
            <p:ph type="sldNum" sz="quarter" idx="12"/>
          </p:nvPr>
        </p:nvSpPr>
        <p:spPr/>
        <p:txBody>
          <a:bodyPr/>
          <a:lstStyle/>
          <a:p>
            <a:fld id="{EFCDBE93-361D-4CD2-9555-3BEF8F9EA345}" type="slidenum">
              <a:rPr lang="fi-FI" smtClean="0"/>
              <a:t>42</a:t>
            </a:fld>
            <a:endParaRPr lang="fi-FI"/>
          </a:p>
        </p:txBody>
      </p:sp>
      <p:pic>
        <p:nvPicPr>
          <p:cNvPr id="1026" name="Kuva 1" descr="cid:image002.png@01D0D100.C46C9540"/>
          <p:cNvPicPr>
            <a:picLocks noGrp="1" noChangeAspect="1" noChangeArrowheads="1"/>
          </p:cNvPicPr>
          <p:nvPr>
            <p:ph sz="half" idx="2"/>
          </p:nvPr>
        </p:nvPicPr>
        <p:blipFill>
          <a:blip r:embed="rId2" r:link="rId3">
            <a:extLst>
              <a:ext uri="{28A0092B-C50C-407E-A947-70E740481C1C}">
                <a14:useLocalDpi xmlns:a14="http://schemas.microsoft.com/office/drawing/2010/main" val="0"/>
              </a:ext>
            </a:extLst>
          </a:blip>
          <a:srcRect/>
          <a:stretch>
            <a:fillRect/>
          </a:stretch>
        </p:blipFill>
        <p:spPr bwMode="auto">
          <a:xfrm>
            <a:off x="4141101" y="2276872"/>
            <a:ext cx="5005917" cy="38164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isällön paikkamerkki 5"/>
          <p:cNvSpPr>
            <a:spLocks noGrp="1"/>
          </p:cNvSpPr>
          <p:nvPr>
            <p:ph sz="half" idx="1"/>
          </p:nvPr>
        </p:nvSpPr>
        <p:spPr>
          <a:xfrm>
            <a:off x="457200" y="1772826"/>
            <a:ext cx="4038600" cy="4680510"/>
          </a:xfrm>
        </p:spPr>
        <p:txBody>
          <a:bodyPr>
            <a:normAutofit/>
          </a:bodyPr>
          <a:lstStyle/>
          <a:p>
            <a:pPr>
              <a:buFont typeface="+mj-lt"/>
              <a:buAutoNum type="arabicPeriod"/>
            </a:pPr>
            <a:r>
              <a:rPr lang="fi-FI" sz="1600"/>
              <a:t>WinHit –toiminnanohjauksen käyttöönoton mahdollistama tehokkaampi hlöresurssien suunnittelu ja hallinta suunth:n toimipisteissä</a:t>
            </a:r>
          </a:p>
          <a:p>
            <a:pPr>
              <a:buFont typeface="+mj-lt"/>
              <a:buAutoNum type="arabicPeriod"/>
            </a:pPr>
            <a:r>
              <a:rPr lang="fi-FI" sz="1600" smtClean="0"/>
              <a:t>Kliinisen </a:t>
            </a:r>
            <a:r>
              <a:rPr lang="fi-FI" sz="1600"/>
              <a:t>puolen henkilöstörakennemuutos</a:t>
            </a:r>
          </a:p>
          <a:p>
            <a:pPr>
              <a:buFont typeface="+mj-lt"/>
              <a:buAutoNum type="arabicPeriod"/>
            </a:pPr>
            <a:r>
              <a:rPr lang="fi-FI" sz="1600" smtClean="0"/>
              <a:t>Työajan </a:t>
            </a:r>
            <a:r>
              <a:rPr lang="fi-FI" sz="1600"/>
              <a:t>laajentaminen, palveluiden keskittäminen ja toimipisteiden arviointi</a:t>
            </a:r>
          </a:p>
          <a:p>
            <a:pPr>
              <a:buFont typeface="+mj-lt"/>
              <a:buAutoNum type="arabicPeriod"/>
            </a:pPr>
            <a:r>
              <a:rPr lang="fi-FI" sz="1600" smtClean="0"/>
              <a:t>Sähköisen </a:t>
            </a:r>
            <a:r>
              <a:rPr lang="fi-FI" sz="1600"/>
              <a:t>palvelusetelin käyttöönotto päivystyksen jatkohoitoa tarvitseville potilaille (ensi vaihe, joka mahdollisuus tarpeen niin vaatiessa laajentaa muihinkin palveluihin/kohderyhmiin)</a:t>
            </a:r>
          </a:p>
          <a:p>
            <a:pPr>
              <a:buFont typeface="+mj-lt"/>
              <a:buAutoNum type="arabicPeriod"/>
            </a:pPr>
            <a:r>
              <a:rPr lang="fi-FI" sz="1600" smtClean="0"/>
              <a:t>Suurihoitoisten </a:t>
            </a:r>
            <a:r>
              <a:rPr lang="fi-FI" sz="1600"/>
              <a:t>ja palvelujen suurkuluttajien hoitoprosessien kehittäminen (vaikutus mm. terveyskäyttäytymiseen, ensiapukäyntien vähentäminen ja hoitojen läpimenoaikoihin</a:t>
            </a:r>
            <a:r>
              <a:rPr lang="fi-FI" sz="1600" smtClean="0"/>
              <a:t>)</a:t>
            </a:r>
            <a:endParaRPr lang="fi-FI" sz="1600"/>
          </a:p>
        </p:txBody>
      </p:sp>
    </p:spTree>
    <p:extLst>
      <p:ext uri="{BB962C8B-B14F-4D97-AF65-F5344CB8AC3E}">
        <p14:creationId xmlns:p14="http://schemas.microsoft.com/office/powerpoint/2010/main" val="14875427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sz="3600" smtClean="0"/>
              <a:t>Taustaa</a:t>
            </a:r>
            <a:endParaRPr lang="fi-FI" sz="3600"/>
          </a:p>
        </p:txBody>
      </p:sp>
      <p:sp>
        <p:nvSpPr>
          <p:cNvPr id="3" name="Sisällön paikkamerkki 2"/>
          <p:cNvSpPr>
            <a:spLocks noGrp="1"/>
          </p:cNvSpPr>
          <p:nvPr>
            <p:ph idx="1"/>
          </p:nvPr>
        </p:nvSpPr>
        <p:spPr/>
        <p:txBody>
          <a:bodyPr>
            <a:normAutofit fontScale="55000" lnSpcReduction="20000"/>
          </a:bodyPr>
          <a:lstStyle/>
          <a:p>
            <a:r>
              <a:rPr lang="fi-FI" smtClean="0"/>
              <a:t>Turun säästöohjelman yhteydessä (U2) on asetettu tavoitteeksi tehostaa palvelutuotantoa ja arvioida suun </a:t>
            </a:r>
            <a:r>
              <a:rPr lang="fi-FI"/>
              <a:t>terveydenhuollon organisatorista asemaa </a:t>
            </a:r>
            <a:r>
              <a:rPr lang="fi-FI" smtClean="0"/>
              <a:t>osana </a:t>
            </a:r>
            <a:r>
              <a:rPr lang="fi-FI"/>
              <a:t>terveyspalveluiden uudistusta. </a:t>
            </a:r>
            <a:endParaRPr lang="fi-FI" smtClean="0"/>
          </a:p>
          <a:p>
            <a:pPr lvl="1"/>
            <a:r>
              <a:rPr lang="fi-FI" smtClean="0"/>
              <a:t>Tavoitteena </a:t>
            </a:r>
            <a:r>
              <a:rPr lang="fi-FI"/>
              <a:t>tulee olla joustavampi </a:t>
            </a:r>
            <a:r>
              <a:rPr lang="fi-FI" smtClean="0"/>
              <a:t>toimintamalli </a:t>
            </a:r>
            <a:r>
              <a:rPr lang="fi-FI"/>
              <a:t>ja selkeästi ketterämpi yksikkö, jolla voidaan vastata alati kasvavaan palvelutarpeeseen</a:t>
            </a:r>
            <a:r>
              <a:rPr lang="fi-FI" smtClean="0"/>
              <a:t>.</a:t>
            </a:r>
          </a:p>
          <a:p>
            <a:r>
              <a:rPr lang="fi-FI" smtClean="0"/>
              <a:t>Suun </a:t>
            </a:r>
            <a:r>
              <a:rPr lang="fi-FI"/>
              <a:t>terveydenhuollon tulee selvittää vuoden 2015 aikana, mikä on tehokkain tapa järjestää suun terveydenhuollon palvelu sote -uudistusta v. 2017 silmälläpitäen. </a:t>
            </a:r>
            <a:endParaRPr lang="fi-FI" smtClean="0"/>
          </a:p>
          <a:p>
            <a:pPr lvl="1"/>
            <a:r>
              <a:rPr lang="fi-FI" smtClean="0"/>
              <a:t>Suun </a:t>
            </a:r>
            <a:r>
              <a:rPr lang="fi-FI"/>
              <a:t>terveydenhuollon tulee olla kestävällä tavalla kilpailukykyinen ja sen organisaatiorakenteen ja toimintatavan tulee täyttää kaupungin strategian mukaisesti ketteryyden ja joustavuuden tunnusmerkit</a:t>
            </a:r>
            <a:r>
              <a:rPr lang="fi-FI" smtClean="0"/>
              <a:t>.</a:t>
            </a:r>
          </a:p>
          <a:p>
            <a:r>
              <a:rPr lang="fi-FI" smtClean="0"/>
              <a:t>Asiaan liittyvät päätökset ja puitteet</a:t>
            </a:r>
          </a:p>
          <a:p>
            <a:pPr lvl="1"/>
            <a:r>
              <a:rPr lang="fi-FI"/>
              <a:t>Kaupunginhallitus 18.8.2014 § 317 (Uudistamisohjelma)</a:t>
            </a:r>
          </a:p>
          <a:p>
            <a:pPr lvl="1"/>
            <a:r>
              <a:rPr lang="fi-FI"/>
              <a:t>Kaupunginvaltuusto 25.8.2014 § 123 (Uudistamisohjelma)</a:t>
            </a:r>
          </a:p>
          <a:p>
            <a:pPr lvl="1"/>
            <a:r>
              <a:rPr lang="fi-FI"/>
              <a:t>Turku uudistamisohjelma U2: Kv 25.8.2014 § 123 ja tarkentava lisäys (Liite 1, kohta 9 toimenpide): Suun terveydenhuollon palveluverkko- ja toteuttamistapaselvitys. Samalla selvitetään suun terveydenhuollon asemaa Turun kaupungissa. </a:t>
            </a:r>
            <a:endParaRPr lang="fi-FI" smtClean="0"/>
          </a:p>
          <a:p>
            <a:pPr lvl="1"/>
            <a:endParaRPr lang="fi-FI"/>
          </a:p>
        </p:txBody>
      </p:sp>
      <p:sp>
        <p:nvSpPr>
          <p:cNvPr id="4" name="Alatunnisteen paikkamerkki 3"/>
          <p:cNvSpPr>
            <a:spLocks noGrp="1"/>
          </p:cNvSpPr>
          <p:nvPr>
            <p:ph type="ftr" sz="quarter" idx="11"/>
          </p:nvPr>
        </p:nvSpPr>
        <p:spPr/>
        <p:txBody>
          <a:bodyPr/>
          <a:lstStyle/>
          <a:p>
            <a:r>
              <a:rPr lang="fi-FI" smtClean="0"/>
              <a:t>Palvelutuotannon järjestämismallin vaihtoehtojen selvitys</a:t>
            </a:r>
            <a:endParaRPr lang="fi-FI"/>
          </a:p>
        </p:txBody>
      </p:sp>
      <p:sp>
        <p:nvSpPr>
          <p:cNvPr id="5" name="Dian numeron paikkamerkki 4"/>
          <p:cNvSpPr>
            <a:spLocks noGrp="1"/>
          </p:cNvSpPr>
          <p:nvPr>
            <p:ph type="sldNum" sz="quarter" idx="12"/>
          </p:nvPr>
        </p:nvSpPr>
        <p:spPr/>
        <p:txBody>
          <a:bodyPr/>
          <a:lstStyle/>
          <a:p>
            <a:fld id="{EFCDBE93-361D-4CD2-9555-3BEF8F9EA345}" type="slidenum">
              <a:rPr lang="fi-FI" smtClean="0"/>
              <a:t>5</a:t>
            </a:fld>
            <a:endParaRPr lang="fi-FI"/>
          </a:p>
        </p:txBody>
      </p:sp>
    </p:spTree>
    <p:extLst>
      <p:ext uri="{BB962C8B-B14F-4D97-AF65-F5344CB8AC3E}">
        <p14:creationId xmlns:p14="http://schemas.microsoft.com/office/powerpoint/2010/main" val="5411467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sz="3600" smtClean="0"/>
              <a:t>Selvityksen tavoitteet</a:t>
            </a:r>
            <a:endParaRPr lang="fi-FI" sz="3600"/>
          </a:p>
        </p:txBody>
      </p:sp>
      <p:sp>
        <p:nvSpPr>
          <p:cNvPr id="3" name="Sisällön paikkamerkki 2"/>
          <p:cNvSpPr>
            <a:spLocks noGrp="1"/>
          </p:cNvSpPr>
          <p:nvPr>
            <p:ph idx="1"/>
          </p:nvPr>
        </p:nvSpPr>
        <p:spPr/>
        <p:txBody>
          <a:bodyPr/>
          <a:lstStyle/>
          <a:p>
            <a:r>
              <a:rPr lang="fi-FI" smtClean="0"/>
              <a:t>T</a:t>
            </a:r>
            <a:r>
              <a:rPr lang="fi-FI"/>
              <a:t>avoitteena on selvittää </a:t>
            </a:r>
            <a:r>
              <a:rPr lang="fi-FI" smtClean="0"/>
              <a:t>vaihtoehdot </a:t>
            </a:r>
          </a:p>
          <a:p>
            <a:pPr lvl="1"/>
            <a:r>
              <a:rPr lang="fi-FI" smtClean="0"/>
              <a:t>tehokkaammasta palvelutuotantomallista sekä </a:t>
            </a:r>
          </a:p>
          <a:p>
            <a:pPr lvl="1"/>
            <a:r>
              <a:rPr lang="fi-FI" smtClean="0"/>
              <a:t>palvelujen järjestämisperiaatteesta, nykyisen järjestämismallin lisäksi myös esimerkiksi liikelaitos- </a:t>
            </a:r>
            <a:r>
              <a:rPr lang="fi-FI"/>
              <a:t>tai osakeyhtiömallilla</a:t>
            </a:r>
            <a:r>
              <a:rPr lang="fi-FI" smtClean="0"/>
              <a:t>.</a:t>
            </a:r>
            <a:endParaRPr lang="fi-FI"/>
          </a:p>
        </p:txBody>
      </p:sp>
      <p:sp>
        <p:nvSpPr>
          <p:cNvPr id="4" name="Alatunnisteen paikkamerkki 3"/>
          <p:cNvSpPr>
            <a:spLocks noGrp="1"/>
          </p:cNvSpPr>
          <p:nvPr>
            <p:ph type="ftr" sz="quarter" idx="11"/>
          </p:nvPr>
        </p:nvSpPr>
        <p:spPr/>
        <p:txBody>
          <a:bodyPr/>
          <a:lstStyle/>
          <a:p>
            <a:r>
              <a:rPr lang="fi-FI" smtClean="0"/>
              <a:t>Palvelutuotannon järjestämismallin vaihtoehtojen selvitys</a:t>
            </a:r>
            <a:endParaRPr lang="fi-FI"/>
          </a:p>
        </p:txBody>
      </p:sp>
      <p:sp>
        <p:nvSpPr>
          <p:cNvPr id="5" name="Dian numeron paikkamerkki 4"/>
          <p:cNvSpPr>
            <a:spLocks noGrp="1"/>
          </p:cNvSpPr>
          <p:nvPr>
            <p:ph type="sldNum" sz="quarter" idx="12"/>
          </p:nvPr>
        </p:nvSpPr>
        <p:spPr/>
        <p:txBody>
          <a:bodyPr/>
          <a:lstStyle/>
          <a:p>
            <a:fld id="{EFCDBE93-361D-4CD2-9555-3BEF8F9EA345}" type="slidenum">
              <a:rPr lang="fi-FI" smtClean="0"/>
              <a:t>6</a:t>
            </a:fld>
            <a:endParaRPr lang="fi-FI"/>
          </a:p>
        </p:txBody>
      </p:sp>
    </p:spTree>
    <p:extLst>
      <p:ext uri="{BB962C8B-B14F-4D97-AF65-F5344CB8AC3E}">
        <p14:creationId xmlns:p14="http://schemas.microsoft.com/office/powerpoint/2010/main" val="29757415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sz="3600" smtClean="0"/>
              <a:t>Selvityksen ydintulokset</a:t>
            </a:r>
            <a:endParaRPr lang="fi-FI" sz="3600"/>
          </a:p>
        </p:txBody>
      </p:sp>
      <p:sp>
        <p:nvSpPr>
          <p:cNvPr id="3" name="Sisällön paikkamerkki 2"/>
          <p:cNvSpPr>
            <a:spLocks noGrp="1"/>
          </p:cNvSpPr>
          <p:nvPr>
            <p:ph idx="1"/>
          </p:nvPr>
        </p:nvSpPr>
        <p:spPr>
          <a:xfrm>
            <a:off x="457200" y="1600200"/>
            <a:ext cx="8229600" cy="5257800"/>
          </a:xfrm>
        </p:spPr>
        <p:txBody>
          <a:bodyPr>
            <a:normAutofit fontScale="92500" lnSpcReduction="20000"/>
          </a:bodyPr>
          <a:lstStyle/>
          <a:p>
            <a:r>
              <a:rPr lang="fi-FI" smtClean="0"/>
              <a:t>Palvelutuotannon ennakoivaa joustavuutta, vaikuttavuutta ja kustannustehokkuutta voidaan merkittävästi parantaa uudistamalla palvelutuotantomallia ja organisaatiota sekä panostamalla </a:t>
            </a:r>
          </a:p>
          <a:p>
            <a:pPr lvl="1"/>
            <a:r>
              <a:rPr lang="fi-FI" smtClean="0"/>
              <a:t>kysyntävirran hallintaan, palvelutuotannon prosessien ja hoitoonpääsyn johtamiseen sekä</a:t>
            </a:r>
          </a:p>
          <a:p>
            <a:pPr lvl="1"/>
            <a:r>
              <a:rPr lang="fi-FI" smtClean="0"/>
              <a:t>hoitotiimien </a:t>
            </a:r>
            <a:r>
              <a:rPr lang="fi-FI"/>
              <a:t>ja asiakkaiden hoitojaksojen </a:t>
            </a:r>
            <a:r>
              <a:rPr lang="fi-FI" smtClean="0"/>
              <a:t>moniammatilliseen johtamiseen</a:t>
            </a:r>
          </a:p>
          <a:p>
            <a:r>
              <a:rPr lang="fi-FI" smtClean="0"/>
              <a:t>Kustannustehokkuutta ja absoluuttisia kusannussäästöjä voidaan käytännössä parantaa vain toimintamallia, osaamista ja kulttuuria muuttamalla</a:t>
            </a:r>
          </a:p>
        </p:txBody>
      </p:sp>
      <p:sp>
        <p:nvSpPr>
          <p:cNvPr id="4" name="Alatunnisteen paikkamerkki 3"/>
          <p:cNvSpPr>
            <a:spLocks noGrp="1"/>
          </p:cNvSpPr>
          <p:nvPr>
            <p:ph type="ftr" sz="quarter" idx="11"/>
          </p:nvPr>
        </p:nvSpPr>
        <p:spPr/>
        <p:txBody>
          <a:bodyPr/>
          <a:lstStyle/>
          <a:p>
            <a:r>
              <a:rPr lang="fi-FI" smtClean="0"/>
              <a:t>Palvelutuotannon järjestämismallin vaihtoehtojen selvitys</a:t>
            </a:r>
            <a:endParaRPr lang="fi-FI"/>
          </a:p>
        </p:txBody>
      </p:sp>
      <p:sp>
        <p:nvSpPr>
          <p:cNvPr id="5" name="Dian numeron paikkamerkki 4"/>
          <p:cNvSpPr>
            <a:spLocks noGrp="1"/>
          </p:cNvSpPr>
          <p:nvPr>
            <p:ph type="sldNum" sz="quarter" idx="12"/>
          </p:nvPr>
        </p:nvSpPr>
        <p:spPr/>
        <p:txBody>
          <a:bodyPr/>
          <a:lstStyle/>
          <a:p>
            <a:fld id="{EFCDBE93-361D-4CD2-9555-3BEF8F9EA345}" type="slidenum">
              <a:rPr lang="fi-FI" smtClean="0"/>
              <a:t>7</a:t>
            </a:fld>
            <a:endParaRPr lang="fi-FI"/>
          </a:p>
        </p:txBody>
      </p:sp>
    </p:spTree>
    <p:extLst>
      <p:ext uri="{BB962C8B-B14F-4D97-AF65-F5344CB8AC3E}">
        <p14:creationId xmlns:p14="http://schemas.microsoft.com/office/powerpoint/2010/main" val="16263304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sz="3600" smtClean="0"/>
              <a:t>Selvityksen ydintulokset</a:t>
            </a:r>
            <a:endParaRPr lang="fi-FI" sz="3600"/>
          </a:p>
        </p:txBody>
      </p:sp>
      <p:sp>
        <p:nvSpPr>
          <p:cNvPr id="3" name="Sisällön paikkamerkki 2"/>
          <p:cNvSpPr>
            <a:spLocks noGrp="1"/>
          </p:cNvSpPr>
          <p:nvPr>
            <p:ph idx="1"/>
          </p:nvPr>
        </p:nvSpPr>
        <p:spPr>
          <a:xfrm>
            <a:off x="457200" y="1600200"/>
            <a:ext cx="8229600" cy="5257800"/>
          </a:xfrm>
        </p:spPr>
        <p:txBody>
          <a:bodyPr>
            <a:normAutofit fontScale="70000" lnSpcReduction="20000"/>
          </a:bodyPr>
          <a:lstStyle/>
          <a:p>
            <a:r>
              <a:rPr lang="fi-FI" dirty="0" smtClean="0"/>
              <a:t>Uudistamisella </a:t>
            </a:r>
            <a:r>
              <a:rPr lang="fi-FI" dirty="0"/>
              <a:t>tavoitellaan </a:t>
            </a:r>
            <a:r>
              <a:rPr lang="fi-FI" dirty="0" smtClean="0"/>
              <a:t>noin 22 000 </a:t>
            </a:r>
            <a:r>
              <a:rPr lang="fi-FI" dirty="0"/>
              <a:t>käynnin lisäämistä vuodelle 2016 nykyisellä kapasiteetilla. </a:t>
            </a:r>
            <a:endParaRPr lang="fi-FI" dirty="0" smtClean="0"/>
          </a:p>
          <a:p>
            <a:r>
              <a:rPr lang="fi-FI" dirty="0" smtClean="0"/>
              <a:t>Tämä </a:t>
            </a:r>
            <a:r>
              <a:rPr lang="fi-FI" dirty="0"/>
              <a:t>tarkoittaa oletetun asiakaskasvun hoitamisen lisäksi noin 10.000 käyntikerran </a:t>
            </a:r>
            <a:r>
              <a:rPr lang="fi-FI" dirty="0" smtClean="0"/>
              <a:t>tehostamista</a:t>
            </a:r>
            <a:r>
              <a:rPr lang="fi-FI" dirty="0"/>
              <a:t>. </a:t>
            </a:r>
            <a:endParaRPr lang="fi-FI" dirty="0" smtClean="0"/>
          </a:p>
          <a:p>
            <a:r>
              <a:rPr lang="fi-FI" dirty="0" smtClean="0"/>
              <a:t>Palvelutuotannon </a:t>
            </a:r>
            <a:r>
              <a:rPr lang="fi-FI" dirty="0"/>
              <a:t>tehostaminen mahdollistaa vuodelle 2016 budjetoidun ostopalveluiden </a:t>
            </a:r>
            <a:r>
              <a:rPr lang="fi-FI" dirty="0" smtClean="0"/>
              <a:t>10 000 </a:t>
            </a:r>
            <a:r>
              <a:rPr lang="fi-FI" dirty="0"/>
              <a:t>käynnin suorittamisen </a:t>
            </a:r>
            <a:r>
              <a:rPr lang="fi-FI" dirty="0" smtClean="0"/>
              <a:t>pääosin omalla </a:t>
            </a:r>
            <a:r>
              <a:rPr lang="fi-FI" dirty="0"/>
              <a:t>nykyisellä palvelutuotantokapasiteetilla. Ostopalveluiden omatuotantona saadaan kustannussäästöjä lisää </a:t>
            </a:r>
            <a:r>
              <a:rPr lang="fi-FI" dirty="0" smtClean="0"/>
              <a:t>n. 300 </a:t>
            </a:r>
            <a:r>
              <a:rPr lang="fi-FI" dirty="0" err="1"/>
              <a:t>t€</a:t>
            </a:r>
            <a:r>
              <a:rPr lang="fi-FI" dirty="0"/>
              <a:t>, </a:t>
            </a:r>
            <a:r>
              <a:rPr lang="fi-FI" dirty="0" smtClean="0"/>
              <a:t>jolloin </a:t>
            </a:r>
            <a:r>
              <a:rPr lang="fi-FI" dirty="0"/>
              <a:t>tämä tarkoittaa </a:t>
            </a:r>
            <a:r>
              <a:rPr lang="fi-FI" dirty="0" smtClean="0"/>
              <a:t>1,7 </a:t>
            </a:r>
            <a:r>
              <a:rPr lang="fi-FI" dirty="0"/>
              <a:t>M€ </a:t>
            </a:r>
            <a:r>
              <a:rPr lang="fi-FI" dirty="0" smtClean="0"/>
              <a:t>kokonaistuottavuushyötyä </a:t>
            </a:r>
            <a:r>
              <a:rPr lang="fi-FI" dirty="0"/>
              <a:t>vuonna 2016. </a:t>
            </a:r>
          </a:p>
          <a:p>
            <a:r>
              <a:rPr lang="fi-FI" dirty="0" smtClean="0"/>
              <a:t>Palvelutuotantomallin </a:t>
            </a:r>
            <a:r>
              <a:rPr lang="fi-FI" dirty="0"/>
              <a:t>uudistaminen mahdollistaa vastaavien </a:t>
            </a:r>
            <a:r>
              <a:rPr lang="fi-FI" dirty="0" smtClean="0"/>
              <a:t>tehostamistoimenpiteiden </a:t>
            </a:r>
            <a:r>
              <a:rPr lang="fi-FI" dirty="0"/>
              <a:t>suunnittelun myös vuosille 2017 ja 2018.</a:t>
            </a:r>
          </a:p>
          <a:p>
            <a:r>
              <a:rPr lang="fi-FI" dirty="0"/>
              <a:t>Tämän lisäksi ennaltaehkäisevällä ja tarveperusteisella hoidolla haetaan merkittäviä säästöjä pidemmällä aikajänteellä. </a:t>
            </a:r>
          </a:p>
          <a:p>
            <a:endParaRPr lang="fi-FI" dirty="0" smtClean="0"/>
          </a:p>
        </p:txBody>
      </p:sp>
      <p:sp>
        <p:nvSpPr>
          <p:cNvPr id="4" name="Alatunnisteen paikkamerkki 3"/>
          <p:cNvSpPr>
            <a:spLocks noGrp="1"/>
          </p:cNvSpPr>
          <p:nvPr>
            <p:ph type="ftr" sz="quarter" idx="11"/>
          </p:nvPr>
        </p:nvSpPr>
        <p:spPr/>
        <p:txBody>
          <a:bodyPr/>
          <a:lstStyle/>
          <a:p>
            <a:r>
              <a:rPr lang="fi-FI" smtClean="0"/>
              <a:t>Palvelutuotannon järjestämismallin vaihtoehtojen selvitys</a:t>
            </a:r>
            <a:endParaRPr lang="fi-FI"/>
          </a:p>
        </p:txBody>
      </p:sp>
      <p:sp>
        <p:nvSpPr>
          <p:cNvPr id="5" name="Dian numeron paikkamerkki 4"/>
          <p:cNvSpPr>
            <a:spLocks noGrp="1"/>
          </p:cNvSpPr>
          <p:nvPr>
            <p:ph type="sldNum" sz="quarter" idx="12"/>
          </p:nvPr>
        </p:nvSpPr>
        <p:spPr/>
        <p:txBody>
          <a:bodyPr/>
          <a:lstStyle/>
          <a:p>
            <a:fld id="{EFCDBE93-361D-4CD2-9555-3BEF8F9EA345}" type="slidenum">
              <a:rPr lang="fi-FI" smtClean="0"/>
              <a:t>8</a:t>
            </a:fld>
            <a:endParaRPr lang="fi-FI"/>
          </a:p>
        </p:txBody>
      </p:sp>
    </p:spTree>
    <p:extLst>
      <p:ext uri="{BB962C8B-B14F-4D97-AF65-F5344CB8AC3E}">
        <p14:creationId xmlns:p14="http://schemas.microsoft.com/office/powerpoint/2010/main" val="285475982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p:cNvSpPr>
            <a:spLocks noGrp="1"/>
          </p:cNvSpPr>
          <p:nvPr>
            <p:ph type="title"/>
          </p:nvPr>
        </p:nvSpPr>
        <p:spPr/>
        <p:txBody>
          <a:bodyPr>
            <a:normAutofit/>
          </a:bodyPr>
          <a:lstStyle/>
          <a:p>
            <a:r>
              <a:rPr lang="fi-FI" sz="3600" smtClean="0"/>
              <a:t>Selvityksen ydintulokset</a:t>
            </a:r>
            <a:endParaRPr lang="fi-FI" sz="3600"/>
          </a:p>
        </p:txBody>
      </p:sp>
      <p:sp>
        <p:nvSpPr>
          <p:cNvPr id="3" name="Sisällön paikkamerkki 2"/>
          <p:cNvSpPr>
            <a:spLocks noGrp="1"/>
          </p:cNvSpPr>
          <p:nvPr>
            <p:ph idx="1"/>
          </p:nvPr>
        </p:nvSpPr>
        <p:spPr>
          <a:xfrm>
            <a:off x="457200" y="1600200"/>
            <a:ext cx="8229600" cy="5257800"/>
          </a:xfrm>
        </p:spPr>
        <p:txBody>
          <a:bodyPr>
            <a:normAutofit fontScale="85000" lnSpcReduction="10000"/>
          </a:bodyPr>
          <a:lstStyle/>
          <a:p>
            <a:r>
              <a:rPr lang="fi-FI" smtClean="0"/>
              <a:t>Palvelutuotantomallin uudistus on yhteensopiva valtakunnallisten SOTE:n palvelutuotannon uudistuslinjausten sekä vertailuanalyysien kohteina olleiden suun terveydenhuoltoyksiköiden kanssa.</a:t>
            </a:r>
          </a:p>
          <a:p>
            <a:r>
              <a:rPr lang="fi-FI" smtClean="0"/>
              <a:t>Palvelutuotannon keskeisinpään heikkouteen, hammashoitoloiden sirpaleisuuteen ei pystytä vaikuttamaan lyhyellä aikajänteellä ilman merkittäviä uusinvestointeja.  </a:t>
            </a:r>
          </a:p>
          <a:p>
            <a:r>
              <a:rPr lang="fi-FI" smtClean="0"/>
              <a:t>Tuotantokapasiteetin lisääminen sekä hoitolaverkon uudistaminen ja hoitoloiden keskittäminen vähintään 10 yksikön kokoisiksi on keskeistä palvelutuotannon edelleen kehittämiseksi.</a:t>
            </a:r>
          </a:p>
        </p:txBody>
      </p:sp>
      <p:sp>
        <p:nvSpPr>
          <p:cNvPr id="4" name="Alatunnisteen paikkamerkki 3"/>
          <p:cNvSpPr>
            <a:spLocks noGrp="1"/>
          </p:cNvSpPr>
          <p:nvPr>
            <p:ph type="ftr" sz="quarter" idx="11"/>
          </p:nvPr>
        </p:nvSpPr>
        <p:spPr/>
        <p:txBody>
          <a:bodyPr/>
          <a:lstStyle/>
          <a:p>
            <a:r>
              <a:rPr lang="fi-FI" smtClean="0"/>
              <a:t>Palvelutuotannon järjestämismallin vaihtoehtojen selvitys</a:t>
            </a:r>
            <a:endParaRPr lang="fi-FI"/>
          </a:p>
        </p:txBody>
      </p:sp>
      <p:sp>
        <p:nvSpPr>
          <p:cNvPr id="5" name="Dian numeron paikkamerkki 4"/>
          <p:cNvSpPr>
            <a:spLocks noGrp="1"/>
          </p:cNvSpPr>
          <p:nvPr>
            <p:ph type="sldNum" sz="quarter" idx="12"/>
          </p:nvPr>
        </p:nvSpPr>
        <p:spPr/>
        <p:txBody>
          <a:bodyPr/>
          <a:lstStyle/>
          <a:p>
            <a:fld id="{EFCDBE93-361D-4CD2-9555-3BEF8F9EA345}" type="slidenum">
              <a:rPr lang="fi-FI" smtClean="0"/>
              <a:t>9</a:t>
            </a:fld>
            <a:endParaRPr lang="fi-FI"/>
          </a:p>
        </p:txBody>
      </p:sp>
    </p:spTree>
    <p:extLst>
      <p:ext uri="{BB962C8B-B14F-4D97-AF65-F5344CB8AC3E}">
        <p14:creationId xmlns:p14="http://schemas.microsoft.com/office/powerpoint/2010/main" val="129811880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eema">
  <a:themeElements>
    <a:clrScheme name="Nasta">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2.xml><?xml version="1.0" encoding="utf-8"?>
<ct:contentTypeSchema xmlns:ct="http://schemas.microsoft.com/office/2006/metadata/contentType" xmlns:ma="http://schemas.microsoft.com/office/2006/metadata/properties/metaAttributes" ct:_="" ma:_="" ma:contentTypeName="Asiakirja" ma:contentTypeID="0x010100434EF6DAF51F5549B3843FB421B426EE" ma:contentTypeVersion="0" ma:contentTypeDescription="Luo uusi asiakirja." ma:contentTypeScope="" ma:versionID="1bbfb0540f3abe6f03435da6692c7677">
  <xsd:schema xmlns:xsd="http://www.w3.org/2001/XMLSchema" xmlns:xs="http://www.w3.org/2001/XMLSchema" xmlns:p="http://schemas.microsoft.com/office/2006/metadata/properties" xmlns:ns2="846de780-4f21-4b99-9b52-f570395a5d6c" targetNamespace="http://schemas.microsoft.com/office/2006/metadata/properties" ma:root="true" ma:fieldsID="e2075d0596776cfc1e4cacd244b08377" ns2:_="">
    <xsd:import namespace="846de780-4f21-4b99-9b52-f570395a5d6c"/>
    <xsd:element name="properties">
      <xsd:complexType>
        <xsd:sequence>
          <xsd:element name="documentManagement">
            <xsd:complexType>
              <xsd:all>
                <xsd:element ref="ns2:_dlc_DocId" minOccurs="0"/>
                <xsd:element ref="ns2:_dlc_DocIdUrl" minOccurs="0"/>
                <xsd:element ref="ns2: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46de780-4f21-4b99-9b52-f570395a5d6c" elementFormDefault="qualified">
    <xsd:import namespace="http://schemas.microsoft.com/office/2006/documentManagement/types"/>
    <xsd:import namespace="http://schemas.microsoft.com/office/infopath/2007/PartnerControls"/>
    <xsd:element name="_dlc_DocId" ma:index="8" nillable="true" ma:displayName="Tiedostotunnisteen arvo" ma:description="Tälle kohteelle määritetyn tiedostotunnisteen arvo." ma:internalName="_dlc_DocId" ma:readOnly="true">
      <xsd:simpleType>
        <xsd:restriction base="dms:Text"/>
      </xsd:simpleType>
    </xsd:element>
    <xsd:element name="_dlc_DocIdUrl" ma:index="9" nillable="true" ma:displayName="Tiedostotunniste" ma:description="Tämän tiedoston pysyvä linkki."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ysyvä tunniste" ma:description="Tunniste säilytetään lisättäessä."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isältölaji"/>
        <xsd:element ref="dc:title" minOccurs="0" maxOccurs="1" ma:index="4" ma:displayName="Otsikko"/>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dlc_DocId xmlns="846de780-4f21-4b99-9b52-f570395a5d6c">RT2QKYZKYA7H-242-42</_dlc_DocId>
    <_dlc_DocIdUrl xmlns="846de780-4f21-4b99-9b52-f570395a5d6c">
      <Url>https://extranet.turku.fi/tyotilat/suun_terveydenhuollon_asema/_layouts/DocIdRedir.aspx?ID=RT2QKYZKYA7H-242-42</Url>
      <Description>RT2QKYZKYA7H-242-42</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3021F75-4F1E-4C40-9F4F-BF9DB5E662A1}">
  <ds:schemaRefs>
    <ds:schemaRef ds:uri="http://schemas.microsoft.com/sharepoint/events"/>
  </ds:schemaRefs>
</ds:datastoreItem>
</file>

<file path=customXml/itemProps2.xml><?xml version="1.0" encoding="utf-8"?>
<ds:datastoreItem xmlns:ds="http://schemas.openxmlformats.org/officeDocument/2006/customXml" ds:itemID="{91901AC6-C680-4E6B-8955-1999499EE41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46de780-4f21-4b99-9b52-f570395a5d6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42D84D11-721C-4434-B706-5D8B9D7ED2BF}">
  <ds:schemaRefs>
    <ds:schemaRef ds:uri="http://purl.org/dc/elements/1.1/"/>
    <ds:schemaRef ds:uri="http://schemas.openxmlformats.org/package/2006/metadata/core-properties"/>
    <ds:schemaRef ds:uri="http://schemas.microsoft.com/office/infopath/2007/PartnerControls"/>
    <ds:schemaRef ds:uri="http://schemas.microsoft.com/office/2006/metadata/properties"/>
    <ds:schemaRef ds:uri="http://schemas.microsoft.com/office/2006/documentManagement/types"/>
    <ds:schemaRef ds:uri="http://purl.org/dc/dcmitype/"/>
    <ds:schemaRef ds:uri="http://purl.org/dc/terms/"/>
    <ds:schemaRef ds:uri="846de780-4f21-4b99-9b52-f570395a5d6c"/>
    <ds:schemaRef ds:uri="http://www.w3.org/XML/1998/namespace"/>
  </ds:schemaRefs>
</ds:datastoreItem>
</file>

<file path=customXml/itemProps4.xml><?xml version="1.0" encoding="utf-8"?>
<ds:datastoreItem xmlns:ds="http://schemas.openxmlformats.org/officeDocument/2006/customXml" ds:itemID="{51CC5BED-4F09-46F2-8920-A090A7B1FDF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Essential</Template>
  <TotalTime>16160</TotalTime>
  <Words>2873</Words>
  <Application>Microsoft Office PowerPoint</Application>
  <PresentationFormat>Näytössä katseltava diaesitys (4:3)</PresentationFormat>
  <Paragraphs>480</Paragraphs>
  <Slides>42</Slides>
  <Notes>0</Notes>
  <HiddenSlides>2</HiddenSlides>
  <MMClips>0</MMClips>
  <ScaleCrop>false</ScaleCrop>
  <HeadingPairs>
    <vt:vector size="8" baseType="variant">
      <vt:variant>
        <vt:lpstr>Käytetyt fontit</vt:lpstr>
      </vt:variant>
      <vt:variant>
        <vt:i4>2</vt:i4>
      </vt:variant>
      <vt:variant>
        <vt:lpstr>Teema</vt:lpstr>
      </vt:variant>
      <vt:variant>
        <vt:i4>1</vt:i4>
      </vt:variant>
      <vt:variant>
        <vt:lpstr>Upotetut OLE-palvelimet</vt:lpstr>
      </vt:variant>
      <vt:variant>
        <vt:i4>1</vt:i4>
      </vt:variant>
      <vt:variant>
        <vt:lpstr>Dian otsikot</vt:lpstr>
      </vt:variant>
      <vt:variant>
        <vt:i4>42</vt:i4>
      </vt:variant>
    </vt:vector>
  </HeadingPairs>
  <TitlesOfParts>
    <vt:vector size="46" baseType="lpstr">
      <vt:lpstr>Arial</vt:lpstr>
      <vt:lpstr>Calibri</vt:lpstr>
      <vt:lpstr>Office-teema</vt:lpstr>
      <vt:lpstr>Laskentataulukko</vt:lpstr>
      <vt:lpstr>Selvitys suun terveydenhuollon tehokkuuden lisäämisestä ja asemasta Turun kaupungissa </vt:lpstr>
      <vt:lpstr>Tavoite</vt:lpstr>
      <vt:lpstr>Sisällysluettelo</vt:lpstr>
      <vt:lpstr>1. Johdanto</vt:lpstr>
      <vt:lpstr>Taustaa</vt:lpstr>
      <vt:lpstr>Selvityksen tavoitteet</vt:lpstr>
      <vt:lpstr>Selvityksen ydintulokset</vt:lpstr>
      <vt:lpstr>Selvityksen ydintulokset</vt:lpstr>
      <vt:lpstr>Selvityksen ydintulokset</vt:lpstr>
      <vt:lpstr>Selvityksen ydintulokset</vt:lpstr>
      <vt:lpstr>2. Selvityksen toteutusperiaate</vt:lpstr>
      <vt:lpstr>Tavoiteltavan palvelutuotantomallin ja järjestämisvaihtojen määrittelyn periaate</vt:lpstr>
      <vt:lpstr>Selvitystyön projektiryhmä</vt:lpstr>
      <vt:lpstr>Selvitystyön ohjausryhmä</vt:lpstr>
      <vt:lpstr>3. tavoiteltavan palvelutuotantomallin kuvaus</vt:lpstr>
      <vt:lpstr>Yhteenveto STH:n palvelutuotannon kriittisistä haasteista ja tavoitteista</vt:lpstr>
      <vt:lpstr>STH palvelutuotantotamallin suuntaamisen päälinjaus</vt:lpstr>
      <vt:lpstr>Keskeiset näkökulmat uudessa palvelutuotantomallissa</vt:lpstr>
      <vt:lpstr>Palvelutuotannon tehostamistoimenpiteet</vt:lpstr>
      <vt:lpstr>Palvelutuotannon tehostamistoimenpiteet</vt:lpstr>
      <vt:lpstr>STH:n tavoiteltava toimintamalli</vt:lpstr>
      <vt:lpstr>4. Organisaatio- ja vastuurakenne</vt:lpstr>
      <vt:lpstr>Turun suun terveydenhuollon budjettiyksikkörakenne</vt:lpstr>
      <vt:lpstr>Turun suun terveydenhuollon operatiiviset palvelutuotantoyksiköt</vt:lpstr>
      <vt:lpstr>SAP kustannuspaikkarakenne</vt:lpstr>
      <vt:lpstr>Perushammashoidon organisoinnin ja vastuun periaatteet</vt:lpstr>
      <vt:lpstr>Johtamisjärjestelmän pääperiaate</vt:lpstr>
      <vt:lpstr>5. Järjestämisvaihtoehdot</vt:lpstr>
      <vt:lpstr>Miten kaupungin asettamia tavoitteita ja vaikuttavuuskriteereitä arvioidaan ja esitetään? </vt:lpstr>
      <vt:lpstr>Yhteenveto järjestämisvaihtoehtojen hyödyistä ja haasteita</vt:lpstr>
      <vt:lpstr>Yhteenveto järjestämisvaihtoehtojen hyödyistä ja haasteita</vt:lpstr>
      <vt:lpstr>Yhteenveto järjestämisvaihtoehtojen hyödyistä ja haasteita</vt:lpstr>
      <vt:lpstr>Yhteenveto järjestämisvaihtoehtojen hyödyistä ja haasteita</vt:lpstr>
      <vt:lpstr>6. Johtopäätökset ja päätösesitys</vt:lpstr>
      <vt:lpstr>Johtopäätökset</vt:lpstr>
      <vt:lpstr>Johtopäätökset</vt:lpstr>
      <vt:lpstr>Johtopäätökset</vt:lpstr>
      <vt:lpstr>Johtopäätökset</vt:lpstr>
      <vt:lpstr>Johtopäätökset</vt:lpstr>
      <vt:lpstr>Johtopäätökset</vt:lpstr>
      <vt:lpstr>Suun terveydenhuollon kehittämittämisen tiekartta 2015 - 2018</vt:lpstr>
      <vt:lpstr>Esitettyä toimintamallia tukevat HYTO:n asettamat STH projektit</vt:lpstr>
    </vt:vector>
  </TitlesOfParts>
  <Company>Turun kaupunki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Salo Arto</dc:creator>
  <cp:lastModifiedBy>Railamaa Jaana</cp:lastModifiedBy>
  <cp:revision>684</cp:revision>
  <cp:lastPrinted>2015-10-16T05:14:31Z</cp:lastPrinted>
  <dcterms:created xsi:type="dcterms:W3CDTF">2014-10-23T09:46:31Z</dcterms:created>
  <dcterms:modified xsi:type="dcterms:W3CDTF">2015-10-16T07:52:06Z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0x010100434EF6DAF51F5549B3843FB421B426EE</vt:lpwstr>
  </property>
  <property fmtid="{D5CDD505-2E9C-101B-9397-08002B2CF9AE}" pid="3" name="TurkuDoTku_MeetingDocumentType">
    <vt:lpwstr>61;#Oheismateriaali|2626ef50-8b7e-401a-8858-863afc87a8e5</vt:lpwstr>
  </property>
  <property fmtid="{D5CDD505-2E9C-101B-9397-08002B2CF9AE}" pid="4" name="_dlc_DocIdItemGuid">
    <vt:lpwstr>594b7209-a6fd-4048-bd71-0912cd12a82a</vt:lpwstr>
  </property>
</Properties>
</file>