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33" r:id="rId1"/>
  </p:sldMasterIdLst>
  <p:notesMasterIdLst>
    <p:notesMasterId r:id="rId15"/>
  </p:notesMasterIdLst>
  <p:handoutMasterIdLst>
    <p:handoutMasterId r:id="rId16"/>
  </p:handoutMasterIdLst>
  <p:sldIdLst>
    <p:sldId id="309" r:id="rId2"/>
    <p:sldId id="333" r:id="rId3"/>
    <p:sldId id="330" r:id="rId4"/>
    <p:sldId id="260" r:id="rId5"/>
    <p:sldId id="331" r:id="rId6"/>
    <p:sldId id="332" r:id="rId7"/>
    <p:sldId id="325" r:id="rId8"/>
    <p:sldId id="328" r:id="rId9"/>
    <p:sldId id="326" r:id="rId10"/>
    <p:sldId id="311" r:id="rId11"/>
    <p:sldId id="334" r:id="rId12"/>
    <p:sldId id="313" r:id="rId13"/>
    <p:sldId id="335" r:id="rId14"/>
  </p:sldIdLst>
  <p:sldSz cx="9144000" cy="6858000" type="screen4x3"/>
  <p:notesSz cx="6724650" cy="9774238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5427">
          <p15:clr>
            <a:srgbClr val="A4A3A4"/>
          </p15:clr>
        </p15:guide>
        <p15:guide id="3" pos="30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79">
          <p15:clr>
            <a:srgbClr val="A4A3A4"/>
          </p15:clr>
        </p15:guide>
        <p15:guide id="2" pos="211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frameSlides="1"/>
  <p:clrMru>
    <a:srgbClr val="FFB92F"/>
    <a:srgbClr val="00468B"/>
    <a:srgbClr val="DFDF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9" autoAdjust="0"/>
    <p:restoredTop sz="94643" autoAdjust="0"/>
  </p:normalViewPr>
  <p:slideViewPr>
    <p:cSldViewPr>
      <p:cViewPr varScale="1">
        <p:scale>
          <a:sx n="110" d="100"/>
          <a:sy n="110" d="100"/>
        </p:scale>
        <p:origin x="1644" y="102"/>
      </p:cViewPr>
      <p:guideLst>
        <p:guide orient="horz" pos="2160"/>
        <p:guide pos="5427"/>
        <p:guide pos="30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7" d="100"/>
          <a:sy n="67" d="100"/>
        </p:scale>
        <p:origin x="-3154" y="-86"/>
      </p:cViewPr>
      <p:guideLst>
        <p:guide orient="horz" pos="3079"/>
        <p:guide pos="211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4015" cy="488713"/>
          </a:xfrm>
          <a:prstGeom prst="rect">
            <a:avLst/>
          </a:prstGeom>
        </p:spPr>
        <p:txBody>
          <a:bodyPr vert="horz" lIns="90196" tIns="45098" rIns="90196" bIns="45098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3809080" y="0"/>
            <a:ext cx="2914015" cy="488713"/>
          </a:xfrm>
          <a:prstGeom prst="rect">
            <a:avLst/>
          </a:prstGeom>
        </p:spPr>
        <p:txBody>
          <a:bodyPr vert="horz" lIns="90196" tIns="45098" rIns="90196" bIns="45098" rtlCol="0"/>
          <a:lstStyle>
            <a:lvl1pPr algn="r">
              <a:defRPr sz="1200"/>
            </a:lvl1pPr>
          </a:lstStyle>
          <a:p>
            <a:fld id="{A6D7DFD3-23EC-4407-A3E0-A65838309D1D}" type="datetimeFigureOut">
              <a:rPr lang="fi-FI" smtClean="0"/>
              <a:t>26.8.2015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1" y="9283830"/>
            <a:ext cx="2914015" cy="488713"/>
          </a:xfrm>
          <a:prstGeom prst="rect">
            <a:avLst/>
          </a:prstGeom>
        </p:spPr>
        <p:txBody>
          <a:bodyPr vert="horz" lIns="90196" tIns="45098" rIns="90196" bIns="45098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809080" y="9283830"/>
            <a:ext cx="2914015" cy="488713"/>
          </a:xfrm>
          <a:prstGeom prst="rect">
            <a:avLst/>
          </a:prstGeom>
        </p:spPr>
        <p:txBody>
          <a:bodyPr vert="horz" lIns="90196" tIns="45098" rIns="90196" bIns="45098" rtlCol="0" anchor="b"/>
          <a:lstStyle>
            <a:lvl1pPr algn="r">
              <a:defRPr sz="1200"/>
            </a:lvl1pPr>
          </a:lstStyle>
          <a:p>
            <a:fld id="{E42F0EBA-38FD-4C54-A2B7-1BE923A75A7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8690358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4015" cy="488713"/>
          </a:xfrm>
          <a:prstGeom prst="rect">
            <a:avLst/>
          </a:prstGeom>
        </p:spPr>
        <p:txBody>
          <a:bodyPr vert="horz" lIns="90196" tIns="45098" rIns="90196" bIns="45098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09080" y="0"/>
            <a:ext cx="2914015" cy="488713"/>
          </a:xfrm>
          <a:prstGeom prst="rect">
            <a:avLst/>
          </a:prstGeom>
        </p:spPr>
        <p:txBody>
          <a:bodyPr vert="horz" lIns="90196" tIns="45098" rIns="90196" bIns="45098" rtlCol="0"/>
          <a:lstStyle>
            <a:lvl1pPr algn="r">
              <a:defRPr sz="1200"/>
            </a:lvl1pPr>
          </a:lstStyle>
          <a:p>
            <a:fld id="{4BC47200-69AA-40B8-A453-7A0CF91D5E77}" type="datetimeFigureOut">
              <a:rPr lang="fi-FI" smtClean="0"/>
              <a:t>26.8.2015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35013"/>
            <a:ext cx="4883150" cy="36623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196" tIns="45098" rIns="90196" bIns="45098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72465" y="4642764"/>
            <a:ext cx="5379720" cy="4398408"/>
          </a:xfrm>
          <a:prstGeom prst="rect">
            <a:avLst/>
          </a:prstGeom>
        </p:spPr>
        <p:txBody>
          <a:bodyPr vert="horz" lIns="90196" tIns="45098" rIns="90196" bIns="45098" rtlCol="0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1" y="9283830"/>
            <a:ext cx="2914015" cy="488713"/>
          </a:xfrm>
          <a:prstGeom prst="rect">
            <a:avLst/>
          </a:prstGeom>
        </p:spPr>
        <p:txBody>
          <a:bodyPr vert="horz" lIns="90196" tIns="45098" rIns="90196" bIns="45098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09080" y="9283830"/>
            <a:ext cx="2914015" cy="488713"/>
          </a:xfrm>
          <a:prstGeom prst="rect">
            <a:avLst/>
          </a:prstGeom>
        </p:spPr>
        <p:txBody>
          <a:bodyPr vert="horz" lIns="90196" tIns="45098" rIns="90196" bIns="45098" rtlCol="0" anchor="b"/>
          <a:lstStyle>
            <a:lvl1pPr algn="r">
              <a:defRPr sz="1200"/>
            </a:lvl1pPr>
          </a:lstStyle>
          <a:p>
            <a:fld id="{11C9FDE4-8C83-4586-9F16-6A081C607BA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4658194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uva 4" descr="tku_powerpoint_piirrospohja_kokonaan.pn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385"/>
          <a:stretch/>
        </p:blipFill>
        <p:spPr>
          <a:xfrm>
            <a:off x="-2644" y="-188640"/>
            <a:ext cx="9144000" cy="6420107"/>
          </a:xfrm>
          <a:prstGeom prst="rect">
            <a:avLst/>
          </a:prstGeom>
        </p:spPr>
      </p:pic>
      <p:sp>
        <p:nvSpPr>
          <p:cNvPr id="15" name="Otsikko 14"/>
          <p:cNvSpPr>
            <a:spLocks noGrp="1"/>
          </p:cNvSpPr>
          <p:nvPr>
            <p:ph type="title"/>
          </p:nvPr>
        </p:nvSpPr>
        <p:spPr>
          <a:xfrm>
            <a:off x="684000" y="764704"/>
            <a:ext cx="7704424" cy="1800200"/>
          </a:xfrm>
        </p:spPr>
        <p:txBody>
          <a:bodyPr>
            <a:normAutofit/>
          </a:bodyPr>
          <a:lstStyle>
            <a:lvl1pPr algn="l">
              <a:defRPr sz="3200"/>
            </a:lvl1pPr>
          </a:lstStyle>
          <a:p>
            <a:r>
              <a:rPr lang="fi-FI" smtClean="0"/>
              <a:t>Muokkaa perustyylejä naps.</a:t>
            </a:r>
            <a:endParaRPr lang="fi-FI" dirty="0"/>
          </a:p>
        </p:txBody>
      </p:sp>
      <p:sp>
        <p:nvSpPr>
          <p:cNvPr id="17" name="Tekstin paikkamerkki 16"/>
          <p:cNvSpPr>
            <a:spLocks noGrp="1"/>
          </p:cNvSpPr>
          <p:nvPr>
            <p:ph type="body" sz="quarter" idx="13"/>
          </p:nvPr>
        </p:nvSpPr>
        <p:spPr>
          <a:xfrm>
            <a:off x="683568" y="2771972"/>
            <a:ext cx="7704856" cy="1377108"/>
          </a:xfrm>
        </p:spPr>
        <p:txBody>
          <a:bodyPr>
            <a:normAutofit/>
          </a:bodyPr>
          <a:lstStyle>
            <a:lvl1pPr marL="0" indent="0" algn="l">
              <a:buFontTx/>
              <a:buNone/>
              <a:defRPr sz="1800"/>
            </a:lvl1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2" name="Päivämäärän paikkamerkki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fi-FI" smtClean="0"/>
              <a:t>19.03.2014</a:t>
            </a:r>
            <a:endParaRPr lang="fi-FI" dirty="0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fi-FI" smtClean="0"/>
              <a:t>Maaria Palomäki</a:t>
            </a:r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‹#›</a:t>
            </a:fld>
            <a:endParaRPr lang="fi-FI"/>
          </a:p>
        </p:txBody>
      </p:sp>
      <p:pic>
        <p:nvPicPr>
          <p:cNvPr id="14" name="Kuva 13" descr="Turku_Åbo__Eurooppalainen_mv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600" y="5661248"/>
            <a:ext cx="1332000" cy="400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69722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tsikko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perustyylejä naps.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3"/>
          </p:nvPr>
        </p:nvSpPr>
        <p:spPr>
          <a:xfrm>
            <a:off x="684213" y="1557338"/>
            <a:ext cx="7775575" cy="4464050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fi-FI" smtClean="0"/>
              <a:t>19.03.2014</a:t>
            </a:r>
            <a:endParaRPr lang="fi-FI" dirty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fi-FI" smtClean="0"/>
              <a:t>Maaria Palomäki</a:t>
            </a: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831341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äivämäärän paikkamerkki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19.03.2014</a:t>
            </a:r>
            <a:endParaRPr lang="fi-FI" dirty="0"/>
          </a:p>
        </p:txBody>
      </p:sp>
      <p:sp>
        <p:nvSpPr>
          <p:cNvPr id="9" name="Alatunnisteen paikkamerkki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Maaria Palomäki</a:t>
            </a:r>
            <a:endParaRPr lang="fi-FI"/>
          </a:p>
        </p:txBody>
      </p:sp>
      <p:sp>
        <p:nvSpPr>
          <p:cNvPr id="10" name="Dian numeron paikkamerkki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‹#›</a:t>
            </a:fld>
            <a:endParaRPr lang="fi-FI"/>
          </a:p>
        </p:txBody>
      </p:sp>
      <p:sp>
        <p:nvSpPr>
          <p:cNvPr id="12" name="Otsikko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14" name="Sisällön paikkamerkki 13"/>
          <p:cNvSpPr>
            <a:spLocks noGrp="1"/>
          </p:cNvSpPr>
          <p:nvPr>
            <p:ph sz="quarter" idx="13"/>
          </p:nvPr>
        </p:nvSpPr>
        <p:spPr>
          <a:xfrm>
            <a:off x="684213" y="1557338"/>
            <a:ext cx="3780000" cy="4319587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15" name="Sisällön paikkamerkki 13"/>
          <p:cNvSpPr>
            <a:spLocks noGrp="1"/>
          </p:cNvSpPr>
          <p:nvPr>
            <p:ph sz="quarter" idx="14"/>
          </p:nvPr>
        </p:nvSpPr>
        <p:spPr>
          <a:xfrm>
            <a:off x="4680432" y="1556792"/>
            <a:ext cx="3780000" cy="4319587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2283348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äivämäärän paikkamerkki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19.03.2014</a:t>
            </a:r>
            <a:endParaRPr lang="fi-FI" dirty="0"/>
          </a:p>
        </p:txBody>
      </p:sp>
      <p:sp>
        <p:nvSpPr>
          <p:cNvPr id="9" name="Alatunnisteen paikkamerkki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Maaria Palomäki</a:t>
            </a:r>
            <a:endParaRPr lang="fi-FI"/>
          </a:p>
        </p:txBody>
      </p:sp>
      <p:sp>
        <p:nvSpPr>
          <p:cNvPr id="10" name="Dian numeron paikkamerkki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‹#›</a:t>
            </a:fld>
            <a:endParaRPr lang="fi-FI"/>
          </a:p>
        </p:txBody>
      </p:sp>
      <p:sp>
        <p:nvSpPr>
          <p:cNvPr id="12" name="Otsikko 11"/>
          <p:cNvSpPr>
            <a:spLocks noGrp="1"/>
          </p:cNvSpPr>
          <p:nvPr>
            <p:ph type="title"/>
          </p:nvPr>
        </p:nvSpPr>
        <p:spPr>
          <a:xfrm>
            <a:off x="684000" y="620688"/>
            <a:ext cx="3815992" cy="796950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</a:lstStyle>
          <a:p>
            <a:r>
              <a:rPr lang="fi-FI" dirty="0" smtClean="0"/>
              <a:t>Muokkaa perustyylejä naps.</a:t>
            </a:r>
            <a:endParaRPr lang="fi-FI" dirty="0"/>
          </a:p>
        </p:txBody>
      </p:sp>
      <p:sp>
        <p:nvSpPr>
          <p:cNvPr id="14" name="Sisällön paikkamerkki 13"/>
          <p:cNvSpPr>
            <a:spLocks noGrp="1"/>
          </p:cNvSpPr>
          <p:nvPr>
            <p:ph sz="quarter" idx="13"/>
          </p:nvPr>
        </p:nvSpPr>
        <p:spPr>
          <a:xfrm>
            <a:off x="684213" y="1557338"/>
            <a:ext cx="3780000" cy="4319587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15" name="Sisällön paikkamerkki 13"/>
          <p:cNvSpPr>
            <a:spLocks noGrp="1"/>
          </p:cNvSpPr>
          <p:nvPr>
            <p:ph sz="quarter" idx="14"/>
          </p:nvPr>
        </p:nvSpPr>
        <p:spPr>
          <a:xfrm>
            <a:off x="4680432" y="1556792"/>
            <a:ext cx="3780000" cy="4319587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13" name="Otsikko 11"/>
          <p:cNvSpPr txBox="1">
            <a:spLocks/>
          </p:cNvSpPr>
          <p:nvPr/>
        </p:nvSpPr>
        <p:spPr>
          <a:xfrm>
            <a:off x="4644008" y="620688"/>
            <a:ext cx="3815992" cy="796950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rgbClr val="00468B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dirty="0" smtClean="0"/>
              <a:t>Muokkaa perustyylejä naps.</a:t>
            </a:r>
            <a:endParaRPr lang="fi-FI" dirty="0"/>
          </a:p>
        </p:txBody>
      </p:sp>
      <p:sp>
        <p:nvSpPr>
          <p:cNvPr id="11" name="Otsikko 11"/>
          <p:cNvSpPr txBox="1">
            <a:spLocks/>
          </p:cNvSpPr>
          <p:nvPr/>
        </p:nvSpPr>
        <p:spPr>
          <a:xfrm>
            <a:off x="4644008" y="620688"/>
            <a:ext cx="3815992" cy="796950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rgbClr val="00468B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dirty="0" smtClean="0"/>
              <a:t>Muokkaa perustyylejä naps.</a:t>
            </a:r>
            <a:endParaRPr lang="fi-FI" dirty="0"/>
          </a:p>
        </p:txBody>
      </p:sp>
      <p:sp>
        <p:nvSpPr>
          <p:cNvPr id="16" name="Otsikko 11"/>
          <p:cNvSpPr txBox="1">
            <a:spLocks/>
          </p:cNvSpPr>
          <p:nvPr userDrawn="1"/>
        </p:nvSpPr>
        <p:spPr>
          <a:xfrm>
            <a:off x="4644008" y="620688"/>
            <a:ext cx="3815992" cy="796950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rgbClr val="00468B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dirty="0" smtClean="0"/>
              <a:t>Muokkaa perustyylejä naps.</a:t>
            </a:r>
            <a:endParaRPr lang="fi-FI" sz="2000" b="1" i="0" dirty="0"/>
          </a:p>
        </p:txBody>
      </p:sp>
    </p:spTree>
    <p:extLst>
      <p:ext uri="{BB962C8B-B14F-4D97-AF65-F5344CB8AC3E}">
        <p14:creationId xmlns:p14="http://schemas.microsoft.com/office/powerpoint/2010/main" val="6168754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äivämäärän paikkamerkki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19.03.2014</a:t>
            </a:r>
            <a:endParaRPr lang="fi-FI" dirty="0"/>
          </a:p>
        </p:txBody>
      </p:sp>
      <p:sp>
        <p:nvSpPr>
          <p:cNvPr id="7" name="Alatunnisteen paikkamerkki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Maaria Palomäki</a:t>
            </a:r>
            <a:endParaRPr lang="fi-FI"/>
          </a:p>
        </p:txBody>
      </p:sp>
      <p:sp>
        <p:nvSpPr>
          <p:cNvPr id="8" name="Dian numeron paikkamerkki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‹#›</a:t>
            </a:fld>
            <a:endParaRPr lang="fi-FI"/>
          </a:p>
        </p:txBody>
      </p:sp>
      <p:sp>
        <p:nvSpPr>
          <p:cNvPr id="9" name="Otsikko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perustyylejä naps.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61296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Valkoinen poh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Ryhmitä 8"/>
          <p:cNvGrpSpPr/>
          <p:nvPr/>
        </p:nvGrpSpPr>
        <p:grpSpPr>
          <a:xfrm>
            <a:off x="0" y="6300000"/>
            <a:ext cx="9144000" cy="558000"/>
            <a:chOff x="0" y="6300000"/>
            <a:chExt cx="9144000" cy="558000"/>
          </a:xfrm>
        </p:grpSpPr>
        <p:sp>
          <p:nvSpPr>
            <p:cNvPr id="10" name="Suorakulmio 9"/>
            <p:cNvSpPr/>
            <p:nvPr userDrawn="1"/>
          </p:nvSpPr>
          <p:spPr>
            <a:xfrm>
              <a:off x="0" y="6309320"/>
              <a:ext cx="9144000" cy="548680"/>
            </a:xfrm>
            <a:prstGeom prst="rect">
              <a:avLst/>
            </a:prstGeom>
            <a:solidFill>
              <a:schemeClr val="bg1"/>
            </a:solidFill>
            <a:ln w="12700"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cxnSp>
          <p:nvCxnSpPr>
            <p:cNvPr id="11" name="Suora yhdysviiva 10"/>
            <p:cNvCxnSpPr/>
            <p:nvPr userDrawn="1"/>
          </p:nvCxnSpPr>
          <p:spPr>
            <a:xfrm>
              <a:off x="0" y="6300000"/>
              <a:ext cx="9144000" cy="0"/>
            </a:xfrm>
            <a:prstGeom prst="line">
              <a:avLst/>
            </a:prstGeom>
            <a:ln w="22225">
              <a:solidFill>
                <a:srgbClr val="DFDFD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19.03.2014</a:t>
            </a:r>
            <a:endParaRPr lang="fi-FI" dirty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Maaria Palomäki</a:t>
            </a: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‹#›</a:t>
            </a:fld>
            <a:endParaRPr lang="fi-FI"/>
          </a:p>
        </p:txBody>
      </p:sp>
      <p:pic>
        <p:nvPicPr>
          <p:cNvPr id="8" name="Kuva 7" descr="Turku_vaakuna_rgb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600" y="184600"/>
            <a:ext cx="1332000" cy="381627"/>
          </a:xfrm>
          <a:prstGeom prst="rect">
            <a:avLst/>
          </a:prstGeom>
        </p:spPr>
      </p:pic>
      <p:sp>
        <p:nvSpPr>
          <p:cNvPr id="12" name="Otsikko 14"/>
          <p:cNvSpPr>
            <a:spLocks noGrp="1"/>
          </p:cNvSpPr>
          <p:nvPr>
            <p:ph type="title"/>
          </p:nvPr>
        </p:nvSpPr>
        <p:spPr>
          <a:xfrm>
            <a:off x="684000" y="620688"/>
            <a:ext cx="7776000" cy="796950"/>
          </a:xfrm>
        </p:spPr>
        <p:txBody>
          <a:bodyPr/>
          <a:lstStyle/>
          <a:p>
            <a:r>
              <a:rPr lang="fi-FI" smtClean="0"/>
              <a:t>Muokkaa perustyylejä naps.</a:t>
            </a:r>
            <a:endParaRPr lang="fi-FI" dirty="0"/>
          </a:p>
        </p:txBody>
      </p:sp>
      <p:sp>
        <p:nvSpPr>
          <p:cNvPr id="13" name="Sisällön paikkamerkki 2"/>
          <p:cNvSpPr>
            <a:spLocks noGrp="1"/>
          </p:cNvSpPr>
          <p:nvPr>
            <p:ph sz="quarter" idx="13"/>
          </p:nvPr>
        </p:nvSpPr>
        <p:spPr>
          <a:xfrm>
            <a:off x="684213" y="1557338"/>
            <a:ext cx="7775575" cy="4464050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grpSp>
        <p:nvGrpSpPr>
          <p:cNvPr id="14" name="Ryhmitä 13"/>
          <p:cNvGrpSpPr/>
          <p:nvPr/>
        </p:nvGrpSpPr>
        <p:grpSpPr>
          <a:xfrm>
            <a:off x="0" y="6300000"/>
            <a:ext cx="9144000" cy="558000"/>
            <a:chOff x="0" y="6300000"/>
            <a:chExt cx="9144000" cy="558000"/>
          </a:xfrm>
        </p:grpSpPr>
        <p:sp>
          <p:nvSpPr>
            <p:cNvPr id="15" name="Suorakulmio 14"/>
            <p:cNvSpPr/>
            <p:nvPr userDrawn="1"/>
          </p:nvSpPr>
          <p:spPr>
            <a:xfrm>
              <a:off x="0" y="6309320"/>
              <a:ext cx="9144000" cy="548680"/>
            </a:xfrm>
            <a:prstGeom prst="rect">
              <a:avLst/>
            </a:prstGeom>
            <a:solidFill>
              <a:schemeClr val="bg1"/>
            </a:solidFill>
            <a:ln w="12700"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cxnSp>
          <p:nvCxnSpPr>
            <p:cNvPr id="16" name="Suora yhdysviiva 15"/>
            <p:cNvCxnSpPr/>
            <p:nvPr userDrawn="1"/>
          </p:nvCxnSpPr>
          <p:spPr>
            <a:xfrm>
              <a:off x="0" y="6300000"/>
              <a:ext cx="9144000" cy="0"/>
            </a:xfrm>
            <a:prstGeom prst="line">
              <a:avLst/>
            </a:prstGeom>
            <a:ln w="22225">
              <a:solidFill>
                <a:srgbClr val="DFDFD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Ryhmitä 17"/>
          <p:cNvGrpSpPr/>
          <p:nvPr userDrawn="1"/>
        </p:nvGrpSpPr>
        <p:grpSpPr>
          <a:xfrm>
            <a:off x="0" y="6300000"/>
            <a:ext cx="9144000" cy="558000"/>
            <a:chOff x="0" y="6300000"/>
            <a:chExt cx="9144000" cy="558000"/>
          </a:xfrm>
        </p:grpSpPr>
        <p:sp>
          <p:nvSpPr>
            <p:cNvPr id="19" name="Suorakulmio 18"/>
            <p:cNvSpPr/>
            <p:nvPr userDrawn="1"/>
          </p:nvSpPr>
          <p:spPr>
            <a:xfrm>
              <a:off x="0" y="6309320"/>
              <a:ext cx="9144000" cy="548680"/>
            </a:xfrm>
            <a:prstGeom prst="rect">
              <a:avLst/>
            </a:prstGeom>
            <a:solidFill>
              <a:schemeClr val="bg1"/>
            </a:solidFill>
            <a:ln w="12700"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cxnSp>
          <p:nvCxnSpPr>
            <p:cNvPr id="20" name="Suora yhdysviiva 19"/>
            <p:cNvCxnSpPr/>
            <p:nvPr userDrawn="1"/>
          </p:nvCxnSpPr>
          <p:spPr>
            <a:xfrm>
              <a:off x="0" y="6300000"/>
              <a:ext cx="9144000" cy="0"/>
            </a:xfrm>
            <a:prstGeom prst="line">
              <a:avLst/>
            </a:prstGeom>
            <a:ln w="22225">
              <a:solidFill>
                <a:srgbClr val="DFDFD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9008051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1_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19.03.2014</a:t>
            </a:r>
            <a:endParaRPr lang="fi-FI" dirty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Maaria Palomäki</a:t>
            </a: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830740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opet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 descr="tku_powerpoint_piirrospohja_kokonaan.pn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139"/>
          <a:stretch/>
        </p:blipFill>
        <p:spPr>
          <a:xfrm>
            <a:off x="0" y="-188640"/>
            <a:ext cx="9144000" cy="6437040"/>
          </a:xfrm>
          <a:prstGeom prst="rect">
            <a:avLst/>
          </a:prstGeom>
        </p:spPr>
      </p:pic>
      <p:sp>
        <p:nvSpPr>
          <p:cNvPr id="15" name="Otsikko 14"/>
          <p:cNvSpPr>
            <a:spLocks noGrp="1"/>
          </p:cNvSpPr>
          <p:nvPr>
            <p:ph type="title"/>
          </p:nvPr>
        </p:nvSpPr>
        <p:spPr>
          <a:xfrm>
            <a:off x="684000" y="764704"/>
            <a:ext cx="7704424" cy="1800200"/>
          </a:xfrm>
        </p:spPr>
        <p:txBody>
          <a:bodyPr>
            <a:normAutofit/>
          </a:bodyPr>
          <a:lstStyle>
            <a:lvl1pPr algn="l">
              <a:defRPr sz="3200"/>
            </a:lvl1pPr>
          </a:lstStyle>
          <a:p>
            <a:r>
              <a:rPr lang="fi-FI" smtClean="0"/>
              <a:t>Muokkaa perustyylejä naps.</a:t>
            </a:r>
            <a:endParaRPr lang="fi-FI" dirty="0"/>
          </a:p>
        </p:txBody>
      </p:sp>
      <p:sp>
        <p:nvSpPr>
          <p:cNvPr id="17" name="Tekstin paikkamerkki 16"/>
          <p:cNvSpPr>
            <a:spLocks noGrp="1"/>
          </p:cNvSpPr>
          <p:nvPr>
            <p:ph type="body" sz="quarter" idx="13"/>
          </p:nvPr>
        </p:nvSpPr>
        <p:spPr>
          <a:xfrm>
            <a:off x="683568" y="2771972"/>
            <a:ext cx="7704856" cy="1377108"/>
          </a:xfrm>
        </p:spPr>
        <p:txBody>
          <a:bodyPr>
            <a:normAutofit/>
          </a:bodyPr>
          <a:lstStyle>
            <a:lvl1pPr marL="0" indent="0" algn="l">
              <a:buFontTx/>
              <a:buNone/>
              <a:defRPr sz="1800"/>
            </a:lvl1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2" name="Päivämäärän paikkamerkki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fi-FI" smtClean="0"/>
              <a:t>19.03.2014</a:t>
            </a:r>
            <a:endParaRPr lang="fi-FI" dirty="0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fi-FI" smtClean="0"/>
              <a:t>Maaria Palomäki</a:t>
            </a:r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‹#›</a:t>
            </a:fld>
            <a:endParaRPr lang="fi-FI"/>
          </a:p>
        </p:txBody>
      </p:sp>
      <p:pic>
        <p:nvPicPr>
          <p:cNvPr id="11" name="Kuva 10" descr="Turku_Åbo__Eurooppalainen_mv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600" y="5661248"/>
            <a:ext cx="1332000" cy="400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4055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uva 6" descr="tku_powerpoint_piirrospohja_kulma.png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7902" y="2816932"/>
            <a:ext cx="5040562" cy="3780420"/>
          </a:xfrm>
          <a:prstGeom prst="rect">
            <a:avLst/>
          </a:prstGeom>
        </p:spPr>
      </p:pic>
      <p:grpSp>
        <p:nvGrpSpPr>
          <p:cNvPr id="18" name="Ryhmitä 17"/>
          <p:cNvGrpSpPr/>
          <p:nvPr/>
        </p:nvGrpSpPr>
        <p:grpSpPr>
          <a:xfrm>
            <a:off x="0" y="6300000"/>
            <a:ext cx="9144000" cy="558000"/>
            <a:chOff x="0" y="6300000"/>
            <a:chExt cx="9144000" cy="558000"/>
          </a:xfrm>
        </p:grpSpPr>
        <p:sp>
          <p:nvSpPr>
            <p:cNvPr id="5" name="Suorakulmio 4"/>
            <p:cNvSpPr/>
            <p:nvPr userDrawn="1"/>
          </p:nvSpPr>
          <p:spPr>
            <a:xfrm>
              <a:off x="0" y="6309320"/>
              <a:ext cx="9144000" cy="548680"/>
            </a:xfrm>
            <a:prstGeom prst="rect">
              <a:avLst/>
            </a:prstGeom>
            <a:solidFill>
              <a:schemeClr val="bg1"/>
            </a:solidFill>
            <a:ln w="12700"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cxnSp>
          <p:nvCxnSpPr>
            <p:cNvPr id="15" name="Suora yhdysviiva 14"/>
            <p:cNvCxnSpPr/>
            <p:nvPr userDrawn="1"/>
          </p:nvCxnSpPr>
          <p:spPr>
            <a:xfrm>
              <a:off x="0" y="6300000"/>
              <a:ext cx="9144000" cy="0"/>
            </a:xfrm>
            <a:prstGeom prst="line">
              <a:avLst/>
            </a:prstGeom>
            <a:ln w="22225">
              <a:solidFill>
                <a:srgbClr val="DFDFD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684000" y="1627200"/>
            <a:ext cx="7776000" cy="420686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</a:p>
        </p:txBody>
      </p:sp>
      <p:sp>
        <p:nvSpPr>
          <p:cNvPr id="11" name="Päivämäärän paikkamerkki 10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i-FI" smtClean="0"/>
              <a:t>19.03.2014</a:t>
            </a:r>
            <a:endParaRPr lang="fi-FI" dirty="0"/>
          </a:p>
        </p:txBody>
      </p:sp>
      <p:sp>
        <p:nvSpPr>
          <p:cNvPr id="12" name="Alatunnisteen paikkamerkki 11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i-FI" smtClean="0"/>
              <a:t>Maaria Palomäki</a:t>
            </a:r>
            <a:endParaRPr lang="fi-FI" dirty="0"/>
          </a:p>
        </p:txBody>
      </p:sp>
      <p:sp>
        <p:nvSpPr>
          <p:cNvPr id="13" name="Dian numeron paikkamerkki 12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13BD74-EA17-574A-98E7-0901538991B3}" type="slidenum">
              <a:rPr lang="fi-FI" smtClean="0"/>
              <a:t>‹#›</a:t>
            </a:fld>
            <a:endParaRPr lang="fi-FI"/>
          </a:p>
        </p:txBody>
      </p:sp>
      <p:pic>
        <p:nvPicPr>
          <p:cNvPr id="19" name="Kuva 18"/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600" y="184600"/>
            <a:ext cx="1332000" cy="381626"/>
          </a:xfrm>
          <a:prstGeom prst="rect">
            <a:avLst/>
          </a:prstGeom>
        </p:spPr>
      </p:pic>
      <p:sp>
        <p:nvSpPr>
          <p:cNvPr id="33" name="Otsikon paikkamerkki 32"/>
          <p:cNvSpPr>
            <a:spLocks noGrp="1"/>
          </p:cNvSpPr>
          <p:nvPr>
            <p:ph type="title"/>
          </p:nvPr>
        </p:nvSpPr>
        <p:spPr>
          <a:xfrm>
            <a:off x="684000" y="620688"/>
            <a:ext cx="7776000" cy="796950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/>
          <a:p>
            <a:r>
              <a:rPr lang="fi-FI" dirty="0" smtClean="0"/>
              <a:t>Muokkaa perustyylejä naps.</a:t>
            </a:r>
            <a:endParaRPr lang="fi-FI" dirty="0"/>
          </a:p>
        </p:txBody>
      </p:sp>
      <p:pic>
        <p:nvPicPr>
          <p:cNvPr id="6" name="Kuva 5" descr="Turku_Åbo__Eurooppalainen_mv.png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600" y="5661248"/>
            <a:ext cx="1332000" cy="400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00849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3200" b="1" kern="1200">
          <a:solidFill>
            <a:srgbClr val="00468B"/>
          </a:solidFill>
          <a:latin typeface="+mj-lt"/>
          <a:ea typeface="+mj-ea"/>
          <a:cs typeface="+mj-cs"/>
        </a:defRPr>
      </a:lvl1pPr>
    </p:titleStyle>
    <p:bodyStyle>
      <a:lvl1pPr marL="285750" indent="-285750" algn="l" defTabSz="914400" rtl="0" eaLnBrk="1" latinLnBrk="0" hangingPunct="1">
        <a:spcBef>
          <a:spcPts val="24"/>
        </a:spcBef>
        <a:buClr>
          <a:srgbClr val="00468B"/>
        </a:buClr>
        <a:buSzPct val="120000"/>
        <a:buFont typeface="Arial"/>
        <a:buChar char="•"/>
        <a:defRPr sz="2000" b="1" i="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298AAD"/>
        </a:buClr>
        <a:buFont typeface="Arial" pitchFamily="34" charset="0"/>
        <a:buChar char="•"/>
        <a:defRPr sz="1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298AAD"/>
        </a:buClr>
        <a:buFont typeface="Arial" pitchFamily="34" charset="0"/>
        <a:buChar char="•"/>
        <a:defRPr sz="18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298AAD"/>
        </a:buClr>
        <a:buFont typeface="Arial" pitchFamily="34" charset="0"/>
        <a:buChar char="•"/>
        <a:defRPr sz="18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298AAD"/>
        </a:buClr>
        <a:buFont typeface="Arial" pitchFamily="34" charset="0"/>
        <a:buChar char="•"/>
        <a:defRPr sz="18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rgbClr val="298AAD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rgbClr val="298AAD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rgbClr val="298AAD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rgbClr val="298AAD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187624" y="764704"/>
            <a:ext cx="7200800" cy="3672408"/>
          </a:xfrm>
        </p:spPr>
        <p:txBody>
          <a:bodyPr>
            <a:normAutofit fontScale="90000"/>
          </a:bodyPr>
          <a:lstStyle/>
          <a:p>
            <a:r>
              <a:rPr lang="fi-FI" dirty="0" smtClean="0"/>
              <a:t/>
            </a:r>
            <a:br>
              <a:rPr lang="fi-FI" dirty="0" smtClean="0"/>
            </a:br>
            <a:r>
              <a:rPr lang="fi-FI" dirty="0"/>
              <a:t/>
            </a:r>
            <a:br>
              <a:rPr lang="fi-FI" dirty="0"/>
            </a:br>
            <a:r>
              <a:rPr lang="fi-FI" dirty="0" smtClean="0"/>
              <a:t>	</a:t>
            </a:r>
            <a:br>
              <a:rPr lang="fi-FI" dirty="0" smtClean="0"/>
            </a:br>
            <a:r>
              <a:rPr lang="fi-FI" dirty="0" smtClean="0"/>
              <a:t>            Henkilöstöraportti 2014 </a:t>
            </a:r>
            <a:br>
              <a:rPr lang="fi-FI" dirty="0" smtClean="0"/>
            </a:br>
            <a:r>
              <a:rPr lang="fi-FI" dirty="0" smtClean="0"/>
              <a:t>	            Tiivistelmä</a:t>
            </a:r>
            <a:br>
              <a:rPr lang="fi-FI" dirty="0" smtClean="0"/>
            </a:br>
            <a:r>
              <a:rPr lang="fi-FI" dirty="0"/>
              <a:t/>
            </a:r>
            <a:br>
              <a:rPr lang="fi-FI" dirty="0"/>
            </a:br>
            <a:r>
              <a:rPr lang="fi-FI" dirty="0"/>
              <a:t/>
            </a:r>
            <a:br>
              <a:rPr lang="fi-FI" dirty="0"/>
            </a:br>
            <a:endParaRPr lang="fi-FI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sz="quarter" idx="13"/>
          </p:nvPr>
        </p:nvSpPr>
        <p:spPr>
          <a:xfrm>
            <a:off x="683568" y="5085184"/>
            <a:ext cx="7704856" cy="1152128"/>
          </a:xfrm>
        </p:spPr>
        <p:txBody>
          <a:bodyPr>
            <a:normAutofit fontScale="77500" lnSpcReduction="20000"/>
          </a:bodyPr>
          <a:lstStyle/>
          <a:p>
            <a:r>
              <a:rPr lang="fi-FI" i="1" dirty="0" smtClean="0"/>
              <a:t>                                          </a:t>
            </a:r>
          </a:p>
          <a:p>
            <a:r>
              <a:rPr lang="fi-FI" sz="2800" dirty="0" smtClean="0"/>
              <a:t>       </a:t>
            </a:r>
            <a:endParaRPr lang="fi-FI" i="1" dirty="0"/>
          </a:p>
          <a:p>
            <a:r>
              <a:rPr lang="fi-FI" i="1" dirty="0" smtClean="0"/>
              <a:t>			     Maaria </a:t>
            </a:r>
            <a:r>
              <a:rPr lang="fi-FI" i="1" dirty="0"/>
              <a:t>Palomäki</a:t>
            </a:r>
            <a:br>
              <a:rPr lang="fi-FI" i="1" dirty="0"/>
            </a:br>
            <a:r>
              <a:rPr lang="fi-FI" i="1" dirty="0" smtClean="0"/>
              <a:t>                                                          henkilöstöpäällikkö</a:t>
            </a:r>
            <a:r>
              <a:rPr lang="fi-FI" i="1" dirty="0"/>
              <a:t/>
            </a:r>
            <a:br>
              <a:rPr lang="fi-FI" i="1" dirty="0"/>
            </a:br>
            <a:r>
              <a:rPr lang="fi-FI" i="1" dirty="0"/>
              <a:t>                                             </a:t>
            </a:r>
            <a:br>
              <a:rPr lang="fi-FI" i="1" dirty="0"/>
            </a:br>
            <a:r>
              <a:rPr lang="fi-FI" i="1" dirty="0" smtClean="0"/>
              <a:t>                                                                  23.8.2015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856541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84000" y="620688"/>
            <a:ext cx="7776000" cy="504056"/>
          </a:xfrm>
        </p:spPr>
        <p:txBody>
          <a:bodyPr/>
          <a:lstStyle/>
          <a:p>
            <a:r>
              <a:rPr lang="fi-FI" dirty="0"/>
              <a:t>Onnistumisia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3"/>
          </p:nvPr>
        </p:nvSpPr>
        <p:spPr>
          <a:xfrm>
            <a:off x="684213" y="1196752"/>
            <a:ext cx="7775575" cy="4824636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fi-FI" dirty="0" smtClean="0"/>
              <a:t>VARHE </a:t>
            </a:r>
            <a:r>
              <a:rPr lang="fi-FI" dirty="0"/>
              <a:t>–</a:t>
            </a:r>
            <a:r>
              <a:rPr lang="fi-FI" dirty="0" smtClean="0"/>
              <a:t>maksut (Liite 20)</a:t>
            </a:r>
            <a:endParaRPr lang="fi-FI" dirty="0"/>
          </a:p>
          <a:p>
            <a:pPr marL="381000" indent="-381000">
              <a:lnSpc>
                <a:spcPct val="90000"/>
              </a:lnSpc>
            </a:pPr>
            <a:endParaRPr lang="fi-FI" dirty="0" smtClean="0"/>
          </a:p>
          <a:p>
            <a:pPr marL="0" indent="0">
              <a:lnSpc>
                <a:spcPct val="90000"/>
              </a:lnSpc>
              <a:buNone/>
            </a:pPr>
            <a:r>
              <a:rPr lang="fi-FI" dirty="0" smtClean="0"/>
              <a:t>Työkyvyttömyyseläkkeiden määrän kehitys vv. 2013-2014 ennakoi lopullista VARHE –maksujen vähennystä viime vuodelta (tosin tähän vaikuttaa myös työkyvyttömyyseläkkeelle jääneen ikä)</a:t>
            </a:r>
          </a:p>
          <a:p>
            <a:pPr marL="0" indent="0">
              <a:lnSpc>
                <a:spcPct val="90000"/>
              </a:lnSpc>
              <a:buNone/>
            </a:pPr>
            <a:endParaRPr lang="fi-FI" dirty="0"/>
          </a:p>
          <a:p>
            <a:pPr marL="0" indent="0">
              <a:lnSpc>
                <a:spcPct val="90000"/>
              </a:lnSpc>
              <a:buNone/>
            </a:pPr>
            <a:r>
              <a:rPr lang="fi-FI" dirty="0"/>
              <a:t>Työkyvyttömyyseläkkeet </a:t>
            </a:r>
            <a:r>
              <a:rPr lang="fi-FI" dirty="0" smtClean="0"/>
              <a:t>/vakituinen henkilöstö (Liite 28)</a:t>
            </a:r>
            <a:endParaRPr lang="fi-FI" dirty="0"/>
          </a:p>
          <a:p>
            <a:pPr>
              <a:lnSpc>
                <a:spcPct val="90000"/>
              </a:lnSpc>
            </a:pPr>
            <a:endParaRPr lang="fi-FI" dirty="0"/>
          </a:p>
          <a:p>
            <a:pPr marL="0" indent="0">
              <a:lnSpc>
                <a:spcPct val="90000"/>
              </a:lnSpc>
              <a:buNone/>
            </a:pPr>
            <a:r>
              <a:rPr lang="fi-FI" dirty="0"/>
              <a:t> </a:t>
            </a:r>
            <a:r>
              <a:rPr lang="fi-FI" dirty="0" smtClean="0"/>
              <a:t>    2010          2011          2012          2013	2014</a:t>
            </a:r>
            <a:endParaRPr lang="fi-FI" dirty="0"/>
          </a:p>
          <a:p>
            <a:pPr marL="0" indent="0">
              <a:lnSpc>
                <a:spcPct val="90000"/>
              </a:lnSpc>
              <a:buNone/>
            </a:pPr>
            <a:r>
              <a:rPr lang="fi-FI" dirty="0" smtClean="0"/>
              <a:t>       39</a:t>
            </a:r>
            <a:r>
              <a:rPr lang="fi-FI" dirty="0"/>
              <a:t>	     </a:t>
            </a:r>
            <a:r>
              <a:rPr lang="fi-FI" dirty="0" smtClean="0"/>
              <a:t>       22</a:t>
            </a:r>
            <a:r>
              <a:rPr lang="fi-FI" dirty="0"/>
              <a:t>	   </a:t>
            </a:r>
            <a:r>
              <a:rPr lang="fi-FI" dirty="0" smtClean="0"/>
              <a:t> 24</a:t>
            </a:r>
            <a:r>
              <a:rPr lang="fi-FI" dirty="0"/>
              <a:t>	    </a:t>
            </a:r>
            <a:r>
              <a:rPr lang="fi-FI" dirty="0" smtClean="0"/>
              <a:t>    </a:t>
            </a:r>
            <a:r>
              <a:rPr lang="fi-FI" u="sng" dirty="0" smtClean="0"/>
              <a:t>14	</a:t>
            </a:r>
            <a:r>
              <a:rPr lang="fi-FI" dirty="0" smtClean="0"/>
              <a:t>	  </a:t>
            </a:r>
            <a:r>
              <a:rPr lang="fi-FI" u="sng" dirty="0" smtClean="0"/>
              <a:t>18 (koko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fi-FI" dirty="0"/>
              <a:t> </a:t>
            </a:r>
            <a:r>
              <a:rPr lang="fi-FI" dirty="0" smtClean="0"/>
              <a:t>                                                                                </a:t>
            </a:r>
            <a:r>
              <a:rPr lang="fi-FI" u="sng" dirty="0" smtClean="0"/>
              <a:t>kaupunki 46)</a:t>
            </a:r>
            <a:endParaRPr lang="fi-FI" u="sng" dirty="0"/>
          </a:p>
          <a:p>
            <a:pPr marL="381000" indent="-381000">
              <a:lnSpc>
                <a:spcPct val="90000"/>
              </a:lnSpc>
            </a:pPr>
            <a:endParaRPr lang="fi-FI" dirty="0"/>
          </a:p>
          <a:p>
            <a:pPr marL="0" indent="0">
              <a:lnSpc>
                <a:spcPct val="90000"/>
              </a:lnSpc>
              <a:buNone/>
            </a:pPr>
            <a:r>
              <a:rPr lang="fi-FI" dirty="0"/>
              <a:t>Ennen vanhuuseläkeiän saavuttamista </a:t>
            </a:r>
            <a:r>
              <a:rPr lang="fi-FI" dirty="0" err="1"/>
              <a:t>eläköityneiden</a:t>
            </a:r>
            <a:r>
              <a:rPr lang="fi-FI" dirty="0"/>
              <a:t> osuus </a:t>
            </a:r>
          </a:p>
          <a:p>
            <a:pPr marL="381000" indent="-381000">
              <a:lnSpc>
                <a:spcPct val="90000"/>
              </a:lnSpc>
            </a:pPr>
            <a:endParaRPr lang="fi-FI" dirty="0"/>
          </a:p>
          <a:p>
            <a:pPr marL="0" indent="0">
              <a:lnSpc>
                <a:spcPct val="90000"/>
              </a:lnSpc>
              <a:buNone/>
            </a:pPr>
            <a:r>
              <a:rPr lang="fi-FI" dirty="0"/>
              <a:t> </a:t>
            </a:r>
            <a:r>
              <a:rPr lang="fi-FI" dirty="0" smtClean="0"/>
              <a:t>    2010         2011          2012</a:t>
            </a:r>
            <a:r>
              <a:rPr lang="fi-FI" dirty="0"/>
              <a:t> </a:t>
            </a:r>
            <a:r>
              <a:rPr lang="fi-FI" dirty="0" smtClean="0"/>
              <a:t>          2013	2014</a:t>
            </a:r>
            <a:endParaRPr lang="fi-FI" dirty="0"/>
          </a:p>
          <a:p>
            <a:pPr marL="0" indent="0">
              <a:lnSpc>
                <a:spcPct val="90000"/>
              </a:lnSpc>
              <a:buNone/>
            </a:pPr>
            <a:r>
              <a:rPr lang="fi-FI" dirty="0" smtClean="0"/>
              <a:t>    33,61 </a:t>
            </a:r>
            <a:r>
              <a:rPr lang="fi-FI" dirty="0"/>
              <a:t>% </a:t>
            </a:r>
            <a:r>
              <a:rPr lang="fi-FI" dirty="0" smtClean="0"/>
              <a:t>   18,33 </a:t>
            </a:r>
            <a:r>
              <a:rPr lang="fi-FI" dirty="0"/>
              <a:t>%   </a:t>
            </a:r>
            <a:r>
              <a:rPr lang="fi-FI" dirty="0" smtClean="0"/>
              <a:t>  17,73 </a:t>
            </a:r>
            <a:r>
              <a:rPr lang="fi-FI" dirty="0"/>
              <a:t>%  </a:t>
            </a:r>
            <a:r>
              <a:rPr lang="fi-FI" dirty="0" smtClean="0"/>
              <a:t>    </a:t>
            </a:r>
            <a:r>
              <a:rPr lang="fi-FI" u="sng" dirty="0" smtClean="0"/>
              <a:t>12,12 %</a:t>
            </a:r>
            <a:r>
              <a:rPr lang="fi-FI" dirty="0" smtClean="0"/>
              <a:t>	</a:t>
            </a:r>
            <a:r>
              <a:rPr lang="fi-FI" u="sng" dirty="0" smtClean="0"/>
              <a:t>12,77 %</a:t>
            </a:r>
            <a:endParaRPr lang="fi-FI" u="sng" dirty="0"/>
          </a:p>
          <a:p>
            <a:pPr marL="0" indent="0">
              <a:buNone/>
            </a:pP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fi-FI" smtClean="0"/>
              <a:t>19.03.2014</a:t>
            </a:r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fi-FI" smtClean="0"/>
              <a:t>Maaria Palomäki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10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78809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84000" y="620688"/>
            <a:ext cx="7776000" cy="432048"/>
          </a:xfrm>
        </p:spPr>
        <p:txBody>
          <a:bodyPr>
            <a:normAutofit fontScale="90000"/>
          </a:bodyPr>
          <a:lstStyle/>
          <a:p>
            <a:r>
              <a:rPr lang="fi-FI" dirty="0"/>
              <a:t>Onnistumisia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3"/>
          </p:nvPr>
        </p:nvSpPr>
        <p:spPr>
          <a:xfrm>
            <a:off x="684213" y="1412776"/>
            <a:ext cx="7775575" cy="4608612"/>
          </a:xfrm>
        </p:spPr>
        <p:txBody>
          <a:bodyPr/>
          <a:lstStyle/>
          <a:p>
            <a:r>
              <a:rPr lang="fi-FI" dirty="0" smtClean="0"/>
              <a:t>Koulutus</a:t>
            </a:r>
          </a:p>
          <a:p>
            <a:pPr marL="0" indent="0">
              <a:buNone/>
            </a:pPr>
            <a:r>
              <a:rPr lang="fi-FI" dirty="0" smtClean="0"/>
              <a:t>    - vaikka koulutusmäärärahoja vähennetty, täydennys- </a:t>
            </a:r>
          </a:p>
          <a:p>
            <a:pPr marL="0" indent="0">
              <a:buNone/>
            </a:pPr>
            <a:r>
              <a:rPr lang="fi-FI" dirty="0" smtClean="0"/>
              <a:t>     koulutusta järjestetty keskimäärin 2,7 pv/henkilö</a:t>
            </a:r>
          </a:p>
          <a:p>
            <a:pPr marL="0" indent="0">
              <a:buNone/>
            </a:pPr>
            <a:r>
              <a:rPr lang="fi-FI" dirty="0" smtClean="0"/>
              <a:t>     (lain velvoite keksimäärin 3 pv/henkilö) (Liitteet 23-24)</a:t>
            </a:r>
          </a:p>
          <a:p>
            <a:endParaRPr lang="fi-FI" dirty="0"/>
          </a:p>
          <a:p>
            <a:pPr marL="0" indent="0">
              <a:buNone/>
            </a:pPr>
            <a:r>
              <a:rPr lang="fi-FI" dirty="0"/>
              <a:t> </a:t>
            </a:r>
            <a:r>
              <a:rPr lang="fi-FI" dirty="0" smtClean="0"/>
              <a:t>   - järjestetty osapäiväisiä koulutuksia aiempaa enemmän</a:t>
            </a:r>
          </a:p>
          <a:p>
            <a:endParaRPr lang="fi-FI" dirty="0"/>
          </a:p>
          <a:p>
            <a:pPr marL="0" indent="0">
              <a:buNone/>
            </a:pPr>
            <a:r>
              <a:rPr lang="fi-FI" dirty="0"/>
              <a:t> </a:t>
            </a:r>
            <a:r>
              <a:rPr lang="fi-FI" dirty="0" smtClean="0"/>
              <a:t>   - opintovapaa edelleen vetää; muutos edellisestä vuodesta</a:t>
            </a:r>
          </a:p>
          <a:p>
            <a:pPr marL="0" indent="0">
              <a:buNone/>
            </a:pPr>
            <a:r>
              <a:rPr lang="fi-FI" dirty="0"/>
              <a:t> </a:t>
            </a:r>
            <a:r>
              <a:rPr lang="fi-FI" dirty="0" smtClean="0"/>
              <a:t>     12,50 %/ kaikkiaan 117 henkilöä käyttänyt opintovapaa-</a:t>
            </a:r>
          </a:p>
          <a:p>
            <a:pPr marL="0" indent="0">
              <a:buNone/>
            </a:pPr>
            <a:r>
              <a:rPr lang="fi-FI" dirty="0"/>
              <a:t> </a:t>
            </a:r>
            <a:r>
              <a:rPr lang="fi-FI" dirty="0" smtClean="0"/>
              <a:t>     oikeutta (Liite 22)</a:t>
            </a:r>
          </a:p>
          <a:p>
            <a:endParaRPr lang="fi-FI" dirty="0"/>
          </a:p>
          <a:p>
            <a:r>
              <a:rPr lang="fi-FI" dirty="0" smtClean="0"/>
              <a:t>Vuorotteluvapaa</a:t>
            </a:r>
          </a:p>
          <a:p>
            <a:pPr marL="0" indent="0">
              <a:buNone/>
            </a:pPr>
            <a:r>
              <a:rPr lang="fi-FI" dirty="0" smtClean="0"/>
              <a:t>    -  käytetty edellisten vuosien tapaan (Liite 34)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fi-FI" smtClean="0"/>
              <a:t>19.03.2014</a:t>
            </a:r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fi-FI" smtClean="0"/>
              <a:t>Maaria Palomäki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11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493221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84000" y="620688"/>
            <a:ext cx="7776000" cy="504056"/>
          </a:xfrm>
        </p:spPr>
        <p:txBody>
          <a:bodyPr>
            <a:normAutofit/>
          </a:bodyPr>
          <a:lstStyle/>
          <a:p>
            <a:r>
              <a:rPr lang="fi-FI" dirty="0" smtClean="0"/>
              <a:t>Vaatii toimenpiteitä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3"/>
          </p:nvPr>
        </p:nvSpPr>
        <p:spPr>
          <a:xfrm>
            <a:off x="684213" y="1412776"/>
            <a:ext cx="7775575" cy="4608612"/>
          </a:xfrm>
        </p:spPr>
        <p:txBody>
          <a:bodyPr/>
          <a:lstStyle/>
          <a:p>
            <a:pPr marL="0" indent="0">
              <a:lnSpc>
                <a:spcPct val="90000"/>
              </a:lnSpc>
              <a:buNone/>
            </a:pPr>
            <a:r>
              <a:rPr lang="fi-FI" dirty="0" smtClean="0"/>
              <a:t>Sairauspoissaolot ja tapaturmat (Liitteet  35 – 39)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fi-FI" dirty="0" smtClean="0"/>
              <a:t>(</a:t>
            </a:r>
            <a:r>
              <a:rPr lang="fi-FI" sz="1600" dirty="0" smtClean="0"/>
              <a:t>Huom. laskutapa eri kuin koko kaupungin raportissa</a:t>
            </a:r>
            <a:r>
              <a:rPr lang="fi-FI" dirty="0" smtClean="0"/>
              <a:t>)</a:t>
            </a:r>
            <a:endParaRPr lang="fi-FI" dirty="0"/>
          </a:p>
          <a:p>
            <a:pPr marL="381000" indent="-381000">
              <a:lnSpc>
                <a:spcPct val="90000"/>
              </a:lnSpc>
            </a:pPr>
            <a:endParaRPr lang="fi-FI" dirty="0"/>
          </a:p>
          <a:p>
            <a:pPr>
              <a:lnSpc>
                <a:spcPct val="90000"/>
              </a:lnSpc>
            </a:pPr>
            <a:r>
              <a:rPr lang="fi-FI" dirty="0"/>
              <a:t>s</a:t>
            </a:r>
            <a:r>
              <a:rPr lang="fi-FI" dirty="0" smtClean="0"/>
              <a:t>airauspoissaoloprosentti  6,83 %</a:t>
            </a:r>
            <a:endParaRPr lang="fi-FI" dirty="0"/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endParaRPr lang="fi-FI" dirty="0"/>
          </a:p>
          <a:p>
            <a:pPr>
              <a:lnSpc>
                <a:spcPct val="90000"/>
              </a:lnSpc>
            </a:pPr>
            <a:r>
              <a:rPr lang="fi-FI" dirty="0" smtClean="0"/>
              <a:t>lisäystä 2,97 </a:t>
            </a:r>
            <a:r>
              <a:rPr lang="fi-FI" dirty="0"/>
              <a:t>% edellisestä </a:t>
            </a:r>
            <a:r>
              <a:rPr lang="fi-FI" dirty="0" smtClean="0"/>
              <a:t>vuodesta</a:t>
            </a:r>
          </a:p>
          <a:p>
            <a:pPr>
              <a:lnSpc>
                <a:spcPct val="90000"/>
              </a:lnSpc>
            </a:pPr>
            <a:endParaRPr lang="fi-FI" dirty="0"/>
          </a:p>
          <a:p>
            <a:pPr>
              <a:lnSpc>
                <a:spcPct val="90000"/>
              </a:lnSpc>
            </a:pPr>
            <a:r>
              <a:rPr lang="fi-FI" dirty="0" smtClean="0"/>
              <a:t>sairauspoissaoloprosentti</a:t>
            </a:r>
            <a:r>
              <a:rPr lang="fi-FI" dirty="0"/>
              <a:t>: korkein vanhuspalveluissa </a:t>
            </a:r>
            <a:endParaRPr lang="fi-FI" dirty="0" smtClean="0"/>
          </a:p>
          <a:p>
            <a:pPr marL="0" indent="0">
              <a:lnSpc>
                <a:spcPct val="90000"/>
              </a:lnSpc>
              <a:buNone/>
            </a:pPr>
            <a:r>
              <a:rPr lang="fi-FI" dirty="0"/>
              <a:t> </a:t>
            </a:r>
            <a:r>
              <a:rPr lang="fi-FI" dirty="0" smtClean="0"/>
              <a:t>   (8,10 %); lisäystä 1,08 %</a:t>
            </a:r>
            <a:endParaRPr lang="fi-FI" dirty="0"/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endParaRPr lang="fi-FI" dirty="0"/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fi-FI" dirty="0"/>
              <a:t>suurin kasvu edellisestä vuodesta </a:t>
            </a:r>
            <a:r>
              <a:rPr lang="fi-FI" dirty="0" smtClean="0"/>
              <a:t>Erikoissairaanhoidossa ja Sosiaalityön palveluissa; </a:t>
            </a:r>
            <a:r>
              <a:rPr lang="fi-FI" dirty="0"/>
              <a:t>suurin pudotus </a:t>
            </a:r>
            <a:r>
              <a:rPr lang="fi-FI" dirty="0" err="1" smtClean="0"/>
              <a:t>Perustervey-denhuollon</a:t>
            </a:r>
            <a:r>
              <a:rPr lang="fi-FI" dirty="0" smtClean="0"/>
              <a:t> palveluissa ja Hallinnossa </a:t>
            </a:r>
            <a:endParaRPr lang="fi-FI" dirty="0"/>
          </a:p>
          <a:p>
            <a:endParaRPr lang="fi-FI" dirty="0" smtClean="0"/>
          </a:p>
          <a:p>
            <a:r>
              <a:rPr lang="fi-FI" dirty="0" err="1"/>
              <a:t>t</a:t>
            </a:r>
            <a:r>
              <a:rPr lang="fi-FI" dirty="0" err="1" smtClean="0"/>
              <a:t>apaturmapoissaoloprosentti</a:t>
            </a:r>
            <a:r>
              <a:rPr lang="fi-FI" dirty="0" smtClean="0"/>
              <a:t> 0,33 %; vähennystä 9,51 %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fi-FI" smtClean="0"/>
              <a:t>19.03.2014</a:t>
            </a:r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fi-FI" smtClean="0"/>
              <a:t>Maaria Palomäki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12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57045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84000" y="692696"/>
            <a:ext cx="7776000" cy="648072"/>
          </a:xfrm>
        </p:spPr>
        <p:txBody>
          <a:bodyPr>
            <a:normAutofit fontScale="90000"/>
          </a:bodyPr>
          <a:lstStyle/>
          <a:p>
            <a:r>
              <a:rPr lang="fi-FI" dirty="0" smtClean="0"/>
              <a:t>Tilinpäätöksen ”tulos” suhteessa henkilöstöohjelman tavoitteisiin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3"/>
          </p:nvPr>
        </p:nvSpPr>
        <p:spPr>
          <a:xfrm>
            <a:off x="684213" y="1412776"/>
            <a:ext cx="7775575" cy="4608612"/>
          </a:xfrm>
        </p:spPr>
        <p:txBody>
          <a:bodyPr>
            <a:normAutofit/>
          </a:bodyPr>
          <a:lstStyle/>
          <a:p>
            <a:r>
              <a:rPr lang="fi-FI" dirty="0" smtClean="0"/>
              <a:t>Henkilöstö voimavarana –ohjelman useimmat tavoitteet asetettu kaupunkitasoisesti; näiden seuranta tapahtuu kaupunkitasoisesti</a:t>
            </a:r>
          </a:p>
          <a:p>
            <a:r>
              <a:rPr lang="fi-FI" dirty="0" smtClean="0"/>
              <a:t>Toimialatasolla seuranta mahdollista esim. Kunta10 –kyselyn tuloksiin perustuvien mittareiden osalta</a:t>
            </a:r>
          </a:p>
          <a:p>
            <a:r>
              <a:rPr lang="fi-FI" dirty="0" smtClean="0"/>
              <a:t>Kunta10-kyselyn (2014) tuloksia on käsitelty toimialan </a:t>
            </a:r>
            <a:r>
              <a:rPr lang="fi-FI" dirty="0" err="1" smtClean="0"/>
              <a:t>yt-elimessä</a:t>
            </a:r>
            <a:r>
              <a:rPr lang="fi-FI" dirty="0" smtClean="0"/>
              <a:t>. Konsernihallinto on lähettänyt esimiehille ohjeet ja kehotuksen käsitellä tulokset jokaisessa työpaikassa</a:t>
            </a:r>
          </a:p>
          <a:p>
            <a:r>
              <a:rPr lang="fi-FI" dirty="0" err="1" smtClean="0"/>
              <a:t>Yt-elin</a:t>
            </a:r>
            <a:r>
              <a:rPr lang="fi-FI" dirty="0" smtClean="0"/>
              <a:t> totesi yleisellä tasolla, että kehitettävää löytyy ainakin tiedonkulussa ja henkilöstön vaikutusmahdollisuuksien parantamisessa, asenteissa ja syrjinnässä, jossa tavoite 0-taso</a:t>
            </a:r>
          </a:p>
          <a:p>
            <a:r>
              <a:rPr lang="fi-FI" dirty="0" smtClean="0"/>
              <a:t>Toimialalla on tehty uusi kysely kesällä 2015, jossa on pyritty selvittämään syrjintäkokemusta enemmän. Yhteenveto tuodaan toimialan </a:t>
            </a:r>
            <a:r>
              <a:rPr lang="fi-FI" dirty="0" err="1" smtClean="0"/>
              <a:t>yt-elimeen</a:t>
            </a:r>
            <a:r>
              <a:rPr lang="fi-FI" dirty="0" smtClean="0"/>
              <a:t> ja palvelualueilla käsiteltäväksi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fi-FI" smtClean="0"/>
              <a:t>19.03.2014</a:t>
            </a:r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fi-FI" smtClean="0"/>
              <a:t>Maaria Palomäki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13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590790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84000" y="620688"/>
            <a:ext cx="7776000" cy="360040"/>
          </a:xfrm>
        </p:spPr>
        <p:txBody>
          <a:bodyPr>
            <a:normAutofit fontScale="90000"/>
          </a:bodyPr>
          <a:lstStyle/>
          <a:p>
            <a:r>
              <a:rPr lang="fi-FI" dirty="0" smtClean="0"/>
              <a:t>Yleistä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3"/>
          </p:nvPr>
        </p:nvSpPr>
        <p:spPr>
          <a:xfrm>
            <a:off x="683569" y="980728"/>
            <a:ext cx="7776220" cy="504066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i-FI" dirty="0" smtClean="0"/>
              <a:t>Toimiala on vuosittain laatinut oman henkilöstöraportin, vaikka Turku laatii koko kaupunkia koskevan raportin. Raportin teknisestä toteutuksesta on vastannut pääkäyttäjä Susanna Haipio.</a:t>
            </a:r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r>
              <a:rPr lang="fi-FI" dirty="0" smtClean="0"/>
              <a:t>Huom. </a:t>
            </a:r>
            <a:r>
              <a:rPr lang="fi-FI" dirty="0" err="1" smtClean="0"/>
              <a:t>Hyton</a:t>
            </a:r>
            <a:r>
              <a:rPr lang="fi-FI" dirty="0" smtClean="0"/>
              <a:t> ja koko Turkua koskevien raporttien luvut eivät aina vastaa toisiaan, koska esim. </a:t>
            </a:r>
          </a:p>
          <a:p>
            <a:pPr>
              <a:buFontTx/>
              <a:buChar char="-"/>
            </a:pPr>
            <a:r>
              <a:rPr lang="fi-FI" dirty="0" smtClean="0"/>
              <a:t>useimmat </a:t>
            </a:r>
            <a:r>
              <a:rPr lang="fi-FI" dirty="0" err="1" smtClean="0"/>
              <a:t>Hyton</a:t>
            </a:r>
            <a:r>
              <a:rPr lang="fi-FI" dirty="0" smtClean="0"/>
              <a:t> raportin liitteet kuvaavat yhden </a:t>
            </a:r>
            <a:r>
              <a:rPr lang="fi-FI" dirty="0" err="1" smtClean="0"/>
              <a:t>poikkileik-</a:t>
            </a:r>
            <a:r>
              <a:rPr lang="fi-FI" dirty="0" smtClean="0"/>
              <a:t> </a:t>
            </a:r>
            <a:r>
              <a:rPr lang="fi-FI" dirty="0" err="1" smtClean="0"/>
              <a:t>kauspäivän</a:t>
            </a:r>
            <a:r>
              <a:rPr lang="fi-FI" dirty="0" smtClean="0"/>
              <a:t> tilannetta</a:t>
            </a:r>
          </a:p>
          <a:p>
            <a:pPr>
              <a:buFontTx/>
              <a:buChar char="-"/>
            </a:pPr>
            <a:r>
              <a:rPr lang="fi-FI" dirty="0" smtClean="0"/>
              <a:t>raportit on ajettu eri aikana (korjaukset vaikuttavat taannehtivasti)</a:t>
            </a:r>
          </a:p>
          <a:p>
            <a:pPr>
              <a:buFontTx/>
              <a:buChar char="-"/>
            </a:pPr>
            <a:r>
              <a:rPr lang="fi-FI" dirty="0" smtClean="0"/>
              <a:t>raporttien jälkikäsittely poikkeaa toisistaan (esim. työllistettyjen mukanaolo, ks. jäljempänä s. 6)</a:t>
            </a:r>
          </a:p>
          <a:p>
            <a:pPr>
              <a:buFontTx/>
              <a:buChar char="-"/>
            </a:pPr>
            <a:r>
              <a:rPr lang="fi-FI" dirty="0"/>
              <a:t>e</a:t>
            </a:r>
            <a:r>
              <a:rPr lang="fi-FI" dirty="0" smtClean="0"/>
              <a:t>sim. sairauspoissaolojen seurannassa erilaiset laskutavat </a:t>
            </a:r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r>
              <a:rPr lang="fi-FI" dirty="0" smtClean="0"/>
              <a:t>Jatkossa raportti kytketään seurantaan, jota käytetään kuukausiraporttien pohjana (porautuva raportointi). Suunnittelu aloitettu. 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fi-FI" smtClean="0"/>
              <a:t>19.03.2014</a:t>
            </a:r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fi-FI" smtClean="0"/>
              <a:t>Maaria Palomäki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704795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11560" y="836712"/>
            <a:ext cx="7920880" cy="648072"/>
          </a:xfrm>
        </p:spPr>
        <p:txBody>
          <a:bodyPr>
            <a:normAutofit fontScale="90000"/>
          </a:bodyPr>
          <a:lstStyle/>
          <a:p>
            <a:r>
              <a:rPr lang="fi-FI" dirty="0" smtClean="0"/>
              <a:t/>
            </a:r>
            <a:br>
              <a:rPr lang="fi-FI" dirty="0" smtClean="0"/>
            </a:br>
            <a:r>
              <a:rPr lang="fi-FI" dirty="0"/>
              <a:t/>
            </a:r>
            <a:br>
              <a:rPr lang="fi-FI" dirty="0"/>
            </a:br>
            <a:r>
              <a:rPr lang="fi-FI" dirty="0" smtClean="0"/>
              <a:t>Henkilöstöraportin </a:t>
            </a:r>
            <a:r>
              <a:rPr lang="fi-FI" dirty="0"/>
              <a:t>sisällöstä</a:t>
            </a:r>
            <a:br>
              <a:rPr lang="fi-FI" dirty="0"/>
            </a:b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3"/>
          </p:nvPr>
        </p:nvSpPr>
        <p:spPr>
          <a:xfrm>
            <a:off x="684213" y="1268760"/>
            <a:ext cx="7775575" cy="475262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i-FI" dirty="0"/>
              <a:t>Vakanssien määrä </a:t>
            </a:r>
            <a:r>
              <a:rPr lang="fi-FI" dirty="0" smtClean="0"/>
              <a:t>31.12. 2014 (Liite </a:t>
            </a:r>
            <a:r>
              <a:rPr lang="fi-FI" dirty="0"/>
              <a:t>1): </a:t>
            </a:r>
            <a:endParaRPr lang="fi-FI" dirty="0" smtClean="0"/>
          </a:p>
          <a:p>
            <a:pPr marL="0" indent="0">
              <a:buNone/>
            </a:pPr>
            <a:endParaRPr lang="fi-FI" dirty="0" smtClean="0"/>
          </a:p>
          <a:p>
            <a:pPr marL="0" indent="0">
              <a:buNone/>
            </a:pPr>
            <a:r>
              <a:rPr lang="fi-FI" dirty="0" smtClean="0"/>
              <a:t>- vakansseja yhteensä 4.366, josta 871 virkoja ja 3495 toimia</a:t>
            </a:r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r>
              <a:rPr lang="fi-FI" dirty="0" smtClean="0"/>
              <a:t>- näistä tilapäisiä 151</a:t>
            </a:r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r>
              <a:rPr lang="fi-FI" dirty="0" smtClean="0"/>
              <a:t>Vrt. v. 31.12.2013:</a:t>
            </a:r>
          </a:p>
          <a:p>
            <a:pPr marL="0" indent="0">
              <a:buNone/>
            </a:pPr>
            <a:endParaRPr lang="fi-FI" dirty="0" smtClean="0"/>
          </a:p>
          <a:p>
            <a:pPr marL="0" indent="0">
              <a:buNone/>
            </a:pPr>
            <a:r>
              <a:rPr lang="fi-FI" dirty="0" smtClean="0"/>
              <a:t>- vakansseja yhteensä 4.358, joista 1.713 virkoja ja 2645 toimia</a:t>
            </a:r>
            <a:endParaRPr lang="fi-FI" dirty="0"/>
          </a:p>
          <a:p>
            <a:pPr marL="0" indent="0">
              <a:buNone/>
            </a:pPr>
            <a:endParaRPr lang="fi-FI" dirty="0" smtClean="0"/>
          </a:p>
          <a:p>
            <a:pPr marL="0" indent="0">
              <a:buNone/>
            </a:pPr>
            <a:r>
              <a:rPr lang="fi-FI" dirty="0" smtClean="0"/>
              <a:t>- </a:t>
            </a:r>
            <a:r>
              <a:rPr lang="fi-FI" dirty="0"/>
              <a:t>n</a:t>
            </a:r>
            <a:r>
              <a:rPr lang="fi-FI" dirty="0" smtClean="0"/>
              <a:t>äistä tilapäisiä 167</a:t>
            </a:r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r>
              <a:rPr lang="fi-FI" dirty="0" smtClean="0"/>
              <a:t>Huom</a:t>
            </a:r>
            <a:r>
              <a:rPr lang="fi-FI" dirty="0"/>
              <a:t>. Edelliseen vuoteen verrattuna virkojen määrä puolittunut, mikä johtuu Turun kaupungin päätöksestä toteuttaa virkojen muuttaminen toimiksi kaikkien niiden tehtävien osalta, joissa ei käytetä julkista </a:t>
            </a:r>
            <a:r>
              <a:rPr lang="fi-FI" dirty="0" smtClean="0"/>
              <a:t>valtaa (</a:t>
            </a:r>
            <a:r>
              <a:rPr lang="fi-FI" dirty="0" err="1" smtClean="0"/>
              <a:t>KuntaL</a:t>
            </a:r>
            <a:r>
              <a:rPr lang="fi-FI" dirty="0" smtClean="0"/>
              <a:t>). </a:t>
            </a:r>
            <a:endParaRPr lang="fi-FI" dirty="0"/>
          </a:p>
          <a:p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fi-FI" smtClean="0"/>
              <a:t>19.03.2014</a:t>
            </a:r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fi-FI" smtClean="0"/>
              <a:t>Maaria Palomäki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264843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84000" y="692696"/>
            <a:ext cx="7776000" cy="864096"/>
          </a:xfrm>
        </p:spPr>
        <p:txBody>
          <a:bodyPr>
            <a:normAutofit fontScale="90000"/>
          </a:bodyPr>
          <a:lstStyle/>
          <a:p>
            <a:r>
              <a:rPr lang="fi-FI" dirty="0" smtClean="0"/>
              <a:t/>
            </a:r>
            <a:br>
              <a:rPr lang="fi-FI" dirty="0" smtClean="0"/>
            </a:br>
            <a:r>
              <a:rPr lang="fi-FI" dirty="0"/>
              <a:t/>
            </a:r>
            <a:br>
              <a:rPr lang="fi-FI" dirty="0"/>
            </a:br>
            <a:r>
              <a:rPr lang="fi-FI" dirty="0" smtClean="0"/>
              <a:t/>
            </a:r>
            <a:br>
              <a:rPr lang="fi-FI" dirty="0" smtClean="0"/>
            </a:br>
            <a:r>
              <a:rPr lang="fi-FI" dirty="0"/>
              <a:t/>
            </a:r>
            <a:br>
              <a:rPr lang="fi-FI" dirty="0"/>
            </a:br>
            <a:r>
              <a:rPr lang="fi-FI" dirty="0" smtClean="0"/>
              <a:t>Raportin sisällöstä</a:t>
            </a:r>
            <a:br>
              <a:rPr lang="fi-FI" dirty="0" smtClean="0"/>
            </a:b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3"/>
          </p:nvPr>
        </p:nvSpPr>
        <p:spPr>
          <a:xfrm>
            <a:off x="684213" y="1268760"/>
            <a:ext cx="7775575" cy="4752628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endParaRPr lang="fi-FI" sz="1600" dirty="0" smtClean="0">
              <a:sym typeface="Wingdings" panose="05000000000000000000" pitchFamily="2" charset="2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fi-FI" sz="1600" dirty="0" smtClean="0">
                <a:sym typeface="Wingdings" panose="05000000000000000000" pitchFamily="2" charset="2"/>
              </a:rPr>
              <a:t>Työvoiman/ vakanssien määrä</a:t>
            </a:r>
          </a:p>
          <a:p>
            <a:pPr marL="0" indent="0">
              <a:buNone/>
            </a:pPr>
            <a:endParaRPr lang="fi-FI" sz="1600" b="0" dirty="0" smtClean="0"/>
          </a:p>
          <a:p>
            <a:pPr marL="0" indent="0">
              <a:buNone/>
            </a:pPr>
            <a:r>
              <a:rPr lang="fi-FI" sz="1600" b="0" dirty="0" smtClean="0"/>
              <a:t>Luvuissa </a:t>
            </a:r>
            <a:r>
              <a:rPr lang="fi-FI" sz="1600" b="0" dirty="0"/>
              <a:t>eivät ole mukana työllistetyt, harjoittelijat, omais- ja perhehoitajat eivätkä palkkionsaajat	</a:t>
            </a:r>
          </a:p>
          <a:p>
            <a:pPr marL="0" indent="0">
              <a:lnSpc>
                <a:spcPct val="90000"/>
              </a:lnSpc>
              <a:buNone/>
            </a:pPr>
            <a:endParaRPr lang="fi-FI" sz="1600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fi-FI" sz="1600" b="0" dirty="0" smtClean="0"/>
              <a:t>Työvoimaan </a:t>
            </a:r>
            <a:r>
              <a:rPr lang="fi-FI" sz="1600" b="0" dirty="0"/>
              <a:t>vaikuttaneet merkittävimmät sisäiset siirrot: </a:t>
            </a:r>
            <a:endParaRPr lang="fi-FI" sz="1600" b="0" dirty="0" smtClean="0"/>
          </a:p>
          <a:p>
            <a:pPr marL="0" indent="0">
              <a:buNone/>
            </a:pPr>
            <a:r>
              <a:rPr lang="fi-FI" sz="1600" b="0" dirty="0" smtClean="0"/>
              <a:t>- Varhaiskasvatus </a:t>
            </a:r>
            <a:r>
              <a:rPr lang="fi-FI" sz="1600" b="0" dirty="0"/>
              <a:t>siirtyi </a:t>
            </a:r>
            <a:r>
              <a:rPr lang="fi-FI" sz="1600" b="0" dirty="0" smtClean="0"/>
              <a:t>Sivistystoimialalle (1455 vakanssia) 1.8.2010 lukien </a:t>
            </a:r>
          </a:p>
          <a:p>
            <a:pPr marL="0" indent="0">
              <a:buNone/>
            </a:pPr>
            <a:r>
              <a:rPr lang="fi-FI" sz="1600" b="0" dirty="0" smtClean="0"/>
              <a:t>- Työterveyshuolto </a:t>
            </a:r>
            <a:r>
              <a:rPr lang="fi-FI" sz="1600" b="0" dirty="0"/>
              <a:t>Konsernihallintoon (85 </a:t>
            </a:r>
            <a:r>
              <a:rPr lang="fi-FI" sz="1600" b="0" dirty="0" smtClean="0"/>
              <a:t>vakanssia) ja Ympäristöterveydenhuolto</a:t>
            </a:r>
          </a:p>
          <a:p>
            <a:pPr marL="0" indent="0">
              <a:buNone/>
            </a:pPr>
            <a:r>
              <a:rPr lang="fi-FI" sz="1600" b="0" dirty="0"/>
              <a:t> </a:t>
            </a:r>
            <a:r>
              <a:rPr lang="fi-FI" sz="1600" b="0" dirty="0" smtClean="0"/>
              <a:t> Ympäristötoimialalle </a:t>
            </a:r>
            <a:r>
              <a:rPr lang="fi-FI" sz="1600" b="0" dirty="0"/>
              <a:t>(23 vakanssia) 1.1.2013 </a:t>
            </a:r>
            <a:r>
              <a:rPr lang="fi-FI" sz="1600" b="0" dirty="0" smtClean="0"/>
              <a:t>lukien</a:t>
            </a:r>
          </a:p>
          <a:p>
            <a:pPr marL="0" indent="0">
              <a:buNone/>
            </a:pPr>
            <a:r>
              <a:rPr lang="fi-FI" sz="1600" b="0" dirty="0"/>
              <a:t>	</a:t>
            </a:r>
            <a:r>
              <a:rPr lang="fi-FI" sz="1600" b="0" dirty="0" smtClean="0"/>
              <a:t> </a:t>
            </a:r>
            <a:endParaRPr lang="fi-FI" sz="1600" b="0" dirty="0"/>
          </a:p>
          <a:p>
            <a:pPr marL="0" indent="0">
              <a:lnSpc>
                <a:spcPct val="90000"/>
              </a:lnSpc>
              <a:buNone/>
            </a:pPr>
            <a:endParaRPr lang="fi-FI" sz="1600" dirty="0"/>
          </a:p>
          <a:p>
            <a:pPr marL="0" indent="0">
              <a:lnSpc>
                <a:spcPct val="90000"/>
              </a:lnSpc>
              <a:buNone/>
            </a:pPr>
            <a:r>
              <a:rPr lang="fi-FI" sz="1600" dirty="0" smtClean="0"/>
              <a:t>Työvoiman määrän kehitys v. 2013 vrt. v. 2014 (Liite 2):</a:t>
            </a:r>
            <a:r>
              <a:rPr lang="fi-FI" sz="1600" dirty="0"/>
              <a:t> </a:t>
            </a:r>
            <a:r>
              <a:rPr lang="fi-FI" sz="1600" dirty="0" smtClean="0"/>
              <a:t>+ 0,25 %</a:t>
            </a:r>
            <a:r>
              <a:rPr lang="fi-FI" sz="1600" dirty="0" smtClean="0">
                <a:sym typeface="Wingdings" panose="05000000000000000000" pitchFamily="2" charset="2"/>
              </a:rPr>
              <a:t> </a:t>
            </a:r>
          </a:p>
          <a:p>
            <a:pPr marL="0" indent="0">
              <a:lnSpc>
                <a:spcPct val="90000"/>
              </a:lnSpc>
              <a:buNone/>
            </a:pPr>
            <a:endParaRPr lang="fi-FI" sz="1600" dirty="0"/>
          </a:p>
          <a:p>
            <a:pPr marL="0" indent="0">
              <a:lnSpc>
                <a:spcPct val="90000"/>
              </a:lnSpc>
              <a:buNone/>
            </a:pPr>
            <a:endParaRPr lang="fi-FI" sz="1600" dirty="0"/>
          </a:p>
          <a:p>
            <a:pPr marL="0" indent="0">
              <a:lnSpc>
                <a:spcPct val="90000"/>
              </a:lnSpc>
              <a:buNone/>
            </a:pPr>
            <a:endParaRPr lang="fi-FI" sz="1600" dirty="0"/>
          </a:p>
          <a:p>
            <a:pPr marL="0" indent="0">
              <a:lnSpc>
                <a:spcPct val="90000"/>
              </a:lnSpc>
              <a:buNone/>
            </a:pPr>
            <a:endParaRPr lang="fi-FI" sz="1600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fi-FI" smtClean="0"/>
              <a:t>19.03.2014</a:t>
            </a:r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fi-FI" smtClean="0"/>
              <a:t>Maaria Palomäki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78527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Kaupungin henkilöstön määrä</a:t>
            </a:r>
            <a:endParaRPr lang="fi-FI" dirty="0"/>
          </a:p>
        </p:txBody>
      </p:sp>
      <p:graphicFrame>
        <p:nvGraphicFramePr>
          <p:cNvPr id="7" name="Sisällön paikkamerkki 6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682575064"/>
              </p:ext>
            </p:extLst>
          </p:nvPr>
        </p:nvGraphicFramePr>
        <p:xfrm>
          <a:off x="611560" y="1628800"/>
          <a:ext cx="7775574" cy="376605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80193"/>
                <a:gridCol w="645403"/>
                <a:gridCol w="663843"/>
                <a:gridCol w="479443"/>
                <a:gridCol w="553203"/>
                <a:gridCol w="602377"/>
                <a:gridCol w="479443"/>
                <a:gridCol w="617743"/>
                <a:gridCol w="663843"/>
                <a:gridCol w="590083"/>
              </a:tblGrid>
              <a:tr h="193468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fi-FI" sz="1200" u="none" strike="noStrike" dirty="0">
                          <a:effectLst/>
                        </a:rPr>
                        <a:t>Kaupungin henkilöstön määrä 31.12.2014</a:t>
                      </a:r>
                      <a:endParaRPr lang="fi-FI" sz="12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13" marR="9213" marT="9213" marB="0" anchor="ctr"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13" marR="9213" marT="921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13" marR="9213" marT="921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13" marR="9213" marT="921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13" marR="9213" marT="921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13" marR="9213" marT="921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13" marR="9213" marT="921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13" marR="9213" marT="921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13" marR="9213" marT="9213" marB="0" anchor="b"/>
                </a:tc>
              </a:tr>
              <a:tr h="175043">
                <a:tc>
                  <a:txBody>
                    <a:bodyPr/>
                    <a:lstStyle/>
                    <a:p>
                      <a:pPr algn="l" fontAlgn="ctr"/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13" marR="9213" marT="9213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13" marR="9213" marT="921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13" marR="9213" marT="921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13" marR="9213" marT="921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13" marR="9213" marT="921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13" marR="9213" marT="921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13" marR="9213" marT="921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13" marR="9213" marT="921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13" marR="9213" marT="921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13" marR="9213" marT="9213" marB="0" anchor="b"/>
                </a:tc>
              </a:tr>
              <a:tr h="175043">
                <a:tc>
                  <a:txBody>
                    <a:bodyPr/>
                    <a:lstStyle/>
                    <a:p>
                      <a:pPr algn="l" fontAlgn="ctr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13" marR="9213" marT="9213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13" marR="9213" marT="921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13" marR="9213" marT="921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13" marR="9213" marT="921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13" marR="9213" marT="921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13" marR="9213" marT="921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13" marR="9213" marT="921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13" marR="9213" marT="921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13" marR="9213" marT="921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13" marR="9213" marT="9213" marB="0" anchor="b"/>
                </a:tc>
              </a:tr>
              <a:tr h="175043">
                <a:tc>
                  <a:txBody>
                    <a:bodyPr/>
                    <a:lstStyle/>
                    <a:p>
                      <a:pPr algn="l" fontAlgn="ctr"/>
                      <a:r>
                        <a:rPr lang="fi-FI" sz="1000" u="none" strike="noStrike">
                          <a:effectLst/>
                        </a:rPr>
                        <a:t> 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13" marR="9213" marT="9213" marB="0" anchor="ctr"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fi-FI" sz="1000" u="none" strike="noStrike">
                          <a:effectLst/>
                        </a:rPr>
                        <a:t>Kokoaikaiset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13" marR="9213" marT="9213" marB="0" anchor="ctr"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fi-FI" sz="1000" u="none" strike="noStrike">
                          <a:effectLst/>
                        </a:rPr>
                        <a:t>Osa-aikaiset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13" marR="9213" marT="9213" marB="0" anchor="ctr"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fi-FI" sz="1000" u="none" strike="noStrike">
                          <a:effectLst/>
                        </a:rPr>
                        <a:t>Henkilömäärä yhteensä 31.12.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13" marR="9213" marT="9213" marB="0" anchor="ctr"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</a:tr>
              <a:tr h="175043">
                <a:tc>
                  <a:txBody>
                    <a:bodyPr/>
                    <a:lstStyle/>
                    <a:p>
                      <a:pPr algn="l" fontAlgn="ctr"/>
                      <a:r>
                        <a:rPr lang="fi-FI" sz="1000" u="none" strike="noStrike">
                          <a:effectLst/>
                        </a:rPr>
                        <a:t>Toimialue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13" marR="9213" marT="921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000" u="none" strike="noStrike">
                          <a:effectLst/>
                        </a:rPr>
                        <a:t>2013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13" marR="9213" marT="921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000" u="none" strike="noStrike">
                          <a:effectLst/>
                        </a:rPr>
                        <a:t>2014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13" marR="9213" marT="921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000" u="none" strike="noStrike">
                          <a:effectLst/>
                        </a:rPr>
                        <a:t>Muutos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13" marR="9213" marT="921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000" u="none" strike="noStrike">
                          <a:effectLst/>
                        </a:rPr>
                        <a:t>2013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13" marR="9213" marT="921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000" u="none" strike="noStrike">
                          <a:effectLst/>
                        </a:rPr>
                        <a:t>2014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13" marR="9213" marT="921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000" u="none" strike="noStrike">
                          <a:effectLst/>
                        </a:rPr>
                        <a:t>Muutos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13" marR="9213" marT="921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000" u="none" strike="noStrike">
                          <a:effectLst/>
                        </a:rPr>
                        <a:t>2013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13" marR="9213" marT="921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000" u="none" strike="noStrike">
                          <a:effectLst/>
                        </a:rPr>
                        <a:t>2014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13" marR="9213" marT="921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000" u="none" strike="noStrike">
                          <a:effectLst/>
                        </a:rPr>
                        <a:t>Muutos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13" marR="9213" marT="9213" marB="0" anchor="ctr"/>
                </a:tc>
              </a:tr>
              <a:tr h="175043">
                <a:tc>
                  <a:txBody>
                    <a:bodyPr/>
                    <a:lstStyle/>
                    <a:p>
                      <a:pPr algn="l" fontAlgn="ctr"/>
                      <a:r>
                        <a:rPr lang="fi-FI" sz="1000" u="none" strike="noStrike">
                          <a:effectLst/>
                        </a:rPr>
                        <a:t>Keskusvaalilautakunta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13" marR="9213" marT="921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000" u="none" strike="noStrike" dirty="0">
                          <a:effectLst/>
                        </a:rPr>
                        <a:t>0</a:t>
                      </a:r>
                      <a:endParaRPr lang="fi-FI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13" marR="9213" marT="921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000" u="none" strike="noStrike">
                          <a:effectLst/>
                        </a:rPr>
                        <a:t>1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13" marR="9213" marT="921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000" u="none" strike="noStrike">
                          <a:effectLst/>
                        </a:rPr>
                        <a:t>1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13" marR="9213" marT="921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000" u="none" strike="noStrike">
                          <a:effectLst/>
                        </a:rPr>
                        <a:t>0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13" marR="9213" marT="921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000" u="none" strike="noStrike">
                          <a:effectLst/>
                        </a:rPr>
                        <a:t>0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13" marR="9213" marT="921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000" u="none" strike="noStrike">
                          <a:effectLst/>
                        </a:rPr>
                        <a:t>0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13" marR="9213" marT="921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000" u="none" strike="noStrike">
                          <a:effectLst/>
                        </a:rPr>
                        <a:t>0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13" marR="9213" marT="921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000" u="none" strike="noStrike">
                          <a:effectLst/>
                        </a:rPr>
                        <a:t>1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13" marR="9213" marT="921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000" u="none" strike="noStrike">
                          <a:effectLst/>
                        </a:rPr>
                        <a:t>1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13" marR="9213" marT="9213" marB="0" anchor="ctr"/>
                </a:tc>
              </a:tr>
              <a:tr h="175043">
                <a:tc>
                  <a:txBody>
                    <a:bodyPr/>
                    <a:lstStyle/>
                    <a:p>
                      <a:pPr algn="l" fontAlgn="ctr"/>
                      <a:r>
                        <a:rPr lang="fi-FI" sz="1000" u="none" strike="noStrike">
                          <a:effectLst/>
                        </a:rPr>
                        <a:t>Revisiotoimisto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13" marR="9213" marT="921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000" u="none" strike="noStrike">
                          <a:effectLst/>
                        </a:rPr>
                        <a:t>5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13" marR="9213" marT="921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000" u="none" strike="noStrike">
                          <a:effectLst/>
                        </a:rPr>
                        <a:t>5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13" marR="9213" marT="921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000" u="none" strike="noStrike">
                          <a:effectLst/>
                        </a:rPr>
                        <a:t>0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13" marR="9213" marT="921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000" u="none" strike="noStrike">
                          <a:effectLst/>
                        </a:rPr>
                        <a:t>0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13" marR="9213" marT="921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000" u="none" strike="noStrike">
                          <a:effectLst/>
                        </a:rPr>
                        <a:t>0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13" marR="9213" marT="921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000" u="none" strike="noStrike">
                          <a:effectLst/>
                        </a:rPr>
                        <a:t>0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13" marR="9213" marT="921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000" u="none" strike="noStrike">
                          <a:effectLst/>
                        </a:rPr>
                        <a:t>5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13" marR="9213" marT="921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000" u="none" strike="noStrike">
                          <a:effectLst/>
                        </a:rPr>
                        <a:t>5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13" marR="9213" marT="921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000" u="none" strike="noStrike">
                          <a:effectLst/>
                        </a:rPr>
                        <a:t>0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13" marR="9213" marT="9213" marB="0" anchor="ctr"/>
                </a:tc>
              </a:tr>
              <a:tr h="175043">
                <a:tc>
                  <a:txBody>
                    <a:bodyPr/>
                    <a:lstStyle/>
                    <a:p>
                      <a:pPr algn="l" fontAlgn="ctr"/>
                      <a:r>
                        <a:rPr lang="fi-FI" sz="1000" u="none" strike="noStrike">
                          <a:effectLst/>
                        </a:rPr>
                        <a:t>Konsernihallinto ja palvelukeskukset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13" marR="9213" marT="921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000" u="none" strike="noStrike">
                          <a:effectLst/>
                        </a:rPr>
                        <a:t>633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13" marR="9213" marT="921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000" u="none" strike="noStrike">
                          <a:effectLst/>
                        </a:rPr>
                        <a:t>510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13" marR="9213" marT="921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000" u="none" strike="noStrike">
                          <a:effectLst/>
                        </a:rPr>
                        <a:t>-123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13" marR="9213" marT="921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000" u="none" strike="noStrike">
                          <a:effectLst/>
                        </a:rPr>
                        <a:t>70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13" marR="9213" marT="921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000" u="none" strike="noStrike">
                          <a:effectLst/>
                        </a:rPr>
                        <a:t>60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13" marR="9213" marT="921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000" u="none" strike="noStrike">
                          <a:effectLst/>
                        </a:rPr>
                        <a:t>-10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13" marR="9213" marT="921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000" u="none" strike="noStrike">
                          <a:effectLst/>
                        </a:rPr>
                        <a:t>703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13" marR="9213" marT="921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000" u="none" strike="noStrike">
                          <a:effectLst/>
                        </a:rPr>
                        <a:t>570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13" marR="9213" marT="921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000" u="none" strike="noStrike">
                          <a:effectLst/>
                        </a:rPr>
                        <a:t>-133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13" marR="9213" marT="9213" marB="0" anchor="ctr"/>
                </a:tc>
              </a:tr>
              <a:tr h="175043">
                <a:tc>
                  <a:txBody>
                    <a:bodyPr/>
                    <a:lstStyle/>
                    <a:p>
                      <a:pPr algn="l" fontAlgn="ctr"/>
                      <a:r>
                        <a:rPr lang="fi-FI" sz="1000" u="none" strike="noStrike">
                          <a:effectLst/>
                        </a:rPr>
                        <a:t>V-S Aluepelastuslaitos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13" marR="9213" marT="921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000" u="none" strike="noStrike">
                          <a:effectLst/>
                        </a:rPr>
                        <a:t>548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13" marR="9213" marT="921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000" u="none" strike="noStrike">
                          <a:effectLst/>
                        </a:rPr>
                        <a:t>531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13" marR="9213" marT="921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000" u="none" strike="noStrike">
                          <a:effectLst/>
                        </a:rPr>
                        <a:t>-17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13" marR="9213" marT="921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000" u="none" strike="noStrike">
                          <a:effectLst/>
                        </a:rPr>
                        <a:t>112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13" marR="9213" marT="921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000" u="none" strike="noStrike">
                          <a:effectLst/>
                        </a:rPr>
                        <a:t>113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13" marR="9213" marT="921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000" u="none" strike="noStrike">
                          <a:effectLst/>
                        </a:rPr>
                        <a:t>1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13" marR="9213" marT="921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000" u="none" strike="noStrike">
                          <a:effectLst/>
                        </a:rPr>
                        <a:t>660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13" marR="9213" marT="921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000" u="none" strike="noStrike">
                          <a:effectLst/>
                        </a:rPr>
                        <a:t>644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13" marR="9213" marT="921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000" u="none" strike="noStrike">
                          <a:effectLst/>
                        </a:rPr>
                        <a:t>-16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13" marR="9213" marT="9213" marB="0" anchor="ctr"/>
                </a:tc>
              </a:tr>
              <a:tr h="175043">
                <a:tc>
                  <a:txBody>
                    <a:bodyPr/>
                    <a:lstStyle/>
                    <a:p>
                      <a:pPr algn="l" fontAlgn="ctr"/>
                      <a:r>
                        <a:rPr lang="fi-FI" sz="1000" u="none" strike="noStrike">
                          <a:effectLst/>
                        </a:rPr>
                        <a:t>Hyvinvointitoimiala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13" marR="9213" marT="921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000" u="none" strike="noStrike">
                          <a:effectLst/>
                        </a:rPr>
                        <a:t>4888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13" marR="9213" marT="921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000" u="none" strike="noStrike">
                          <a:effectLst/>
                        </a:rPr>
                        <a:t>5014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13" marR="9213" marT="921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000" u="none" strike="noStrike">
                          <a:effectLst/>
                        </a:rPr>
                        <a:t>126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13" marR="9213" marT="921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000" u="none" strike="noStrike">
                          <a:effectLst/>
                        </a:rPr>
                        <a:t>738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13" marR="9213" marT="921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000" u="none" strike="noStrike">
                          <a:effectLst/>
                        </a:rPr>
                        <a:t>461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13" marR="9213" marT="921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000" u="none" strike="noStrike">
                          <a:effectLst/>
                        </a:rPr>
                        <a:t>-277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13" marR="9213" marT="921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000" u="none" strike="noStrike">
                          <a:effectLst/>
                        </a:rPr>
                        <a:t>5626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13" marR="9213" marT="921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000" u="none" strike="noStrike">
                          <a:effectLst/>
                        </a:rPr>
                        <a:t>5475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13" marR="9213" marT="921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000" u="none" strike="noStrike">
                          <a:effectLst/>
                        </a:rPr>
                        <a:t>-151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13" marR="9213" marT="9213" marB="0" anchor="ctr"/>
                </a:tc>
              </a:tr>
              <a:tr h="175043">
                <a:tc>
                  <a:txBody>
                    <a:bodyPr/>
                    <a:lstStyle/>
                    <a:p>
                      <a:pPr algn="l" fontAlgn="ctr"/>
                      <a:r>
                        <a:rPr lang="fi-FI" sz="1000" u="none" strike="noStrike">
                          <a:effectLst/>
                        </a:rPr>
                        <a:t>Sivistystoimiala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13" marR="9213" marT="921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000" u="none" strike="noStrike">
                          <a:effectLst/>
                        </a:rPr>
                        <a:t>3520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13" marR="9213" marT="921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000" u="none" strike="noStrike">
                          <a:effectLst/>
                        </a:rPr>
                        <a:t>3456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13" marR="9213" marT="921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000" u="none" strike="noStrike">
                          <a:effectLst/>
                        </a:rPr>
                        <a:t>-64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13" marR="9213" marT="921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000" u="none" strike="noStrike">
                          <a:effectLst/>
                        </a:rPr>
                        <a:t>750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13" marR="9213" marT="921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000" u="none" strike="noStrike">
                          <a:effectLst/>
                        </a:rPr>
                        <a:t>717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13" marR="9213" marT="921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000" u="none" strike="noStrike">
                          <a:effectLst/>
                        </a:rPr>
                        <a:t>-33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13" marR="9213" marT="921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000" u="none" strike="noStrike">
                          <a:effectLst/>
                        </a:rPr>
                        <a:t>4270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13" marR="9213" marT="921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000" u="none" strike="noStrike">
                          <a:effectLst/>
                        </a:rPr>
                        <a:t>4173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13" marR="9213" marT="921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000" u="none" strike="noStrike">
                          <a:effectLst/>
                        </a:rPr>
                        <a:t>-97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13" marR="9213" marT="9213" marB="0" anchor="ctr"/>
                </a:tc>
              </a:tr>
              <a:tr h="175043">
                <a:tc>
                  <a:txBody>
                    <a:bodyPr/>
                    <a:lstStyle/>
                    <a:p>
                      <a:pPr algn="l" fontAlgn="ctr"/>
                      <a:r>
                        <a:rPr lang="fi-FI" sz="1000" u="none" strike="noStrike">
                          <a:effectLst/>
                        </a:rPr>
                        <a:t>Vapaa-aikatoimiala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13" marR="9213" marT="921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000" u="none" strike="noStrike">
                          <a:effectLst/>
                        </a:rPr>
                        <a:t>731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13" marR="9213" marT="921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000" u="none" strike="noStrike">
                          <a:effectLst/>
                        </a:rPr>
                        <a:t>647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13" marR="9213" marT="921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000" u="none" strike="noStrike">
                          <a:effectLst/>
                        </a:rPr>
                        <a:t>-84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13" marR="9213" marT="921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000" u="none" strike="noStrike">
                          <a:effectLst/>
                        </a:rPr>
                        <a:t>179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13" marR="9213" marT="921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000" u="none" strike="noStrike">
                          <a:effectLst/>
                        </a:rPr>
                        <a:t>100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13" marR="9213" marT="921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000" u="none" strike="noStrike">
                          <a:effectLst/>
                        </a:rPr>
                        <a:t>-79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13" marR="9213" marT="921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000" u="none" strike="noStrike">
                          <a:effectLst/>
                        </a:rPr>
                        <a:t>910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13" marR="9213" marT="921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000" u="none" strike="noStrike">
                          <a:effectLst/>
                        </a:rPr>
                        <a:t>747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13" marR="9213" marT="921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000" u="none" strike="noStrike">
                          <a:effectLst/>
                        </a:rPr>
                        <a:t>-163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13" marR="9213" marT="9213" marB="0" anchor="ctr"/>
                </a:tc>
              </a:tr>
              <a:tr h="175043">
                <a:tc>
                  <a:txBody>
                    <a:bodyPr/>
                    <a:lstStyle/>
                    <a:p>
                      <a:pPr algn="l" fontAlgn="ctr"/>
                      <a:r>
                        <a:rPr lang="fi-FI" sz="1000" u="none" strike="noStrike">
                          <a:effectLst/>
                        </a:rPr>
                        <a:t>Turun Ammattikorkeakoulu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13" marR="9213" marT="921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000" u="none" strike="noStrike">
                          <a:effectLst/>
                        </a:rPr>
                        <a:t>694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13" marR="9213" marT="921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000" u="none" strike="noStrike">
                          <a:effectLst/>
                        </a:rPr>
                        <a:t>0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13" marR="9213" marT="921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000" u="none" strike="noStrike">
                          <a:effectLst/>
                        </a:rPr>
                        <a:t>-694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13" marR="9213" marT="921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000" u="none" strike="noStrike">
                          <a:effectLst/>
                        </a:rPr>
                        <a:t>210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13" marR="9213" marT="921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000" u="none" strike="noStrike">
                          <a:effectLst/>
                        </a:rPr>
                        <a:t>0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13" marR="9213" marT="921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000" u="none" strike="noStrike">
                          <a:effectLst/>
                        </a:rPr>
                        <a:t>-210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13" marR="9213" marT="921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000" u="none" strike="noStrike">
                          <a:effectLst/>
                        </a:rPr>
                        <a:t>904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13" marR="9213" marT="921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000" u="none" strike="noStrike">
                          <a:effectLst/>
                        </a:rPr>
                        <a:t>0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13" marR="9213" marT="921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000" u="none" strike="noStrike">
                          <a:effectLst/>
                        </a:rPr>
                        <a:t>-904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13" marR="9213" marT="9213" marB="0" anchor="ctr"/>
                </a:tc>
              </a:tr>
              <a:tr h="175043">
                <a:tc>
                  <a:txBody>
                    <a:bodyPr/>
                    <a:lstStyle/>
                    <a:p>
                      <a:pPr algn="l" fontAlgn="ctr"/>
                      <a:r>
                        <a:rPr lang="fi-FI" sz="1000" u="none" strike="noStrike">
                          <a:effectLst/>
                        </a:rPr>
                        <a:t>Ympäristötoimiala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13" marR="9213" marT="921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000" u="none" strike="noStrike">
                          <a:effectLst/>
                        </a:rPr>
                        <a:t>171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13" marR="9213" marT="921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000" u="none" strike="noStrike">
                          <a:effectLst/>
                        </a:rPr>
                        <a:t>159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13" marR="9213" marT="921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000" u="none" strike="noStrike">
                          <a:effectLst/>
                        </a:rPr>
                        <a:t>-12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13" marR="9213" marT="921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000" u="none" strike="noStrike">
                          <a:effectLst/>
                        </a:rPr>
                        <a:t>19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13" marR="9213" marT="921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000" u="none" strike="noStrike">
                          <a:effectLst/>
                        </a:rPr>
                        <a:t>21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13" marR="9213" marT="921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000" u="none" strike="noStrike">
                          <a:effectLst/>
                        </a:rPr>
                        <a:t>2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13" marR="9213" marT="921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000" u="none" strike="noStrike">
                          <a:effectLst/>
                        </a:rPr>
                        <a:t>190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13" marR="9213" marT="921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000" u="none" strike="noStrike">
                          <a:effectLst/>
                        </a:rPr>
                        <a:t>180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13" marR="9213" marT="921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000" u="none" strike="noStrike">
                          <a:effectLst/>
                        </a:rPr>
                        <a:t>-10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13" marR="9213" marT="9213" marB="0" anchor="ctr"/>
                </a:tc>
              </a:tr>
              <a:tr h="175043">
                <a:tc>
                  <a:txBody>
                    <a:bodyPr/>
                    <a:lstStyle/>
                    <a:p>
                      <a:pPr algn="l" fontAlgn="ctr"/>
                      <a:r>
                        <a:rPr lang="fi-FI" sz="1000" u="none" strike="noStrike">
                          <a:effectLst/>
                        </a:rPr>
                        <a:t>Turun Vesiliikelaitos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13" marR="9213" marT="921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000" u="none" strike="noStrike">
                          <a:effectLst/>
                        </a:rPr>
                        <a:t>89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13" marR="9213" marT="921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000" u="none" strike="noStrike">
                          <a:effectLst/>
                        </a:rPr>
                        <a:t>87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13" marR="9213" marT="921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000" u="none" strike="noStrike">
                          <a:effectLst/>
                        </a:rPr>
                        <a:t>-2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13" marR="9213" marT="921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000" u="none" strike="noStrike">
                          <a:effectLst/>
                        </a:rPr>
                        <a:t>9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13" marR="9213" marT="921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000" u="none" strike="noStrike">
                          <a:effectLst/>
                        </a:rPr>
                        <a:t>9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13" marR="9213" marT="921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000" u="none" strike="noStrike">
                          <a:effectLst/>
                        </a:rPr>
                        <a:t>0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13" marR="9213" marT="921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000" u="none" strike="noStrike">
                          <a:effectLst/>
                        </a:rPr>
                        <a:t>98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13" marR="9213" marT="921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000" u="none" strike="noStrike">
                          <a:effectLst/>
                        </a:rPr>
                        <a:t>96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13" marR="9213" marT="921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000" u="none" strike="noStrike">
                          <a:effectLst/>
                        </a:rPr>
                        <a:t>-2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13" marR="9213" marT="9213" marB="0" anchor="ctr"/>
                </a:tc>
              </a:tr>
              <a:tr h="175043">
                <a:tc>
                  <a:txBody>
                    <a:bodyPr/>
                    <a:lstStyle/>
                    <a:p>
                      <a:pPr algn="l" fontAlgn="ctr"/>
                      <a:r>
                        <a:rPr lang="fi-FI" sz="1000" u="none" strike="noStrike">
                          <a:effectLst/>
                        </a:rPr>
                        <a:t>Turun Kiinteistöliikelaitos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13" marR="9213" marT="921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000" u="none" strike="noStrike">
                          <a:effectLst/>
                        </a:rPr>
                        <a:t>227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13" marR="9213" marT="921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000" u="none" strike="noStrike">
                          <a:effectLst/>
                        </a:rPr>
                        <a:t>209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13" marR="9213" marT="921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000" u="none" strike="noStrike">
                          <a:effectLst/>
                        </a:rPr>
                        <a:t>-18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13" marR="9213" marT="921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000" u="none" strike="noStrike">
                          <a:effectLst/>
                        </a:rPr>
                        <a:t>8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13" marR="9213" marT="921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000" u="none" strike="noStrike">
                          <a:effectLst/>
                        </a:rPr>
                        <a:t>9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13" marR="9213" marT="921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000" u="none" strike="noStrike">
                          <a:effectLst/>
                        </a:rPr>
                        <a:t>1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13" marR="9213" marT="921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000" u="none" strike="noStrike">
                          <a:effectLst/>
                        </a:rPr>
                        <a:t>235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13" marR="9213" marT="921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000" u="none" strike="noStrike">
                          <a:effectLst/>
                        </a:rPr>
                        <a:t>218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13" marR="9213" marT="921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000" u="none" strike="noStrike">
                          <a:effectLst/>
                        </a:rPr>
                        <a:t>-17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13" marR="9213" marT="9213" marB="0" anchor="ctr"/>
                </a:tc>
              </a:tr>
              <a:tr h="175043">
                <a:tc>
                  <a:txBody>
                    <a:bodyPr/>
                    <a:lstStyle/>
                    <a:p>
                      <a:pPr algn="l" fontAlgn="ctr"/>
                      <a:r>
                        <a:rPr lang="fi-FI" sz="1000" u="none" strike="noStrike">
                          <a:effectLst/>
                        </a:rPr>
                        <a:t>Turku yhteensä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13" marR="9213" marT="921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000" u="none" strike="noStrike">
                          <a:effectLst/>
                        </a:rPr>
                        <a:t>11 506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13" marR="9213" marT="921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000" u="none" strike="noStrike">
                          <a:effectLst/>
                        </a:rPr>
                        <a:t>10 619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13" marR="9213" marT="921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000" u="none" strike="noStrike">
                          <a:effectLst/>
                        </a:rPr>
                        <a:t>-887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13" marR="9213" marT="921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000" u="none" strike="noStrike">
                          <a:effectLst/>
                        </a:rPr>
                        <a:t>2 095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13" marR="9213" marT="921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000" u="none" strike="noStrike">
                          <a:effectLst/>
                        </a:rPr>
                        <a:t>1 490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13" marR="9213" marT="921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000" u="none" strike="noStrike">
                          <a:effectLst/>
                        </a:rPr>
                        <a:t>-605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13" marR="9213" marT="921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000" u="none" strike="noStrike">
                          <a:effectLst/>
                        </a:rPr>
                        <a:t>13 601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13" marR="9213" marT="921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000" u="none" strike="noStrike">
                          <a:effectLst/>
                        </a:rPr>
                        <a:t>12 109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13" marR="9213" marT="921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000" u="none" strike="noStrike">
                          <a:effectLst/>
                        </a:rPr>
                        <a:t>-1492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13" marR="9213" marT="9213" marB="0" anchor="ctr"/>
                </a:tc>
              </a:tr>
              <a:tr h="175043">
                <a:tc>
                  <a:txBody>
                    <a:bodyPr/>
                    <a:lstStyle/>
                    <a:p>
                      <a:pPr algn="l" fontAlgn="ctr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13" marR="9213" marT="9213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13" marR="9213" marT="921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13" marR="9213" marT="921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13" marR="9213" marT="921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13" marR="9213" marT="921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13" marR="9213" marT="921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13" marR="9213" marT="921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13" marR="9213" marT="921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13" marR="9213" marT="921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13" marR="9213" marT="9213" marB="0" anchor="b"/>
                </a:tc>
              </a:tr>
              <a:tr h="175043">
                <a:tc>
                  <a:txBody>
                    <a:bodyPr/>
                    <a:lstStyle/>
                    <a:p>
                      <a:pPr algn="l" fontAlgn="ctr"/>
                      <a:endParaRPr lang="fi-FI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13" marR="9213" marT="9213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13" marR="9213" marT="921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13" marR="9213" marT="921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13" marR="9213" marT="921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13" marR="9213" marT="921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13" marR="9213" marT="921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13" marR="9213" marT="921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13" marR="9213" marT="921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13" marR="9213" marT="921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13" marR="9213" marT="9213" marB="0" anchor="b"/>
                </a:tc>
              </a:tr>
              <a:tr h="414574">
                <a:tc gridSpan="10">
                  <a:txBody>
                    <a:bodyPr/>
                    <a:lstStyle/>
                    <a:p>
                      <a:pPr algn="l" fontAlgn="ctr"/>
                      <a:r>
                        <a:rPr lang="fi-FI" sz="800" u="none" strike="noStrike" dirty="0">
                          <a:effectLst/>
                        </a:rPr>
                        <a:t>Henkilöstömäärä kattaa kaupunkiin palvelussuhteessa olevan henkilöstön vuoden viimeisen päivän tilanteessa (31.12.). Henkilöstön lukumäärään lasketaan mukaan toistaiseksi palkatut päätoimiset, määräaikaiset, tukitoimenpitein työllistetyt ja oppisopimussuhteiset. Henkilöstön määrään ei lasketa palkkionsaajia, omais- ja perhehoitajia, sopimuspalomiehiä eikä kuntouttavan työtoiminnan piirissä olevia henkilöitä.</a:t>
                      </a:r>
                      <a:endParaRPr lang="fi-FI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13" marR="9213" marT="9213" marB="0" anchor="ctr"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Päivämäärän paikkamerkki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fi-FI" smtClean="0"/>
              <a:t>19.03.2014</a:t>
            </a:r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fi-FI" smtClean="0"/>
              <a:t>Maaria Palomäki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409189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Työllistäminen 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3"/>
          </p:nvPr>
        </p:nvSpPr>
        <p:spPr>
          <a:xfrm>
            <a:off x="684213" y="2060848"/>
            <a:ext cx="7775575" cy="3960540"/>
          </a:xfrm>
        </p:spPr>
        <p:txBody>
          <a:bodyPr/>
          <a:lstStyle/>
          <a:p>
            <a:r>
              <a:rPr lang="fi-FI" dirty="0" smtClean="0"/>
              <a:t>Raportoinnissa mukana vain </a:t>
            </a:r>
            <a:r>
              <a:rPr lang="fi-FI" dirty="0" err="1" smtClean="0"/>
              <a:t>Hytossa</a:t>
            </a:r>
            <a:r>
              <a:rPr lang="fi-FI" dirty="0" smtClean="0"/>
              <a:t> palveluksessa olevat, vaikka hallinnollisesti kaikki kaupungin työllistettävät kuuluivat </a:t>
            </a:r>
            <a:r>
              <a:rPr lang="fi-FI" dirty="0" err="1" smtClean="0"/>
              <a:t>Hyton</a:t>
            </a:r>
            <a:r>
              <a:rPr lang="fi-FI" dirty="0" smtClean="0"/>
              <a:t> alaisuuteen v. 2014</a:t>
            </a:r>
          </a:p>
          <a:p>
            <a:endParaRPr lang="fi-FI" dirty="0"/>
          </a:p>
          <a:p>
            <a:r>
              <a:rPr lang="fi-FI" dirty="0" smtClean="0"/>
              <a:t>Työllistettyjen määrä säilynyt samalla tasolla ed. vuoteen verrattuna</a:t>
            </a:r>
          </a:p>
          <a:p>
            <a:endParaRPr lang="fi-FI" dirty="0"/>
          </a:p>
          <a:p>
            <a:r>
              <a:rPr lang="fi-FI" dirty="0" smtClean="0"/>
              <a:t>Liite 7 antaa ehkä virheellisen kuvan kehityksestä, koska luvut ovat vain yhden poikkileikkauspäivän tilanne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fi-FI" smtClean="0"/>
              <a:t>19.03.2014</a:t>
            </a:r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fi-FI" smtClean="0"/>
              <a:t>Maaria Palomäki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957438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84000" y="620688"/>
            <a:ext cx="7776000" cy="1296144"/>
          </a:xfrm>
        </p:spPr>
        <p:txBody>
          <a:bodyPr>
            <a:normAutofit/>
          </a:bodyPr>
          <a:lstStyle/>
          <a:p>
            <a:r>
              <a:rPr lang="fi-FI" dirty="0" smtClean="0"/>
              <a:t>Henkilöstön ikä </a:t>
            </a:r>
            <a:r>
              <a:rPr lang="fi-FI" sz="2200" dirty="0" smtClean="0"/>
              <a:t>(Liitteet 10 – 12)</a:t>
            </a:r>
            <a:endParaRPr lang="fi-FI" sz="2200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3"/>
          </p:nvPr>
        </p:nvSpPr>
        <p:spPr>
          <a:xfrm>
            <a:off x="684213" y="2420888"/>
            <a:ext cx="7775575" cy="36005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fi-FI" dirty="0" smtClean="0"/>
              <a:t>suurin </a:t>
            </a:r>
            <a:r>
              <a:rPr lang="fi-FI" dirty="0"/>
              <a:t>ikäryhmä </a:t>
            </a:r>
            <a:r>
              <a:rPr lang="fi-FI" dirty="0" smtClean="0"/>
              <a:t>58 </a:t>
            </a:r>
            <a:r>
              <a:rPr lang="fi-FI" dirty="0"/>
              <a:t>– </a:t>
            </a:r>
            <a:r>
              <a:rPr lang="fi-FI" dirty="0" err="1"/>
              <a:t>vuotiaat</a:t>
            </a:r>
            <a:r>
              <a:rPr lang="fi-FI" dirty="0"/>
              <a:t> </a:t>
            </a:r>
            <a:r>
              <a:rPr lang="fi-FI" dirty="0" smtClean="0"/>
              <a:t> - vrt. v. 2009/ 55 –</a:t>
            </a:r>
            <a:r>
              <a:rPr lang="fi-FI" dirty="0" err="1" smtClean="0"/>
              <a:t>vuotiaat</a:t>
            </a:r>
            <a:r>
              <a:rPr lang="fi-FI" dirty="0" smtClean="0"/>
              <a:t> !</a:t>
            </a:r>
          </a:p>
          <a:p>
            <a:pPr marL="0" indent="0">
              <a:lnSpc>
                <a:spcPct val="80000"/>
              </a:lnSpc>
              <a:buNone/>
            </a:pPr>
            <a:endParaRPr lang="fi-FI" dirty="0"/>
          </a:p>
          <a:p>
            <a:pPr>
              <a:lnSpc>
                <a:spcPct val="80000"/>
              </a:lnSpc>
              <a:buFont typeface="Arial" pitchFamily="34" charset="0"/>
              <a:buChar char="•"/>
            </a:pPr>
            <a:r>
              <a:rPr lang="fi-FI" dirty="0"/>
              <a:t>+ </a:t>
            </a:r>
            <a:r>
              <a:rPr lang="fi-FI" dirty="0" smtClean="0"/>
              <a:t>58 </a:t>
            </a:r>
            <a:r>
              <a:rPr lang="fi-FI" dirty="0"/>
              <a:t>– </a:t>
            </a:r>
            <a:r>
              <a:rPr lang="fi-FI" dirty="0" err="1"/>
              <a:t>vuotiaiden</a:t>
            </a:r>
            <a:r>
              <a:rPr lang="fi-FI" dirty="0"/>
              <a:t> </a:t>
            </a:r>
            <a:r>
              <a:rPr lang="fi-FI" dirty="0" smtClean="0"/>
              <a:t>ja sitä vanhempien osuus on </a:t>
            </a:r>
            <a:r>
              <a:rPr lang="fi-FI" dirty="0"/>
              <a:t>jatkuvasti </a:t>
            </a:r>
            <a:r>
              <a:rPr lang="fi-FI" dirty="0" smtClean="0"/>
              <a:t>noussut vuodesta 2009 lukien (v. 2009/ 17,43 % - v. 2014/        21,09 %</a:t>
            </a:r>
          </a:p>
          <a:p>
            <a:pPr marL="0" indent="0">
              <a:lnSpc>
                <a:spcPct val="80000"/>
              </a:lnSpc>
              <a:buNone/>
            </a:pPr>
            <a:endParaRPr lang="fi-FI" dirty="0"/>
          </a:p>
          <a:p>
            <a:pPr>
              <a:lnSpc>
                <a:spcPct val="80000"/>
              </a:lnSpc>
              <a:buFont typeface="Arial" pitchFamily="34" charset="0"/>
              <a:buChar char="•"/>
            </a:pPr>
            <a:r>
              <a:rPr lang="fi-FI" dirty="0"/>
              <a:t>vakinaisen henkilöstön keski-ikä </a:t>
            </a:r>
            <a:r>
              <a:rPr lang="fi-FI" dirty="0" smtClean="0"/>
              <a:t>47,7 </a:t>
            </a:r>
            <a:r>
              <a:rPr lang="fi-FI" dirty="0"/>
              <a:t>(ei merkittävää muutosta vuodesta </a:t>
            </a:r>
            <a:r>
              <a:rPr lang="fi-FI" dirty="0" smtClean="0"/>
              <a:t>2009); koko henkilöstön 43,55 vuotta</a:t>
            </a:r>
          </a:p>
          <a:p>
            <a:pPr marL="0" indent="0">
              <a:lnSpc>
                <a:spcPct val="80000"/>
              </a:lnSpc>
              <a:buNone/>
            </a:pPr>
            <a:endParaRPr lang="fi-FI" dirty="0" smtClean="0"/>
          </a:p>
          <a:p>
            <a:pPr>
              <a:lnSpc>
                <a:spcPct val="80000"/>
              </a:lnSpc>
              <a:buFont typeface="Arial" pitchFamily="34" charset="0"/>
              <a:buChar char="•"/>
            </a:pPr>
            <a:r>
              <a:rPr lang="fi-FI" dirty="0" smtClean="0"/>
              <a:t>+ 64 –</a:t>
            </a:r>
            <a:r>
              <a:rPr lang="fi-FI" dirty="0" err="1" smtClean="0"/>
              <a:t>vuotiaita</a:t>
            </a:r>
            <a:r>
              <a:rPr lang="fi-FI" dirty="0" smtClean="0"/>
              <a:t>  123 (31.12.2014) ; </a:t>
            </a:r>
            <a:r>
              <a:rPr lang="fi-FI" dirty="0" err="1" smtClean="0"/>
              <a:t>vrt</a:t>
            </a:r>
            <a:r>
              <a:rPr lang="fi-FI" dirty="0" smtClean="0"/>
              <a:t> v. 2009/ 66</a:t>
            </a:r>
            <a:endParaRPr lang="fi-FI" dirty="0"/>
          </a:p>
          <a:p>
            <a:pPr marL="0" indent="0">
              <a:lnSpc>
                <a:spcPct val="90000"/>
              </a:lnSpc>
              <a:buNone/>
            </a:pP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fi-FI" smtClean="0"/>
              <a:t>19.03.2014</a:t>
            </a:r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fi-FI" smtClean="0"/>
              <a:t>Maaria Palomäki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7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16692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84000" y="620688"/>
            <a:ext cx="7776000" cy="432048"/>
          </a:xfrm>
        </p:spPr>
        <p:txBody>
          <a:bodyPr>
            <a:normAutofit fontScale="90000"/>
          </a:bodyPr>
          <a:lstStyle/>
          <a:p>
            <a:pPr marL="0" indent="0">
              <a:lnSpc>
                <a:spcPct val="90000"/>
              </a:lnSpc>
            </a:pPr>
            <a:r>
              <a:rPr lang="fi-FI" dirty="0"/>
              <a:t>Haasteet: talous ja osaamisen turvaaminen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3"/>
          </p:nvPr>
        </p:nvSpPr>
        <p:spPr>
          <a:xfrm>
            <a:off x="684213" y="1124744"/>
            <a:ext cx="7775575" cy="4896644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90000"/>
              </a:lnSpc>
              <a:buNone/>
            </a:pPr>
            <a:endParaRPr lang="fi-FI" dirty="0"/>
          </a:p>
          <a:p>
            <a:pPr>
              <a:lnSpc>
                <a:spcPct val="90000"/>
              </a:lnSpc>
            </a:pPr>
            <a:r>
              <a:rPr lang="fi-FI" dirty="0"/>
              <a:t>Henkilöstön </a:t>
            </a:r>
            <a:r>
              <a:rPr lang="fi-FI" dirty="0" smtClean="0"/>
              <a:t>määrä - </a:t>
            </a:r>
            <a:r>
              <a:rPr lang="fi-FI" dirty="0"/>
              <a:t>taloudelliset </a:t>
            </a:r>
            <a:r>
              <a:rPr lang="fi-FI" dirty="0" smtClean="0"/>
              <a:t>resurssit ja toimialalle asetetut tavoitteet asettavat rajat henkilöstön määrälle</a:t>
            </a:r>
          </a:p>
          <a:p>
            <a:pPr>
              <a:lnSpc>
                <a:spcPct val="90000"/>
              </a:lnSpc>
            </a:pPr>
            <a:endParaRPr lang="fi-FI" dirty="0" smtClean="0"/>
          </a:p>
          <a:p>
            <a:pPr>
              <a:lnSpc>
                <a:spcPct val="90000"/>
              </a:lnSpc>
            </a:pPr>
            <a:r>
              <a:rPr lang="fi-FI" dirty="0"/>
              <a:t>Henkilöstön saatavuus </a:t>
            </a:r>
            <a:r>
              <a:rPr lang="fi-FI" dirty="0" smtClean="0"/>
              <a:t>- edellyttää onnistuneita rekrytointeja </a:t>
            </a:r>
            <a:endParaRPr lang="fi-FI" dirty="0"/>
          </a:p>
          <a:p>
            <a:pPr marL="0" indent="0">
              <a:lnSpc>
                <a:spcPct val="90000"/>
              </a:lnSpc>
              <a:buNone/>
            </a:pPr>
            <a:endParaRPr lang="fi-FI" dirty="0"/>
          </a:p>
          <a:p>
            <a:pPr marL="0" indent="0">
              <a:lnSpc>
                <a:spcPct val="90000"/>
              </a:lnSpc>
              <a:buNone/>
            </a:pPr>
            <a:r>
              <a:rPr lang="fi-FI" dirty="0"/>
              <a:t>Ennusteen mukaan vuosina </a:t>
            </a:r>
            <a:r>
              <a:rPr lang="fi-FI" dirty="0" smtClean="0"/>
              <a:t>2015 </a:t>
            </a:r>
            <a:r>
              <a:rPr lang="fi-FI" dirty="0"/>
              <a:t>– </a:t>
            </a:r>
            <a:r>
              <a:rPr lang="fi-FI" dirty="0" smtClean="0"/>
              <a:t>2019 </a:t>
            </a:r>
            <a:r>
              <a:rPr lang="fi-FI" dirty="0"/>
              <a:t>yhteensä </a:t>
            </a:r>
            <a:r>
              <a:rPr lang="fi-FI" dirty="0" smtClean="0"/>
              <a:t>576 </a:t>
            </a:r>
            <a:r>
              <a:rPr lang="fi-FI" dirty="0"/>
              <a:t>vakituista </a:t>
            </a:r>
            <a:r>
              <a:rPr lang="fi-FI" dirty="0" smtClean="0"/>
              <a:t>jää </a:t>
            </a:r>
            <a:r>
              <a:rPr lang="fi-FI" dirty="0"/>
              <a:t>eläkkeelle </a:t>
            </a:r>
            <a:r>
              <a:rPr lang="fi-FI" dirty="0" smtClean="0"/>
              <a:t> (Liite 30)</a:t>
            </a:r>
          </a:p>
          <a:p>
            <a:pPr marL="0" indent="0">
              <a:lnSpc>
                <a:spcPct val="90000"/>
              </a:lnSpc>
              <a:buNone/>
            </a:pPr>
            <a:endParaRPr lang="fi-FI" dirty="0" smtClean="0">
              <a:sym typeface="Wingdings" panose="05000000000000000000" pitchFamily="2" charset="2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fi-FI" dirty="0" smtClean="0">
                <a:sym typeface="Wingdings" panose="05000000000000000000" pitchFamily="2" charset="2"/>
              </a:rPr>
              <a:t>Rekrytoinnit v. 2014 (Liite 25)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fi-FI" dirty="0">
                <a:sym typeface="Wingdings" panose="05000000000000000000" pitchFamily="2" charset="2"/>
              </a:rPr>
              <a:t> </a:t>
            </a:r>
            <a:r>
              <a:rPr lang="fi-FI" dirty="0" smtClean="0">
                <a:sym typeface="Wingdings" panose="05000000000000000000" pitchFamily="2" charset="2"/>
              </a:rPr>
              <a:t>   - rekrytoinnit vähentyneet merkittävästi edellisestä vuodesta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fi-FI" dirty="0">
                <a:sym typeface="Wingdings" panose="05000000000000000000" pitchFamily="2" charset="2"/>
              </a:rPr>
              <a:t> </a:t>
            </a:r>
            <a:r>
              <a:rPr lang="fi-FI" dirty="0" smtClean="0">
                <a:sym typeface="Wingdings" panose="05000000000000000000" pitchFamily="2" charset="2"/>
              </a:rPr>
              <a:t>    (v. 2014 yht. 234 kpl/ v. 2013 yht. 311 kpl); lupamenettely!</a:t>
            </a:r>
            <a:endParaRPr lang="fi-FI" dirty="0">
              <a:sym typeface="Wingdings" panose="05000000000000000000" pitchFamily="2" charset="2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fi-FI" dirty="0" smtClean="0"/>
              <a:t>    - </a:t>
            </a:r>
            <a:r>
              <a:rPr lang="fi-FI" dirty="0"/>
              <a:t>epäonnistuneet rekrytoinnit </a:t>
            </a:r>
            <a:r>
              <a:rPr lang="fi-FI" dirty="0" smtClean="0"/>
              <a:t>(= ei </a:t>
            </a:r>
            <a:r>
              <a:rPr lang="fi-FI" dirty="0"/>
              <a:t>riittävästi hakijoita tai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fi-FI" dirty="0"/>
              <a:t>      pätevyys puuttuu): Lääkärit ja hammaslääkärit/ n. </a:t>
            </a:r>
            <a:r>
              <a:rPr lang="fi-FI" dirty="0" smtClean="0"/>
              <a:t>19 </a:t>
            </a:r>
            <a:r>
              <a:rPr lang="fi-FI" dirty="0"/>
              <a:t>% </a:t>
            </a:r>
          </a:p>
          <a:p>
            <a:pPr marL="0" indent="0">
              <a:buNone/>
            </a:pPr>
            <a:r>
              <a:rPr lang="fi-FI" dirty="0"/>
              <a:t>    - </a:t>
            </a:r>
            <a:r>
              <a:rPr lang="fi-FI" dirty="0" smtClean="0"/>
              <a:t>epäonnistuneiden </a:t>
            </a:r>
            <a:r>
              <a:rPr lang="fi-FI" dirty="0"/>
              <a:t>rekrytointien osuus </a:t>
            </a:r>
            <a:r>
              <a:rPr lang="fi-FI" dirty="0" smtClean="0"/>
              <a:t>kaikista  </a:t>
            </a:r>
          </a:p>
          <a:p>
            <a:pPr marL="0" indent="0">
              <a:buNone/>
            </a:pPr>
            <a:r>
              <a:rPr lang="fi-FI" dirty="0"/>
              <a:t> </a:t>
            </a:r>
            <a:r>
              <a:rPr lang="fi-FI" dirty="0" smtClean="0"/>
              <a:t>     rekrytoinneista</a:t>
            </a:r>
            <a:r>
              <a:rPr lang="fi-FI" dirty="0"/>
              <a:t> </a:t>
            </a:r>
            <a:r>
              <a:rPr lang="fi-FI" dirty="0" smtClean="0"/>
              <a:t>puolittunut </a:t>
            </a:r>
            <a:r>
              <a:rPr lang="fi-FI" dirty="0"/>
              <a:t>edellisestä </a:t>
            </a:r>
            <a:r>
              <a:rPr lang="fi-FI" dirty="0" smtClean="0"/>
              <a:t>vuodesta</a:t>
            </a:r>
            <a:endParaRPr lang="fi-FI" dirty="0"/>
          </a:p>
          <a:p>
            <a:pPr marL="0" indent="0">
              <a:buNone/>
            </a:pPr>
            <a:r>
              <a:rPr lang="fi-FI" dirty="0"/>
              <a:t>    </a:t>
            </a:r>
            <a:r>
              <a:rPr lang="fi-FI" dirty="0" smtClean="0"/>
              <a:t>- tulovaihtuvuus% laskenut edellisten kahden vuoden </a:t>
            </a:r>
          </a:p>
          <a:p>
            <a:pPr marL="0" indent="0">
              <a:buNone/>
            </a:pPr>
            <a:r>
              <a:rPr lang="fi-FI" dirty="0"/>
              <a:t> </a:t>
            </a:r>
            <a:r>
              <a:rPr lang="fi-FI" dirty="0" smtClean="0"/>
              <a:t>     tasosta (Liite 26); näkyy vakituisten määrän osuuden laskuna</a:t>
            </a:r>
          </a:p>
          <a:p>
            <a:pPr marL="0" indent="0">
              <a:buNone/>
            </a:pPr>
            <a:r>
              <a:rPr lang="fi-FI" dirty="0"/>
              <a:t> </a:t>
            </a:r>
            <a:r>
              <a:rPr lang="fi-FI" dirty="0" smtClean="0"/>
              <a:t>     kaikista palvelussuhdemuodoista (Liite 7) 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fi-FI" smtClean="0"/>
              <a:t>19.03.2014</a:t>
            </a:r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fi-FI" smtClean="0"/>
              <a:t>Maaria Palomäki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8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43750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Onnistumisia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 dirty="0" smtClean="0"/>
              <a:t>Henkilötyövuodet tulosalueittain v. 2014 ja v. 2013 (</a:t>
            </a:r>
            <a:r>
              <a:rPr lang="fi-FI" dirty="0"/>
              <a:t>Liite </a:t>
            </a:r>
            <a:r>
              <a:rPr lang="fi-FI" dirty="0" smtClean="0"/>
              <a:t>16)</a:t>
            </a:r>
            <a:endParaRPr lang="fi-FI" dirty="0"/>
          </a:p>
          <a:p>
            <a:pPr marL="0" indent="0">
              <a:buNone/>
            </a:pPr>
            <a:endParaRPr lang="fi-FI" dirty="0" smtClean="0"/>
          </a:p>
          <a:p>
            <a:pPr marL="0" indent="0">
              <a:buNone/>
            </a:pPr>
            <a:r>
              <a:rPr lang="fi-FI" dirty="0"/>
              <a:t> </a:t>
            </a:r>
            <a:r>
              <a:rPr lang="fi-FI" dirty="0" smtClean="0"/>
              <a:t>            </a:t>
            </a:r>
            <a:r>
              <a:rPr lang="fi-FI" u="sng" dirty="0" smtClean="0"/>
              <a:t>2014</a:t>
            </a:r>
            <a:r>
              <a:rPr lang="fi-FI" dirty="0" smtClean="0"/>
              <a:t>				</a:t>
            </a:r>
            <a:r>
              <a:rPr lang="fi-FI" u="sng" dirty="0" smtClean="0"/>
              <a:t>2013</a:t>
            </a:r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r>
              <a:rPr lang="fi-FI" dirty="0">
                <a:solidFill>
                  <a:schemeClr val="tx1"/>
                </a:solidFill>
              </a:rPr>
              <a:t>m</a:t>
            </a:r>
            <a:r>
              <a:rPr lang="fi-FI" dirty="0" smtClean="0">
                <a:solidFill>
                  <a:schemeClr val="tx1"/>
                </a:solidFill>
              </a:rPr>
              <a:t>uutos ed. yhteensä </a:t>
            </a:r>
            <a:r>
              <a:rPr lang="fi-FI" dirty="0" smtClean="0">
                <a:solidFill>
                  <a:srgbClr val="FF0000"/>
                </a:solidFill>
              </a:rPr>
              <a:t>– 0,65 %		- 1,29 %	</a:t>
            </a:r>
          </a:p>
          <a:p>
            <a:pPr marL="0" indent="0">
              <a:buNone/>
            </a:pPr>
            <a:endParaRPr lang="fi-FI" dirty="0"/>
          </a:p>
          <a:p>
            <a:r>
              <a:rPr lang="fi-FI" dirty="0" smtClean="0"/>
              <a:t>Hallinto     </a:t>
            </a:r>
            <a:r>
              <a:rPr lang="fi-FI" dirty="0" smtClean="0">
                <a:solidFill>
                  <a:srgbClr val="FF0000"/>
                </a:solidFill>
              </a:rPr>
              <a:t>- 8,09 %			- 12,15 %</a:t>
            </a:r>
          </a:p>
          <a:p>
            <a:r>
              <a:rPr lang="fi-FI" dirty="0" smtClean="0"/>
              <a:t>Tuke          + 35 %			</a:t>
            </a:r>
            <a:r>
              <a:rPr lang="fi-FI" dirty="0" smtClean="0">
                <a:solidFill>
                  <a:srgbClr val="FF0000"/>
                </a:solidFill>
              </a:rPr>
              <a:t>- 4,26 %</a:t>
            </a:r>
          </a:p>
          <a:p>
            <a:r>
              <a:rPr lang="fi-FI" dirty="0" err="1" smtClean="0"/>
              <a:t>Sostyö</a:t>
            </a:r>
            <a:r>
              <a:rPr lang="fi-FI" dirty="0" smtClean="0"/>
              <a:t>      </a:t>
            </a:r>
            <a:r>
              <a:rPr lang="fi-FI" dirty="0" smtClean="0">
                <a:solidFill>
                  <a:srgbClr val="FF0000"/>
                </a:solidFill>
              </a:rPr>
              <a:t>- 0,04 %			</a:t>
            </a:r>
            <a:r>
              <a:rPr lang="fi-FI" dirty="0">
                <a:solidFill>
                  <a:schemeClr val="tx1"/>
                </a:solidFill>
              </a:rPr>
              <a:t>+</a:t>
            </a:r>
            <a:r>
              <a:rPr lang="fi-FI" dirty="0" smtClean="0">
                <a:solidFill>
                  <a:srgbClr val="FF0000"/>
                </a:solidFill>
              </a:rPr>
              <a:t>  </a:t>
            </a:r>
            <a:r>
              <a:rPr lang="fi-FI" dirty="0" smtClean="0">
                <a:solidFill>
                  <a:schemeClr val="tx1"/>
                </a:solidFill>
              </a:rPr>
              <a:t>1,17 %</a:t>
            </a:r>
          </a:p>
          <a:p>
            <a:r>
              <a:rPr lang="fi-FI" dirty="0" err="1" smtClean="0"/>
              <a:t>Pth</a:t>
            </a:r>
            <a:r>
              <a:rPr lang="fi-FI" dirty="0" smtClean="0"/>
              <a:t>            + 0,29 %			+  2,66 %</a:t>
            </a:r>
          </a:p>
          <a:p>
            <a:r>
              <a:rPr lang="fi-FI" dirty="0" err="1" smtClean="0"/>
              <a:t>Esh</a:t>
            </a:r>
            <a:r>
              <a:rPr lang="fi-FI" dirty="0" smtClean="0"/>
              <a:t>           + 0,30 %			</a:t>
            </a:r>
            <a:r>
              <a:rPr lang="fi-FI" dirty="0"/>
              <a:t>+</a:t>
            </a:r>
            <a:r>
              <a:rPr lang="fi-FI" dirty="0" smtClean="0"/>
              <a:t>  0,96 %</a:t>
            </a:r>
          </a:p>
          <a:p>
            <a:r>
              <a:rPr lang="fi-FI" dirty="0" err="1" smtClean="0"/>
              <a:t>Kupa</a:t>
            </a:r>
            <a:r>
              <a:rPr lang="fi-FI" dirty="0" smtClean="0"/>
              <a:t>         + 1,06 %			+ 0,48 %</a:t>
            </a:r>
          </a:p>
          <a:p>
            <a:r>
              <a:rPr lang="fi-FI" dirty="0" err="1" smtClean="0"/>
              <a:t>Vanhusp</a:t>
            </a:r>
            <a:r>
              <a:rPr lang="fi-FI" dirty="0" smtClean="0"/>
              <a:t>   </a:t>
            </a:r>
            <a:r>
              <a:rPr lang="fi-FI" dirty="0" smtClean="0">
                <a:solidFill>
                  <a:srgbClr val="FF0000"/>
                </a:solidFill>
              </a:rPr>
              <a:t>-1,52 %			</a:t>
            </a:r>
            <a:r>
              <a:rPr lang="fi-FI" dirty="0" smtClean="0">
                <a:solidFill>
                  <a:schemeClr val="tx1"/>
                </a:solidFill>
              </a:rPr>
              <a:t>+ 0,89 %</a:t>
            </a:r>
            <a:endParaRPr lang="fi-FI" dirty="0">
              <a:solidFill>
                <a:schemeClr val="tx1"/>
              </a:solidFill>
            </a:endParaRP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fi-FI" smtClean="0"/>
              <a:t>19.03.2014</a:t>
            </a:r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fi-FI" smtClean="0"/>
              <a:t>Maaria Palomäki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9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13802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ku_ppt-pohja_25012012">
  <a:themeElements>
    <a:clrScheme name="Mukautettu 1">
      <a:dk1>
        <a:sysClr val="windowText" lastClr="000000"/>
      </a:dk1>
      <a:lt1>
        <a:srgbClr val="FFFFFF"/>
      </a:lt1>
      <a:dk2>
        <a:srgbClr val="00468B"/>
      </a:dk2>
      <a:lt2>
        <a:srgbClr val="EEECE1"/>
      </a:lt2>
      <a:accent1>
        <a:srgbClr val="00468B"/>
      </a:accent1>
      <a:accent2>
        <a:srgbClr val="FFB92F"/>
      </a:accent2>
      <a:accent3>
        <a:srgbClr val="B61130"/>
      </a:accent3>
      <a:accent4>
        <a:srgbClr val="FC670D"/>
      </a:accent4>
      <a:accent5>
        <a:srgbClr val="32AACD"/>
      </a:accent5>
      <a:accent6>
        <a:srgbClr val="808080"/>
      </a:accent6>
      <a:hlink>
        <a:srgbClr val="00367A"/>
      </a:hlink>
      <a:folHlink>
        <a:srgbClr val="32AACD"/>
      </a:folHlink>
    </a:clrScheme>
    <a:fontScheme name="Office, klassinen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2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-teema">
  <a:themeElements>
    <a:clrScheme name="Turun kaupunki">
      <a:dk1>
        <a:sysClr val="windowText" lastClr="000000"/>
      </a:dk1>
      <a:lt1>
        <a:sysClr val="window" lastClr="FFFFFF"/>
      </a:lt1>
      <a:dk2>
        <a:srgbClr val="298AAD"/>
      </a:dk2>
      <a:lt2>
        <a:srgbClr val="EEECE1"/>
      </a:lt2>
      <a:accent1>
        <a:srgbClr val="00468B"/>
      </a:accent1>
      <a:accent2>
        <a:srgbClr val="FFB92F"/>
      </a:accent2>
      <a:accent3>
        <a:srgbClr val="B61130"/>
      </a:accent3>
      <a:accent4>
        <a:srgbClr val="FC670D"/>
      </a:accent4>
      <a:accent5>
        <a:srgbClr val="298AAD"/>
      </a:accent5>
      <a:accent6>
        <a:srgbClr val="2C9024"/>
      </a:accent6>
      <a:hlink>
        <a:srgbClr val="0000FF"/>
      </a:hlink>
      <a:folHlink>
        <a:srgbClr val="800080"/>
      </a:folHlink>
    </a:clrScheme>
    <a:fontScheme name="Turun kaupunki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ema">
  <a:themeElements>
    <a:clrScheme name="Turun kaupunki">
      <a:dk1>
        <a:sysClr val="windowText" lastClr="000000"/>
      </a:dk1>
      <a:lt1>
        <a:sysClr val="window" lastClr="FFFFFF"/>
      </a:lt1>
      <a:dk2>
        <a:srgbClr val="298AAD"/>
      </a:dk2>
      <a:lt2>
        <a:srgbClr val="EEECE1"/>
      </a:lt2>
      <a:accent1>
        <a:srgbClr val="00468B"/>
      </a:accent1>
      <a:accent2>
        <a:srgbClr val="FFB92F"/>
      </a:accent2>
      <a:accent3>
        <a:srgbClr val="B61130"/>
      </a:accent3>
      <a:accent4>
        <a:srgbClr val="FC670D"/>
      </a:accent4>
      <a:accent5>
        <a:srgbClr val="298AAD"/>
      </a:accent5>
      <a:accent6>
        <a:srgbClr val="2C9024"/>
      </a:accent6>
      <a:hlink>
        <a:srgbClr val="0000FF"/>
      </a:hlink>
      <a:folHlink>
        <a:srgbClr val="800080"/>
      </a:folHlink>
    </a:clrScheme>
    <a:fontScheme name="Turun kaupunki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3339</TotalTime>
  <Words>1014</Words>
  <Application>Microsoft Office PowerPoint</Application>
  <PresentationFormat>Näytössä katseltava diaesitys (4:3)</PresentationFormat>
  <Paragraphs>311</Paragraphs>
  <Slides>13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13</vt:i4>
      </vt:variant>
    </vt:vector>
  </HeadingPairs>
  <TitlesOfParts>
    <vt:vector size="16" baseType="lpstr">
      <vt:lpstr>Arial</vt:lpstr>
      <vt:lpstr>Wingdings</vt:lpstr>
      <vt:lpstr>tku_ppt-pohja_25012012</vt:lpstr>
      <vt:lpstr>                Henkilöstöraportti 2014               Tiivistelmä   </vt:lpstr>
      <vt:lpstr>Yleistä</vt:lpstr>
      <vt:lpstr>  Henkilöstöraportin sisällöstä </vt:lpstr>
      <vt:lpstr>    Raportin sisällöstä </vt:lpstr>
      <vt:lpstr>Kaupungin henkilöstön määrä</vt:lpstr>
      <vt:lpstr>Työllistäminen </vt:lpstr>
      <vt:lpstr>Henkilöstön ikä (Liitteet 10 – 12)</vt:lpstr>
      <vt:lpstr>Haasteet: talous ja osaamisen turvaaminen</vt:lpstr>
      <vt:lpstr>Onnistumisia</vt:lpstr>
      <vt:lpstr>Onnistumisia</vt:lpstr>
      <vt:lpstr>Onnistumisia</vt:lpstr>
      <vt:lpstr>Vaatii toimenpiteitä</vt:lpstr>
      <vt:lpstr>Tilinpäätöksen ”tulos” suhteessa henkilöstöohjelman tavoitteisiin</vt:lpstr>
    </vt:vector>
  </TitlesOfParts>
  <Company>Turun kaupunki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Palomäki Maaria</dc:creator>
  <cp:lastModifiedBy>Railamaa Jaana</cp:lastModifiedBy>
  <cp:revision>277</cp:revision>
  <cp:lastPrinted>2015-08-24T10:59:28Z</cp:lastPrinted>
  <dcterms:created xsi:type="dcterms:W3CDTF">2012-01-04T10:39:25Z</dcterms:created>
  <dcterms:modified xsi:type="dcterms:W3CDTF">2015-08-26T05:13:04Z</dcterms:modified>
</cp:coreProperties>
</file>