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1"/>
  </p:notesMasterIdLst>
  <p:sldIdLst>
    <p:sldId id="258" r:id="rId6"/>
    <p:sldId id="259" r:id="rId7"/>
    <p:sldId id="260" r:id="rId8"/>
    <p:sldId id="261" r:id="rId9"/>
    <p:sldId id="262" r:id="rId10"/>
  </p:sldIdLst>
  <p:sldSz cx="9144000" cy="6858000" type="screen4x3"/>
  <p:notesSz cx="6724650" cy="9774238"/>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32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14015" cy="488712"/>
          </a:xfrm>
          <a:prstGeom prst="rect">
            <a:avLst/>
          </a:prstGeom>
        </p:spPr>
        <p:txBody>
          <a:bodyPr vert="horz" lIns="90196" tIns="45098" rIns="90196" bIns="45098" rtlCol="0"/>
          <a:lstStyle>
            <a:lvl1pPr algn="l">
              <a:defRPr sz="1200"/>
            </a:lvl1pPr>
          </a:lstStyle>
          <a:p>
            <a:endParaRPr lang="fi-FI"/>
          </a:p>
        </p:txBody>
      </p:sp>
      <p:sp>
        <p:nvSpPr>
          <p:cNvPr id="3" name="Päivämäärän paikkamerkki 2"/>
          <p:cNvSpPr>
            <a:spLocks noGrp="1"/>
          </p:cNvSpPr>
          <p:nvPr>
            <p:ph type="dt" idx="1"/>
          </p:nvPr>
        </p:nvSpPr>
        <p:spPr>
          <a:xfrm>
            <a:off x="3809079" y="0"/>
            <a:ext cx="2914015" cy="488712"/>
          </a:xfrm>
          <a:prstGeom prst="rect">
            <a:avLst/>
          </a:prstGeom>
        </p:spPr>
        <p:txBody>
          <a:bodyPr vert="horz" lIns="90196" tIns="45098" rIns="90196" bIns="45098" rtlCol="0"/>
          <a:lstStyle>
            <a:lvl1pPr algn="r">
              <a:defRPr sz="1200"/>
            </a:lvl1pPr>
          </a:lstStyle>
          <a:p>
            <a:fld id="{33B87906-88D0-44DF-B1C5-AADF8C97A853}" type="datetimeFigureOut">
              <a:rPr lang="fi-FI" smtClean="0"/>
              <a:t>23.4.2015</a:t>
            </a:fld>
            <a:endParaRPr lang="fi-FI"/>
          </a:p>
        </p:txBody>
      </p:sp>
      <p:sp>
        <p:nvSpPr>
          <p:cNvPr id="4" name="Dian kuvan paikkamerkki 3"/>
          <p:cNvSpPr>
            <a:spLocks noGrp="1" noRot="1" noChangeAspect="1"/>
          </p:cNvSpPr>
          <p:nvPr>
            <p:ph type="sldImg" idx="2"/>
          </p:nvPr>
        </p:nvSpPr>
        <p:spPr>
          <a:xfrm>
            <a:off x="919163" y="733425"/>
            <a:ext cx="4886325" cy="3663950"/>
          </a:xfrm>
          <a:prstGeom prst="rect">
            <a:avLst/>
          </a:prstGeom>
          <a:noFill/>
          <a:ln w="12700">
            <a:solidFill>
              <a:prstClr val="black"/>
            </a:solidFill>
          </a:ln>
        </p:spPr>
        <p:txBody>
          <a:bodyPr vert="horz" lIns="90196" tIns="45098" rIns="90196" bIns="45098" rtlCol="0" anchor="ctr"/>
          <a:lstStyle/>
          <a:p>
            <a:endParaRPr lang="fi-FI"/>
          </a:p>
        </p:txBody>
      </p:sp>
      <p:sp>
        <p:nvSpPr>
          <p:cNvPr id="5" name="Huomautusten paikkamerkki 4"/>
          <p:cNvSpPr>
            <a:spLocks noGrp="1"/>
          </p:cNvSpPr>
          <p:nvPr>
            <p:ph type="body" sz="quarter" idx="3"/>
          </p:nvPr>
        </p:nvSpPr>
        <p:spPr>
          <a:xfrm>
            <a:off x="672465" y="4642764"/>
            <a:ext cx="5379720" cy="4398407"/>
          </a:xfrm>
          <a:prstGeom prst="rect">
            <a:avLst/>
          </a:prstGeom>
        </p:spPr>
        <p:txBody>
          <a:bodyPr vert="horz" lIns="90196" tIns="45098" rIns="90196" bIns="45098" rtlCol="0"/>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9283830"/>
            <a:ext cx="2914015" cy="488712"/>
          </a:xfrm>
          <a:prstGeom prst="rect">
            <a:avLst/>
          </a:prstGeom>
        </p:spPr>
        <p:txBody>
          <a:bodyPr vert="horz" lIns="90196" tIns="45098" rIns="90196" bIns="45098" rtlCol="0" anchor="b"/>
          <a:lstStyle>
            <a:lvl1pPr algn="l">
              <a:defRPr sz="1200"/>
            </a:lvl1pPr>
          </a:lstStyle>
          <a:p>
            <a:endParaRPr lang="fi-FI"/>
          </a:p>
        </p:txBody>
      </p:sp>
      <p:sp>
        <p:nvSpPr>
          <p:cNvPr id="7" name="Dian numeron paikkamerkki 6"/>
          <p:cNvSpPr>
            <a:spLocks noGrp="1"/>
          </p:cNvSpPr>
          <p:nvPr>
            <p:ph type="sldNum" sz="quarter" idx="5"/>
          </p:nvPr>
        </p:nvSpPr>
        <p:spPr>
          <a:xfrm>
            <a:off x="3809079" y="9283830"/>
            <a:ext cx="2914015" cy="488712"/>
          </a:xfrm>
          <a:prstGeom prst="rect">
            <a:avLst/>
          </a:prstGeom>
        </p:spPr>
        <p:txBody>
          <a:bodyPr vert="horz" lIns="90196" tIns="45098" rIns="90196" bIns="45098" rtlCol="0" anchor="b"/>
          <a:lstStyle>
            <a:lvl1pPr algn="r">
              <a:defRPr sz="1200"/>
            </a:lvl1pPr>
          </a:lstStyle>
          <a:p>
            <a:fld id="{4AFEB65A-E4B0-44E7-94B3-A384AB5E4297}" type="slidenum">
              <a:rPr lang="fi-FI" smtClean="0"/>
              <a:t>‹#›</a:t>
            </a:fld>
            <a:endParaRPr lang="fi-FI"/>
          </a:p>
        </p:txBody>
      </p:sp>
    </p:spTree>
    <p:extLst>
      <p:ext uri="{BB962C8B-B14F-4D97-AF65-F5344CB8AC3E}">
        <p14:creationId xmlns:p14="http://schemas.microsoft.com/office/powerpoint/2010/main" val="1403350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smtClean="0"/>
              <a:t>Muokkaa perustyyl. napsautt.</a:t>
            </a:r>
            <a:endParaRPr lang="fi-FI"/>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B0D5649C-C2F8-47B2-80FA-9A5EF24A4BC5}" type="datetime1">
              <a:rPr lang="fi-FI" smtClean="0"/>
              <a:t>23.4.2015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35085906-83AE-43AF-9375-B665D10CBA75}" type="slidenum">
              <a:rPr lang="fi-FI" smtClean="0"/>
              <a:t>‹#›</a:t>
            </a:fld>
            <a:endParaRPr lang="fi-FI"/>
          </a:p>
        </p:txBody>
      </p:sp>
    </p:spTree>
    <p:extLst>
      <p:ext uri="{BB962C8B-B14F-4D97-AF65-F5344CB8AC3E}">
        <p14:creationId xmlns:p14="http://schemas.microsoft.com/office/powerpoint/2010/main" val="3703324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73422FC6-6B24-4794-A920-683ADCE9E25C}" type="datetime1">
              <a:rPr lang="fi-FI" smtClean="0"/>
              <a:t>23.4.2015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35085906-83AE-43AF-9375-B665D10CBA75}" type="slidenum">
              <a:rPr lang="fi-FI" smtClean="0"/>
              <a:t>‹#›</a:t>
            </a:fld>
            <a:endParaRPr lang="fi-FI"/>
          </a:p>
        </p:txBody>
      </p:sp>
    </p:spTree>
    <p:extLst>
      <p:ext uri="{BB962C8B-B14F-4D97-AF65-F5344CB8AC3E}">
        <p14:creationId xmlns:p14="http://schemas.microsoft.com/office/powerpoint/2010/main" val="982280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05EF9662-A30A-4289-9D09-51AD69B31851}" type="datetime1">
              <a:rPr lang="fi-FI" smtClean="0"/>
              <a:t>23.4.2015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35085906-83AE-43AF-9375-B665D10CBA75}" type="slidenum">
              <a:rPr lang="fi-FI" smtClean="0"/>
              <a:t>‹#›</a:t>
            </a:fld>
            <a:endParaRPr lang="fi-FI"/>
          </a:p>
        </p:txBody>
      </p:sp>
    </p:spTree>
    <p:extLst>
      <p:ext uri="{BB962C8B-B14F-4D97-AF65-F5344CB8AC3E}">
        <p14:creationId xmlns:p14="http://schemas.microsoft.com/office/powerpoint/2010/main" val="2908467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37A7B5D7-F14E-4F34-ACC4-15236C5B81B5}" type="datetime1">
              <a:rPr lang="fi-FI" smtClean="0"/>
              <a:t>23.4.2015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35085906-83AE-43AF-9375-B665D10CBA75}" type="slidenum">
              <a:rPr lang="fi-FI" smtClean="0"/>
              <a:t>‹#›</a:t>
            </a:fld>
            <a:endParaRPr lang="fi-FI"/>
          </a:p>
        </p:txBody>
      </p:sp>
    </p:spTree>
    <p:extLst>
      <p:ext uri="{BB962C8B-B14F-4D97-AF65-F5344CB8AC3E}">
        <p14:creationId xmlns:p14="http://schemas.microsoft.com/office/powerpoint/2010/main" val="2538051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 napsautt.</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575D7D69-63D4-46FF-90BA-0B30E4FB1E92}" type="datetime1">
              <a:rPr lang="fi-FI" smtClean="0"/>
              <a:t>23.4.2015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35085906-83AE-43AF-9375-B665D10CBA75}" type="slidenum">
              <a:rPr lang="fi-FI" smtClean="0"/>
              <a:t>‹#›</a:t>
            </a:fld>
            <a:endParaRPr lang="fi-FI"/>
          </a:p>
        </p:txBody>
      </p:sp>
    </p:spTree>
    <p:extLst>
      <p:ext uri="{BB962C8B-B14F-4D97-AF65-F5344CB8AC3E}">
        <p14:creationId xmlns:p14="http://schemas.microsoft.com/office/powerpoint/2010/main" val="1889232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5D3EEE0A-FF33-4415-A789-1E354B82D936}" type="datetime1">
              <a:rPr lang="fi-FI" smtClean="0"/>
              <a:t>23.4.2015</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35085906-83AE-43AF-9375-B665D10CBA75}" type="slidenum">
              <a:rPr lang="fi-FI" smtClean="0"/>
              <a:t>‹#›</a:t>
            </a:fld>
            <a:endParaRPr lang="fi-FI"/>
          </a:p>
        </p:txBody>
      </p:sp>
    </p:spTree>
    <p:extLst>
      <p:ext uri="{BB962C8B-B14F-4D97-AF65-F5344CB8AC3E}">
        <p14:creationId xmlns:p14="http://schemas.microsoft.com/office/powerpoint/2010/main" val="2028729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smtClean="0"/>
              <a:t>Muokkaa perustyyl. napsautt.</a:t>
            </a:r>
            <a:endParaRPr lang="fi-FI"/>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A5CD8DB0-E9AE-4D0E-AA94-961F848B6334}" type="datetime1">
              <a:rPr lang="fi-FI" smtClean="0"/>
              <a:t>23.4.2015</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35085906-83AE-43AF-9375-B665D10CBA75}" type="slidenum">
              <a:rPr lang="fi-FI" smtClean="0"/>
              <a:t>‹#›</a:t>
            </a:fld>
            <a:endParaRPr lang="fi-FI"/>
          </a:p>
        </p:txBody>
      </p:sp>
    </p:spTree>
    <p:extLst>
      <p:ext uri="{BB962C8B-B14F-4D97-AF65-F5344CB8AC3E}">
        <p14:creationId xmlns:p14="http://schemas.microsoft.com/office/powerpoint/2010/main" val="286677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9822A463-6DE9-4AD0-B464-430F285EE792}" type="datetime1">
              <a:rPr lang="fi-FI" smtClean="0"/>
              <a:t>23.4.2015</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35085906-83AE-43AF-9375-B665D10CBA75}" type="slidenum">
              <a:rPr lang="fi-FI" smtClean="0"/>
              <a:t>‹#›</a:t>
            </a:fld>
            <a:endParaRPr lang="fi-FI"/>
          </a:p>
        </p:txBody>
      </p:sp>
    </p:spTree>
    <p:extLst>
      <p:ext uri="{BB962C8B-B14F-4D97-AF65-F5344CB8AC3E}">
        <p14:creationId xmlns:p14="http://schemas.microsoft.com/office/powerpoint/2010/main" val="1464166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93693A54-D3CF-4A13-80E6-84D2A2362A53}" type="datetime1">
              <a:rPr lang="fi-FI" smtClean="0"/>
              <a:t>23.4.2015</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35085906-83AE-43AF-9375-B665D10CBA75}" type="slidenum">
              <a:rPr lang="fi-FI" smtClean="0"/>
              <a:t>‹#›</a:t>
            </a:fld>
            <a:endParaRPr lang="fi-FI"/>
          </a:p>
        </p:txBody>
      </p:sp>
    </p:spTree>
    <p:extLst>
      <p:ext uri="{BB962C8B-B14F-4D97-AF65-F5344CB8AC3E}">
        <p14:creationId xmlns:p14="http://schemas.microsoft.com/office/powerpoint/2010/main" val="2465306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smtClean="0"/>
              <a:t>Muokkaa perustyyl. napsautt.</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47DEEBCA-9244-49A1-8FAA-663178249EC1}" type="datetime1">
              <a:rPr lang="fi-FI" smtClean="0"/>
              <a:t>23.4.2015</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35085906-83AE-43AF-9375-B665D10CBA75}" type="slidenum">
              <a:rPr lang="fi-FI" smtClean="0"/>
              <a:t>‹#›</a:t>
            </a:fld>
            <a:endParaRPr lang="fi-FI"/>
          </a:p>
        </p:txBody>
      </p:sp>
    </p:spTree>
    <p:extLst>
      <p:ext uri="{BB962C8B-B14F-4D97-AF65-F5344CB8AC3E}">
        <p14:creationId xmlns:p14="http://schemas.microsoft.com/office/powerpoint/2010/main" val="642455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 napsautt.</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8381A1E8-A89F-4138-8720-DEFB9307AA8D}" type="datetime1">
              <a:rPr lang="fi-FI" smtClean="0"/>
              <a:t>23.4.2015</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35085906-83AE-43AF-9375-B665D10CBA75}" type="slidenum">
              <a:rPr lang="fi-FI" smtClean="0"/>
              <a:t>‹#›</a:t>
            </a:fld>
            <a:endParaRPr lang="fi-FI"/>
          </a:p>
        </p:txBody>
      </p:sp>
    </p:spTree>
    <p:extLst>
      <p:ext uri="{BB962C8B-B14F-4D97-AF65-F5344CB8AC3E}">
        <p14:creationId xmlns:p14="http://schemas.microsoft.com/office/powerpoint/2010/main" val="1512195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76AD1F-5B3D-452A-8665-1ECBF64C3250}" type="datetime1">
              <a:rPr lang="fi-FI" smtClean="0"/>
              <a:t>23.4.2015</a:t>
            </a:fld>
            <a:endParaRPr lang="fi-FI"/>
          </a:p>
        </p:txBody>
      </p:sp>
      <p:sp>
        <p:nvSpPr>
          <p:cNvPr id="5" name="Alatunnisteen paikkamerk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085906-83AE-43AF-9375-B665D10CBA75}" type="slidenum">
              <a:rPr lang="fi-FI" smtClean="0"/>
              <a:t>‹#›</a:t>
            </a:fld>
            <a:endParaRPr lang="fi-FI"/>
          </a:p>
        </p:txBody>
      </p:sp>
    </p:spTree>
    <p:extLst>
      <p:ext uri="{BB962C8B-B14F-4D97-AF65-F5344CB8AC3E}">
        <p14:creationId xmlns:p14="http://schemas.microsoft.com/office/powerpoint/2010/main" val="1781040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755576" y="44624"/>
            <a:ext cx="7772400" cy="288032"/>
          </a:xfrm>
        </p:spPr>
        <p:txBody>
          <a:bodyPr>
            <a:noAutofit/>
          </a:bodyPr>
          <a:lstStyle/>
          <a:p>
            <a:r>
              <a:rPr lang="fi-FI" sz="1400" dirty="0" err="1" smtClean="0"/>
              <a:t>Sosterlan</a:t>
            </a:r>
            <a:r>
              <a:rPr lang="fi-FI" sz="1400" dirty="0" smtClean="0"/>
              <a:t> 01-03.2015 kuukausiseurannan analyysipohja: Terveyspalvelut</a:t>
            </a:r>
            <a:endParaRPr lang="fi-FI" sz="1400" dirty="0"/>
          </a:p>
        </p:txBody>
      </p:sp>
      <p:graphicFrame>
        <p:nvGraphicFramePr>
          <p:cNvPr id="5" name="Taulukko 4"/>
          <p:cNvGraphicFramePr>
            <a:graphicFrameLocks noGrp="1"/>
          </p:cNvGraphicFramePr>
          <p:nvPr>
            <p:extLst>
              <p:ext uri="{D42A27DB-BD31-4B8C-83A1-F6EECF244321}">
                <p14:modId xmlns:p14="http://schemas.microsoft.com/office/powerpoint/2010/main" val="1725974696"/>
              </p:ext>
            </p:extLst>
          </p:nvPr>
        </p:nvGraphicFramePr>
        <p:xfrm>
          <a:off x="107504" y="332656"/>
          <a:ext cx="8928992" cy="6471096"/>
        </p:xfrm>
        <a:graphic>
          <a:graphicData uri="http://schemas.openxmlformats.org/drawingml/2006/table">
            <a:tbl>
              <a:tblPr firstRow="1" bandRow="1">
                <a:tableStyleId>{5C22544A-7EE6-4342-B048-85BDC9FD1C3A}</a:tableStyleId>
              </a:tblPr>
              <a:tblGrid>
                <a:gridCol w="1152128"/>
                <a:gridCol w="7776864"/>
              </a:tblGrid>
              <a:tr h="360040">
                <a:tc>
                  <a:txBody>
                    <a:bodyPr/>
                    <a:lstStyle/>
                    <a:p>
                      <a:r>
                        <a:rPr lang="fi-FI" sz="1400" dirty="0" smtClean="0"/>
                        <a:t>Aihe</a:t>
                      </a:r>
                      <a:endParaRPr lang="fi-FI" sz="1400" dirty="0"/>
                    </a:p>
                  </a:txBody>
                  <a:tcPr/>
                </a:tc>
                <a:tc>
                  <a:txBody>
                    <a:bodyPr/>
                    <a:lstStyle/>
                    <a:p>
                      <a:r>
                        <a:rPr lang="fi-FI" sz="1400" dirty="0" err="1" smtClean="0"/>
                        <a:t>Kommentit/nostot/poikkeamat/riskit+reagointi</a:t>
                      </a:r>
                      <a:endParaRPr lang="fi-FI" sz="1400" dirty="0"/>
                    </a:p>
                  </a:txBody>
                  <a:tcPr/>
                </a:tc>
              </a:tr>
              <a:tr h="463030">
                <a:tc>
                  <a:txBody>
                    <a:bodyPr/>
                    <a:lstStyle/>
                    <a:p>
                      <a:r>
                        <a:rPr lang="fi-FI" sz="900" dirty="0" smtClean="0"/>
                        <a:t>Talous</a:t>
                      </a:r>
                      <a:endParaRPr lang="fi-FI" sz="900" dirty="0"/>
                    </a:p>
                  </a:txBody>
                  <a:tcPr/>
                </a:tc>
                <a:tc>
                  <a:txBody>
                    <a:bodyPr/>
                    <a:lstStyle/>
                    <a:p>
                      <a:r>
                        <a:rPr lang="fi-FI" sz="900" baseline="0" dirty="0" err="1" smtClean="0"/>
                        <a:t>Hytoon</a:t>
                      </a:r>
                      <a:r>
                        <a:rPr lang="fi-FI" sz="900" baseline="0" dirty="0" smtClean="0"/>
                        <a:t> kohdistuneesta </a:t>
                      </a:r>
                      <a:r>
                        <a:rPr lang="fi-FI" sz="900" baseline="0" dirty="0" err="1" smtClean="0"/>
                        <a:t>KV:n</a:t>
                      </a:r>
                      <a:r>
                        <a:rPr lang="fi-FI" sz="900" baseline="0" dirty="0" smtClean="0"/>
                        <a:t> päättämästä 4,1 M€ talousarvioleikkauksesta terveyspalveluihin kohdistettiin 1,1 M€, joka puolestaan  on kohdistettu palvelualueen tulotavoitteen nostona myyntituloihin ja maksutuottoihin.  Tämänhetkisen tiedon pohjalta terveyspalvelujen ennustetaan ylittävän tulotavoitteensa n. 1,1  M€, mutta myös toimintamenojen ennustetaan ylittyvän n. 3,9 M€. Täten  palvelualueen toimintakate uhkaa ylittyä n. 2,8 M€. Suurimmat ylitysuhat on asiakaspalvelujen (ylitys n. 2,4 M€) ja muiden palvelujen ostojen (n. 1,5 M€) tiliryhmissä. Myös luottotappiot sisältävän muut toimintakulut -tiliryhmän ennustetaan ylittyvän n. 0,7 M€. Asiakaspalvelujen ostoissa suurimmat ylitysuhat on somaattisen </a:t>
                      </a:r>
                      <a:r>
                        <a:rPr lang="fi-FI" sz="900" baseline="0" dirty="0" err="1" smtClean="0"/>
                        <a:t>esh:n</a:t>
                      </a:r>
                      <a:r>
                        <a:rPr lang="fi-FI" sz="900" baseline="0" dirty="0" smtClean="0"/>
                        <a:t> ostopalveluissa (ylitys n. 1,0 M€), johon kohdistuvat siirtoviivemaksujen välttämiseksi  tehdyt vaativan laitoshoidon ostot, sekä psykiatrisen </a:t>
                      </a:r>
                      <a:r>
                        <a:rPr lang="fi-FI" sz="900" baseline="0" dirty="0" err="1" smtClean="0"/>
                        <a:t>esh:n</a:t>
                      </a:r>
                      <a:r>
                        <a:rPr lang="fi-FI" sz="900" baseline="0" dirty="0" smtClean="0"/>
                        <a:t> ostopalveluissa (ylitys n. 0,9 M€). Muiden palvelujen ostoissa  suurin ylitysuhka kohdistuu työvoiman vuokraukseen  (ylitys n. 0,7 M€). Terveyspalvelujen työvoiman käyttö on ollut alkuvuonna laskusuunnassa viime vuoden tilanteeseen nähden ja henkilöstömenojen ennustetaan alittavan talousarvioon varatun summansa n. 0,8 </a:t>
                      </a:r>
                      <a:r>
                        <a:rPr lang="fi-FI" sz="900" baseline="0" dirty="0" err="1" smtClean="0"/>
                        <a:t>M€:lla</a:t>
                      </a:r>
                      <a:r>
                        <a:rPr lang="fi-FI" sz="900" baseline="0" dirty="0" smtClean="0"/>
                        <a:t>. </a:t>
                      </a:r>
                    </a:p>
                    <a:p>
                      <a:r>
                        <a:rPr lang="fi-FI" sz="900" baseline="0" dirty="0" smtClean="0"/>
                        <a:t>Talouden alkuvuoden toteutumatieto on vielä hyvin puutteellista, ja ennusteeseen sisältyy merkittäviä epävarmuustekijöitä. </a:t>
                      </a:r>
                    </a:p>
                  </a:txBody>
                  <a:tcPr/>
                </a:tc>
              </a:tr>
              <a:tr h="5861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900" b="0" i="0" u="none" strike="noStrike" kern="1200" cap="none" spc="0" normalizeH="0" baseline="0" noProof="0" dirty="0" smtClean="0">
                          <a:ln>
                            <a:noFill/>
                          </a:ln>
                          <a:solidFill>
                            <a:prstClr val="black"/>
                          </a:solidFill>
                          <a:effectLst/>
                          <a:uLnTx/>
                          <a:uFillTx/>
                          <a:latin typeface="+mn-lt"/>
                          <a:ea typeface="+mn-ea"/>
                          <a:cs typeface="+mn-cs"/>
                        </a:rPr>
                        <a:t>Palvelualue-johtajan analyysi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900" b="0" i="0" u="none" strike="noStrike" kern="1200" cap="none" spc="0" normalizeH="0" baseline="0" noProof="0" dirty="0" smtClean="0">
                          <a:ln>
                            <a:noFill/>
                          </a:ln>
                          <a:solidFill>
                            <a:prstClr val="black"/>
                          </a:solidFill>
                          <a:effectLst/>
                          <a:uLnTx/>
                          <a:uFillTx/>
                          <a:latin typeface="+mn-lt"/>
                          <a:ea typeface="+mn-ea"/>
                          <a:cs typeface="+mn-cs"/>
                        </a:rPr>
                        <a:t>ja johtopäätökset:</a:t>
                      </a:r>
                    </a:p>
                  </a:txBody>
                  <a:tcPr/>
                </a:tc>
                <a:tc>
                  <a:txBody>
                    <a:bodyPr/>
                    <a:lstStyle/>
                    <a:p>
                      <a:r>
                        <a:rPr lang="fi-FI" sz="900" dirty="0" smtClean="0"/>
                        <a:t>Asiakaspalveluiden ostojen</a:t>
                      </a:r>
                      <a:r>
                        <a:rPr lang="fi-FI" sz="900" baseline="0" dirty="0" smtClean="0"/>
                        <a:t> ylitysuhkaan vaikuttavat toisaalta siirtoviivemaksujen vaihtoehtoiskustannukset ja toisaalta tietyt erittäin kalliit ostopalvelut, joille on huonosti vaihtoehtoja: vaativan kuntoutuksen palvelut aivovammojen hoidossa sekä oikeuspsykiatrisessa hoidossa. Kustannuksissa, joihin omilla toimilla on mahdollisuus vaikuttaa, näyttävät kustannuskehitys ja ennuste suotuisalta. </a:t>
                      </a:r>
                      <a:endParaRPr lang="fi-FI" sz="900" dirty="0"/>
                    </a:p>
                  </a:txBody>
                  <a:tcPr/>
                </a:tc>
              </a:tr>
              <a:tr h="680300">
                <a:tc>
                  <a:txBody>
                    <a:bodyPr/>
                    <a:lstStyle/>
                    <a:p>
                      <a:r>
                        <a:rPr lang="fi-FI" sz="900" dirty="0" smtClean="0"/>
                        <a:t>Työvoiman käyttö (sis.</a:t>
                      </a:r>
                      <a:r>
                        <a:rPr lang="fi-FI" sz="900" baseline="0" dirty="0" smtClean="0"/>
                        <a:t> </a:t>
                      </a:r>
                      <a:r>
                        <a:rPr lang="fi-FI" sz="900" baseline="0" dirty="0" err="1" smtClean="0"/>
                        <a:t>Sijaistus</a:t>
                      </a:r>
                      <a:r>
                        <a:rPr lang="fi-FI" sz="900" baseline="0" dirty="0" smtClean="0"/>
                        <a:t> ja </a:t>
                      </a:r>
                      <a:r>
                        <a:rPr lang="fi-FI" sz="900" baseline="0" dirty="0" err="1" smtClean="0"/>
                        <a:t>sairaspoissaolot</a:t>
                      </a:r>
                      <a:r>
                        <a:rPr lang="fi-FI" sz="900" baseline="0" dirty="0" smtClean="0"/>
                        <a:t>)</a:t>
                      </a:r>
                      <a:endParaRPr lang="fi-FI" sz="900" dirty="0"/>
                    </a:p>
                  </a:txBody>
                  <a:tcPr/>
                </a:tc>
                <a:tc>
                  <a:txBody>
                    <a:bodyPr/>
                    <a:lstStyle/>
                    <a:p>
                      <a:pPr>
                        <a:spcAft>
                          <a:spcPts val="0"/>
                        </a:spcAft>
                      </a:pPr>
                      <a:r>
                        <a:rPr lang="fi-FI" sz="900" dirty="0" smtClean="0">
                          <a:effectLst/>
                          <a:latin typeface="+mj-lt"/>
                          <a:ea typeface="Calibri"/>
                          <a:cs typeface="Calibri"/>
                        </a:rPr>
                        <a:t>työvoima: 1680,3</a:t>
                      </a:r>
                    </a:p>
                    <a:p>
                      <a:pPr>
                        <a:spcAft>
                          <a:spcPts val="0"/>
                        </a:spcAft>
                      </a:pPr>
                      <a:r>
                        <a:rPr lang="fi-FI" sz="900" dirty="0" err="1" smtClean="0">
                          <a:effectLst/>
                          <a:latin typeface="+mj-lt"/>
                          <a:ea typeface="Calibri"/>
                          <a:cs typeface="Calibri"/>
                        </a:rPr>
                        <a:t>sairauspo</a:t>
                      </a:r>
                      <a:r>
                        <a:rPr lang="fi-FI" sz="900" dirty="0" smtClean="0">
                          <a:effectLst/>
                          <a:latin typeface="+mj-lt"/>
                          <a:ea typeface="Calibri"/>
                          <a:cs typeface="Calibri"/>
                        </a:rPr>
                        <a:t>%: 4,4 </a:t>
                      </a:r>
                    </a:p>
                    <a:p>
                      <a:pPr>
                        <a:spcAft>
                          <a:spcPts val="0"/>
                        </a:spcAft>
                      </a:pPr>
                      <a:r>
                        <a:rPr lang="fi-FI" sz="900" dirty="0" smtClean="0">
                          <a:effectLst/>
                          <a:latin typeface="+mj-lt"/>
                          <a:ea typeface="Calibri"/>
                          <a:cs typeface="Calibri"/>
                        </a:rPr>
                        <a:t>sijaistus%:68,1</a:t>
                      </a:r>
                    </a:p>
                  </a:txBody>
                  <a:tcPr/>
                </a:tc>
              </a:tr>
              <a:tr h="826471">
                <a:tc>
                  <a:txBody>
                    <a:bodyPr/>
                    <a:lstStyle/>
                    <a:p>
                      <a:r>
                        <a:rPr lang="fi-FI" sz="900" dirty="0" smtClean="0"/>
                        <a:t>Palvelualue-johtajan</a:t>
                      </a:r>
                      <a:r>
                        <a:rPr lang="fi-FI" sz="900" baseline="0" dirty="0" smtClean="0"/>
                        <a:t> analyysi</a:t>
                      </a:r>
                    </a:p>
                    <a:p>
                      <a:r>
                        <a:rPr lang="fi-FI" sz="900" baseline="0" dirty="0" smtClean="0"/>
                        <a:t>ja johtopäätökset:</a:t>
                      </a:r>
                      <a:endParaRPr lang="fi-FI" sz="900" dirty="0"/>
                    </a:p>
                  </a:txBody>
                  <a:tcPr/>
                </a:tc>
                <a:tc>
                  <a:txBody>
                    <a:bodyPr/>
                    <a:lstStyle/>
                    <a:p>
                      <a:r>
                        <a:rPr lang="fi-FI" sz="900" dirty="0" smtClean="0"/>
                        <a:t>Työvoiman määrä ei ole</a:t>
                      </a:r>
                      <a:r>
                        <a:rPr lang="fi-FI" sz="900" baseline="0" dirty="0" smtClean="0"/>
                        <a:t> vielä täysin vertailukelpoinen edelliseen vuoteen. </a:t>
                      </a:r>
                      <a:r>
                        <a:rPr lang="fi-FI" sz="900" dirty="0" smtClean="0"/>
                        <a:t>Terveyspalveluiden osalta tämän vuoden</a:t>
                      </a:r>
                      <a:r>
                        <a:rPr lang="fi-FI" sz="900" baseline="0" dirty="0" smtClean="0"/>
                        <a:t> työvoimassa on </a:t>
                      </a:r>
                      <a:r>
                        <a:rPr lang="fi-FI" sz="900" dirty="0" smtClean="0"/>
                        <a:t>mukana muutamia sellaiste</a:t>
                      </a:r>
                      <a:r>
                        <a:rPr lang="fi-FI" sz="900" baseline="0" dirty="0" smtClean="0"/>
                        <a:t>n </a:t>
                      </a:r>
                      <a:r>
                        <a:rPr lang="fi-FI" sz="900" dirty="0" smtClean="0"/>
                        <a:t>vakanssien</a:t>
                      </a:r>
                      <a:r>
                        <a:rPr lang="fi-FI" sz="900" baseline="0" dirty="0" smtClean="0"/>
                        <a:t> työntekijöitä</a:t>
                      </a:r>
                      <a:r>
                        <a:rPr lang="fi-FI" sz="900" dirty="0" smtClean="0"/>
                        <a:t>,</a:t>
                      </a:r>
                      <a:r>
                        <a:rPr lang="fi-FI" sz="900" baseline="0" dirty="0" smtClean="0"/>
                        <a:t> joiden aiemmat yksiköt ovat siirtyneet muille palvelualueille. Työvoiman määrää tuleekin sen vuoksi seurata koko hyvinvointitoimialan työvoimana. Sairauspoissaolot ovat kehittyneet tavoitteen mukaiseen suuntaan. </a:t>
                      </a:r>
                      <a:r>
                        <a:rPr lang="fi-FI" sz="900" baseline="0" dirty="0" err="1" smtClean="0"/>
                        <a:t>Sijaistusprosentti</a:t>
                      </a:r>
                      <a:r>
                        <a:rPr lang="fi-FI" sz="900" baseline="0" dirty="0" smtClean="0"/>
                        <a:t> on tavoitetta korkeampi, mutta kokonaisuutena ollaan työvoimatavoitteessa.</a:t>
                      </a:r>
                      <a:endParaRPr lang="fi-FI" sz="900" dirty="0"/>
                    </a:p>
                  </a:txBody>
                  <a:tcPr/>
                </a:tc>
              </a:tr>
              <a:tr h="16291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900" dirty="0" smtClean="0"/>
                        <a:t>Toiminta (sis. Kehittämishankkeiden kautta tapahtuvan muutoksen eteneminen)</a:t>
                      </a:r>
                    </a:p>
                    <a:p>
                      <a:endParaRPr lang="fi-FI" sz="900" dirty="0"/>
                    </a:p>
                  </a:txBody>
                  <a:tcPr/>
                </a:tc>
                <a:tc>
                  <a:txBody>
                    <a:bodyPr/>
                    <a:lstStyle/>
                    <a:p>
                      <a:r>
                        <a:rPr lang="fi-FI" sz="900" b="1" kern="1200" dirty="0" smtClean="0">
                          <a:solidFill>
                            <a:schemeClr val="dk1"/>
                          </a:solidFill>
                          <a:effectLst/>
                          <a:latin typeface="+mn-lt"/>
                          <a:ea typeface="+mn-ea"/>
                          <a:cs typeface="+mn-cs"/>
                        </a:rPr>
                        <a:t>Vertailu vuoden 2014 vastaaviin kuukausiin:</a:t>
                      </a:r>
                      <a:endParaRPr lang="fi-FI" sz="900" kern="1200" dirty="0" smtClean="0">
                        <a:solidFill>
                          <a:schemeClr val="dk1"/>
                        </a:solidFill>
                        <a:effectLst/>
                        <a:latin typeface="+mn-lt"/>
                        <a:ea typeface="+mn-ea"/>
                        <a:cs typeface="+mn-cs"/>
                      </a:endParaRPr>
                    </a:p>
                    <a:p>
                      <a:r>
                        <a:rPr lang="fi-FI" sz="900" b="1" kern="1200" dirty="0" smtClean="0">
                          <a:solidFill>
                            <a:schemeClr val="dk1"/>
                          </a:solidFill>
                          <a:effectLst/>
                          <a:latin typeface="+mn-lt"/>
                          <a:ea typeface="+mn-ea"/>
                          <a:cs typeface="+mn-cs"/>
                        </a:rPr>
                        <a:t>Terveysasemien  </a:t>
                      </a:r>
                      <a:r>
                        <a:rPr lang="fi-FI" sz="900" kern="1200" dirty="0" smtClean="0">
                          <a:solidFill>
                            <a:schemeClr val="dk1"/>
                          </a:solidFill>
                          <a:effectLst/>
                          <a:latin typeface="+mn-lt"/>
                          <a:ea typeface="+mn-ea"/>
                          <a:cs typeface="+mn-cs"/>
                        </a:rPr>
                        <a:t>käyntimäärissä  on havaittavissa on hienoista kasvua;  käynnit (+7,5 %) ja käynnin korvaavat puhelut (+8 %).   </a:t>
                      </a:r>
                    </a:p>
                    <a:p>
                      <a:r>
                        <a:rPr lang="fi-FI" sz="900" b="1" kern="1200" dirty="0" smtClean="0">
                          <a:solidFill>
                            <a:schemeClr val="dk1"/>
                          </a:solidFill>
                          <a:effectLst/>
                          <a:latin typeface="+mn-lt"/>
                          <a:ea typeface="+mn-ea"/>
                          <a:cs typeface="+mn-cs"/>
                        </a:rPr>
                        <a:t>Suun terveydenhuollon </a:t>
                      </a:r>
                      <a:r>
                        <a:rPr lang="fi-FI" sz="900" kern="1200" dirty="0" smtClean="0">
                          <a:solidFill>
                            <a:schemeClr val="dk1"/>
                          </a:solidFill>
                          <a:effectLst/>
                          <a:latin typeface="+mn-lt"/>
                          <a:ea typeface="+mn-ea"/>
                          <a:cs typeface="+mn-cs"/>
                        </a:rPr>
                        <a:t>määriä verrattaessa omassa toiminnassa on edelleen laskua asiakasmäärissä (-1.1 %) ja käyntimäärissä: perushammashoidon palveluissa </a:t>
                      </a:r>
                      <a:r>
                        <a:rPr lang="fi-FI" sz="900" kern="1200" dirty="0" err="1" smtClean="0">
                          <a:solidFill>
                            <a:schemeClr val="dk1"/>
                          </a:solidFill>
                          <a:effectLst/>
                          <a:latin typeface="+mn-lt"/>
                          <a:ea typeface="+mn-ea"/>
                          <a:cs typeface="+mn-cs"/>
                        </a:rPr>
                        <a:t>suuhygienistien</a:t>
                      </a:r>
                      <a:r>
                        <a:rPr lang="fi-FI" sz="900" kern="1200" dirty="0" smtClean="0">
                          <a:solidFill>
                            <a:schemeClr val="dk1"/>
                          </a:solidFill>
                          <a:effectLst/>
                          <a:latin typeface="+mn-lt"/>
                          <a:ea typeface="+mn-ea"/>
                          <a:cs typeface="+mn-cs"/>
                        </a:rPr>
                        <a:t> osalta (-3,6 %) ja hammashoitajien osalta (-49 %) sekä erikoishammashoidon palveluissa (-17 %). Omassa toiminnassa on nousua hammaslääkärien käynneissä (+1,2 %) ja päivystyksellisen hoidon (kiireellinen hoito) käyntimäärissä (+12 %) sekä opetushammashoitolan palveluissa (+5 %). Vastaavasti ostopalvelut osoittavat edelleen merkittävää nousua niin käyntien (+54 %) kuin asiakasmäärienkin osalta (+48 %).  </a:t>
                      </a:r>
                    </a:p>
                    <a:p>
                      <a:r>
                        <a:rPr lang="fi-FI" sz="900" b="1" kern="1200" dirty="0" smtClean="0">
                          <a:solidFill>
                            <a:schemeClr val="dk1"/>
                          </a:solidFill>
                          <a:effectLst/>
                          <a:latin typeface="+mn-lt"/>
                          <a:ea typeface="+mn-ea"/>
                          <a:cs typeface="+mn-cs"/>
                        </a:rPr>
                        <a:t>Sairaalapalvelujen </a:t>
                      </a:r>
                      <a:r>
                        <a:rPr lang="fi-FI" sz="900" kern="1200" dirty="0" smtClean="0">
                          <a:solidFill>
                            <a:schemeClr val="dk1"/>
                          </a:solidFill>
                          <a:effectLst/>
                          <a:latin typeface="+mn-lt"/>
                          <a:ea typeface="+mn-ea"/>
                          <a:cs typeface="+mn-cs"/>
                        </a:rPr>
                        <a:t>osalta on yleisesti todettava, että hoitojaksojen kuukausittainen vaihteluväli on suurta. Akuuttiosastoryhmän</a:t>
                      </a:r>
                      <a:r>
                        <a:rPr lang="fi-FI" sz="900" b="1" kern="1200" dirty="0" smtClean="0">
                          <a:solidFill>
                            <a:schemeClr val="dk1"/>
                          </a:solidFill>
                          <a:effectLst/>
                          <a:latin typeface="+mn-lt"/>
                          <a:ea typeface="+mn-ea"/>
                          <a:cs typeface="+mn-cs"/>
                        </a:rPr>
                        <a:t> </a:t>
                      </a:r>
                      <a:r>
                        <a:rPr lang="fi-FI" sz="900" kern="1200" dirty="0" smtClean="0">
                          <a:solidFill>
                            <a:schemeClr val="dk1"/>
                          </a:solidFill>
                          <a:effectLst/>
                          <a:latin typeface="+mn-lt"/>
                          <a:ea typeface="+mn-ea"/>
                          <a:cs typeface="+mn-cs"/>
                        </a:rPr>
                        <a:t>vuodeosastojen ja kuntoutusosastojen hoitojaksojen pituuksissa on alkuvuoden osalta ollut tasaista ylitystä tavoitteisiin nähden. Maaliskuussa tavoitteensa täyttivät ja alittivat akuutti neurologinen kuntoutusosasto (23 vrk) maaliskuussa lukemalla 15,4 vrk ja palliatiivinen hoito tavoitteensa 310 vrk lukemalla 189,4 vrk. </a:t>
                      </a:r>
                    </a:p>
                    <a:p>
                      <a:r>
                        <a:rPr lang="fi-FI" sz="900" b="1" kern="1200" dirty="0" smtClean="0">
                          <a:solidFill>
                            <a:schemeClr val="dk1"/>
                          </a:solidFill>
                          <a:effectLst/>
                          <a:latin typeface="+mn-lt"/>
                          <a:ea typeface="+mn-ea"/>
                          <a:cs typeface="+mn-cs"/>
                        </a:rPr>
                        <a:t>Polikliinisissa </a:t>
                      </a:r>
                      <a:r>
                        <a:rPr lang="fi-FI" sz="900" kern="1200" dirty="0" smtClean="0">
                          <a:solidFill>
                            <a:schemeClr val="dk1"/>
                          </a:solidFill>
                          <a:effectLst/>
                          <a:latin typeface="+mn-lt"/>
                          <a:ea typeface="+mn-ea"/>
                          <a:cs typeface="+mn-cs"/>
                        </a:rPr>
                        <a:t>palvelutapahtumissa on nousua muiden osalta paitsi puheterapiassa (-3,6%) ja fysiatrin palveluissa (-33%, joskin pieni</a:t>
                      </a:r>
                      <a:r>
                        <a:rPr lang="fi-FI" sz="900" kern="1200" baseline="0" dirty="0" smtClean="0">
                          <a:solidFill>
                            <a:schemeClr val="dk1"/>
                          </a:solidFill>
                          <a:effectLst/>
                          <a:latin typeface="+mn-lt"/>
                          <a:ea typeface="+mn-ea"/>
                          <a:cs typeface="+mn-cs"/>
                        </a:rPr>
                        <a:t> poli ja vain 1½ lääkärin työpanos ja esim. poissaolojen vaikutus on merkittävä vaikka saatavuus vuoden aikana </a:t>
                      </a:r>
                      <a:r>
                        <a:rPr lang="fi-FI" sz="900" kern="1200" baseline="0" smtClean="0">
                          <a:solidFill>
                            <a:schemeClr val="dk1"/>
                          </a:solidFill>
                          <a:effectLst/>
                          <a:latin typeface="+mn-lt"/>
                          <a:ea typeface="+mn-ea"/>
                          <a:cs typeface="+mn-cs"/>
                        </a:rPr>
                        <a:t>ei muuttuisikaan</a:t>
                      </a:r>
                      <a:r>
                        <a:rPr lang="fi-FI" sz="900" kern="1200" smtClean="0">
                          <a:solidFill>
                            <a:schemeClr val="dk1"/>
                          </a:solidFill>
                          <a:effectLst/>
                          <a:latin typeface="+mn-lt"/>
                          <a:ea typeface="+mn-ea"/>
                          <a:cs typeface="+mn-cs"/>
                        </a:rPr>
                        <a:t>).</a:t>
                      </a:r>
                      <a:endParaRPr lang="fi-FI" sz="900" kern="1200" dirty="0" smtClean="0">
                        <a:solidFill>
                          <a:schemeClr val="dk1"/>
                        </a:solidFill>
                        <a:effectLst/>
                        <a:latin typeface="+mn-lt"/>
                        <a:ea typeface="+mn-ea"/>
                        <a:cs typeface="+mn-cs"/>
                      </a:endParaRPr>
                    </a:p>
                    <a:p>
                      <a:r>
                        <a:rPr lang="fi-FI" sz="900" b="1" kern="1200" dirty="0" smtClean="0">
                          <a:solidFill>
                            <a:schemeClr val="dk1"/>
                          </a:solidFill>
                          <a:effectLst/>
                          <a:latin typeface="+mn-lt"/>
                          <a:ea typeface="+mn-ea"/>
                          <a:cs typeface="+mn-cs"/>
                        </a:rPr>
                        <a:t>Mielenterveys- ja päihdepalvelujen </a:t>
                      </a:r>
                      <a:r>
                        <a:rPr lang="fi-FI" sz="900" kern="1200" dirty="0" smtClean="0">
                          <a:solidFill>
                            <a:schemeClr val="dk1"/>
                          </a:solidFill>
                          <a:effectLst/>
                          <a:latin typeface="+mn-lt"/>
                          <a:ea typeface="+mn-ea"/>
                          <a:cs typeface="+mn-cs"/>
                        </a:rPr>
                        <a:t>piirissä olevien asiakkaiden määrissä on laskua tavoitteisiin nähden muilla paitsi omassa toiminnassa päihdehuollon tehostetun palveluasumisen tavoite (20) toteuma on 46 ja mielenterveyskuntoutujien asumispalvelujen ostopalveluissa asiakkaiden määrät ylittävät tavoitteet kaikissa asumismuodoissa.</a:t>
                      </a:r>
                      <a:endParaRPr lang="fi-FI" sz="900" kern="1200" dirty="0">
                        <a:solidFill>
                          <a:schemeClr val="dk1"/>
                        </a:solidFill>
                        <a:effectLst/>
                        <a:latin typeface="+mn-lt"/>
                        <a:ea typeface="+mn-ea"/>
                        <a:cs typeface="+mn-cs"/>
                      </a:endParaRPr>
                    </a:p>
                  </a:txBody>
                  <a:tcPr/>
                </a:tc>
              </a:tr>
              <a:tr h="6806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900" b="0" i="0" u="none" strike="noStrike" kern="1200" cap="none" spc="0" normalizeH="0" baseline="0" noProof="0" dirty="0" smtClean="0">
                          <a:ln>
                            <a:noFill/>
                          </a:ln>
                          <a:solidFill>
                            <a:prstClr val="black"/>
                          </a:solidFill>
                          <a:effectLst/>
                          <a:uLnTx/>
                          <a:uFillTx/>
                          <a:latin typeface="+mn-lt"/>
                          <a:ea typeface="+mn-ea"/>
                          <a:cs typeface="+mn-cs"/>
                        </a:rPr>
                        <a:t>Palvelualuejohtajan analyysi ja johtopäätökset:</a:t>
                      </a:r>
                    </a:p>
                  </a:txBody>
                  <a:tcPr/>
                </a:tc>
                <a:tc>
                  <a:txBody>
                    <a:bodyPr/>
                    <a:lstStyle/>
                    <a:p>
                      <a:r>
                        <a:rPr lang="fi-FI" sz="900" dirty="0" smtClean="0"/>
                        <a:t>Terveysasemakäyntien</a:t>
                      </a:r>
                      <a:r>
                        <a:rPr lang="fi-FI" sz="900" baseline="0" dirty="0" smtClean="0"/>
                        <a:t> lisääntyminen vastaa tehtyjä toimenpiteitä. Suun terveydenhuollossa jonotusaikojen pienentämiseksi tehdyt toimenpiteet näkyvät ostopalveluiden lisääntymisenä. Sairaalapalveluissa ei ole vielä pääsääntöisesti päästy tavoitteen mukaiseen hoitojaksojen lyhenemiseen, mutta kehittämistoimenpiteet ovat vasta alussa. Mielenterveyspalveluiden toimintaluvut heijastelevat työvoimatilannetta. </a:t>
                      </a:r>
                      <a:endParaRPr lang="fi-FI" sz="900" dirty="0"/>
                    </a:p>
                  </a:txBody>
                  <a:tcPr/>
                </a:tc>
              </a:tr>
            </a:tbl>
          </a:graphicData>
        </a:graphic>
      </p:graphicFrame>
      <p:sp>
        <p:nvSpPr>
          <p:cNvPr id="3" name="Dian numeron paikkamerkki 2"/>
          <p:cNvSpPr>
            <a:spLocks noGrp="1"/>
          </p:cNvSpPr>
          <p:nvPr>
            <p:ph type="sldNum" sz="quarter" idx="12"/>
          </p:nvPr>
        </p:nvSpPr>
        <p:spPr>
          <a:xfrm>
            <a:off x="6830888" y="6356350"/>
            <a:ext cx="2133600" cy="365125"/>
          </a:xfrm>
        </p:spPr>
        <p:txBody>
          <a:bodyPr/>
          <a:lstStyle/>
          <a:p>
            <a:fld id="{35085906-83AE-43AF-9375-B665D10CBA75}" type="slidenum">
              <a:rPr lang="fi-FI" smtClean="0"/>
              <a:t>1</a:t>
            </a:fld>
            <a:endParaRPr lang="fi-FI" dirty="0"/>
          </a:p>
        </p:txBody>
      </p:sp>
    </p:spTree>
    <p:extLst>
      <p:ext uri="{BB962C8B-B14F-4D97-AF65-F5344CB8AC3E}">
        <p14:creationId xmlns:p14="http://schemas.microsoft.com/office/powerpoint/2010/main" val="1122930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755576" y="-99392"/>
            <a:ext cx="7772400" cy="576064"/>
          </a:xfrm>
        </p:spPr>
        <p:txBody>
          <a:bodyPr>
            <a:noAutofit/>
          </a:bodyPr>
          <a:lstStyle/>
          <a:p>
            <a:r>
              <a:rPr lang="fi-FI" sz="1400" dirty="0" err="1" smtClean="0"/>
              <a:t>Sosterlan</a:t>
            </a:r>
            <a:r>
              <a:rPr lang="fi-FI" sz="1400" dirty="0" smtClean="0"/>
              <a:t> kuukausiseurannan analyysipohja: Perhe- ja sosiaalipalvelut</a:t>
            </a:r>
            <a:endParaRPr lang="fi-FI" sz="1400" dirty="0"/>
          </a:p>
        </p:txBody>
      </p:sp>
      <p:graphicFrame>
        <p:nvGraphicFramePr>
          <p:cNvPr id="5" name="Taulukko 4"/>
          <p:cNvGraphicFramePr>
            <a:graphicFrameLocks noGrp="1"/>
          </p:cNvGraphicFramePr>
          <p:nvPr>
            <p:extLst>
              <p:ext uri="{D42A27DB-BD31-4B8C-83A1-F6EECF244321}">
                <p14:modId xmlns:p14="http://schemas.microsoft.com/office/powerpoint/2010/main" val="1022004067"/>
              </p:ext>
            </p:extLst>
          </p:nvPr>
        </p:nvGraphicFramePr>
        <p:xfrm>
          <a:off x="107504" y="476672"/>
          <a:ext cx="8928992" cy="6314284"/>
        </p:xfrm>
        <a:graphic>
          <a:graphicData uri="http://schemas.openxmlformats.org/drawingml/2006/table">
            <a:tbl>
              <a:tblPr firstRow="1" bandRow="1">
                <a:tableStyleId>{5C22544A-7EE6-4342-B048-85BDC9FD1C3A}</a:tableStyleId>
              </a:tblPr>
              <a:tblGrid>
                <a:gridCol w="1224136"/>
                <a:gridCol w="7704856"/>
              </a:tblGrid>
              <a:tr h="404348">
                <a:tc>
                  <a:txBody>
                    <a:bodyPr/>
                    <a:lstStyle/>
                    <a:p>
                      <a:r>
                        <a:rPr lang="fi-FI" sz="1400" dirty="0" smtClean="0"/>
                        <a:t>Aihe</a:t>
                      </a:r>
                      <a:endParaRPr lang="fi-FI" sz="1400" dirty="0"/>
                    </a:p>
                  </a:txBody>
                  <a:tcPr/>
                </a:tc>
                <a:tc>
                  <a:txBody>
                    <a:bodyPr/>
                    <a:lstStyle/>
                    <a:p>
                      <a:r>
                        <a:rPr lang="fi-FI" sz="1400" dirty="0" err="1" smtClean="0"/>
                        <a:t>Kommentit/nostot/poikkeamat/riskit+reagointi</a:t>
                      </a:r>
                      <a:endParaRPr lang="fi-FI" sz="1400" dirty="0"/>
                    </a:p>
                  </a:txBody>
                  <a:tcPr/>
                </a:tc>
              </a:tr>
              <a:tr h="404348">
                <a:tc>
                  <a:txBody>
                    <a:bodyPr/>
                    <a:lstStyle/>
                    <a:p>
                      <a:r>
                        <a:rPr lang="fi-FI" sz="1100" dirty="0" smtClean="0"/>
                        <a:t>Talous</a:t>
                      </a:r>
                      <a:endParaRPr lang="fi-FI"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100" baseline="0" dirty="0" smtClean="0"/>
                        <a:t>Palvelualueen toimintatulot ovat jäämässä 0,3M€ talousarvion alle.  Tuloissa huomioitu toimeentulotuen 0,5M€ menovähennys jonka vaikutus tuloihin on 0,25M€. Tuloihin lisättiin myös 0,1M€ pakolaisten korvauksia . Toimintamenot ylittävät </a:t>
                      </a:r>
                      <a:r>
                        <a:rPr lang="fi-FI" sz="1100" baseline="0" smtClean="0"/>
                        <a:t>talousarvion 3,5 </a:t>
                      </a:r>
                      <a:r>
                        <a:rPr lang="fi-FI" sz="1100" baseline="0" dirty="0" err="1" smtClean="0"/>
                        <a:t>M€:lla</a:t>
                      </a:r>
                      <a:r>
                        <a:rPr lang="fi-FI" sz="1100" baseline="0" dirty="0" smtClean="0"/>
                        <a:t>. Työvoiman käytön lasku näkyy  h</a:t>
                      </a:r>
                      <a:r>
                        <a:rPr lang="fi-FI" sz="1100" dirty="0" smtClean="0"/>
                        <a:t>enkilöstökustannuksissa jotka tulevat jäämään talousarvion alle.</a:t>
                      </a:r>
                      <a:r>
                        <a:rPr lang="fi-FI" sz="1100" baseline="0" dirty="0" smtClean="0"/>
                        <a:t>  Suurimmat ylitykset kohdistuvat avohuollon sijoitusten- sekä </a:t>
                      </a:r>
                      <a:r>
                        <a:rPr lang="fi-FI" sz="1100" baseline="0" dirty="0" err="1" smtClean="0"/>
                        <a:t>huostaanotettujen</a:t>
                      </a:r>
                      <a:r>
                        <a:rPr lang="fi-FI" sz="1100" baseline="0" dirty="0" smtClean="0"/>
                        <a:t> ostopalveluihin.  Avustuksissa ylitystä on  pakolaisten toimeentulotuessa ja lastensuojelun avustuksissa.  Molemmat avustukset ylittävät talousarvion noin 0,4M€:lla.  </a:t>
                      </a:r>
                      <a:r>
                        <a:rPr lang="fi-FI" sz="1100" baseline="0" dirty="0" err="1" smtClean="0"/>
                        <a:t>Perustoimeentulotuki</a:t>
                      </a:r>
                      <a:r>
                        <a:rPr lang="fi-FI" sz="1100" baseline="0" dirty="0" smtClean="0"/>
                        <a:t> on 0,5M€ menovähennyksen jälkeenkin pysymässä talousarviossa. </a:t>
                      </a:r>
                    </a:p>
                  </a:txBody>
                  <a:tcPr/>
                </a:tc>
              </a:tr>
              <a:tr h="404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err="1" smtClean="0">
                          <a:ln>
                            <a:noFill/>
                          </a:ln>
                          <a:solidFill>
                            <a:prstClr val="black"/>
                          </a:solidFill>
                          <a:effectLst/>
                          <a:uLnTx/>
                          <a:uFillTx/>
                          <a:latin typeface="+mn-lt"/>
                          <a:ea typeface="+mn-ea"/>
                          <a:cs typeface="+mn-cs"/>
                        </a:rPr>
                        <a:t>Palvelualuejohta-jan</a:t>
                      </a:r>
                      <a:r>
                        <a:rPr kumimoji="0" lang="fi-FI" sz="1100" b="0" i="0" u="none" strike="noStrike" kern="1200" cap="none" spc="0" normalizeH="0" baseline="0" noProof="0" dirty="0" smtClean="0">
                          <a:ln>
                            <a:noFill/>
                          </a:ln>
                          <a:solidFill>
                            <a:prstClr val="black"/>
                          </a:solidFill>
                          <a:effectLst/>
                          <a:uLnTx/>
                          <a:uFillTx/>
                          <a:latin typeface="+mn-lt"/>
                          <a:ea typeface="+mn-ea"/>
                          <a:cs typeface="+mn-cs"/>
                        </a:rPr>
                        <a:t> analyysi ja johtopäätökset:</a:t>
                      </a:r>
                    </a:p>
                  </a:txBody>
                  <a:tcPr/>
                </a:tc>
                <a:tc>
                  <a:txBody>
                    <a:bodyPr/>
                    <a:lstStyle/>
                    <a:p>
                      <a:endParaRPr lang="fi-FI" sz="1100" dirty="0"/>
                    </a:p>
                  </a:txBody>
                  <a:tcPr/>
                </a:tc>
              </a:tr>
              <a:tr h="631448">
                <a:tc>
                  <a:txBody>
                    <a:bodyPr/>
                    <a:lstStyle/>
                    <a:p>
                      <a:r>
                        <a:rPr lang="fi-FI" sz="1100" dirty="0" smtClean="0"/>
                        <a:t>Työvoiman käyttö (sis.</a:t>
                      </a:r>
                      <a:r>
                        <a:rPr lang="fi-FI" sz="1100" baseline="0" dirty="0" smtClean="0"/>
                        <a:t> </a:t>
                      </a:r>
                      <a:r>
                        <a:rPr lang="fi-FI" sz="1100" baseline="0" dirty="0" err="1" smtClean="0"/>
                        <a:t>Sijaistus</a:t>
                      </a:r>
                      <a:r>
                        <a:rPr lang="fi-FI" sz="1100" baseline="0" dirty="0" smtClean="0"/>
                        <a:t> ja </a:t>
                      </a:r>
                      <a:r>
                        <a:rPr lang="fi-FI" sz="1100" baseline="0" dirty="0" err="1" smtClean="0"/>
                        <a:t>sairaspoissaolot</a:t>
                      </a:r>
                      <a:r>
                        <a:rPr lang="fi-FI" sz="1100" baseline="0" dirty="0" smtClean="0"/>
                        <a:t>)</a:t>
                      </a:r>
                      <a:endParaRPr lang="fi-FI" sz="1100" dirty="0"/>
                    </a:p>
                  </a:txBody>
                  <a:tcPr/>
                </a:tc>
                <a:tc>
                  <a:txBody>
                    <a:bodyPr/>
                    <a:lstStyle/>
                    <a:p>
                      <a:pPr>
                        <a:spcAft>
                          <a:spcPts val="0"/>
                        </a:spcAft>
                      </a:pPr>
                      <a:r>
                        <a:rPr lang="fi-FI" sz="1100" dirty="0" smtClean="0">
                          <a:effectLst/>
                          <a:latin typeface="Arial"/>
                          <a:ea typeface="Calibri"/>
                          <a:cs typeface="Calibri"/>
                        </a:rPr>
                        <a:t>työvoima: 720,0</a:t>
                      </a:r>
                    </a:p>
                    <a:p>
                      <a:pPr>
                        <a:spcAft>
                          <a:spcPts val="0"/>
                        </a:spcAft>
                      </a:pPr>
                      <a:r>
                        <a:rPr lang="fi-FI" sz="1100" dirty="0" err="1" smtClean="0">
                          <a:effectLst/>
                          <a:latin typeface="Arial"/>
                          <a:ea typeface="Calibri"/>
                          <a:cs typeface="Calibri"/>
                        </a:rPr>
                        <a:t>sairauspo</a:t>
                      </a:r>
                      <a:r>
                        <a:rPr lang="fi-FI" sz="1100" dirty="0" smtClean="0">
                          <a:effectLst/>
                          <a:latin typeface="Arial"/>
                          <a:ea typeface="Calibri"/>
                          <a:cs typeface="Calibri"/>
                        </a:rPr>
                        <a:t>%: 4,2</a:t>
                      </a:r>
                    </a:p>
                    <a:p>
                      <a:pPr>
                        <a:spcAft>
                          <a:spcPts val="0"/>
                        </a:spcAft>
                      </a:pPr>
                      <a:r>
                        <a:rPr lang="fi-FI" sz="1100" dirty="0" err="1" smtClean="0">
                          <a:effectLst/>
                          <a:latin typeface="Arial"/>
                          <a:ea typeface="Calibri"/>
                          <a:cs typeface="Calibri"/>
                        </a:rPr>
                        <a:t>sijaistus</a:t>
                      </a:r>
                      <a:r>
                        <a:rPr lang="fi-FI" sz="1100" dirty="0" smtClean="0">
                          <a:effectLst/>
                          <a:latin typeface="Arial"/>
                          <a:ea typeface="Calibri"/>
                          <a:cs typeface="Calibri"/>
                        </a:rPr>
                        <a:t>%: 66,8</a:t>
                      </a:r>
                    </a:p>
                  </a:txBody>
                  <a:tcPr/>
                </a:tc>
              </a:tr>
              <a:tr h="721728">
                <a:tc>
                  <a:txBody>
                    <a:bodyPr/>
                    <a:lstStyle/>
                    <a:p>
                      <a:r>
                        <a:rPr lang="fi-FI" sz="1100" dirty="0" err="1" smtClean="0"/>
                        <a:t>Palvelualuejohta-jan</a:t>
                      </a:r>
                      <a:r>
                        <a:rPr lang="fi-FI" sz="1100" baseline="0" dirty="0" smtClean="0"/>
                        <a:t> analyysi ja johtopäätökset:</a:t>
                      </a:r>
                      <a:endParaRPr lang="fi-FI" sz="1100" dirty="0"/>
                    </a:p>
                  </a:txBody>
                  <a:tcPr/>
                </a:tc>
                <a:tc>
                  <a:txBody>
                    <a:bodyPr/>
                    <a:lstStyle/>
                    <a:p>
                      <a:endParaRPr lang="fi-FI" sz="1100" dirty="0"/>
                    </a:p>
                  </a:txBody>
                  <a:tcPr/>
                </a:tc>
              </a:tr>
              <a:tr h="4043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100" dirty="0" smtClean="0"/>
                        <a:t>Toiminta (sis. Kehittämishankkeiden kautta tapahtuvan muutoksen eteneminen)</a:t>
                      </a:r>
                    </a:p>
                    <a:p>
                      <a:endParaRPr lang="fi-FI" sz="1100" dirty="0"/>
                    </a:p>
                  </a:txBody>
                  <a:tcPr/>
                </a:tc>
                <a:tc>
                  <a:txBody>
                    <a:bodyPr/>
                    <a:lstStyle/>
                    <a:p>
                      <a:r>
                        <a:rPr lang="fi-FI" sz="1100" dirty="0" smtClean="0"/>
                        <a:t>Jälkihuollon</a:t>
                      </a:r>
                      <a:r>
                        <a:rPr lang="fi-FI" sz="1100" baseline="0" dirty="0" smtClean="0"/>
                        <a:t> tukiasumisen piirissä olevien nuorten lukumäärä on kasvussa, mikä vastaa erinomaisesti tavoitetta. </a:t>
                      </a:r>
                    </a:p>
                    <a:p>
                      <a:r>
                        <a:rPr lang="fi-FI" sz="1100" baseline="0" dirty="0" smtClean="0"/>
                        <a:t>Uusien </a:t>
                      </a:r>
                      <a:r>
                        <a:rPr lang="fi-FI" sz="1100" baseline="0" dirty="0" err="1" smtClean="0"/>
                        <a:t>huostaanotettujen</a:t>
                      </a:r>
                      <a:r>
                        <a:rPr lang="fi-FI" sz="1100" baseline="0" dirty="0" smtClean="0"/>
                        <a:t> lasten määrä on selvästi edellisen vuoden tasoa pienempi ja siten tavoitteen mukainen. Toisaalta hallinto-oikeudessa on tällä hetkellä käsittelyssä useampia huostaanottopäätöksi eikä raportilla vielä näy 2 hallinto-oikeuden huostaanottopäätöstä, jotka on kirjattu järjestelmään jälkikäteen maaliskuuhun kohdistuviksi. </a:t>
                      </a:r>
                    </a:p>
                    <a:p>
                      <a:r>
                        <a:rPr lang="fi-FI" sz="1100" baseline="0" dirty="0" smtClean="0"/>
                        <a:t>Lastensuojelun ilmoitusten (v. 2014 1439 ja v. 2015 1583) ja asiakkuuksien määrä (v. 2014 914 ja v. 2015 980) on hiukan edellisiä vuosia suurempi.  </a:t>
                      </a:r>
                    </a:p>
                    <a:p>
                      <a:r>
                        <a:rPr lang="fi-FI" sz="1100" dirty="0" smtClean="0"/>
                        <a:t>Lastensuojelun perhetyötä saavien määrä on edellistä vuotta hieman suurempi (v. 2014 183 ja v. 2015 201). Ennaltaehkäisevän terveydenhuollon</a:t>
                      </a:r>
                      <a:r>
                        <a:rPr lang="fi-FI" sz="1100" baseline="0" dirty="0" smtClean="0"/>
                        <a:t> kotipalvelua kehitetään ja kasvatetaan vastaamaan uuden sosiaalihuoltolain velvoitetta (voimaan 1.1.2015).</a:t>
                      </a:r>
                    </a:p>
                    <a:p>
                      <a:r>
                        <a:rPr lang="fi-FI" sz="1100" baseline="0" dirty="0" smtClean="0"/>
                        <a:t>Lautakunnalle valmistellaan kevään aikana esitys ehkäisevän terveydenhuollon kotipalvelun sähköisen palvelusetelin käyttöönotosta. </a:t>
                      </a:r>
                    </a:p>
                    <a:p>
                      <a:r>
                        <a:rPr lang="fi-FI" sz="1100" baseline="0" dirty="0" smtClean="0"/>
                        <a:t>Toimeentulotukea saavien perheiden määrä on hieman edellistä vuotta suurempi (v. 2014 5567 ja v. 2015 5750). </a:t>
                      </a:r>
                    </a:p>
                    <a:p>
                      <a:r>
                        <a:rPr lang="fi-FI" sz="1100" baseline="0" dirty="0" smtClean="0"/>
                        <a:t>Sijaishuollon </a:t>
                      </a:r>
                      <a:r>
                        <a:rPr lang="fi-FI" sz="1100" baseline="0" dirty="0" err="1" smtClean="0"/>
                        <a:t>huostaanotettujen</a:t>
                      </a:r>
                      <a:r>
                        <a:rPr lang="fi-FI" sz="1100" baseline="0" dirty="0" smtClean="0"/>
                        <a:t> lasten sijoitukset perhehoitoon ja omiin laitoksiin ei ole tavoitteenmukaista, ja asiaan paneudutaan kehittämistoimenpiteissä (mm. sijaishuollon rakennemuutos ja lastensuojelun rakennemuutos).  </a:t>
                      </a:r>
                      <a:r>
                        <a:rPr lang="fi-FI" sz="1100" dirty="0" smtClean="0"/>
                        <a:t> </a:t>
                      </a:r>
                    </a:p>
                  </a:txBody>
                  <a:tcPr/>
                </a:tc>
              </a:tr>
              <a:tr h="404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err="1" smtClean="0">
                          <a:ln>
                            <a:noFill/>
                          </a:ln>
                          <a:solidFill>
                            <a:prstClr val="black"/>
                          </a:solidFill>
                          <a:effectLst/>
                          <a:uLnTx/>
                          <a:uFillTx/>
                          <a:latin typeface="+mn-lt"/>
                          <a:ea typeface="+mn-ea"/>
                          <a:cs typeface="+mn-cs"/>
                        </a:rPr>
                        <a:t>Palvelualuejohta-jan</a:t>
                      </a:r>
                      <a:r>
                        <a:rPr kumimoji="0" lang="fi-FI" sz="1100" b="0" i="0" u="none" strike="noStrike" kern="1200" cap="none" spc="0" normalizeH="0" baseline="0" noProof="0" dirty="0" smtClean="0">
                          <a:ln>
                            <a:noFill/>
                          </a:ln>
                          <a:solidFill>
                            <a:prstClr val="black"/>
                          </a:solidFill>
                          <a:effectLst/>
                          <a:uLnTx/>
                          <a:uFillTx/>
                          <a:latin typeface="+mn-lt"/>
                          <a:ea typeface="+mn-ea"/>
                          <a:cs typeface="+mn-cs"/>
                        </a:rPr>
                        <a:t> analyysi ja johtopäätökset:</a:t>
                      </a:r>
                    </a:p>
                  </a:txBody>
                  <a:tcPr/>
                </a:tc>
                <a:tc>
                  <a:txBody>
                    <a:bodyPr/>
                    <a:lstStyle/>
                    <a:p>
                      <a:pPr algn="l"/>
                      <a:endParaRPr lang="fi-FI" sz="1100" dirty="0"/>
                    </a:p>
                  </a:txBody>
                  <a:tcPr/>
                </a:tc>
              </a:tr>
            </a:tbl>
          </a:graphicData>
        </a:graphic>
      </p:graphicFrame>
      <p:sp>
        <p:nvSpPr>
          <p:cNvPr id="3" name="Dian numeron paikkamerkki 2"/>
          <p:cNvSpPr>
            <a:spLocks noGrp="1"/>
          </p:cNvSpPr>
          <p:nvPr>
            <p:ph type="sldNum" sz="quarter" idx="12"/>
          </p:nvPr>
        </p:nvSpPr>
        <p:spPr/>
        <p:txBody>
          <a:bodyPr/>
          <a:lstStyle/>
          <a:p>
            <a:fld id="{35085906-83AE-43AF-9375-B665D10CBA75}" type="slidenum">
              <a:rPr lang="fi-FI" smtClean="0"/>
              <a:t>2</a:t>
            </a:fld>
            <a:endParaRPr lang="fi-FI"/>
          </a:p>
        </p:txBody>
      </p:sp>
      <p:graphicFrame>
        <p:nvGraphicFramePr>
          <p:cNvPr id="6" name="Taulukko 5"/>
          <p:cNvGraphicFramePr>
            <a:graphicFrameLocks noGrp="1"/>
          </p:cNvGraphicFramePr>
          <p:nvPr>
            <p:extLst>
              <p:ext uri="{D42A27DB-BD31-4B8C-83A1-F6EECF244321}">
                <p14:modId xmlns:p14="http://schemas.microsoft.com/office/powerpoint/2010/main" val="2888652683"/>
              </p:ext>
            </p:extLst>
          </p:nvPr>
        </p:nvGraphicFramePr>
        <p:xfrm>
          <a:off x="107504" y="332656"/>
          <a:ext cx="8928992" cy="6491152"/>
        </p:xfrm>
        <a:graphic>
          <a:graphicData uri="http://schemas.openxmlformats.org/drawingml/2006/table">
            <a:tbl>
              <a:tblPr firstRow="1" bandRow="1">
                <a:tableStyleId>{5C22544A-7EE6-4342-B048-85BDC9FD1C3A}</a:tableStyleId>
              </a:tblPr>
              <a:tblGrid>
                <a:gridCol w="1224136"/>
                <a:gridCol w="7704856"/>
              </a:tblGrid>
              <a:tr h="404348">
                <a:tc>
                  <a:txBody>
                    <a:bodyPr/>
                    <a:lstStyle/>
                    <a:p>
                      <a:r>
                        <a:rPr lang="fi-FI" sz="1400" dirty="0" smtClean="0"/>
                        <a:t>Aihe</a:t>
                      </a:r>
                      <a:endParaRPr lang="fi-FI" sz="1400" dirty="0"/>
                    </a:p>
                  </a:txBody>
                  <a:tcPr/>
                </a:tc>
                <a:tc>
                  <a:txBody>
                    <a:bodyPr/>
                    <a:lstStyle/>
                    <a:p>
                      <a:r>
                        <a:rPr lang="fi-FI" sz="1400" dirty="0" err="1" smtClean="0"/>
                        <a:t>Kommentit/nostot/poikkeamat/riskit+reagointi</a:t>
                      </a:r>
                      <a:endParaRPr lang="fi-FI" sz="1400" dirty="0"/>
                    </a:p>
                  </a:txBody>
                  <a:tcPr/>
                </a:tc>
              </a:tr>
              <a:tr h="404348">
                <a:tc>
                  <a:txBody>
                    <a:bodyPr/>
                    <a:lstStyle/>
                    <a:p>
                      <a:r>
                        <a:rPr lang="fi-FI" sz="1100" dirty="0" smtClean="0"/>
                        <a:t>Talous</a:t>
                      </a:r>
                      <a:endParaRPr lang="fi-FI"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000" baseline="0" dirty="0" smtClean="0"/>
                        <a:t>Palvelualueen toimintatulot ovat jäämässä 0,3M€ talousarvion alle.  Tuloissa huomioitu toimeentulotuen 0,5M€ menovähennys jonka vaikutus tuloihin on 0,25M€. Tuloihin lisättiin myös 0,1M€ pakolaisten korvauksia . Toimintamenot ylittävät talousarvion 4,1 </a:t>
                      </a:r>
                      <a:r>
                        <a:rPr lang="fi-FI" sz="1000" baseline="0" dirty="0" err="1" smtClean="0"/>
                        <a:t>M€:lla</a:t>
                      </a:r>
                      <a:r>
                        <a:rPr lang="fi-FI" sz="1000" baseline="0" dirty="0" smtClean="0"/>
                        <a:t>. Työvoiman käytön lasku näkyy  h</a:t>
                      </a:r>
                      <a:r>
                        <a:rPr lang="fi-FI" sz="1000" dirty="0" smtClean="0"/>
                        <a:t>enkilöstökustannuksissa jotka tulevat jäämään talousarvion alle.</a:t>
                      </a:r>
                      <a:r>
                        <a:rPr lang="fi-FI" sz="1000" baseline="0" dirty="0" smtClean="0"/>
                        <a:t>  Suurimmat ylitykset kohdistuvat avohuollon sijoitusten- sekä </a:t>
                      </a:r>
                      <a:r>
                        <a:rPr lang="fi-FI" sz="1000" baseline="0" dirty="0" err="1" smtClean="0"/>
                        <a:t>huostaanotettujen</a:t>
                      </a:r>
                      <a:r>
                        <a:rPr lang="fi-FI" sz="1000" baseline="0" dirty="0" smtClean="0"/>
                        <a:t> ostopalveluihin.  Avustuksissa ylitystä on  pakolaisten toimeentulotuessa ja lastensuojelun avustuksissa.  Molemmat avustukset ylittävät talousarvion noin 0,4M€:lla.  </a:t>
                      </a:r>
                      <a:r>
                        <a:rPr lang="fi-FI" sz="1000" baseline="0" dirty="0" err="1" smtClean="0"/>
                        <a:t>Perustoimeentulotuki</a:t>
                      </a:r>
                      <a:r>
                        <a:rPr lang="fi-FI" sz="1000" baseline="0" dirty="0" smtClean="0"/>
                        <a:t> on 0,5M€ menovähennyksen jälkeenkin pysymässä talousarviossa. </a:t>
                      </a:r>
                    </a:p>
                  </a:txBody>
                  <a:tcPr/>
                </a:tc>
              </a:tr>
              <a:tr h="404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000" b="0" i="0" u="none" strike="noStrike" kern="1200" cap="none" spc="0" normalizeH="0" baseline="0" noProof="0" dirty="0" err="1" smtClean="0">
                          <a:ln>
                            <a:noFill/>
                          </a:ln>
                          <a:solidFill>
                            <a:prstClr val="black"/>
                          </a:solidFill>
                          <a:effectLst/>
                          <a:uLnTx/>
                          <a:uFillTx/>
                          <a:latin typeface="+mn-lt"/>
                          <a:ea typeface="+mn-ea"/>
                          <a:cs typeface="+mn-cs"/>
                        </a:rPr>
                        <a:t>Palvelualuejohta-jan</a:t>
                      </a:r>
                      <a:r>
                        <a:rPr kumimoji="0" lang="fi-FI" sz="1000" b="0" i="0" u="none" strike="noStrike" kern="1200" cap="none" spc="0" normalizeH="0" baseline="0" noProof="0" dirty="0" smtClean="0">
                          <a:ln>
                            <a:noFill/>
                          </a:ln>
                          <a:solidFill>
                            <a:prstClr val="black"/>
                          </a:solidFill>
                          <a:effectLst/>
                          <a:uLnTx/>
                          <a:uFillTx/>
                          <a:latin typeface="+mn-lt"/>
                          <a:ea typeface="+mn-ea"/>
                          <a:cs typeface="+mn-cs"/>
                        </a:rPr>
                        <a:t> analyysi ja johtopäätökset: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000" kern="1200" baseline="0" dirty="0" smtClean="0">
                          <a:solidFill>
                            <a:schemeClr val="dk1"/>
                          </a:solidFill>
                          <a:latin typeface="+mn-lt"/>
                          <a:ea typeface="+mn-ea"/>
                          <a:cs typeface="+mn-cs"/>
                        </a:rPr>
                        <a:t>Palvelualueen talousarvion alkuvuoden toteutuma ennakoi ylitystä, syinä ovat erityisesti ehkäisevän ja täydentävän toimeentulotuen tarpeen kasvu sekä lastensuojelun asiakaspalvelujen ostojen ylittyminen niin avohuollossa kuin sijaishuollossakin. Toimeentulotuen käyttöön vaikuttaa hyvinvointitoimialan toimenpiteitä enemmän yleinen yhteiskunnallinen tilanne kuten vaihtelut työllisyydessä. Ostopalveluihin sen sijaan voidaan vaikuttaa.  Lastensuojelun rakennemuutos näkyy vähitellen  avohuolto/sijaishuolto –suhteen hienoisena korjautumisena.  Sijaishuollon tarve on alkuvuonna selkeästi  viime vuosia vähäisempää. Sijaishuollon ostopalvelujen kustannusten vähentämiseksi on suunnitelma, joka on osa uudistamisohjelman toimenpiteitä (P2). Avohuollon ostopalvelujen, myös sijoitusten, tavoitteellinen ja vaikuttava käyttö on yksi toimenpiteistä. </a:t>
                      </a:r>
                      <a:endParaRPr lang="fi-FI" sz="1000" dirty="0"/>
                    </a:p>
                  </a:txBody>
                  <a:tcPr/>
                </a:tc>
              </a:tr>
              <a:tr h="516868">
                <a:tc>
                  <a:txBody>
                    <a:bodyPr/>
                    <a:lstStyle/>
                    <a:p>
                      <a:r>
                        <a:rPr lang="fi-FI" sz="1000" dirty="0" smtClean="0"/>
                        <a:t>Työvoiman käyttö (sis.</a:t>
                      </a:r>
                      <a:r>
                        <a:rPr lang="fi-FI" sz="1000" baseline="0" dirty="0" smtClean="0"/>
                        <a:t> </a:t>
                      </a:r>
                      <a:r>
                        <a:rPr lang="fi-FI" sz="1000" baseline="0" dirty="0" err="1" smtClean="0"/>
                        <a:t>Sijaistus</a:t>
                      </a:r>
                      <a:r>
                        <a:rPr lang="fi-FI" sz="1000" baseline="0" dirty="0" smtClean="0"/>
                        <a:t> ja </a:t>
                      </a:r>
                      <a:r>
                        <a:rPr lang="fi-FI" sz="1000" baseline="0" dirty="0" err="1" smtClean="0"/>
                        <a:t>sairaspoissaolot</a:t>
                      </a:r>
                      <a:r>
                        <a:rPr lang="fi-FI" sz="1000" baseline="0" dirty="0" smtClean="0"/>
                        <a:t>)</a:t>
                      </a:r>
                      <a:endParaRPr lang="fi-FI" sz="1000" dirty="0"/>
                    </a:p>
                  </a:txBody>
                  <a:tcPr/>
                </a:tc>
                <a:tc>
                  <a:txBody>
                    <a:bodyPr/>
                    <a:lstStyle/>
                    <a:p>
                      <a:pPr>
                        <a:spcAft>
                          <a:spcPts val="0"/>
                        </a:spcAft>
                      </a:pPr>
                      <a:r>
                        <a:rPr lang="fi-FI" sz="1000" dirty="0" smtClean="0">
                          <a:effectLst/>
                          <a:latin typeface="+mj-lt"/>
                          <a:ea typeface="Calibri"/>
                          <a:cs typeface="Calibri"/>
                        </a:rPr>
                        <a:t>työvoima: 720,0</a:t>
                      </a:r>
                    </a:p>
                    <a:p>
                      <a:pPr>
                        <a:spcAft>
                          <a:spcPts val="0"/>
                        </a:spcAft>
                      </a:pPr>
                      <a:r>
                        <a:rPr lang="fi-FI" sz="1000" dirty="0" err="1" smtClean="0">
                          <a:effectLst/>
                          <a:latin typeface="+mj-lt"/>
                          <a:ea typeface="Calibri"/>
                          <a:cs typeface="Calibri"/>
                        </a:rPr>
                        <a:t>sairauspo</a:t>
                      </a:r>
                      <a:r>
                        <a:rPr lang="fi-FI" sz="1000" dirty="0" smtClean="0">
                          <a:effectLst/>
                          <a:latin typeface="+mj-lt"/>
                          <a:ea typeface="Calibri"/>
                          <a:cs typeface="Calibri"/>
                        </a:rPr>
                        <a:t>%: 4,2</a:t>
                      </a:r>
                    </a:p>
                    <a:p>
                      <a:pPr>
                        <a:spcAft>
                          <a:spcPts val="0"/>
                        </a:spcAft>
                      </a:pPr>
                      <a:r>
                        <a:rPr lang="fi-FI" sz="1000" dirty="0" err="1" smtClean="0">
                          <a:effectLst/>
                          <a:latin typeface="+mj-lt"/>
                          <a:ea typeface="Calibri"/>
                          <a:cs typeface="Calibri"/>
                        </a:rPr>
                        <a:t>sijaistus</a:t>
                      </a:r>
                      <a:r>
                        <a:rPr lang="fi-FI" sz="1000" dirty="0" smtClean="0">
                          <a:effectLst/>
                          <a:latin typeface="+mj-lt"/>
                          <a:ea typeface="Calibri"/>
                          <a:cs typeface="Calibri"/>
                        </a:rPr>
                        <a:t>%: 66,8</a:t>
                      </a:r>
                    </a:p>
                  </a:txBody>
                  <a:tcPr/>
                </a:tc>
              </a:tr>
              <a:tr h="533492">
                <a:tc>
                  <a:txBody>
                    <a:bodyPr/>
                    <a:lstStyle/>
                    <a:p>
                      <a:r>
                        <a:rPr lang="fi-FI" sz="1000" dirty="0" err="1" smtClean="0"/>
                        <a:t>Palvelualuejohta-jan</a:t>
                      </a:r>
                      <a:r>
                        <a:rPr lang="fi-FI" sz="1000" baseline="0" dirty="0" smtClean="0"/>
                        <a:t> analyysi ja johtopäätökset:</a:t>
                      </a:r>
                      <a:endParaRPr lang="fi-FI"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000" kern="1200" baseline="0" dirty="0" err="1" smtClean="0">
                          <a:solidFill>
                            <a:schemeClr val="dk1"/>
                          </a:solidFill>
                          <a:latin typeface="+mn-lt"/>
                          <a:ea typeface="+mn-ea"/>
                          <a:cs typeface="+mn-cs"/>
                        </a:rPr>
                        <a:t>Sijaistus</a:t>
                      </a:r>
                      <a:r>
                        <a:rPr lang="fi-FI" sz="1000" kern="1200" baseline="0" dirty="0" smtClean="0">
                          <a:solidFill>
                            <a:schemeClr val="dk1"/>
                          </a:solidFill>
                          <a:latin typeface="+mn-lt"/>
                          <a:ea typeface="+mn-ea"/>
                          <a:cs typeface="+mn-cs"/>
                        </a:rPr>
                        <a:t> ja sairauspoissaolot ovat lisääntyneet, syynä ovat flunssakausi ja norovirusepidemia. Henkilöstön käyttö on tavoitteiden mukaisesti kuitenkin vähentynyt. </a:t>
                      </a:r>
                      <a:endParaRPr lang="fi-FI" sz="1000" dirty="0"/>
                    </a:p>
                  </a:txBody>
                  <a:tcPr/>
                </a:tc>
              </a:tr>
              <a:tr h="19720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000" dirty="0" smtClean="0"/>
                        <a:t>Toiminta (sis. Kehittämishankkeiden kautta tapahtuvan muutoksen eteneminen)</a:t>
                      </a:r>
                    </a:p>
                    <a:p>
                      <a:endParaRPr lang="fi-FI" sz="1000" dirty="0"/>
                    </a:p>
                  </a:txBody>
                  <a:tcPr/>
                </a:tc>
                <a:tc>
                  <a:txBody>
                    <a:bodyPr/>
                    <a:lstStyle/>
                    <a:p>
                      <a:r>
                        <a:rPr lang="fi-FI" sz="1000" dirty="0" smtClean="0"/>
                        <a:t>Jälkihuollon</a:t>
                      </a:r>
                      <a:r>
                        <a:rPr lang="fi-FI" sz="1000" baseline="0" dirty="0" smtClean="0"/>
                        <a:t> tukiasumisen piirissä olevien nuorten lukumäärä on kasvussa, mikä vastaa erinomaisesti tavoitetta. </a:t>
                      </a:r>
                    </a:p>
                    <a:p>
                      <a:r>
                        <a:rPr lang="fi-FI" sz="1000" baseline="0" dirty="0" smtClean="0"/>
                        <a:t>Uusien </a:t>
                      </a:r>
                      <a:r>
                        <a:rPr lang="fi-FI" sz="1000" baseline="0" dirty="0" err="1" smtClean="0"/>
                        <a:t>huostaanotettujen</a:t>
                      </a:r>
                      <a:r>
                        <a:rPr lang="fi-FI" sz="1000" baseline="0" dirty="0" smtClean="0"/>
                        <a:t> lasten määrä on selvästi edellisen vuoden tasoa pienempi ja siten tavoitteen mukainen. Toisaalta hallinto-oikeudessa on tällä hetkellä käsittelyssä useampia huostaanottopäätöksi eikä raportilla vielä näy 2 hallinto-oikeuden huostaanottopäätöstä, jotka on kirjattu järjestelmään jälkikäteen maaliskuuhun kohdistuviksi. </a:t>
                      </a:r>
                    </a:p>
                    <a:p>
                      <a:r>
                        <a:rPr lang="fi-FI" sz="1000" baseline="0" dirty="0" smtClean="0"/>
                        <a:t>Lastensuojelun ilmoitusten (v. 2014 1439 ja v. 2015 1583) ja asiakkuuksien määrä (v. 2014 914 ja v. 2015 980) on hiukan edellisiä vuosia suurempi.  </a:t>
                      </a:r>
                    </a:p>
                    <a:p>
                      <a:r>
                        <a:rPr lang="fi-FI" sz="1000" dirty="0" smtClean="0"/>
                        <a:t>Lastensuojelun perhetyötä saavien määrä on edellistä vuotta hieman suurempi (v. 2014 183 ja v. 2015 201). Ennaltaehkäisevän terveydenhuollon</a:t>
                      </a:r>
                      <a:r>
                        <a:rPr lang="fi-FI" sz="1000" baseline="0" dirty="0" smtClean="0"/>
                        <a:t> kotipalvelua kehitetään ja kasvatetaan vastaamaan uuden sosiaalihuoltolain velvoitetta (voimaan 1.1.2015).</a:t>
                      </a:r>
                    </a:p>
                    <a:p>
                      <a:r>
                        <a:rPr lang="fi-FI" sz="1000" baseline="0" dirty="0" smtClean="0"/>
                        <a:t>Lautakunnalle valmistellaan kevään aikana esitys ehkäisevän terveydenhuollon kotipalvelun sähköisen palvelusetelin käyttöönotosta. </a:t>
                      </a:r>
                    </a:p>
                    <a:p>
                      <a:r>
                        <a:rPr lang="fi-FI" sz="1000" baseline="0" dirty="0" smtClean="0"/>
                        <a:t>Toimeentulotukea saavien perheiden määrä on hieman edellistä vuotta suurempi (v. 2014 5567 ja v. 2015 5750). </a:t>
                      </a:r>
                      <a:endParaRPr lang="fi-FI" sz="1000" baseline="0" dirty="0" smtClean="0"/>
                    </a:p>
                    <a:p>
                      <a:r>
                        <a:rPr lang="fi-FI" sz="1000" baseline="0" dirty="0" smtClean="0"/>
                        <a:t>Sijaishuollon </a:t>
                      </a:r>
                      <a:r>
                        <a:rPr lang="fi-FI" sz="1000" baseline="0" dirty="0" err="1" smtClean="0"/>
                        <a:t>huostaanotettujen</a:t>
                      </a:r>
                      <a:r>
                        <a:rPr lang="fi-FI" sz="1000" baseline="0" dirty="0" smtClean="0"/>
                        <a:t> lasten sijoitukset  perhehoitoon ei ole tavoitteenmukaista, ja asiaan paneudutaan kehittämistoimenpiteissä  (mm. sijaishuollon rakennemuutos  ja </a:t>
                      </a:r>
                      <a:r>
                        <a:rPr lang="fi-FI" sz="1000" baseline="0" smtClean="0"/>
                        <a:t>lastensuojelun rakennemuutos).</a:t>
                      </a:r>
                      <a:endParaRPr lang="fi-FI" sz="1000" baseline="0" dirty="0" smtClean="0"/>
                    </a:p>
                  </a:txBody>
                  <a:tcPr/>
                </a:tc>
              </a:tr>
              <a:tr h="404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err="1" smtClean="0">
                          <a:ln>
                            <a:noFill/>
                          </a:ln>
                          <a:solidFill>
                            <a:prstClr val="black"/>
                          </a:solidFill>
                          <a:effectLst/>
                          <a:uLnTx/>
                          <a:uFillTx/>
                          <a:latin typeface="+mn-lt"/>
                          <a:ea typeface="+mn-ea"/>
                          <a:cs typeface="+mn-cs"/>
                        </a:rPr>
                        <a:t>Palvelualuejohta-jan</a:t>
                      </a:r>
                      <a:r>
                        <a:rPr kumimoji="0" lang="fi-FI" sz="1100" b="0" i="0" u="none" strike="noStrike" kern="1200" cap="none" spc="0" normalizeH="0" baseline="0" noProof="0" dirty="0" smtClean="0">
                          <a:ln>
                            <a:noFill/>
                          </a:ln>
                          <a:solidFill>
                            <a:prstClr val="black"/>
                          </a:solidFill>
                          <a:effectLst/>
                          <a:uLnTx/>
                          <a:uFillTx/>
                          <a:latin typeface="+mn-lt"/>
                          <a:ea typeface="+mn-ea"/>
                          <a:cs typeface="+mn-cs"/>
                        </a:rPr>
                        <a:t> analyysi ja johtopäätökset: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000" b="0" kern="1200" baseline="0" dirty="0" smtClean="0">
                          <a:solidFill>
                            <a:schemeClr val="dk1"/>
                          </a:solidFill>
                          <a:latin typeface="+mn-lt"/>
                          <a:ea typeface="+mn-ea"/>
                          <a:cs typeface="+mn-cs"/>
                        </a:rPr>
                        <a:t>Palvelualueen toiminta toteutuu pääsääntöisesti suunnitellusti.  Lapsiperheiden kotipalvelun saatavuudessa on ollut puutteita,  tarvittavat toimenpiteet ovat käynnissä. Lastensuojelun ostopalvelujen kustannuksiin puututaan omien palvelujen käytön tehostamisella kaikissa lastensuojelun palveluissa, mm. vastaanottokotien työn kehittämisellä ja käyttämällä omia lastensuojelulaitoksia myös avohuollon sijoituksiin. U2 ohjelman rakennemuutostavoitteisiin kuuluu sijaishuollon ostopalvelujen vähentäminen, avohuollon ostopalvelujen tavoitteellinen käyttö on yksi keino tähän.  Erityisesti haetaan toimintatapoja nuorten sijoitustarpeen vähentämiseen.  U2 ohjelmantavoitteisiin pyritään laajalla kirjolla toimenpiteitä ja yhteistyöllä kaupungin muiden toimijoiden ja järjestöjen kanssa.  40 % koulupsykologeista on pystynyt alkuvuonna vastaamaan täysin palvelutakuuseen, 60 % osin.  </a:t>
                      </a:r>
                      <a:endParaRPr lang="fi-FI" sz="1000" b="0" kern="1200" baseline="0" dirty="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val="3586715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683568" y="-99392"/>
            <a:ext cx="7772400" cy="576064"/>
          </a:xfrm>
        </p:spPr>
        <p:txBody>
          <a:bodyPr>
            <a:noAutofit/>
          </a:bodyPr>
          <a:lstStyle/>
          <a:p>
            <a:r>
              <a:rPr lang="fi-FI" sz="1400" dirty="0" err="1" smtClean="0"/>
              <a:t>Sosterlan</a:t>
            </a:r>
            <a:r>
              <a:rPr lang="fi-FI" sz="1400" dirty="0" smtClean="0"/>
              <a:t> kuukausiseurannan analyysipohja: Vanhus- ja vammaispalvelut</a:t>
            </a:r>
            <a:endParaRPr lang="fi-FI" sz="1400" dirty="0"/>
          </a:p>
        </p:txBody>
      </p:sp>
      <p:graphicFrame>
        <p:nvGraphicFramePr>
          <p:cNvPr id="5" name="Taulukko 4"/>
          <p:cNvGraphicFramePr>
            <a:graphicFrameLocks noGrp="1"/>
          </p:cNvGraphicFramePr>
          <p:nvPr>
            <p:extLst>
              <p:ext uri="{D42A27DB-BD31-4B8C-83A1-F6EECF244321}">
                <p14:modId xmlns:p14="http://schemas.microsoft.com/office/powerpoint/2010/main" val="4264234494"/>
              </p:ext>
            </p:extLst>
          </p:nvPr>
        </p:nvGraphicFramePr>
        <p:xfrm>
          <a:off x="107504" y="404664"/>
          <a:ext cx="8928992" cy="6049848"/>
        </p:xfrm>
        <a:graphic>
          <a:graphicData uri="http://schemas.openxmlformats.org/drawingml/2006/table">
            <a:tbl>
              <a:tblPr firstRow="1" bandRow="1">
                <a:tableStyleId>{5C22544A-7EE6-4342-B048-85BDC9FD1C3A}</a:tableStyleId>
              </a:tblPr>
              <a:tblGrid>
                <a:gridCol w="1224136"/>
                <a:gridCol w="7704856"/>
              </a:tblGrid>
              <a:tr h="404348">
                <a:tc>
                  <a:txBody>
                    <a:bodyPr/>
                    <a:lstStyle/>
                    <a:p>
                      <a:r>
                        <a:rPr lang="fi-FI" sz="1400" dirty="0" smtClean="0"/>
                        <a:t>Aihe</a:t>
                      </a:r>
                      <a:endParaRPr lang="fi-FI" sz="1400" dirty="0"/>
                    </a:p>
                  </a:txBody>
                  <a:tcPr/>
                </a:tc>
                <a:tc>
                  <a:txBody>
                    <a:bodyPr/>
                    <a:lstStyle/>
                    <a:p>
                      <a:r>
                        <a:rPr lang="fi-FI" sz="1400" dirty="0" err="1" smtClean="0"/>
                        <a:t>Kommentit/nostot/poikkeamat/riskit+reagointi</a:t>
                      </a:r>
                      <a:endParaRPr lang="fi-FI" sz="1400" dirty="0"/>
                    </a:p>
                  </a:txBody>
                  <a:tcPr/>
                </a:tc>
              </a:tr>
              <a:tr h="404348">
                <a:tc>
                  <a:txBody>
                    <a:bodyPr/>
                    <a:lstStyle/>
                    <a:p>
                      <a:r>
                        <a:rPr lang="fi-FI" sz="900" dirty="0" smtClean="0"/>
                        <a:t>Talous</a:t>
                      </a:r>
                      <a:endParaRPr lang="fi-FI" sz="900" dirty="0"/>
                    </a:p>
                  </a:txBody>
                  <a:tcPr/>
                </a:tc>
                <a:tc>
                  <a:txBody>
                    <a:bodyPr/>
                    <a:lstStyle/>
                    <a:p>
                      <a:r>
                        <a:rPr lang="fi-FI" sz="900" dirty="0" smtClean="0"/>
                        <a:t>Palvelualueelle</a:t>
                      </a:r>
                      <a:r>
                        <a:rPr lang="fi-FI" sz="900" baseline="0" dirty="0" smtClean="0"/>
                        <a:t> kohdennettiin </a:t>
                      </a:r>
                      <a:r>
                        <a:rPr lang="fi-FI" sz="900" baseline="0" dirty="0" err="1" smtClean="0"/>
                        <a:t>kv:n</a:t>
                      </a:r>
                      <a:r>
                        <a:rPr lang="fi-FI" sz="900" baseline="0" dirty="0" smtClean="0"/>
                        <a:t> talousarvioleikkauksesta yhteensä 0,78 M€. Toimintamenoja leikattiin 0,28 M€ ja toimintatuloja lisättiin 0,5 M€. </a:t>
                      </a:r>
                      <a:r>
                        <a:rPr lang="fi-FI" sz="900" dirty="0" smtClean="0"/>
                        <a:t>Kokonaisuutena</a:t>
                      </a:r>
                      <a:r>
                        <a:rPr lang="fi-FI" sz="900" baseline="0" dirty="0" smtClean="0"/>
                        <a:t> palvelualueen toimintatulot ylittänevät talousarvion noin 0,4 </a:t>
                      </a:r>
                      <a:r>
                        <a:rPr lang="fi-FI" sz="900" baseline="0" dirty="0" err="1" smtClean="0"/>
                        <a:t>M€:lla</a:t>
                      </a:r>
                      <a:r>
                        <a:rPr lang="fi-FI" sz="900" baseline="0" dirty="0" smtClean="0"/>
                        <a:t>. Ylitystä selittää kotikuntalakiasiakkaiden laskutuksen kohdentaminen oikeaan tilikauteen. Asumispalvelujen maksutuottojen arviointi on hankalaa, sillä tilapäishoitopaikkoja on vuoden kuluessa lisätty samalla kun rakennemuutoksen myötä vanhainkotipaikat muuttuvat tehostetuksi palveluasumiseksi uusien asiakkaiden myötä. </a:t>
                      </a:r>
                    </a:p>
                    <a:p>
                      <a:r>
                        <a:rPr lang="fi-FI" sz="900" baseline="0" dirty="0" smtClean="0"/>
                        <a:t>Toimintamenot ylittänevät talousarvion 4,2 </a:t>
                      </a:r>
                      <a:r>
                        <a:rPr lang="fi-FI" sz="900" baseline="0" dirty="0" err="1" smtClean="0"/>
                        <a:t>M€:lla</a:t>
                      </a:r>
                      <a:r>
                        <a:rPr lang="fi-FI" sz="900" baseline="0" dirty="0" smtClean="0"/>
                        <a:t>. Vanhuspalvelujen osalta työvoiman laskun myötä henkilöstökustannukset pysyvät talousarvion rajoissa, mutta vammaispalvelujen osalta henkilöstökustannukset ylittyvät noin 1,4 </a:t>
                      </a:r>
                      <a:r>
                        <a:rPr lang="fi-FI" sz="900" baseline="0" dirty="0" err="1" smtClean="0"/>
                        <a:t>M€:lla</a:t>
                      </a:r>
                      <a:r>
                        <a:rPr lang="fi-FI" sz="900" baseline="0" dirty="0" smtClean="0"/>
                        <a:t>. Ylitystä selittää henkilökohtaisten avustajien määrän sekä palkkioiden kasvu. Vammaispalvelujen asiakaspalvelujen ostot ylittävät talousarvion arviolta 4,1 </a:t>
                      </a:r>
                      <a:r>
                        <a:rPr lang="fi-FI" sz="900" baseline="0" dirty="0" err="1" smtClean="0"/>
                        <a:t>M€:lla</a:t>
                      </a:r>
                      <a:r>
                        <a:rPr lang="fi-FI" sz="900" baseline="0" dirty="0" smtClean="0"/>
                        <a:t> alibudjetoinnin sekä Villa Kapteenin lisäpaikkojen vuoksi. Vammaispalveluissa siirtymä laitoshoidosta asumispalveluihin vuoden aikana ei arvioiden mukaan tuo lisäkustannuksia. Vanhuspalvelujen osalta pitkäaikaissairaanhoidon ja laitoshoidon poistuman hidastuma aiheuttaa sekä lisäkustannuksia että -tuloja. Kokonaisuutena  vammaispalveluiden ja kehitysvammahuollon asiakaspalvelujen ostot ylittävät talousarvion noin 2,8 M€. Palvelusetelien osalta pysytään kokonaisuudessaan talousarviossa. Vammaispalvelujen avustukset ylittävät talousarvion </a:t>
                      </a:r>
                      <a:r>
                        <a:rPr lang="fi-FI" sz="900" dirty="0" smtClean="0"/>
                        <a:t>noin 0,6 </a:t>
                      </a:r>
                      <a:r>
                        <a:rPr lang="fi-FI" sz="900" dirty="0" err="1" smtClean="0"/>
                        <a:t>M€:lla</a:t>
                      </a:r>
                      <a:r>
                        <a:rPr lang="fi-FI" sz="900" dirty="0" smtClean="0"/>
                        <a:t>. </a:t>
                      </a:r>
                      <a:endParaRPr lang="fi-FI" sz="900" dirty="0"/>
                    </a:p>
                  </a:txBody>
                  <a:tcPr/>
                </a:tc>
              </a:tr>
              <a:tr h="404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900" b="0" i="0" u="none" strike="noStrike" kern="1200" cap="none" spc="0" normalizeH="0" baseline="0" noProof="0" dirty="0" smtClean="0">
                          <a:ln>
                            <a:noFill/>
                          </a:ln>
                          <a:solidFill>
                            <a:prstClr val="black"/>
                          </a:solidFill>
                          <a:effectLst/>
                          <a:uLnTx/>
                          <a:uFillTx/>
                          <a:latin typeface="+mn-lt"/>
                          <a:ea typeface="+mn-ea"/>
                          <a:cs typeface="+mn-cs"/>
                        </a:rPr>
                        <a:t>Palvelualuejohtajan analyysi ja johtopäätökset:</a:t>
                      </a:r>
                    </a:p>
                  </a:txBody>
                  <a:tcPr/>
                </a:tc>
                <a:tc>
                  <a:txBody>
                    <a:bodyPr/>
                    <a:lstStyle/>
                    <a:p>
                      <a:r>
                        <a:rPr lang="fi-FI" sz="900" dirty="0" smtClean="0"/>
                        <a:t>Menoylityksistä suurin osa syntyy</a:t>
                      </a:r>
                      <a:r>
                        <a:rPr lang="fi-FI" sz="900" baseline="0" dirty="0" smtClean="0"/>
                        <a:t> vammaispalvelujen asiakaspalveluiden ostoista, joissa budjetointi ei vastaa sidottujen määrärahojen tasoa. Lisäksi henkilökohtaisten avustajien määrän kasvu on lisännyt menoja, mikä selittää vammaispalvelujen henkilöstömenojen kasvun. Rakennemuutos tulee  loppuvuoden aikana vähentämään menoja, mutta tulee näkymään myös tulopuolen pienenemisenä.</a:t>
                      </a:r>
                      <a:endParaRPr lang="fi-FI" sz="900" dirty="0"/>
                    </a:p>
                  </a:txBody>
                  <a:tcPr/>
                </a:tc>
              </a:tr>
              <a:tr h="516868">
                <a:tc>
                  <a:txBody>
                    <a:bodyPr/>
                    <a:lstStyle/>
                    <a:p>
                      <a:r>
                        <a:rPr lang="fi-FI" sz="900" dirty="0" smtClean="0"/>
                        <a:t>Työvoiman käyttö (sis.</a:t>
                      </a:r>
                      <a:r>
                        <a:rPr lang="fi-FI" sz="900" baseline="0" dirty="0" smtClean="0"/>
                        <a:t> </a:t>
                      </a:r>
                      <a:r>
                        <a:rPr lang="fi-FI" sz="900" baseline="0" dirty="0" err="1" smtClean="0"/>
                        <a:t>Sijaistus</a:t>
                      </a:r>
                      <a:r>
                        <a:rPr lang="fi-FI" sz="900" baseline="0" dirty="0" smtClean="0"/>
                        <a:t> ja </a:t>
                      </a:r>
                      <a:r>
                        <a:rPr lang="fi-FI" sz="900" baseline="0" dirty="0" err="1" smtClean="0"/>
                        <a:t>sairaspoissaolot</a:t>
                      </a:r>
                      <a:r>
                        <a:rPr lang="fi-FI" sz="900" baseline="0" dirty="0" smtClean="0"/>
                        <a:t>)</a:t>
                      </a:r>
                      <a:endParaRPr lang="fi-FI" sz="900" dirty="0"/>
                    </a:p>
                  </a:txBody>
                  <a:tcPr/>
                </a:tc>
                <a:tc>
                  <a:txBody>
                    <a:bodyPr/>
                    <a:lstStyle/>
                    <a:p>
                      <a:pPr>
                        <a:spcAft>
                          <a:spcPts val="0"/>
                        </a:spcAft>
                      </a:pPr>
                      <a:r>
                        <a:rPr lang="fi-FI" sz="900" dirty="0" smtClean="0">
                          <a:effectLst/>
                          <a:latin typeface="+mj-lt"/>
                          <a:ea typeface="Calibri"/>
                          <a:cs typeface="Calibri"/>
                        </a:rPr>
                        <a:t>työvoima: 1950,8</a:t>
                      </a:r>
                    </a:p>
                    <a:p>
                      <a:pPr>
                        <a:spcAft>
                          <a:spcPts val="0"/>
                        </a:spcAft>
                      </a:pPr>
                      <a:r>
                        <a:rPr lang="fi-FI" sz="900" dirty="0" err="1" smtClean="0">
                          <a:effectLst/>
                          <a:latin typeface="+mj-lt"/>
                          <a:ea typeface="Calibri"/>
                          <a:cs typeface="Calibri"/>
                        </a:rPr>
                        <a:t>sairauspo</a:t>
                      </a:r>
                      <a:r>
                        <a:rPr lang="fi-FI" sz="900" dirty="0" smtClean="0">
                          <a:effectLst/>
                          <a:latin typeface="+mj-lt"/>
                          <a:ea typeface="Calibri"/>
                          <a:cs typeface="Calibri"/>
                        </a:rPr>
                        <a:t>%: 6,3</a:t>
                      </a:r>
                    </a:p>
                    <a:p>
                      <a:pPr>
                        <a:spcAft>
                          <a:spcPts val="0"/>
                        </a:spcAft>
                      </a:pPr>
                      <a:r>
                        <a:rPr lang="fi-FI" sz="900" dirty="0" err="1" smtClean="0">
                          <a:effectLst/>
                          <a:latin typeface="+mj-lt"/>
                          <a:ea typeface="Calibri"/>
                          <a:cs typeface="Calibri"/>
                        </a:rPr>
                        <a:t>sijaistus</a:t>
                      </a:r>
                      <a:r>
                        <a:rPr lang="fi-FI" sz="900" dirty="0" smtClean="0">
                          <a:effectLst/>
                          <a:latin typeface="+mj-lt"/>
                          <a:ea typeface="Calibri"/>
                          <a:cs typeface="Calibri"/>
                        </a:rPr>
                        <a:t>%: 74,6</a:t>
                      </a:r>
                    </a:p>
                  </a:txBody>
                  <a:tcPr/>
                </a:tc>
              </a:tr>
              <a:tr h="648072">
                <a:tc>
                  <a:txBody>
                    <a:bodyPr/>
                    <a:lstStyle/>
                    <a:p>
                      <a:r>
                        <a:rPr lang="fi-FI" sz="900" dirty="0" smtClean="0"/>
                        <a:t>Palvelualuejohtajan</a:t>
                      </a:r>
                      <a:r>
                        <a:rPr lang="fi-FI" sz="900" baseline="0" dirty="0" smtClean="0"/>
                        <a:t> analyysi ja johtopäätökset:</a:t>
                      </a:r>
                      <a:endParaRPr lang="fi-FI" sz="900" dirty="0"/>
                    </a:p>
                  </a:txBody>
                  <a:tcPr/>
                </a:tc>
                <a:tc>
                  <a:txBody>
                    <a:bodyPr/>
                    <a:lstStyle/>
                    <a:p>
                      <a:r>
                        <a:rPr lang="fi-FI" sz="900" dirty="0" smtClean="0"/>
                        <a:t>Työvoiman käyttöä</a:t>
                      </a:r>
                      <a:r>
                        <a:rPr lang="fi-FI" sz="900" baseline="0" dirty="0" smtClean="0"/>
                        <a:t> on saatu alennettua vanhuspalveluissa ja vammaispalveluissa työvoiman käyttö on vakiintuneella tasolla.  Alkuvuoden sairauspoissaolo tilasto näyttää myös myönteistä kehitystä. </a:t>
                      </a:r>
                    </a:p>
                    <a:p>
                      <a:endParaRPr lang="fi-FI" sz="900" baseline="0" dirty="0" smtClean="0"/>
                    </a:p>
                    <a:p>
                      <a:r>
                        <a:rPr lang="fi-FI" sz="900" baseline="0" dirty="0" err="1" smtClean="0"/>
                        <a:t>Sijaistusprosentti</a:t>
                      </a:r>
                      <a:r>
                        <a:rPr lang="fi-FI" sz="900" baseline="0" dirty="0" smtClean="0"/>
                        <a:t> on niin ikään laskusuuntainen.</a:t>
                      </a:r>
                      <a:endParaRPr lang="fi-FI" sz="900" dirty="0"/>
                    </a:p>
                  </a:txBody>
                  <a:tcPr/>
                </a:tc>
              </a:tr>
              <a:tr h="4043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900" dirty="0" smtClean="0"/>
                        <a:t>Toiminta (sis. Kehittämishankkeiden kautta tapahtuvan muutoksen eteneminen)</a:t>
                      </a:r>
                    </a:p>
                    <a:p>
                      <a:endParaRPr lang="fi-FI" sz="900" dirty="0"/>
                    </a:p>
                  </a:txBody>
                  <a:tcPr/>
                </a:tc>
                <a:tc>
                  <a:txBody>
                    <a:bodyPr/>
                    <a:lstStyle/>
                    <a:p>
                      <a:r>
                        <a:rPr lang="fi-FI" sz="900" dirty="0" smtClean="0"/>
                        <a:t>Omaishoito: Omaishoidontuen</a:t>
                      </a:r>
                      <a:r>
                        <a:rPr lang="fi-FI" sz="900" baseline="0" dirty="0" smtClean="0"/>
                        <a:t> asiakasmäärä on tavoitteessa. Lyhytaikaishoidon asiakasmäärä ei ole kasvanut tavoitteenmukaisesti  koska käytössä olevaa paikkamäärää ei ole ollut mahdollista kasvattaa sairaalajonojen kasvun vuoksi (44-&gt; +1 vrs.2014/Tavoite 90 vuoden lopussa), mutta esim. omaishoidontuen vapaapäiväjärjestelmään liittyviä kehittämishankkeita  on parhaillaan käynnissä. </a:t>
                      </a:r>
                      <a:endParaRPr lang="fi-FI" sz="900" dirty="0" smtClean="0"/>
                    </a:p>
                    <a:p>
                      <a:r>
                        <a:rPr lang="fi-FI" sz="900" dirty="0" smtClean="0"/>
                        <a:t>Kotihoito: kotihoidon asiakasmäärä on yli tavoitteet (n 100) ja palveluluokittain</a:t>
                      </a:r>
                      <a:r>
                        <a:rPr lang="fi-FI" sz="900" baseline="0" dirty="0" smtClean="0"/>
                        <a:t> tarkasteltuna haastavinta on 1. palveluluokan korostunut osuus (32,4% </a:t>
                      </a:r>
                      <a:r>
                        <a:rPr lang="fi-FI" sz="900" baseline="0" dirty="0" err="1" smtClean="0"/>
                        <a:t>vrs</a:t>
                      </a:r>
                      <a:r>
                        <a:rPr lang="fi-FI" sz="900" baseline="0" dirty="0" smtClean="0"/>
                        <a:t> 2014 +0,6% /tavoite 28%) . Myös 5 palveluluokan osuus on kasvanut (4,6% </a:t>
                      </a:r>
                      <a:r>
                        <a:rPr lang="fi-FI" sz="900" baseline="0" dirty="0" err="1" smtClean="0"/>
                        <a:t>vrs</a:t>
                      </a:r>
                      <a:r>
                        <a:rPr lang="fi-FI" sz="900" baseline="0" dirty="0" smtClean="0"/>
                        <a:t>. 2014 +0.6%/ tavoite 3,5%). Koska raskashoitoisia asiakkaita on hoidettu pidempään kotona, on ympärivuorokautisenhoidon jono edelleen jatkanut laskuaan alkuvuoden keskiarvon ollessa 74 jonottajaa (2014: 82/ tavoite 90). Yli 3kk jonottaneiden määrä on pysynyt samalla tasolla kuin viime vuonna (ka. 6/kk). Kotihoidon palveluseteliasiakkaiden määrä on jatkanut nousuaan ja koko vuoden tavoite (150) tullaan tämän kehityksen valossa  ylittämään.</a:t>
                      </a:r>
                      <a:endParaRPr lang="fi-FI" sz="900" dirty="0" smtClean="0"/>
                    </a:p>
                    <a:p>
                      <a:r>
                        <a:rPr lang="fi-FI" sz="900" dirty="0" smtClean="0"/>
                        <a:t>Asumispalvelut: Tehostetun palveluasumisen</a:t>
                      </a:r>
                      <a:r>
                        <a:rPr lang="fi-FI" sz="900" baseline="0" dirty="0" smtClean="0"/>
                        <a:t> palveluseteliasiakkaiden määrä on kasvanut selvästi verrattuna edelliseen vuoteen (8-&gt; 17 /tavoite vuoden lopussa 25).  Rakennemuutos etenee ja loppuvuoden tavoitteet tullaan saavuttamaan jopa ylittämään.</a:t>
                      </a:r>
                      <a:endParaRPr lang="fi-FI" sz="900" dirty="0" smtClean="0"/>
                    </a:p>
                    <a:p>
                      <a:r>
                        <a:rPr lang="fi-FI" sz="900" dirty="0" smtClean="0"/>
                        <a:t>Vammaispalvelut: Kuljetuspalveluiden asiakasmäärä (VPL) on alle edellisen vuoden tason (-162/ alle tavoitetason -111 ), mutta SHK kuljetuksissa ollaan viimevuoden</a:t>
                      </a:r>
                      <a:r>
                        <a:rPr lang="fi-FI" sz="900" baseline="0" dirty="0" smtClean="0"/>
                        <a:t> ja tavoitetasojen yläpuolella.  Kehitysvammaisten asumispalveluiden ostoissa asiakasmäärä on ylittänyt edellisen vuoden toteuman ja tämän vuoden tavoitetason +9 (276-&gt;285)</a:t>
                      </a:r>
                      <a:endParaRPr lang="fi-FI" sz="900" dirty="0"/>
                    </a:p>
                  </a:txBody>
                  <a:tcPr/>
                </a:tc>
              </a:tr>
              <a:tr h="404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900" b="0" i="0" u="none" strike="noStrike" kern="1200" cap="none" spc="0" normalizeH="0" baseline="0" noProof="0" dirty="0" smtClean="0">
                          <a:ln>
                            <a:noFill/>
                          </a:ln>
                          <a:solidFill>
                            <a:prstClr val="black"/>
                          </a:solidFill>
                          <a:effectLst/>
                          <a:uLnTx/>
                          <a:uFillTx/>
                          <a:latin typeface="+mn-lt"/>
                          <a:ea typeface="+mn-ea"/>
                          <a:cs typeface="+mn-cs"/>
                        </a:rPr>
                        <a:t>Palvelualuejohtajan analyysi ja johtopäätökset:</a:t>
                      </a:r>
                    </a:p>
                  </a:txBody>
                  <a:tcPr/>
                </a:tc>
                <a:tc>
                  <a:txBody>
                    <a:bodyPr/>
                    <a:lstStyle/>
                    <a:p>
                      <a:r>
                        <a:rPr lang="fi-FI" sz="900" dirty="0" smtClean="0"/>
                        <a:t>Kustannusten hallinnan saavuttaminen vammaispalveluissa  tulee olemaan keskeinen kehityshanke. Kehitysvammaisten</a:t>
                      </a:r>
                      <a:r>
                        <a:rPr lang="fi-FI" sz="900" baseline="0" dirty="0" smtClean="0"/>
                        <a:t> henkilöiden palvelurakenteen muutos  edellyttää </a:t>
                      </a:r>
                      <a:r>
                        <a:rPr lang="fi-FI" sz="900" baseline="0" dirty="0" err="1" smtClean="0"/>
                        <a:t>hankkeistamista</a:t>
                      </a:r>
                      <a:r>
                        <a:rPr lang="fi-FI" sz="900" baseline="0" dirty="0" smtClean="0"/>
                        <a:t>  ja henkilökohtaisen avun palvelujärjestelmän  mitoitus ja tarkoituksenmukainen budjetointi  tulee  selvittää. Samoin kotihoidon sisäisen rakenteen osalta tulee 5. palveluluokan asiakkaiden  palvelukokonaisuus  ja </a:t>
                      </a:r>
                      <a:r>
                        <a:rPr lang="fi-FI" sz="900" baseline="0" smtClean="0"/>
                        <a:t>sen tarkoituksenmukaisuus </a:t>
                      </a:r>
                      <a:r>
                        <a:rPr lang="fi-FI" sz="900" baseline="0" dirty="0" smtClean="0"/>
                        <a:t>selvittää.</a:t>
                      </a:r>
                      <a:endParaRPr lang="fi-FI" sz="900" dirty="0"/>
                    </a:p>
                  </a:txBody>
                  <a:tcPr/>
                </a:tc>
              </a:tr>
            </a:tbl>
          </a:graphicData>
        </a:graphic>
      </p:graphicFrame>
      <p:sp>
        <p:nvSpPr>
          <p:cNvPr id="3" name="Dian numeron paikkamerkki 2"/>
          <p:cNvSpPr>
            <a:spLocks noGrp="1"/>
          </p:cNvSpPr>
          <p:nvPr>
            <p:ph type="sldNum" sz="quarter" idx="12"/>
          </p:nvPr>
        </p:nvSpPr>
        <p:spPr/>
        <p:txBody>
          <a:bodyPr/>
          <a:lstStyle/>
          <a:p>
            <a:fld id="{35085906-83AE-43AF-9375-B665D10CBA75}" type="slidenum">
              <a:rPr lang="fi-FI" smtClean="0"/>
              <a:t>3</a:t>
            </a:fld>
            <a:endParaRPr lang="fi-FI"/>
          </a:p>
        </p:txBody>
      </p:sp>
    </p:spTree>
    <p:extLst>
      <p:ext uri="{BB962C8B-B14F-4D97-AF65-F5344CB8AC3E}">
        <p14:creationId xmlns:p14="http://schemas.microsoft.com/office/powerpoint/2010/main" val="275522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755576" y="44624"/>
            <a:ext cx="7772400" cy="576064"/>
          </a:xfrm>
        </p:spPr>
        <p:txBody>
          <a:bodyPr>
            <a:noAutofit/>
          </a:bodyPr>
          <a:lstStyle/>
          <a:p>
            <a:r>
              <a:rPr lang="fi-FI" sz="1400" dirty="0" err="1" smtClean="0"/>
              <a:t>Sosterlan</a:t>
            </a:r>
            <a:r>
              <a:rPr lang="fi-FI" sz="1400" dirty="0" smtClean="0"/>
              <a:t> kuukausiseurannan analyysipohja:</a:t>
            </a:r>
            <a:br>
              <a:rPr lang="fi-FI" sz="1400" dirty="0" smtClean="0"/>
            </a:br>
            <a:r>
              <a:rPr lang="fi-FI" sz="1400" dirty="0" smtClean="0"/>
              <a:t>VSSHP</a:t>
            </a:r>
            <a:endParaRPr lang="fi-FI" sz="1400" dirty="0"/>
          </a:p>
        </p:txBody>
      </p:sp>
      <p:graphicFrame>
        <p:nvGraphicFramePr>
          <p:cNvPr id="5" name="Taulukko 4"/>
          <p:cNvGraphicFramePr>
            <a:graphicFrameLocks noGrp="1"/>
          </p:cNvGraphicFramePr>
          <p:nvPr>
            <p:extLst>
              <p:ext uri="{D42A27DB-BD31-4B8C-83A1-F6EECF244321}">
                <p14:modId xmlns:p14="http://schemas.microsoft.com/office/powerpoint/2010/main" val="3455431088"/>
              </p:ext>
            </p:extLst>
          </p:nvPr>
        </p:nvGraphicFramePr>
        <p:xfrm>
          <a:off x="107504" y="622336"/>
          <a:ext cx="8928992" cy="3117068"/>
        </p:xfrm>
        <a:graphic>
          <a:graphicData uri="http://schemas.openxmlformats.org/drawingml/2006/table">
            <a:tbl>
              <a:tblPr firstRow="1" bandRow="1">
                <a:tableStyleId>{5C22544A-7EE6-4342-B048-85BDC9FD1C3A}</a:tableStyleId>
              </a:tblPr>
              <a:tblGrid>
                <a:gridCol w="1368152"/>
                <a:gridCol w="7560840"/>
              </a:tblGrid>
              <a:tr h="404348">
                <a:tc>
                  <a:txBody>
                    <a:bodyPr/>
                    <a:lstStyle/>
                    <a:p>
                      <a:r>
                        <a:rPr lang="fi-FI" sz="1400" dirty="0" smtClean="0"/>
                        <a:t>Aihe</a:t>
                      </a:r>
                      <a:endParaRPr lang="fi-FI" sz="1400" dirty="0"/>
                    </a:p>
                  </a:txBody>
                  <a:tcPr/>
                </a:tc>
                <a:tc>
                  <a:txBody>
                    <a:bodyPr/>
                    <a:lstStyle/>
                    <a:p>
                      <a:r>
                        <a:rPr lang="fi-FI" sz="1400" dirty="0" err="1" smtClean="0"/>
                        <a:t>Kommentit/nostot/poikkeamat/riskit+reagointi</a:t>
                      </a:r>
                      <a:endParaRPr lang="fi-FI" sz="1400" dirty="0"/>
                    </a:p>
                  </a:txBody>
                  <a:tcPr/>
                </a:tc>
              </a:tr>
              <a:tr h="404348">
                <a:tc>
                  <a:txBody>
                    <a:bodyPr/>
                    <a:lstStyle/>
                    <a:p>
                      <a:r>
                        <a:rPr lang="fi-FI" sz="1100" dirty="0" smtClean="0"/>
                        <a:t>Talous</a:t>
                      </a:r>
                      <a:endParaRPr lang="fi-FI" sz="1100" dirty="0"/>
                    </a:p>
                  </a:txBody>
                  <a:tcPr/>
                </a:tc>
                <a:tc>
                  <a:txBody>
                    <a:bodyPr/>
                    <a:lstStyle/>
                    <a:p>
                      <a:r>
                        <a:rPr lang="fi-FI" sz="1100" dirty="0" smtClean="0"/>
                        <a:t>Sairaanhoitopiirin maksuosuus</a:t>
                      </a:r>
                      <a:r>
                        <a:rPr lang="fi-FI" sz="1100" baseline="0" dirty="0" smtClean="0"/>
                        <a:t> ylittänee Turun sille varaaman talousarvion yhteensä n. 6 M€:lla. Tammi-maaliskuun  veloitus on avohoidon osalta noussut  edellisen vuoden vastaavasta ajasta 14,4 % ja vuodeosastohoidon veloitus vastaavasti 10,0 %. Siirtoviivepäivämaksuihin ennakoidaan alkuvuoden tietojen perusteella kuluvan n. 2 M€, edellytyksellä, että kaikki siirtoviiveiden välttämiseksi tehdyt </a:t>
                      </a:r>
                      <a:r>
                        <a:rPr lang="fi-FI" sz="1100" baseline="0" smtClean="0"/>
                        <a:t>toimenpiteet toteutuvat.</a:t>
                      </a:r>
                      <a:endParaRPr lang="fi-FI" sz="1100" dirty="0"/>
                    </a:p>
                  </a:txBody>
                  <a:tcPr/>
                </a:tc>
              </a:tr>
              <a:tr h="404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smtClean="0">
                          <a:ln>
                            <a:noFill/>
                          </a:ln>
                          <a:solidFill>
                            <a:prstClr val="black"/>
                          </a:solidFill>
                          <a:effectLst/>
                          <a:uLnTx/>
                          <a:uFillTx/>
                          <a:latin typeface="+mn-lt"/>
                          <a:ea typeface="+mn-ea"/>
                          <a:cs typeface="+mn-cs"/>
                        </a:rPr>
                        <a:t>Asiantuntijalääkärin analyysi ja johtopäätökset:</a:t>
                      </a:r>
                    </a:p>
                  </a:txBody>
                  <a:tcPr/>
                </a:tc>
                <a:tc>
                  <a:txBody>
                    <a:bodyPr/>
                    <a:lstStyle/>
                    <a:p>
                      <a:pPr>
                        <a:spcAft>
                          <a:spcPts val="0"/>
                        </a:spcAft>
                      </a:pPr>
                      <a:r>
                        <a:rPr kumimoji="0" lang="fi-FI" sz="1100" b="0" i="0" u="none" strike="noStrike" kern="1200" cap="none" spc="0" normalizeH="0" baseline="0" dirty="0" smtClean="0">
                          <a:ln>
                            <a:noFill/>
                          </a:ln>
                          <a:solidFill>
                            <a:prstClr val="black"/>
                          </a:solidFill>
                          <a:effectLst/>
                          <a:uLnTx/>
                          <a:uFillTx/>
                          <a:latin typeface="+mn-lt"/>
                          <a:ea typeface="+mn-ea"/>
                          <a:cs typeface="+mn-cs"/>
                        </a:rPr>
                        <a:t>Jos siirtoviiveen vähentämiseksi käynnistetyt toimenpiteet onnistuvat koko laajuudessaan, maksut tulevat pienenemään </a:t>
                      </a:r>
                      <a:r>
                        <a:rPr kumimoji="0" lang="fi-FI" sz="1100" b="0" i="0" u="none" strike="noStrike" kern="1200" cap="none" spc="0" normalizeH="0" baseline="0" dirty="0" err="1" smtClean="0">
                          <a:ln>
                            <a:noFill/>
                          </a:ln>
                          <a:solidFill>
                            <a:prstClr val="black"/>
                          </a:solidFill>
                          <a:effectLst/>
                          <a:uLnTx/>
                          <a:uFillTx/>
                          <a:latin typeface="+mn-lt"/>
                          <a:ea typeface="+mn-ea"/>
                          <a:cs typeface="+mn-cs"/>
                        </a:rPr>
                        <a:t>jkvr</a:t>
                      </a:r>
                      <a:r>
                        <a:rPr kumimoji="0" lang="fi-FI" sz="1100" b="0" i="0" u="none" strike="noStrike" kern="1200" cap="none" spc="0" normalizeH="0" baseline="0" dirty="0" smtClean="0">
                          <a:ln>
                            <a:noFill/>
                          </a:ln>
                          <a:solidFill>
                            <a:prstClr val="black"/>
                          </a:solidFill>
                          <a:effectLst/>
                          <a:uLnTx/>
                          <a:uFillTx/>
                          <a:latin typeface="+mn-lt"/>
                          <a:ea typeface="+mn-ea"/>
                          <a:cs typeface="+mn-cs"/>
                        </a:rPr>
                        <a:t> nyt ennustetusta.  Siirtoviiveen vähentämistoimenpiteet nostavat oman toiminnan ja </a:t>
                      </a:r>
                      <a:r>
                        <a:rPr kumimoji="0" lang="fi-FI" sz="1100" b="0" i="0" u="none" strike="noStrike" kern="1200" cap="none" spc="0" normalizeH="0" baseline="0" dirty="0" err="1" smtClean="0">
                          <a:ln>
                            <a:noFill/>
                          </a:ln>
                          <a:solidFill>
                            <a:prstClr val="black"/>
                          </a:solidFill>
                          <a:effectLst/>
                          <a:uLnTx/>
                          <a:uFillTx/>
                          <a:latin typeface="+mn-lt"/>
                          <a:ea typeface="+mn-ea"/>
                          <a:cs typeface="+mn-cs"/>
                        </a:rPr>
                        <a:t>jkvr</a:t>
                      </a:r>
                      <a:r>
                        <a:rPr kumimoji="0" lang="fi-FI" sz="1100" b="0" i="0" u="none" strike="noStrike" kern="1200" cap="none" spc="0" normalizeH="0" baseline="0" dirty="0" smtClean="0">
                          <a:ln>
                            <a:noFill/>
                          </a:ln>
                          <a:solidFill>
                            <a:prstClr val="black"/>
                          </a:solidFill>
                          <a:effectLst/>
                          <a:uLnTx/>
                          <a:uFillTx/>
                          <a:latin typeface="+mn-lt"/>
                          <a:ea typeface="+mn-ea"/>
                          <a:cs typeface="+mn-cs"/>
                        </a:rPr>
                        <a:t> muiden ostopalveluiden kustannuksia. </a:t>
                      </a:r>
                      <a:r>
                        <a:rPr kumimoji="0" lang="fi-FI" sz="1100" b="0" i="0" u="none" strike="noStrike" kern="1200" cap="none" spc="0" normalizeH="0" baseline="0" dirty="0" err="1" smtClean="0">
                          <a:ln>
                            <a:noFill/>
                          </a:ln>
                          <a:solidFill>
                            <a:prstClr val="black"/>
                          </a:solidFill>
                          <a:effectLst/>
                          <a:uLnTx/>
                          <a:uFillTx/>
                          <a:latin typeface="+mn-lt"/>
                          <a:ea typeface="+mn-ea"/>
                          <a:cs typeface="+mn-cs"/>
                        </a:rPr>
                        <a:t>Lopputuleman</a:t>
                      </a:r>
                      <a:r>
                        <a:rPr kumimoji="0" lang="fi-FI" sz="1100" b="0" i="0" u="none" strike="noStrike" kern="1200" cap="none" spc="0" normalizeH="0" baseline="0" dirty="0" smtClean="0">
                          <a:ln>
                            <a:noFill/>
                          </a:ln>
                          <a:solidFill>
                            <a:prstClr val="black"/>
                          </a:solidFill>
                          <a:effectLst/>
                          <a:uLnTx/>
                          <a:uFillTx/>
                          <a:latin typeface="+mn-lt"/>
                          <a:ea typeface="+mn-ea"/>
                          <a:cs typeface="+mn-cs"/>
                        </a:rPr>
                        <a:t> </a:t>
                      </a:r>
                      <a:r>
                        <a:rPr kumimoji="0" lang="fi-FI" sz="1100" b="0" i="0" u="none" strike="noStrike" kern="1200" cap="none" spc="0" normalizeH="0" baseline="0" smtClean="0">
                          <a:ln>
                            <a:noFill/>
                          </a:ln>
                          <a:solidFill>
                            <a:prstClr val="black"/>
                          </a:solidFill>
                          <a:effectLst/>
                          <a:uLnTx/>
                          <a:uFillTx/>
                          <a:latin typeface="+mn-lt"/>
                          <a:ea typeface="+mn-ea"/>
                          <a:cs typeface="+mn-cs"/>
                        </a:rPr>
                        <a:t>ennustetaan kuitenkin </a:t>
                      </a:r>
                      <a:r>
                        <a:rPr kumimoji="0" lang="fi-FI" sz="1100" b="0" i="0" u="none" strike="noStrike" kern="1200" cap="none" spc="0" normalizeH="0" baseline="0" dirty="0" smtClean="0">
                          <a:ln>
                            <a:noFill/>
                          </a:ln>
                          <a:solidFill>
                            <a:prstClr val="black"/>
                          </a:solidFill>
                          <a:effectLst/>
                          <a:uLnTx/>
                          <a:uFillTx/>
                          <a:latin typeface="+mn-lt"/>
                          <a:ea typeface="+mn-ea"/>
                          <a:cs typeface="+mn-cs"/>
                        </a:rPr>
                        <a:t>olevan </a:t>
                      </a:r>
                      <a:r>
                        <a:rPr kumimoji="0" lang="fi-FI" sz="1100" b="0" i="0" u="none" strike="noStrike" kern="1200" cap="none" spc="0" normalizeH="0" baseline="0" dirty="0" err="1" smtClean="0">
                          <a:ln>
                            <a:noFill/>
                          </a:ln>
                          <a:solidFill>
                            <a:prstClr val="black"/>
                          </a:solidFill>
                          <a:effectLst/>
                          <a:uLnTx/>
                          <a:uFillTx/>
                          <a:latin typeface="+mn-lt"/>
                          <a:ea typeface="+mn-ea"/>
                          <a:cs typeface="+mn-cs"/>
                        </a:rPr>
                        <a:t>Hytolle</a:t>
                      </a:r>
                      <a:r>
                        <a:rPr kumimoji="0" lang="fi-FI" sz="1100" b="0" i="0" u="none" strike="noStrike" kern="1200" cap="none" spc="0" normalizeH="0" baseline="0" dirty="0" smtClean="0">
                          <a:ln>
                            <a:noFill/>
                          </a:ln>
                          <a:solidFill>
                            <a:prstClr val="black"/>
                          </a:solidFill>
                          <a:effectLst/>
                          <a:uLnTx/>
                          <a:uFillTx/>
                          <a:latin typeface="+mn-lt"/>
                          <a:ea typeface="+mn-ea"/>
                          <a:cs typeface="+mn-cs"/>
                        </a:rPr>
                        <a:t> positiivinen.</a:t>
                      </a:r>
                      <a:endParaRPr kumimoji="0" lang="fi-FI" sz="1100" b="0" i="0" u="none" strike="noStrike" kern="1200" cap="none" spc="0" normalizeH="0" baseline="0" dirty="0">
                        <a:ln>
                          <a:noFill/>
                        </a:ln>
                        <a:solidFill>
                          <a:prstClr val="black"/>
                        </a:solidFill>
                        <a:effectLst/>
                        <a:uLnTx/>
                        <a:uFillTx/>
                        <a:latin typeface="+mn-lt"/>
                        <a:ea typeface="+mn-ea"/>
                        <a:cs typeface="+mn-cs"/>
                      </a:endParaRPr>
                    </a:p>
                  </a:txBody>
                  <a:tcPr/>
                </a:tc>
              </a:tr>
              <a:tr h="4043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100" dirty="0" smtClean="0"/>
                        <a:t>Toiminta</a:t>
                      </a:r>
                      <a:endParaRPr lang="fi-FI" sz="1100" dirty="0"/>
                    </a:p>
                  </a:txBody>
                  <a:tcPr/>
                </a:tc>
                <a:tc>
                  <a:txBody>
                    <a:bodyPr/>
                    <a:lstStyle/>
                    <a:p>
                      <a:r>
                        <a:rPr lang="fi-FI" sz="1100" dirty="0" smtClean="0"/>
                        <a:t>Turkulaisten</a:t>
                      </a:r>
                      <a:r>
                        <a:rPr lang="fi-FI" sz="1100" baseline="0" dirty="0" smtClean="0"/>
                        <a:t> avohoitokäynnit tammi-maaliskuussa ovat yhteensä lisääntyneet edellisen vuoden vastaavasta ajasta 2,5 %, kun taas hoitojaksojen määrä on vastaavasti vähentynyt 2,2 %. EPLL:n (yhteispäivystyksen) käynnit ovat vastaavana aikana lisääntyneet 4,1 %. Siirtoviivepäivien määrä tammi-maaliskuussa oli yhteensä 1 709, joista 3+ päivien (kaksinkertainen hinta) osuus oli 60,4 %. Vertailukelpoinen siirtoviivepäivien määrä  vastaavana aikana viime vuonna oli 1 942 ja 3+ päivien osuus oli 67,9 %.</a:t>
                      </a:r>
                      <a:endParaRPr lang="fi-FI" sz="1100" dirty="0"/>
                    </a:p>
                  </a:txBody>
                  <a:tcPr/>
                </a:tc>
              </a:tr>
              <a:tr h="404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smtClean="0">
                          <a:ln>
                            <a:noFill/>
                          </a:ln>
                          <a:solidFill>
                            <a:prstClr val="black"/>
                          </a:solidFill>
                          <a:effectLst/>
                          <a:uLnTx/>
                          <a:uFillTx/>
                          <a:latin typeface="+mn-lt"/>
                          <a:ea typeface="+mn-ea"/>
                          <a:cs typeface="+mn-cs"/>
                        </a:rPr>
                        <a:t>Asiantuntijalääkärin analyysi ja johtopäätökset: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dirty="0" err="1" smtClean="0">
                          <a:ln>
                            <a:noFill/>
                          </a:ln>
                          <a:solidFill>
                            <a:prstClr val="black"/>
                          </a:solidFill>
                          <a:effectLst/>
                          <a:uLnTx/>
                          <a:uFillTx/>
                          <a:latin typeface="+mn-lt"/>
                          <a:ea typeface="+mn-ea"/>
                          <a:cs typeface="+mn-cs"/>
                        </a:rPr>
                        <a:t>EPPL:n</a:t>
                      </a:r>
                      <a:r>
                        <a:rPr kumimoji="0" lang="fi-FI" sz="1100" b="0" i="0" u="none" strike="noStrike" kern="1200" cap="none" spc="0" normalizeH="0" baseline="0" dirty="0" smtClean="0">
                          <a:ln>
                            <a:noFill/>
                          </a:ln>
                          <a:solidFill>
                            <a:prstClr val="black"/>
                          </a:solidFill>
                          <a:effectLst/>
                          <a:uLnTx/>
                          <a:uFillTx/>
                          <a:latin typeface="+mn-lt"/>
                          <a:ea typeface="+mn-ea"/>
                          <a:cs typeface="+mn-cs"/>
                        </a:rPr>
                        <a:t> käynteihin tuo lisäyspainetta muun akuuttitoiminnan kapasiteetin vaje. Eri toimenpitein tätä pyritään korjaamaan, jotta EPLL:n käyttö olisi jatkossa perustehtävän mukaista päivystystoimintaa. Siirtoviiveen vähentämiseksi käynnistetyt toimenpiteet päätettiin  </a:t>
                      </a:r>
                      <a:r>
                        <a:rPr kumimoji="0" lang="fi-FI" sz="1100" b="0" i="0" u="none" strike="noStrike" kern="1200" cap="none" spc="0" normalizeH="0" baseline="0" dirty="0" err="1" smtClean="0">
                          <a:ln>
                            <a:noFill/>
                          </a:ln>
                          <a:solidFill>
                            <a:prstClr val="black"/>
                          </a:solidFill>
                          <a:effectLst/>
                          <a:uLnTx/>
                          <a:uFillTx/>
                          <a:latin typeface="+mn-lt"/>
                          <a:ea typeface="+mn-ea"/>
                          <a:cs typeface="+mn-cs"/>
                        </a:rPr>
                        <a:t>sosterla</a:t>
                      </a:r>
                      <a:r>
                        <a:rPr kumimoji="0" lang="fi-FI" sz="1100" b="0" i="0" u="none" strike="noStrike" kern="1200" cap="none" spc="0" normalizeH="0" baseline="0" dirty="0" smtClean="0">
                          <a:ln>
                            <a:noFill/>
                          </a:ln>
                          <a:solidFill>
                            <a:prstClr val="black"/>
                          </a:solidFill>
                          <a:effectLst/>
                          <a:uLnTx/>
                          <a:uFillTx/>
                          <a:latin typeface="+mn-lt"/>
                          <a:ea typeface="+mn-ea"/>
                          <a:cs typeface="+mn-cs"/>
                        </a:rPr>
                        <a:t> 31.3. §71. Niiden tehoa voidaan arvioida seuraavassa osavuosikatsauksessa. </a:t>
                      </a:r>
                    </a:p>
                  </a:txBody>
                  <a:tcPr/>
                </a:tc>
              </a:tr>
            </a:tbl>
          </a:graphicData>
        </a:graphic>
      </p:graphicFrame>
      <p:sp>
        <p:nvSpPr>
          <p:cNvPr id="3" name="Dian numeron paikkamerkki 2"/>
          <p:cNvSpPr>
            <a:spLocks noGrp="1"/>
          </p:cNvSpPr>
          <p:nvPr>
            <p:ph type="sldNum" sz="quarter" idx="12"/>
          </p:nvPr>
        </p:nvSpPr>
        <p:spPr/>
        <p:txBody>
          <a:bodyPr/>
          <a:lstStyle/>
          <a:p>
            <a:fld id="{35085906-83AE-43AF-9375-B665D10CBA75}" type="slidenum">
              <a:rPr lang="fi-FI" smtClean="0"/>
              <a:t>4</a:t>
            </a:fld>
            <a:endParaRPr lang="fi-FI"/>
          </a:p>
        </p:txBody>
      </p:sp>
    </p:spTree>
    <p:extLst>
      <p:ext uri="{BB962C8B-B14F-4D97-AF65-F5344CB8AC3E}">
        <p14:creationId xmlns:p14="http://schemas.microsoft.com/office/powerpoint/2010/main" val="3661673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755576" y="44624"/>
            <a:ext cx="7772400" cy="576064"/>
          </a:xfrm>
        </p:spPr>
        <p:txBody>
          <a:bodyPr>
            <a:noAutofit/>
          </a:bodyPr>
          <a:lstStyle/>
          <a:p>
            <a:r>
              <a:rPr lang="fi-FI" sz="1400" dirty="0" err="1" smtClean="0"/>
              <a:t>Sosterlan</a:t>
            </a:r>
            <a:r>
              <a:rPr lang="fi-FI" sz="1400" dirty="0" smtClean="0"/>
              <a:t> kuukausiseurannan analyysipohja:</a:t>
            </a:r>
            <a:br>
              <a:rPr lang="fi-FI" sz="1400" dirty="0" smtClean="0"/>
            </a:br>
            <a:r>
              <a:rPr lang="fi-FI" sz="1400" dirty="0" smtClean="0"/>
              <a:t>Hallinto</a:t>
            </a:r>
            <a:endParaRPr lang="fi-FI" sz="1400" dirty="0"/>
          </a:p>
        </p:txBody>
      </p:sp>
      <p:graphicFrame>
        <p:nvGraphicFramePr>
          <p:cNvPr id="5" name="Taulukko 4"/>
          <p:cNvGraphicFramePr>
            <a:graphicFrameLocks noGrp="1"/>
          </p:cNvGraphicFramePr>
          <p:nvPr>
            <p:extLst>
              <p:ext uri="{D42A27DB-BD31-4B8C-83A1-F6EECF244321}">
                <p14:modId xmlns:p14="http://schemas.microsoft.com/office/powerpoint/2010/main" val="830824136"/>
              </p:ext>
            </p:extLst>
          </p:nvPr>
        </p:nvGraphicFramePr>
        <p:xfrm>
          <a:off x="107504" y="548680"/>
          <a:ext cx="8928992" cy="4798916"/>
        </p:xfrm>
        <a:graphic>
          <a:graphicData uri="http://schemas.openxmlformats.org/drawingml/2006/table">
            <a:tbl>
              <a:tblPr firstRow="1" bandRow="1">
                <a:tableStyleId>{5C22544A-7EE6-4342-B048-85BDC9FD1C3A}</a:tableStyleId>
              </a:tblPr>
              <a:tblGrid>
                <a:gridCol w="1584176"/>
                <a:gridCol w="7344816"/>
              </a:tblGrid>
              <a:tr h="404348">
                <a:tc>
                  <a:txBody>
                    <a:bodyPr/>
                    <a:lstStyle/>
                    <a:p>
                      <a:r>
                        <a:rPr lang="fi-FI" sz="1400" dirty="0" smtClean="0"/>
                        <a:t>Aihe</a:t>
                      </a:r>
                      <a:endParaRPr lang="fi-FI" sz="1400" dirty="0"/>
                    </a:p>
                  </a:txBody>
                  <a:tcPr/>
                </a:tc>
                <a:tc>
                  <a:txBody>
                    <a:bodyPr/>
                    <a:lstStyle/>
                    <a:p>
                      <a:r>
                        <a:rPr lang="fi-FI" sz="1400" dirty="0" err="1" smtClean="0"/>
                        <a:t>Kommentit/nostot/poikkeamat/riskit+reagointi</a:t>
                      </a:r>
                      <a:endParaRPr lang="fi-FI" sz="1400" dirty="0"/>
                    </a:p>
                  </a:txBody>
                  <a:tcPr/>
                </a:tc>
              </a:tr>
              <a:tr h="404348">
                <a:tc>
                  <a:txBody>
                    <a:bodyPr/>
                    <a:lstStyle/>
                    <a:p>
                      <a:r>
                        <a:rPr lang="fi-FI" sz="1100" dirty="0" smtClean="0"/>
                        <a:t>Talous</a:t>
                      </a:r>
                      <a:endParaRPr lang="fi-FI" sz="1100" dirty="0"/>
                    </a:p>
                  </a:txBody>
                  <a:tcPr/>
                </a:tc>
                <a:tc>
                  <a:txBody>
                    <a:bodyPr/>
                    <a:lstStyle/>
                    <a:p>
                      <a:r>
                        <a:rPr lang="fi-FI" sz="1000" dirty="0" smtClean="0"/>
                        <a:t>Hallinnon</a:t>
                      </a:r>
                      <a:r>
                        <a:rPr lang="fi-FI" sz="1000" baseline="0" dirty="0" smtClean="0"/>
                        <a:t> menot alittanevat talousarvion n. 1,9 M€:lla ja tulot ylittänevät talousarvion n. 2,5 M€:lla. Hankkeista tehdään nyt ensimmäistä kertaa tarkempi selvitys ja tarvittavat määräraha- tulojen korotusesitys osavuosikatsauksen yhteydessä. Hankkeiden tuloiksi on ennakoitu n. 1, 8 M€ ja menoiksi n. 2,1 M€. Konsernihallinnon laskuttamat keskitetyt  erät ylittänevät talousarvion n. 0,5 M€:lla. </a:t>
                      </a:r>
                      <a:endParaRPr lang="fi-FI" sz="1000" dirty="0"/>
                    </a:p>
                  </a:txBody>
                  <a:tcPr/>
                </a:tc>
              </a:tr>
              <a:tr h="404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smtClean="0">
                          <a:ln>
                            <a:noFill/>
                          </a:ln>
                          <a:solidFill>
                            <a:prstClr val="black"/>
                          </a:solidFill>
                          <a:effectLst/>
                          <a:uLnTx/>
                          <a:uFillTx/>
                          <a:latin typeface="+mn-lt"/>
                          <a:ea typeface="+mn-ea"/>
                          <a:cs typeface="+mn-cs"/>
                        </a:rPr>
                        <a:t>Talous- ja hallintojohtajan analyysi ja johtopäätökset:</a:t>
                      </a:r>
                    </a:p>
                  </a:txBody>
                  <a:tcPr/>
                </a:tc>
                <a:tc>
                  <a:txBody>
                    <a:bodyPr/>
                    <a:lstStyle/>
                    <a:p>
                      <a:r>
                        <a:rPr lang="fi-FI" sz="1000" dirty="0" smtClean="0"/>
                        <a:t>Talousarvion toteutuma vastaa suunniteltua</a:t>
                      </a:r>
                      <a:r>
                        <a:rPr lang="fi-FI" sz="1000" baseline="0" dirty="0" smtClean="0"/>
                        <a:t> ja nettokäsiteltyjä hankkeita esitetään muutettavaksi bruttomääräisiksi.</a:t>
                      </a:r>
                      <a:endParaRPr lang="fi-FI" sz="1000" dirty="0"/>
                    </a:p>
                  </a:txBody>
                  <a:tcPr/>
                </a:tc>
              </a:tr>
              <a:tr h="631448">
                <a:tc>
                  <a:txBody>
                    <a:bodyPr/>
                    <a:lstStyle/>
                    <a:p>
                      <a:r>
                        <a:rPr lang="fi-FI" sz="1100" dirty="0" smtClean="0"/>
                        <a:t>Työvoiman käyttö (sis.</a:t>
                      </a:r>
                      <a:r>
                        <a:rPr lang="fi-FI" sz="1100" baseline="0" dirty="0" smtClean="0"/>
                        <a:t> </a:t>
                      </a:r>
                      <a:r>
                        <a:rPr lang="fi-FI" sz="1100" baseline="0" dirty="0" err="1" smtClean="0"/>
                        <a:t>Sijaistus</a:t>
                      </a:r>
                      <a:r>
                        <a:rPr lang="fi-FI" sz="1100" baseline="0" dirty="0" smtClean="0"/>
                        <a:t> ja </a:t>
                      </a:r>
                      <a:r>
                        <a:rPr lang="fi-FI" sz="1100" baseline="0" dirty="0" err="1" smtClean="0"/>
                        <a:t>sairaspoissaolot</a:t>
                      </a:r>
                      <a:r>
                        <a:rPr lang="fi-FI" sz="1100" baseline="0" dirty="0" smtClean="0"/>
                        <a:t>)</a:t>
                      </a:r>
                      <a:endParaRPr lang="fi-FI" sz="1100" dirty="0"/>
                    </a:p>
                  </a:txBody>
                  <a:tcPr/>
                </a:tc>
                <a:tc>
                  <a:txBody>
                    <a:bodyPr/>
                    <a:lstStyle/>
                    <a:p>
                      <a:pPr>
                        <a:spcAft>
                          <a:spcPts val="0"/>
                        </a:spcAft>
                      </a:pPr>
                      <a:r>
                        <a:rPr lang="fi-FI" sz="1000" dirty="0" err="1" smtClean="0">
                          <a:effectLst/>
                          <a:latin typeface="+mj-lt"/>
                          <a:ea typeface="Calibri"/>
                          <a:cs typeface="Calibri"/>
                        </a:rPr>
                        <a:t>Hytolle</a:t>
                      </a:r>
                      <a:r>
                        <a:rPr lang="fi-FI" sz="1000" dirty="0" smtClean="0">
                          <a:effectLst/>
                          <a:latin typeface="+mj-lt"/>
                          <a:ea typeface="Calibri"/>
                          <a:cs typeface="Calibri"/>
                        </a:rPr>
                        <a:t> v:lle 2015 asetettutyövoiman tavoitetaso on -57,0 edellisestä vuodesta. Tavoitetason jakaminen palvelualueille voidaan tehdä aikaisintaan ensimmäisen vuosineljänneksen seurannan perusteella ottaen huomioon tämän vuoden henkilöstösuunnitelmaan kirjatut muutokset.</a:t>
                      </a:r>
                    </a:p>
                    <a:p>
                      <a:pPr>
                        <a:spcAft>
                          <a:spcPts val="0"/>
                        </a:spcAft>
                      </a:pPr>
                      <a:r>
                        <a:rPr lang="fi-FI" sz="1000" dirty="0" smtClean="0">
                          <a:effectLst/>
                          <a:latin typeface="+mj-lt"/>
                          <a:ea typeface="Calibri"/>
                          <a:cs typeface="Calibri"/>
                        </a:rPr>
                        <a:t> </a:t>
                      </a:r>
                    </a:p>
                    <a:p>
                      <a:pPr>
                        <a:spcAft>
                          <a:spcPts val="0"/>
                        </a:spcAft>
                      </a:pPr>
                      <a:r>
                        <a:rPr lang="fi-FI" sz="1000" dirty="0" smtClean="0">
                          <a:effectLst/>
                          <a:latin typeface="+mj-lt"/>
                          <a:ea typeface="Calibri"/>
                          <a:cs typeface="Calibri"/>
                        </a:rPr>
                        <a:t>Tammi-maaliskuun työvoiman käyttö koko </a:t>
                      </a:r>
                      <a:r>
                        <a:rPr lang="fi-FI" sz="1000" dirty="0" err="1" smtClean="0">
                          <a:effectLst/>
                          <a:latin typeface="+mj-lt"/>
                          <a:ea typeface="Calibri"/>
                          <a:cs typeface="Calibri"/>
                        </a:rPr>
                        <a:t>Hyton</a:t>
                      </a:r>
                      <a:r>
                        <a:rPr lang="fi-FI" sz="1000" dirty="0" smtClean="0">
                          <a:effectLst/>
                          <a:latin typeface="+mj-lt"/>
                          <a:ea typeface="Calibri"/>
                          <a:cs typeface="Calibri"/>
                        </a:rPr>
                        <a:t> osalta on -80,8. Tämä kehitys on asetetun tavoitteen mukainen. </a:t>
                      </a:r>
                      <a:r>
                        <a:rPr lang="fi-FI" sz="1000" dirty="0" err="1" smtClean="0">
                          <a:effectLst/>
                          <a:latin typeface="+mj-lt"/>
                          <a:ea typeface="Calibri"/>
                          <a:cs typeface="Calibri"/>
                        </a:rPr>
                        <a:t>Sairauspoissoloprosentti</a:t>
                      </a:r>
                      <a:r>
                        <a:rPr lang="fi-FI" sz="1000" dirty="0" smtClean="0">
                          <a:effectLst/>
                          <a:latin typeface="+mj-lt"/>
                          <a:ea typeface="Calibri"/>
                          <a:cs typeface="Calibri"/>
                        </a:rPr>
                        <a:t> on 5,2 % ja </a:t>
                      </a:r>
                      <a:r>
                        <a:rPr lang="fi-FI" sz="1000" dirty="0" err="1" smtClean="0">
                          <a:effectLst/>
                          <a:latin typeface="+mj-lt"/>
                          <a:ea typeface="Calibri"/>
                          <a:cs typeface="Calibri"/>
                        </a:rPr>
                        <a:t>sijaistusprosentti</a:t>
                      </a:r>
                      <a:r>
                        <a:rPr lang="fi-FI" sz="1000" dirty="0" smtClean="0">
                          <a:effectLst/>
                          <a:latin typeface="+mj-lt"/>
                          <a:ea typeface="Calibri"/>
                          <a:cs typeface="Calibri"/>
                        </a:rPr>
                        <a:t> 69,6.</a:t>
                      </a:r>
                    </a:p>
                  </a:txBody>
                  <a:tcPr/>
                </a:tc>
              </a:tr>
              <a:tr h="721728">
                <a:tc>
                  <a:txBody>
                    <a:bodyPr/>
                    <a:lstStyle/>
                    <a:p>
                      <a:r>
                        <a:rPr lang="fi-FI" sz="1100" dirty="0" smtClean="0"/>
                        <a:t>Talous- ja hallintojohtajan</a:t>
                      </a:r>
                      <a:r>
                        <a:rPr lang="fi-FI" sz="1100" baseline="0" dirty="0" smtClean="0"/>
                        <a:t> analyysi ja johtopäätökset:</a:t>
                      </a:r>
                      <a:endParaRPr lang="fi-FI" sz="1100" dirty="0"/>
                    </a:p>
                  </a:txBody>
                  <a:tcPr/>
                </a:tc>
                <a:tc>
                  <a:txBody>
                    <a:bodyPr/>
                    <a:lstStyle/>
                    <a:p>
                      <a:r>
                        <a:rPr lang="fi-FI" sz="1000" dirty="0" smtClean="0"/>
                        <a:t>Henkilöstön käyttö vastaa suunniteltua. Keskitetyissä erissä on varaukset eläkemenoperusteisiin</a:t>
                      </a:r>
                      <a:r>
                        <a:rPr lang="fi-FI" sz="1000" baseline="0" dirty="0" smtClean="0"/>
                        <a:t> </a:t>
                      </a:r>
                      <a:r>
                        <a:rPr lang="fi-FI" sz="1000" baseline="0" dirty="0" err="1" smtClean="0"/>
                        <a:t>kuel-maksuihin</a:t>
                      </a:r>
                      <a:r>
                        <a:rPr lang="fi-FI" sz="1000" baseline="0" dirty="0" smtClean="0"/>
                        <a:t> ja varhaiseläkemaksuihin ja tämänhetkisen tiedon mukaan määrärahat riittävät.</a:t>
                      </a:r>
                      <a:endParaRPr lang="fi-FI" sz="1000" dirty="0"/>
                    </a:p>
                  </a:txBody>
                  <a:tcPr/>
                </a:tc>
              </a:tr>
              <a:tr h="4043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100" dirty="0" smtClean="0"/>
                        <a:t>Toiminta (sis. Kehittämishankkeiden kautta tapahtuvan muutoksen eteneminen)</a:t>
                      </a:r>
                    </a:p>
                    <a:p>
                      <a:endParaRPr lang="fi-FI" sz="1100" dirty="0"/>
                    </a:p>
                  </a:txBody>
                  <a:tcPr/>
                </a:tc>
                <a:tc>
                  <a:txBody>
                    <a:bodyPr/>
                    <a:lstStyle/>
                    <a:p>
                      <a:r>
                        <a:rPr lang="fi-FI" sz="1000" dirty="0" smtClean="0"/>
                        <a:t>Toimialan hallinnon</a:t>
                      </a:r>
                      <a:r>
                        <a:rPr lang="fi-FI" sz="1000" baseline="0" dirty="0" smtClean="0"/>
                        <a:t> kehittämishankkeet eivät ole edenneet kaikilta osin suunnitellusti. Mm. hankintojen ja menetelmien kehittäminen on viivästynyt henkilöstövajeesta johtuen.</a:t>
                      </a:r>
                      <a:endParaRPr lang="fi-FI" sz="1000" dirty="0"/>
                    </a:p>
                  </a:txBody>
                  <a:tcPr/>
                </a:tc>
              </a:tr>
              <a:tr h="404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smtClean="0">
                          <a:ln>
                            <a:noFill/>
                          </a:ln>
                          <a:solidFill>
                            <a:prstClr val="black"/>
                          </a:solidFill>
                          <a:effectLst/>
                          <a:uLnTx/>
                          <a:uFillTx/>
                          <a:latin typeface="+mn-lt"/>
                          <a:ea typeface="+mn-ea"/>
                          <a:cs typeface="+mn-cs"/>
                        </a:rPr>
                        <a:t>Talous- ja hallintojohtajan analyysi ja johtopäätökset:</a:t>
                      </a:r>
                    </a:p>
                  </a:txBody>
                  <a:tcPr/>
                </a:tc>
                <a:tc>
                  <a:txBody>
                    <a:bodyPr/>
                    <a:lstStyle/>
                    <a:p>
                      <a:r>
                        <a:rPr lang="fi-FI" sz="1000" dirty="0" smtClean="0"/>
                        <a:t>Toimialan hallinnon tukea tarvitaan palvelualueiden ja yhteisten</a:t>
                      </a:r>
                      <a:r>
                        <a:rPr lang="fi-FI" sz="1000" baseline="0" dirty="0" smtClean="0"/>
                        <a:t> kehittämistoimenpiteiden edistämiseksi. Organisaatiouudistuksen myötä voimavaroja on voitu kohdentaa eri tavalla mutta esim. kaikkia rekrytointeja ei ole voitu vielä toteuttaa tai huolehtia tehtävänsiirroista.</a:t>
                      </a:r>
                      <a:endParaRPr lang="fi-FI" sz="1000" dirty="0"/>
                    </a:p>
                  </a:txBody>
                  <a:tcPr/>
                </a:tc>
              </a:tr>
            </a:tbl>
          </a:graphicData>
        </a:graphic>
      </p:graphicFrame>
      <p:sp>
        <p:nvSpPr>
          <p:cNvPr id="3" name="Dian numeron paikkamerkki 2"/>
          <p:cNvSpPr>
            <a:spLocks noGrp="1"/>
          </p:cNvSpPr>
          <p:nvPr>
            <p:ph type="sldNum" sz="quarter" idx="12"/>
          </p:nvPr>
        </p:nvSpPr>
        <p:spPr/>
        <p:txBody>
          <a:bodyPr/>
          <a:lstStyle/>
          <a:p>
            <a:fld id="{35085906-83AE-43AF-9375-B665D10CBA75}" type="slidenum">
              <a:rPr lang="fi-FI" smtClean="0"/>
              <a:t>5</a:t>
            </a:fld>
            <a:endParaRPr lang="fi-FI"/>
          </a:p>
        </p:txBody>
      </p:sp>
      <p:sp>
        <p:nvSpPr>
          <p:cNvPr id="4" name="Tekstiruutu 3"/>
          <p:cNvSpPr txBox="1"/>
          <p:nvPr/>
        </p:nvSpPr>
        <p:spPr>
          <a:xfrm>
            <a:off x="251520" y="5877272"/>
            <a:ext cx="8208912" cy="769441"/>
          </a:xfrm>
          <a:prstGeom prst="rect">
            <a:avLst/>
          </a:prstGeom>
          <a:noFill/>
        </p:spPr>
        <p:txBody>
          <a:bodyPr wrap="square" rtlCol="0">
            <a:spAutoFit/>
          </a:bodyPr>
          <a:lstStyle/>
          <a:p>
            <a:r>
              <a:rPr lang="fi-FI" sz="1100" dirty="0"/>
              <a:t>Alaviitteeseen tekstin korjaus: V. 2015 alusta konsernihallintoon siirtyneet Työllistymispalvelut ja </a:t>
            </a:r>
            <a:r>
              <a:rPr lang="fi-FI" sz="1100" dirty="0" smtClean="0"/>
              <a:t>Kuntoutumispalveluiden </a:t>
            </a:r>
            <a:r>
              <a:rPr lang="fi-FI" sz="1100" dirty="0"/>
              <a:t>hallinto ja muut yksittäiset siirrot sekä sivistystoimialalta </a:t>
            </a:r>
            <a:r>
              <a:rPr lang="fi-FI" sz="1100" dirty="0" err="1"/>
              <a:t>Hytoon</a:t>
            </a:r>
            <a:r>
              <a:rPr lang="fi-FI" sz="1100" dirty="0"/>
              <a:t> siirtyneet psykologit on poistettu kaikkien vuosien toteutumasta vertailukelpoisuuden saavuttamiseksi. Näiden vaikutus </a:t>
            </a:r>
            <a:r>
              <a:rPr lang="fi-FI" sz="1100" dirty="0" smtClean="0"/>
              <a:t>työvoimana </a:t>
            </a:r>
            <a:r>
              <a:rPr lang="fi-FI" sz="1100" dirty="0"/>
              <a:t>laskettuna on -30,1. Lisäksi seurannassa on otettu huomioon perusjärjestelmien pääkäyttäjien siirto tulosalueilta hallintoon. </a:t>
            </a:r>
          </a:p>
        </p:txBody>
      </p:sp>
    </p:spTree>
    <p:extLst>
      <p:ext uri="{BB962C8B-B14F-4D97-AF65-F5344CB8AC3E}">
        <p14:creationId xmlns:p14="http://schemas.microsoft.com/office/powerpoint/2010/main" val="3999896913"/>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äätös-_x0020__x002f_kokouspvm xmlns="b03131df-fdca-4f96-b491-cb071e0af91d">2015-04-14T21:00:00+00:00</Päätös-_x0020__x002f_kokouspvm>
    <IconOverlay xmlns="http://schemas.microsoft.com/sharepoint/v4" xsi:nil="true"/>
    <Kuvaus_x0020_ xmlns="{c0669cf5-47b7-434b-b628-527048ee54de" xsi:nil="true"/>
    <_Julkisuus_ xmlns="b03131df-fdca-4f96-b491-cb071e0af91d">Julkinen</_Julkisuus_>
    <ac19b25ddc254828948cf4ce84aad47a xmlns="b03131df-fdca-4f96-b491-cb071e0af91d">
      <Terms xmlns="http://schemas.microsoft.com/office/infopath/2007/PartnerControls">
        <TermInfo xmlns="http://schemas.microsoft.com/office/infopath/2007/PartnerControls">
          <TermName xmlns="http://schemas.microsoft.com/office/infopath/2007/PartnerControls">Oheismateriaali</TermName>
          <TermId xmlns="http://schemas.microsoft.com/office/infopath/2007/PartnerControls">2626ef50-8b7e-401a-8858-863afc87a8e5</TermId>
        </TermInfo>
      </Terms>
    </ac19b25ddc254828948cf4ce84aad47a>
    <TaxCatchAll xmlns="b03131df-fdca-4f96-b491-cb071e0af91d">
      <Value>61</Value>
      <Value>4</Value>
      <Value>3</Value>
      <Value>2</Value>
      <Value>1</Value>
    </TaxCatchAll>
  </documentManagement>
</p:properties>
</file>

<file path=customXml/item2.xml><?xml version="1.0" encoding="utf-8"?>
<?mso-contentType ?>
<spe:Receivers xmlns:spe="http://schemas.microsoft.com/sharepoint/events"/>
</file>

<file path=customXml/item3.xml><?xml version="1.0" encoding="utf-8"?>
<ct:contentTypeSchema xmlns:ct="http://schemas.microsoft.com/office/2006/metadata/contentType" xmlns:ma="http://schemas.microsoft.com/office/2006/metadata/properties/metaAttributes" ct:_="" ma:_="" ma:contentTypeName="Kokousasiakirja Turku" ma:contentTypeID="0x010100BABE01DC4AF04CBC98B987127D9FC69A0600F3E53BE981E24E4FB3C3452D71713A08" ma:contentTypeVersion="11" ma:contentTypeDescription="Luo uusi asiakirja." ma:contentTypeScope="" ma:versionID="e666b6e18a5ec7b6a7d75d6c819f22e3">
  <xsd:schema xmlns:xsd="http://www.w3.org/2001/XMLSchema" xmlns:xs="http://www.w3.org/2001/XMLSchema" xmlns:p="http://schemas.microsoft.com/office/2006/metadata/properties" xmlns:ns2="b03131df-fdca-4f96-b491-cb071e0af91d" xmlns:ns3="b7caa62b-7ad8-4ac0-91e3-d215c04b2f01" xmlns:ns4="{c0669cf5-47b7-434b-b628-527048ee54de" xmlns:ns5="http://schemas.microsoft.com/sharepoint/v4" targetNamespace="http://schemas.microsoft.com/office/2006/metadata/properties" ma:root="true" ma:fieldsID="c5df82545229a46265776618d7486ad7" ns2:_="" ns3:_="" ns4:_="" ns5:_="">
    <xsd:import namespace="b03131df-fdca-4f96-b491-cb071e0af91d"/>
    <xsd:import namespace="b7caa62b-7ad8-4ac0-91e3-d215c04b2f01"/>
    <xsd:import namespace="{c0669cf5-47b7-434b-b628-527048ee54de"/>
    <xsd:import namespace="http://schemas.microsoft.com/sharepoint/v4"/>
    <xsd:element name="properties">
      <xsd:complexType>
        <xsd:sequence>
          <xsd:element name="documentManagement">
            <xsd:complexType>
              <xsd:all>
                <xsd:element ref="ns2:_Julkisuus_" minOccurs="0"/>
                <xsd:element ref="ns2:Päätös-_x0020__x002f_kokouspvm"/>
                <xsd:element ref="ns3:_dlc_DocId" minOccurs="0"/>
                <xsd:element ref="ns3:_dlc_DocIdUrl" minOccurs="0"/>
                <xsd:element ref="ns3:_dlc_DocIdPersistId" minOccurs="0"/>
                <xsd:element ref="ns2:ac19b25ddc254828948cf4ce84aad47a" minOccurs="0"/>
                <xsd:element ref="ns2:TaxCatchAll" minOccurs="0"/>
                <xsd:element ref="ns2:TaxCatchAllLabel" minOccurs="0"/>
                <xsd:element ref="ns4:Kuvaus_x0020_" minOccurs="0"/>
                <xsd:element ref="ns5: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3131df-fdca-4f96-b491-cb071e0af91d" elementFormDefault="qualified">
    <xsd:import namespace="http://schemas.microsoft.com/office/2006/documentManagement/types"/>
    <xsd:import namespace="http://schemas.microsoft.com/office/infopath/2007/PartnerControls"/>
    <xsd:element name="_Julkisuus_" ma:index="1" nillable="true" ma:displayName="Julkisuus" ma:default="Julkinen" ma:format="Dropdown" ma:internalName="_Julkisuus_">
      <xsd:simpleType>
        <xsd:restriction base="dms:Choice">
          <xsd:enumeration value="Julkinen"/>
          <xsd:enumeration value="Salassa pidettävä"/>
        </xsd:restriction>
      </xsd:simpleType>
    </xsd:element>
    <xsd:element name="Päätös-_x0020__x002f_kokouspvm" ma:index="2" ma:displayName="Päätös- /kokouspvm" ma:format="DateOnly" ma:internalName="P_x00e4__x00e4_t_x00f6_s_x002d__x0020__x002F_kokouspvm">
      <xsd:simpleType>
        <xsd:restriction base="dms:DateTime"/>
      </xsd:simpleType>
    </xsd:element>
    <xsd:element name="ac19b25ddc254828948cf4ce84aad47a" ma:index="12" ma:taxonomy="true" ma:internalName="ac19b25ddc254828948cf4ce84aad47a" ma:taxonomyFieldName="_Kokousasiakirjan_x0020_tyyppi" ma:displayName="Kokousasiakirjan tyyppi" ma:default="" ma:fieldId="{ac19b25d-dc25-4828-948c-f4ce84aad47a}" ma:sspId="6948e327-c22f-45f3-ba73-76ec8822dedd" ma:termSetId="c95bffc7-408b-460f-9aa3-056411bfe71e" ma:anchorId="00000000-0000-0000-0000-000000000000" ma:open="false" ma:isKeyword="false">
      <xsd:complexType>
        <xsd:sequence>
          <xsd:element ref="pc:Terms" minOccurs="0" maxOccurs="1"/>
        </xsd:sequence>
      </xsd:complexType>
    </xsd:element>
    <xsd:element name="TaxCatchAll" ma:index="13" nillable="true" ma:displayName="Taxonomy Catch All Column" ma:description="" ma:hidden="true" ma:list="{bd53b7d8-65ef-4808-81c2-ffacc889dde9}" ma:internalName="TaxCatchAll" ma:showField="CatchAllData" ma:web="0ab96a20-4652-4b95-967c-2dfdaaf792d5">
      <xsd:complexType>
        <xsd:complexContent>
          <xsd:extension base="dms:MultiChoiceLookup">
            <xsd:sequence>
              <xsd:element name="Value" type="dms:Lookup" maxOccurs="unbounded" minOccurs="0" nillable="true"/>
            </xsd:sequence>
          </xsd:extension>
        </xsd:complexContent>
      </xsd:complexType>
    </xsd:element>
    <xsd:element name="TaxCatchAllLabel" ma:index="14" nillable="true" ma:displayName="Taxonomy Catch All Column1" ma:description="" ma:hidden="true" ma:list="{bd53b7d8-65ef-4808-81c2-ffacc889dde9}" ma:internalName="TaxCatchAllLabel" ma:readOnly="true" ma:showField="CatchAllDataLabel" ma:web="0ab96a20-4652-4b95-967c-2dfdaaf792d5">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7caa62b-7ad8-4ac0-91e3-d215c04b2f01" elementFormDefault="qualified">
    <xsd:import namespace="http://schemas.microsoft.com/office/2006/documentManagement/types"/>
    <xsd:import namespace="http://schemas.microsoft.com/office/infopath/2007/PartnerControls"/>
    <xsd:element name="_dlc_DocId" ma:index="7" nillable="true" ma:displayName="Tiedostotunnisteen arvo" ma:description="Tälle kohteelle määritetyn tiedostotunnisteen arvo." ma:internalName="_dlc_DocId" ma:readOnly="true">
      <xsd:simpleType>
        <xsd:restriction base="dms:Text"/>
      </xsd:simpleType>
    </xsd:element>
    <xsd:element name="_dlc_DocIdUrl" ma:index="8" nillable="true" ma:displayName="Tiedostotunniste" ma:description="Tämän tiedoston pysyvä linkki."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9" nillable="true" ma:displayName="Pysyvä tunniste" ma:description="Tunniste säilytetään lisättäessä."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c0669cf5-47b7-434b-b628-527048ee54de" elementFormDefault="qualified">
    <xsd:import namespace="http://schemas.microsoft.com/office/2006/documentManagement/types"/>
    <xsd:import namespace="http://schemas.microsoft.com/office/infopath/2007/PartnerControls"/>
    <xsd:element name="Kuvaus_x0020_" ma:index="18" nillable="true" ma:displayName="Kuvaus" ma:internalName="Kuvaus_x0020_">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Sisältölaji"/>
        <xsd:element ref="dc:title" minOccurs="0" maxOccurs="1"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6209F48-BCA4-47E1-A053-2C7A1C11C910}">
  <ds:schemaRefs>
    <ds:schemaRef ds:uri="http://schemas.microsoft.com/sharepoint/v4"/>
    <ds:schemaRef ds:uri="http://schemas.openxmlformats.org/package/2006/metadata/core-properties"/>
    <ds:schemaRef ds:uri="http://schemas.microsoft.com/office/infopath/2007/PartnerControls"/>
    <ds:schemaRef ds:uri="http://purl.org/dc/terms/"/>
    <ds:schemaRef ds:uri="http://schemas.microsoft.com/office/2006/documentManagement/types"/>
    <ds:schemaRef ds:uri="http://purl.org/dc/elements/1.1/"/>
    <ds:schemaRef ds:uri="http://purl.org/dc/dcmitype/"/>
    <ds:schemaRef ds:uri="{c0669cf5-47b7-434b-b628-527048ee54de"/>
    <ds:schemaRef ds:uri="http://schemas.microsoft.com/office/2006/metadata/properties"/>
    <ds:schemaRef ds:uri="b7caa62b-7ad8-4ac0-91e3-d215c04b2f01"/>
    <ds:schemaRef ds:uri="b03131df-fdca-4f96-b491-cb071e0af91d"/>
    <ds:schemaRef ds:uri="http://www.w3.org/XML/1998/namespace"/>
  </ds:schemaRefs>
</ds:datastoreItem>
</file>

<file path=customXml/itemProps2.xml><?xml version="1.0" encoding="utf-8"?>
<ds:datastoreItem xmlns:ds="http://schemas.openxmlformats.org/officeDocument/2006/customXml" ds:itemID="{2E26767C-3008-4EC4-98F5-4A7F62B1EC41}">
  <ds:schemaRefs>
    <ds:schemaRef ds:uri="http://schemas.microsoft.com/sharepoint/events"/>
  </ds:schemaRefs>
</ds:datastoreItem>
</file>

<file path=customXml/itemProps3.xml><?xml version="1.0" encoding="utf-8"?>
<ds:datastoreItem xmlns:ds="http://schemas.openxmlformats.org/officeDocument/2006/customXml" ds:itemID="{2DD3B56E-9A44-40C9-8444-7C980009F5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03131df-fdca-4f96-b491-cb071e0af91d"/>
    <ds:schemaRef ds:uri="b7caa62b-7ad8-4ac0-91e3-d215c04b2f01"/>
    <ds:schemaRef ds:uri="{c0669cf5-47b7-434b-b628-527048ee54de"/>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A721174F-F394-4703-ADA3-1683258AC16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1354</TotalTime>
  <Words>2543</Words>
  <Application>Microsoft Office PowerPoint</Application>
  <PresentationFormat>Näytössä katseltava diaesitys (4:3)</PresentationFormat>
  <Paragraphs>124</Paragraphs>
  <Slides>5</Slides>
  <Notes>0</Notes>
  <HiddenSlides>0</HiddenSlides>
  <MMClips>0</MMClips>
  <ScaleCrop>false</ScaleCrop>
  <HeadingPairs>
    <vt:vector size="4" baseType="variant">
      <vt:variant>
        <vt:lpstr>Teema</vt:lpstr>
      </vt:variant>
      <vt:variant>
        <vt:i4>1</vt:i4>
      </vt:variant>
      <vt:variant>
        <vt:lpstr>Dian otsikot</vt:lpstr>
      </vt:variant>
      <vt:variant>
        <vt:i4>5</vt:i4>
      </vt:variant>
    </vt:vector>
  </HeadingPairs>
  <TitlesOfParts>
    <vt:vector size="6" baseType="lpstr">
      <vt:lpstr>Office-teema</vt:lpstr>
      <vt:lpstr>Sosterlan 01-03.2015 kuukausiseurannan analyysipohja: Terveyspalvelut</vt:lpstr>
      <vt:lpstr>Sosterlan kuukausiseurannan analyysipohja: Perhe- ja sosiaalipalvelut</vt:lpstr>
      <vt:lpstr>Sosterlan kuukausiseurannan analyysipohja: Vanhus- ja vammaispalvelut</vt:lpstr>
      <vt:lpstr>Sosterlan kuukausiseurannan analyysipohja: VSSHP</vt:lpstr>
      <vt:lpstr>Sosterlan kuukausiseurannan analyysipohja: Hallinto</vt:lpstr>
    </vt:vector>
  </TitlesOfParts>
  <Company>Turun kaupunki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Sosterlan kuukausiseurannan analyysipohja</dc:title>
  <dc:creator>Luukkainen Karoliina</dc:creator>
  <cp:lastModifiedBy>Railamaa Jaana</cp:lastModifiedBy>
  <cp:revision>163</cp:revision>
  <cp:lastPrinted>2015-04-21T05:07:42Z</cp:lastPrinted>
  <dcterms:created xsi:type="dcterms:W3CDTF">2015-03-04T13:08:21Z</dcterms:created>
  <dcterms:modified xsi:type="dcterms:W3CDTF">2015-04-23T09:55:28Z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0x010100BABE01DC4AF04CBC98B987127D9FC69A0600F3E53BE981E24E4FB3C3452D71713A08</vt:lpwstr>
  </property>
  <property fmtid="{D5CDD505-2E9C-101B-9397-08002B2CF9AE}" pid="3" name="h94c21d59b064f78a5c2e322551a3e88">
    <vt:lpwstr>Diaesitys|29bf125c-3304-4b20-a038-e327a30ca536</vt:lpwstr>
  </property>
  <property fmtid="{D5CDD505-2E9C-101B-9397-08002B2CF9AE}" pid="4" name="j08d1eaf84c644719eb3d45d656088a2">
    <vt:lpwstr>Videokuva|82098cdd-6e57-4a24-8887-90ce7bab4a54</vt:lpwstr>
  </property>
  <property fmtid="{D5CDD505-2E9C-101B-9397-08002B2CF9AE}" pid="5" name="ec87dd8dbe3f4b87b196639a53969ad4">
    <vt:lpwstr>Suomi|ddab1725-3888-478f-9c8c-3eeceecd16e9</vt:lpwstr>
  </property>
  <property fmtid="{D5CDD505-2E9C-101B-9397-08002B2CF9AE}" pid="6" name="bcb735522fc34cde8200f6a746f2dda6">
    <vt:lpwstr>Äänitiedosto|2ce7008b-f285-403a-bd25-9c3fffad5372</vt:lpwstr>
  </property>
  <property fmtid="{D5CDD505-2E9C-101B-9397-08002B2CF9AE}" pid="7" name="_Kieli">
    <vt:lpwstr>3;#Suomi|ddab1725-3888-478f-9c8c-3eeceecd16e9</vt:lpwstr>
  </property>
  <property fmtid="{D5CDD505-2E9C-101B-9397-08002B2CF9AE}" pid="8" name="Videotiedoston_x0020_tyyppi">
    <vt:lpwstr>1;#Videokuva|82098cdd-6e57-4a24-8887-90ce7bab4a54</vt:lpwstr>
  </property>
  <property fmtid="{D5CDD505-2E9C-101B-9397-08002B2CF9AE}" pid="9" name="_Kokousasiakirjan tyyppi">
    <vt:lpwstr>61;#Oheismateriaali|2626ef50-8b7e-401a-8858-863afc87a8e5</vt:lpwstr>
  </property>
  <property fmtid="{D5CDD505-2E9C-101B-9397-08002B2CF9AE}" pid="10" name="__x00c4__x00e4_nitiedoston_x0020_tyyppi">
    <vt:lpwstr>2;#Äänitiedosto|2ce7008b-f285-403a-bd25-9c3fffad5372</vt:lpwstr>
  </property>
  <property fmtid="{D5CDD505-2E9C-101B-9397-08002B2CF9AE}" pid="11" name="_Esitysaineistojen_x0020_tyyppi">
    <vt:lpwstr>4;#Diaesitys|29bf125c-3304-4b20-a038-e327a30ca536</vt:lpwstr>
  </property>
  <property fmtid="{D5CDD505-2E9C-101B-9397-08002B2CF9AE}" pid="12" name="_Äänitiedoston tyyppi">
    <vt:lpwstr>2;#Äänitiedosto|2ce7008b-f285-403a-bd25-9c3fffad5372</vt:lpwstr>
  </property>
  <property fmtid="{D5CDD505-2E9C-101B-9397-08002B2CF9AE}" pid="13" name="_Esitysaineistojen tyyppi">
    <vt:lpwstr>4;#Diaesitys|29bf125c-3304-4b20-a038-e327a30ca536</vt:lpwstr>
  </property>
  <property fmtid="{D5CDD505-2E9C-101B-9397-08002B2CF9AE}" pid="14" name="Videotiedoston tyyppi">
    <vt:lpwstr>1;#Videokuva|82098cdd-6e57-4a24-8887-90ce7bab4a54</vt:lpwstr>
  </property>
</Properties>
</file>