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72" r:id="rId4"/>
    <p:sldId id="273" r:id="rId5"/>
    <p:sldId id="269" r:id="rId6"/>
    <p:sldId id="270" r:id="rId7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2F"/>
    <a:srgbClr val="00468B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5427"/>
        <p:guide pos="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turku.fi\jaot\Koti02\ppaatone\Omat%20tiedostot\Taloushallinto\Controller\VSSHP\Yhteistoiminta\VSSHP-controllerpalaverit\Turkulaisten%20toteutuneet%20siirtoviivep&#228;iv&#228;t%20VSSHP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sz="1600"/>
              <a:t>Siirtoviivepäivien kertymät vuoden alusta tarkastelukuukauden</a:t>
            </a:r>
            <a:r>
              <a:rPr lang="fi-FI" sz="1600" baseline="0"/>
              <a:t> loppuun 2015 vs. 2014</a:t>
            </a:r>
            <a:endParaRPr lang="fi-FI" sz="16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Kuvio!$C$4</c:f>
              <c:strCache>
                <c:ptCount val="1"/>
                <c:pt idx="0">
                  <c:v>2014 1-2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Kuvio!$B$5:$B$16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Kuvio!$C$5:$C$16</c:f>
              <c:numCache>
                <c:formatCode>#,##0</c:formatCode>
                <c:ptCount val="12"/>
                <c:pt idx="0" formatCode="0">
                  <c:v>234.60000000000002</c:v>
                </c:pt>
                <c:pt idx="1">
                  <c:v>406.46100000000001</c:v>
                </c:pt>
                <c:pt idx="2">
                  <c:v>623.38200000000006</c:v>
                </c:pt>
              </c:numCache>
            </c:numRef>
          </c:val>
        </c:ser>
        <c:ser>
          <c:idx val="1"/>
          <c:order val="1"/>
          <c:tx>
            <c:strRef>
              <c:f>Kuvio!$D$4</c:f>
              <c:strCache>
                <c:ptCount val="1"/>
                <c:pt idx="0">
                  <c:v>2015 1-2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Kuvio!$B$5:$B$16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Kuvio!$D$5:$D$16</c:f>
              <c:numCache>
                <c:formatCode>#,##0</c:formatCode>
                <c:ptCount val="12"/>
                <c:pt idx="0">
                  <c:v>294</c:v>
                </c:pt>
                <c:pt idx="1">
                  <c:v>476</c:v>
                </c:pt>
                <c:pt idx="2">
                  <c:v>676</c:v>
                </c:pt>
              </c:numCache>
            </c:numRef>
          </c:val>
        </c:ser>
        <c:ser>
          <c:idx val="2"/>
          <c:order val="2"/>
          <c:tx>
            <c:strRef>
              <c:f>Kuvio!$E$4</c:f>
              <c:strCache>
                <c:ptCount val="1"/>
                <c:pt idx="0">
                  <c:v>2014 3+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Kuvio!$B$5:$B$16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Kuvio!$E$5:$E$16</c:f>
              <c:numCache>
                <c:formatCode>#,##0</c:formatCode>
                <c:ptCount val="12"/>
                <c:pt idx="0">
                  <c:v>365.4</c:v>
                </c:pt>
                <c:pt idx="1">
                  <c:v>792.53899999999999</c:v>
                </c:pt>
                <c:pt idx="2">
                  <c:v>1318.6180000000002</c:v>
                </c:pt>
              </c:numCache>
            </c:numRef>
          </c:val>
        </c:ser>
        <c:ser>
          <c:idx val="3"/>
          <c:order val="3"/>
          <c:tx>
            <c:strRef>
              <c:f>Kuvio!$F$4</c:f>
              <c:strCache>
                <c:ptCount val="1"/>
                <c:pt idx="0">
                  <c:v>2015 3+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Kuvio!$B$5:$B$16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Kuvio!$F$5:$F$16</c:f>
              <c:numCache>
                <c:formatCode>#,##0</c:formatCode>
                <c:ptCount val="12"/>
                <c:pt idx="0">
                  <c:v>435</c:v>
                </c:pt>
                <c:pt idx="1">
                  <c:v>691</c:v>
                </c:pt>
                <c:pt idx="2">
                  <c:v>1033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128256"/>
        <c:axId val="47792128"/>
      </c:barChart>
      <c:catAx>
        <c:axId val="208128256"/>
        <c:scaling>
          <c:orientation val="minMax"/>
        </c:scaling>
        <c:delete val="0"/>
        <c:axPos val="b"/>
        <c:majorTickMark val="out"/>
        <c:minorTickMark val="none"/>
        <c:tickLblPos val="nextTo"/>
        <c:crossAx val="47792128"/>
        <c:crosses val="autoZero"/>
        <c:auto val="1"/>
        <c:lblAlgn val="ctr"/>
        <c:lblOffset val="100"/>
        <c:noMultiLvlLbl val="0"/>
      </c:catAx>
      <c:valAx>
        <c:axId val="4779212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81282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DFD3-23EC-4407-A3E0-A65838309D1D}" type="datetimeFigureOut">
              <a:rPr lang="fi-FI" smtClean="0"/>
              <a:t>22.4.2015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F0EBA-38FD-4C54-A2B7-1BE923A75A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90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7200-69AA-40B8-A453-7A0CF91D5E77}" type="datetimeFigureOut">
              <a:rPr lang="fi-FI" smtClean="0"/>
              <a:t>22.4.2015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FDE4-8C83-4586-9F16-6A081C607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58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1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3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F276-3E43-364D-8989-788CF2A37DE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sz="2000" b="1" i="0" dirty="0"/>
          </a:p>
        </p:txBody>
      </p:sp>
    </p:spTree>
    <p:extLst>
      <p:ext uri="{BB962C8B-B14F-4D97-AF65-F5344CB8AC3E}">
        <p14:creationId xmlns:p14="http://schemas.microsoft.com/office/powerpoint/2010/main" val="6168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0378-CFA0-794B-ACE3-D06791D1C44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080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4012-C01B-2E44-9A3D-1C8BBE6C223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Esittäjän nimi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Turkulaisten VSSHP:n käyttö tammi-maaliskuussa 2015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Asiantuntijalääkäri Hilkka Virtanen ja controller Pekka Paatonen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 smtClean="0"/>
              <a:t>Riitta Liuksa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085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Turkulaisten suoritteiden </a:t>
            </a:r>
            <a:r>
              <a:rPr lang="fi-FI" dirty="0" smtClean="0"/>
              <a:t>ja kustannusten toteutuma tammi-maaliskuussa 2015 vs. 2014</a:t>
            </a:r>
            <a:endParaRPr lang="fi-FI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09996510"/>
              </p:ext>
            </p:extLst>
          </p:nvPr>
        </p:nvGraphicFramePr>
        <p:xfrm>
          <a:off x="684213" y="1557338"/>
          <a:ext cx="77755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603"/>
                <a:gridCol w="1872208"/>
                <a:gridCol w="1872208"/>
                <a:gridCol w="1799557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Suoritteet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1-3/2014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1-3/2015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M-%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PKL-käynnit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69 022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70 778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+ 2,5 %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Hoitojaksot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r>
                        <a:rPr lang="fi-FI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413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5 295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- 2,2 %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/>
              <a:t>Riitta Liuksa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2</a:t>
            </a:fld>
            <a:endParaRPr lang="fi-FI"/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69618"/>
              </p:ext>
            </p:extLst>
          </p:nvPr>
        </p:nvGraphicFramePr>
        <p:xfrm>
          <a:off x="683568" y="3356992"/>
          <a:ext cx="77755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603"/>
                <a:gridCol w="1872208"/>
                <a:gridCol w="1872208"/>
                <a:gridCol w="1799557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Eurot (M€)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1-3/2014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1-3/2015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M-%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PKL-käynnit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19,841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22,703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</a:t>
                      </a:r>
                      <a:r>
                        <a:rPr lang="fi-FI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14,4 %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Hoitojaksot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20,902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22,985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+´10,0</a:t>
                      </a:r>
                      <a:r>
                        <a:rPr lang="fi-FI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Eurot yhteensä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40,051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44,066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+ 10,0 %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23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3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337404"/>
              </p:ext>
            </p:extLst>
          </p:nvPr>
        </p:nvGraphicFramePr>
        <p:xfrm>
          <a:off x="1128712" y="1281112"/>
          <a:ext cx="6886575" cy="429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1331639" y="5661248"/>
            <a:ext cx="742382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smtClean="0"/>
              <a:t>Selitteet:</a:t>
            </a:r>
          </a:p>
          <a:p>
            <a:r>
              <a:rPr lang="fi-FI" sz="1000" dirty="0"/>
              <a:t>1-2 = normaalihintaiset siirtoviivepäivät kertymä vuoden alusta </a:t>
            </a:r>
            <a:r>
              <a:rPr lang="fi-FI" sz="1000" dirty="0" smtClean="0"/>
              <a:t>tarkastelukuukauden </a:t>
            </a:r>
            <a:r>
              <a:rPr lang="fi-FI" sz="1000" dirty="0"/>
              <a:t>loppuun</a:t>
            </a:r>
            <a:r>
              <a:rPr lang="fi-FI" sz="1000" dirty="0" smtClean="0"/>
              <a:t>.</a:t>
            </a:r>
          </a:p>
          <a:p>
            <a:r>
              <a:rPr lang="fi-FI" sz="1000" dirty="0"/>
              <a:t>3+ = yli 3 vrk jatkohoitoa odottaneiden korotettuhintaisten siirtoviivepäivien kertymä vuoden alusta tarkastelukuukauden loppuun.</a:t>
            </a:r>
            <a:endParaRPr lang="fi-FI" sz="1000" dirty="0" smtClean="0"/>
          </a:p>
        </p:txBody>
      </p:sp>
    </p:spTree>
    <p:extLst>
      <p:ext uri="{BB962C8B-B14F-4D97-AF65-F5344CB8AC3E}">
        <p14:creationId xmlns:p14="http://schemas.microsoft.com/office/powerpoint/2010/main" val="253435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Siirtoviivepäivien muutosten analyysi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/>
              <a:t>Riitta Liuksa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4</a:t>
            </a:fld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Siirtoviivepäivien kokonaismäärä väheni – 200 verrattuna tammi-maaliskuuhun 2014.</a:t>
            </a:r>
          </a:p>
          <a:p>
            <a:r>
              <a:rPr lang="fi-FI" dirty="0" smtClean="0"/>
              <a:t>Erityisenä painopisteenä on ollut korotettuhintaisten (3+) siirtoviivepäivien vähentäminen, joka tammi-maaliskuuhun 2014 oli – 300.</a:t>
            </a:r>
          </a:p>
          <a:p>
            <a:r>
              <a:rPr lang="fi-FI" dirty="0" smtClean="0"/>
              <a:t>Todennäköiset syyt: alkuvuonna tehdyt toimenpiteet siirtoviivepäivien vähentämiseksi, erityisesti toimenpiteet Tyksissä (Sosterla 31.3.2015 § 71).</a:t>
            </a:r>
          </a:p>
          <a:p>
            <a:pPr lvl="1"/>
            <a:r>
              <a:rPr lang="fi-FI" dirty="0" smtClean="0"/>
              <a:t>Osa toimenpiteistä on vasta käynnistymässä ja jo käynnissä olevien toimenpiteiden teho näkyy kuukausi kuukaudelta selvemmin.</a:t>
            </a:r>
          </a:p>
        </p:txBody>
      </p:sp>
    </p:spTree>
    <p:extLst>
      <p:ext uri="{BB962C8B-B14F-4D97-AF65-F5344CB8AC3E}">
        <p14:creationId xmlns:p14="http://schemas.microsoft.com/office/powerpoint/2010/main" val="309474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Avohoitokäyntien muutosten analyysi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/>
              <a:t>Riitta Liuksa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5</a:t>
            </a:fld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Kokonaiskäyntien muutos + 1750</a:t>
            </a:r>
          </a:p>
          <a:p>
            <a:r>
              <a:rPr lang="fi-FI" dirty="0" smtClean="0"/>
              <a:t>EPLL:n kasvu + 500 käyntiä: </a:t>
            </a:r>
          </a:p>
          <a:p>
            <a:pPr lvl="1"/>
            <a:r>
              <a:rPr lang="fi-FI" dirty="0" smtClean="0"/>
              <a:t>Todennäköisimmät syyt päivystysaikaisen kapasiteetin vaje muissa palveluissa. 1.4.2015 alkanut mielenterveys- ja päihdeyksikkö lisää suunnitellusti EPLL:n käyntimääriä. </a:t>
            </a:r>
          </a:p>
          <a:p>
            <a:r>
              <a:rPr lang="fi-FI" dirty="0" smtClean="0"/>
              <a:t>Psykiatrian käyntien muutos + 600</a:t>
            </a:r>
          </a:p>
          <a:p>
            <a:pPr lvl="1"/>
            <a:r>
              <a:rPr lang="fi-FI" dirty="0" smtClean="0"/>
              <a:t>Todennäköisin syy omien palvelujen psykiatrivaje, mistä syystä kasvutrendi todennäköisesti jatkuu. </a:t>
            </a:r>
          </a:p>
          <a:p>
            <a:r>
              <a:rPr lang="fi-FI" dirty="0" smtClean="0"/>
              <a:t>Lähetepoliklinikoiden käyntien muutos + 500: </a:t>
            </a:r>
          </a:p>
          <a:p>
            <a:pPr lvl="1"/>
            <a:r>
              <a:rPr lang="fi-FI" dirty="0" smtClean="0"/>
              <a:t>Käyntien kokonaismäärä kuitenkin lähellä vuoden 2014 tasoa (lisäys + 0,8 %)</a:t>
            </a:r>
          </a:p>
        </p:txBody>
      </p:sp>
    </p:spTree>
    <p:extLst>
      <p:ext uri="{BB962C8B-B14F-4D97-AF65-F5344CB8AC3E}">
        <p14:creationId xmlns:p14="http://schemas.microsoft.com/office/powerpoint/2010/main" val="417068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Hoitojaksojen muutosten analyysi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22.4.2015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/>
              <a:t>Riitta Liuksa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6</a:t>
            </a:fld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Hoitojaksojen kokonaismäärän muutos – 120</a:t>
            </a:r>
          </a:p>
          <a:p>
            <a:pPr lvl="1"/>
            <a:r>
              <a:rPr lang="fi-FI" dirty="0" smtClean="0"/>
              <a:t>Tavoitteenmukainen muutos, joka lisääntyi jonkin verran helmikuun tilanteesta (- 60).</a:t>
            </a:r>
          </a:p>
        </p:txBody>
      </p:sp>
    </p:spTree>
    <p:extLst>
      <p:ext uri="{BB962C8B-B14F-4D97-AF65-F5344CB8AC3E}">
        <p14:creationId xmlns:p14="http://schemas.microsoft.com/office/powerpoint/2010/main" val="3751588923"/>
      </p:ext>
    </p:extLst>
  </p:cSld>
  <p:clrMapOvr>
    <a:masterClrMapping/>
  </p:clrMapOvr>
</p:sld>
</file>

<file path=ppt/theme/theme1.xml><?xml version="1.0" encoding="utf-8"?>
<a:theme xmlns:a="http://schemas.openxmlformats.org/drawingml/2006/main" name="tku_ppt-pohja_25012012">
  <a:themeElements>
    <a:clrScheme name="Mukautettu 1">
      <a:dk1>
        <a:sysClr val="windowText" lastClr="000000"/>
      </a:dk1>
      <a:lt1>
        <a:sysClr val="window" lastClr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283</Words>
  <Application>Microsoft Office PowerPoint</Application>
  <PresentationFormat>Näytössä katseltava diaesitys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tku_ppt-pohja_25012012</vt:lpstr>
      <vt:lpstr>Turkulaisten VSSHP:n käyttö tammi-maaliskuussa 2015</vt:lpstr>
      <vt:lpstr>Turkulaisten suoritteiden ja kustannusten toteutuma tammi-maaliskuussa 2015 vs. 2014</vt:lpstr>
      <vt:lpstr>PowerPoint-esitys</vt:lpstr>
      <vt:lpstr>Siirtoviivepäivien muutosten analyysi</vt:lpstr>
      <vt:lpstr>Avohoitokäyntien muutosten analyysi</vt:lpstr>
      <vt:lpstr>Hoitojaksojen muutosten analyysi</vt:lpstr>
    </vt:vector>
  </TitlesOfParts>
  <Company>Turun kaupunki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Laakso Tiia</dc:creator>
  <cp:lastModifiedBy>Paatonen Pekka</cp:lastModifiedBy>
  <cp:revision>141</cp:revision>
  <cp:lastPrinted>2013-10-29T09:07:03Z</cp:lastPrinted>
  <dcterms:created xsi:type="dcterms:W3CDTF">2012-01-04T10:39:25Z</dcterms:created>
  <dcterms:modified xsi:type="dcterms:W3CDTF">2015-04-22T09:50:56Z</dcterms:modified>
</cp:coreProperties>
</file>