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B"/>
    <a:srgbClr val="FFB92F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22.5.2014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22.5.2014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/>
              <a:t>22.5.2014</a:t>
            </a:fld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tsikko 1"/>
          <p:cNvSpPr>
            <a:spLocks noGrp="1"/>
          </p:cNvSpPr>
          <p:nvPr>
            <p:ph type="title"/>
          </p:nvPr>
        </p:nvSpPr>
        <p:spPr>
          <a:xfrm>
            <a:off x="612775" y="-114300"/>
            <a:ext cx="7631633" cy="1023020"/>
          </a:xfrm>
        </p:spPr>
        <p:txBody>
          <a:bodyPr/>
          <a:lstStyle/>
          <a:p>
            <a:r>
              <a:rPr lang="fi-FI" sz="2400" dirty="0" smtClean="0"/>
              <a:t>		Sosiaalityön tulosalueen organisaatio</a:t>
            </a:r>
          </a:p>
        </p:txBody>
      </p:sp>
      <p:sp>
        <p:nvSpPr>
          <p:cNvPr id="4" name="Suorakulmio 3"/>
          <p:cNvSpPr/>
          <p:nvPr/>
        </p:nvSpPr>
        <p:spPr>
          <a:xfrm>
            <a:off x="333126" y="1120405"/>
            <a:ext cx="8385644" cy="1681890"/>
          </a:xfrm>
          <a:prstGeom prst="rect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bg1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fi-FI" sz="1200" dirty="0">
                <a:solidFill>
                  <a:srgbClr val="000000"/>
                </a:solidFill>
                <a:ea typeface="Calibri"/>
                <a:cs typeface="Calibri"/>
              </a:rPr>
              <a:t>									</a:t>
            </a:r>
            <a:endParaRPr lang="fi-FI" sz="1100" dirty="0">
              <a:ea typeface="Calibri"/>
              <a:cs typeface="Calibri"/>
            </a:endParaRPr>
          </a:p>
        </p:txBody>
      </p:sp>
      <p:sp>
        <p:nvSpPr>
          <p:cNvPr id="5" name="Ellipsi 4"/>
          <p:cNvSpPr/>
          <p:nvPr/>
        </p:nvSpPr>
        <p:spPr>
          <a:xfrm>
            <a:off x="3217756" y="1172357"/>
            <a:ext cx="2571750" cy="7048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glow rad="101600">
              <a:schemeClr val="bg1">
                <a:lumMod val="65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1200" b="1" dirty="0">
              <a:solidFill>
                <a:srgbClr val="000000"/>
              </a:solidFill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1200" b="1" dirty="0">
                <a:solidFill>
                  <a:srgbClr val="000000"/>
                </a:solidFill>
                <a:ea typeface="Calibri"/>
                <a:cs typeface="Calibri"/>
              </a:rPr>
              <a:t>Sosiaalityön tulosalue</a:t>
            </a:r>
            <a:r>
              <a:rPr lang="fi-FI" sz="1000" b="1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endParaRPr lang="fi-FI" sz="1100" dirty="0"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1000" dirty="0" smtClean="0">
                <a:solidFill>
                  <a:srgbClr val="000000"/>
                </a:solidFill>
                <a:ea typeface="Calibri"/>
                <a:cs typeface="Calibri"/>
              </a:rPr>
              <a:t>Tulosaluejohtaja </a:t>
            </a:r>
            <a:r>
              <a:rPr lang="fi-FI" sz="1000" dirty="0">
                <a:solidFill>
                  <a:srgbClr val="000000"/>
                </a:solidFill>
                <a:ea typeface="Calibri"/>
                <a:cs typeface="Calibri"/>
              </a:rPr>
              <a:t> </a:t>
            </a:r>
            <a:endParaRPr lang="fi-FI" sz="1100" dirty="0">
              <a:ea typeface="Calibri"/>
              <a:cs typeface="Calibri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333124" y="2983616"/>
            <a:ext cx="2733131" cy="3141577"/>
          </a:xfrm>
          <a:prstGeom prst="rect">
            <a:avLst/>
          </a:prstGeom>
          <a:solidFill>
            <a:srgbClr val="F9E7E3"/>
          </a:solidFill>
          <a:ln>
            <a:solidFill>
              <a:srgbClr val="68190C"/>
            </a:solidFill>
          </a:ln>
          <a:effectLst>
            <a:glow rad="228600">
              <a:srgbClr val="931B1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1100" dirty="0">
              <a:ea typeface="Calibri"/>
              <a:cs typeface="Calibri"/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3236409" y="2983616"/>
            <a:ext cx="2602052" cy="31415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>
              <a:defRPr/>
            </a:pPr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6125853" y="2976734"/>
            <a:ext cx="2569004" cy="3148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>
              <a:defRPr/>
            </a:pPr>
            <a:endParaRPr lang="fi-FI"/>
          </a:p>
        </p:txBody>
      </p:sp>
      <p:sp>
        <p:nvSpPr>
          <p:cNvPr id="9" name="Suorakulmio 8"/>
          <p:cNvSpPr/>
          <p:nvPr/>
        </p:nvSpPr>
        <p:spPr>
          <a:xfrm>
            <a:off x="457994" y="2285995"/>
            <a:ext cx="2608262" cy="400050"/>
          </a:xfrm>
          <a:prstGeom prst="rect">
            <a:avLst/>
          </a:prstGeom>
          <a:solidFill>
            <a:srgbClr val="931B1B"/>
          </a:solidFill>
          <a:ln>
            <a:solidFill>
              <a:srgbClr val="68190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fi-FI" sz="1000" b="1" dirty="0">
                <a:ea typeface="Calibri"/>
                <a:cs typeface="Calibri"/>
              </a:rPr>
              <a:t>Avohuollon sosiaalityö</a:t>
            </a:r>
            <a:endParaRPr lang="fi-FI" sz="1100" dirty="0"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1000" dirty="0" smtClean="0">
                <a:ea typeface="Calibri"/>
                <a:cs typeface="Calibri"/>
              </a:rPr>
              <a:t>Toimistopäällikkö</a:t>
            </a:r>
            <a:endParaRPr lang="fi-FI" sz="1100" dirty="0">
              <a:ea typeface="Calibri"/>
              <a:cs typeface="Calibri"/>
            </a:endParaRPr>
          </a:p>
        </p:txBody>
      </p:sp>
      <p:sp>
        <p:nvSpPr>
          <p:cNvPr id="10" name="Suorakulmio 9"/>
          <p:cNvSpPr/>
          <p:nvPr/>
        </p:nvSpPr>
        <p:spPr>
          <a:xfrm>
            <a:off x="6051550" y="2266940"/>
            <a:ext cx="2514600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fi-FI" sz="1000" b="1" dirty="0" smtClean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Sosiaalityön </a:t>
            </a:r>
            <a:r>
              <a:rPr lang="fi-FI" sz="1000" b="1" dirty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erityispalvelut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1000" dirty="0" smtClean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Toimistopäällikkö </a:t>
            </a:r>
            <a:r>
              <a:rPr lang="fi-FI" sz="1000" dirty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3218128" y="2266945"/>
            <a:ext cx="2657475" cy="4191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fi-FI" sz="1000" b="1" dirty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Sijaishuollon sosiaalityö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1000" dirty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T</a:t>
            </a:r>
            <a:r>
              <a:rPr lang="fi-FI" sz="1000" dirty="0" smtClean="0">
                <a:solidFill>
                  <a:srgbClr val="FFFFFF"/>
                </a:solidFill>
                <a:latin typeface="Arial"/>
                <a:ea typeface="Calibri"/>
                <a:cs typeface="Calibri"/>
              </a:rPr>
              <a:t>oimistopäällikkö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34839" name="Pyöristetty suorakulmio 13"/>
          <p:cNvSpPr>
            <a:spLocks noChangeArrowheads="1"/>
          </p:cNvSpPr>
          <p:nvPr/>
        </p:nvSpPr>
        <p:spPr bwMode="auto">
          <a:xfrm>
            <a:off x="552708" y="3042002"/>
            <a:ext cx="2276475" cy="390525"/>
          </a:xfrm>
          <a:prstGeom prst="roundRect">
            <a:avLst>
              <a:gd name="adj" fmla="val 16667"/>
            </a:avLst>
          </a:prstGeom>
          <a:solidFill>
            <a:srgbClr val="EA8686"/>
          </a:solidFill>
          <a:ln w="25400" algn="ctr">
            <a:solidFill>
              <a:srgbClr val="68190C"/>
            </a:solidFill>
            <a:round/>
            <a:headEnd/>
            <a:tailEnd/>
          </a:ln>
        </p:spPr>
        <p:txBody>
          <a:bodyPr anchor="ctr"/>
          <a:lstStyle/>
          <a:p>
            <a:endParaRPr lang="fi-FI" sz="800" b="1" dirty="0">
              <a:cs typeface="Calibri" pitchFamily="34" charset="0"/>
            </a:endParaRPr>
          </a:p>
          <a:p>
            <a:pPr algn="ctr"/>
            <a:r>
              <a:rPr lang="fi-FI" sz="800" b="1" dirty="0">
                <a:cs typeface="Calibri" pitchFamily="34" charset="0"/>
              </a:rPr>
              <a:t>Asiakasneuvonta ja etuuskäsittely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johtava sosiaalityöntekijä</a:t>
            </a:r>
            <a:endParaRPr lang="fi-FI" sz="1100" dirty="0">
              <a:cs typeface="Calibri" pitchFamily="34" charset="0"/>
            </a:endParaRPr>
          </a:p>
          <a:p>
            <a:r>
              <a:rPr lang="fi-FI" sz="800" dirty="0">
                <a:cs typeface="Calibri" pitchFamily="34" charset="0"/>
              </a:rPr>
              <a:t> </a:t>
            </a:r>
            <a:endParaRPr lang="fi-FI" sz="1100" dirty="0">
              <a:cs typeface="Calibri" pitchFamily="34" charset="0"/>
            </a:endParaRPr>
          </a:p>
        </p:txBody>
      </p:sp>
      <p:sp>
        <p:nvSpPr>
          <p:cNvPr id="34840" name="Pyöristetty suorakulmio 14"/>
          <p:cNvSpPr>
            <a:spLocks noChangeArrowheads="1"/>
          </p:cNvSpPr>
          <p:nvPr/>
        </p:nvSpPr>
        <p:spPr bwMode="auto">
          <a:xfrm>
            <a:off x="568323" y="4511277"/>
            <a:ext cx="2276475" cy="381000"/>
          </a:xfrm>
          <a:prstGeom prst="roundRect">
            <a:avLst>
              <a:gd name="adj" fmla="val 16667"/>
            </a:avLst>
          </a:prstGeom>
          <a:solidFill>
            <a:srgbClr val="EA8686"/>
          </a:solidFill>
          <a:ln w="25400" algn="ctr">
            <a:solidFill>
              <a:srgbClr val="68190C"/>
            </a:solidFill>
            <a:round/>
            <a:headEnd/>
            <a:tailEnd/>
          </a:ln>
        </p:spPr>
        <p:txBody>
          <a:bodyPr anchor="ctr"/>
          <a:lstStyle/>
          <a:p>
            <a:endParaRPr lang="fi-FI" sz="800" b="1" dirty="0">
              <a:cs typeface="Calibri" pitchFamily="34" charset="0"/>
            </a:endParaRPr>
          </a:p>
          <a:p>
            <a:pPr algn="ctr"/>
            <a:r>
              <a:rPr lang="fi-FI" sz="800" b="1" dirty="0">
                <a:cs typeface="Calibri" pitchFamily="34" charset="0"/>
              </a:rPr>
              <a:t>Lastensuojelun perhetyö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johtava perhetyöntekijä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 </a:t>
            </a:r>
            <a:endParaRPr lang="fi-FI" sz="1100" dirty="0">
              <a:cs typeface="Calibri" pitchFamily="34" charset="0"/>
            </a:endParaRPr>
          </a:p>
        </p:txBody>
      </p:sp>
      <p:sp>
        <p:nvSpPr>
          <p:cNvPr id="34841" name="Pyöristetty suorakulmio 15"/>
          <p:cNvSpPr>
            <a:spLocks noChangeArrowheads="1"/>
          </p:cNvSpPr>
          <p:nvPr/>
        </p:nvSpPr>
        <p:spPr bwMode="auto">
          <a:xfrm>
            <a:off x="574675" y="3521075"/>
            <a:ext cx="2263775" cy="371475"/>
          </a:xfrm>
          <a:prstGeom prst="roundRect">
            <a:avLst>
              <a:gd name="adj" fmla="val 16667"/>
            </a:avLst>
          </a:prstGeom>
          <a:solidFill>
            <a:srgbClr val="EA8686"/>
          </a:solidFill>
          <a:ln w="25400" algn="ctr">
            <a:solidFill>
              <a:srgbClr val="68190C"/>
            </a:solidFill>
            <a:round/>
            <a:headEnd/>
            <a:tailEnd/>
          </a:ln>
        </p:spPr>
        <p:txBody>
          <a:bodyPr anchor="ctr"/>
          <a:lstStyle/>
          <a:p>
            <a:endParaRPr lang="fi-FI" sz="800" b="1" dirty="0">
              <a:cs typeface="Calibri" pitchFamily="34" charset="0"/>
            </a:endParaRPr>
          </a:p>
          <a:p>
            <a:pPr algn="ctr"/>
            <a:r>
              <a:rPr lang="fi-FI" sz="800" b="1" dirty="0" smtClean="0">
                <a:cs typeface="Calibri" pitchFamily="34" charset="0"/>
              </a:rPr>
              <a:t>Sosiaalitoimistot </a:t>
            </a:r>
            <a:r>
              <a:rPr lang="fi-FI" sz="800" b="1" dirty="0">
                <a:cs typeface="Calibri" pitchFamily="34" charset="0"/>
              </a:rPr>
              <a:t>(6 kpl)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johtavat sosiaalityöntekijät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 </a:t>
            </a:r>
            <a:endParaRPr lang="fi-FI" sz="1100" dirty="0">
              <a:cs typeface="Calibri" pitchFamily="34" charset="0"/>
            </a:endParaRPr>
          </a:p>
        </p:txBody>
      </p:sp>
      <p:sp>
        <p:nvSpPr>
          <p:cNvPr id="34842" name="Pyöristetty suorakulmio 16"/>
          <p:cNvSpPr>
            <a:spLocks noChangeArrowheads="1"/>
          </p:cNvSpPr>
          <p:nvPr/>
        </p:nvSpPr>
        <p:spPr bwMode="auto">
          <a:xfrm>
            <a:off x="568673" y="4048477"/>
            <a:ext cx="2265362" cy="381000"/>
          </a:xfrm>
          <a:prstGeom prst="roundRect">
            <a:avLst>
              <a:gd name="adj" fmla="val 16667"/>
            </a:avLst>
          </a:prstGeom>
          <a:solidFill>
            <a:srgbClr val="EA8686"/>
          </a:solidFill>
          <a:ln w="25400" algn="ctr">
            <a:solidFill>
              <a:srgbClr val="68190C"/>
            </a:solidFill>
            <a:round/>
            <a:headEnd/>
            <a:tailEnd/>
          </a:ln>
        </p:spPr>
        <p:txBody>
          <a:bodyPr anchor="ctr"/>
          <a:lstStyle/>
          <a:p>
            <a:endParaRPr lang="fi-FI" sz="800" b="1" dirty="0">
              <a:cs typeface="Calibri" pitchFamily="34" charset="0"/>
            </a:endParaRPr>
          </a:p>
          <a:p>
            <a:pPr algn="ctr"/>
            <a:r>
              <a:rPr lang="fi-FI" sz="800" b="1" dirty="0">
                <a:cs typeface="Calibri" pitchFamily="34" charset="0"/>
              </a:rPr>
              <a:t>Ulkomaalaistoimisto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johtava sosiaalityöntekijä</a:t>
            </a:r>
            <a:endParaRPr lang="fi-FI" sz="1100" dirty="0">
              <a:cs typeface="Calibri" pitchFamily="34" charset="0"/>
            </a:endParaRPr>
          </a:p>
          <a:p>
            <a:r>
              <a:rPr lang="fi-FI" sz="800" dirty="0">
                <a:cs typeface="Calibri" pitchFamily="34" charset="0"/>
              </a:rPr>
              <a:t> </a:t>
            </a:r>
            <a:endParaRPr lang="fi-FI" sz="1100" dirty="0">
              <a:cs typeface="Calibri" pitchFamily="34" charset="0"/>
            </a:endParaRPr>
          </a:p>
        </p:txBody>
      </p:sp>
      <p:sp>
        <p:nvSpPr>
          <p:cNvPr id="34843" name="Pyöristetty suorakulmio 17"/>
          <p:cNvSpPr>
            <a:spLocks noChangeArrowheads="1"/>
          </p:cNvSpPr>
          <p:nvPr/>
        </p:nvSpPr>
        <p:spPr bwMode="auto">
          <a:xfrm>
            <a:off x="581023" y="5029200"/>
            <a:ext cx="2263775" cy="390527"/>
          </a:xfrm>
          <a:prstGeom prst="roundRect">
            <a:avLst>
              <a:gd name="adj" fmla="val 16667"/>
            </a:avLst>
          </a:prstGeom>
          <a:solidFill>
            <a:srgbClr val="EA8686"/>
          </a:solidFill>
          <a:ln w="25400" algn="ctr">
            <a:solidFill>
              <a:srgbClr val="68190C"/>
            </a:solidFill>
            <a:round/>
            <a:headEnd/>
            <a:tailEnd/>
          </a:ln>
        </p:spPr>
        <p:txBody>
          <a:bodyPr anchor="ctr"/>
          <a:lstStyle/>
          <a:p>
            <a:endParaRPr lang="fi-FI" sz="800" b="1" dirty="0">
              <a:cs typeface="Calibri" pitchFamily="34" charset="0"/>
            </a:endParaRPr>
          </a:p>
          <a:p>
            <a:pPr algn="ctr"/>
            <a:r>
              <a:rPr lang="fi-FI" sz="800" b="1" dirty="0">
                <a:cs typeface="Calibri" pitchFamily="34" charset="0"/>
              </a:rPr>
              <a:t>Lastensuojelun intensiivinen perhetuki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johtaja</a:t>
            </a:r>
            <a:endParaRPr lang="fi-FI" sz="1100" dirty="0">
              <a:cs typeface="Calibri" pitchFamily="34" charset="0"/>
            </a:endParaRPr>
          </a:p>
          <a:p>
            <a:r>
              <a:rPr lang="fi-FI" sz="800" dirty="0">
                <a:cs typeface="Calibri" pitchFamily="34" charset="0"/>
              </a:rPr>
              <a:t> </a:t>
            </a:r>
            <a:endParaRPr lang="fi-FI" sz="1100" dirty="0">
              <a:cs typeface="Calibri" pitchFamily="34" charset="0"/>
            </a:endParaRPr>
          </a:p>
        </p:txBody>
      </p:sp>
      <p:sp>
        <p:nvSpPr>
          <p:cNvPr id="19" name="Pyöristetty suorakulmio 18"/>
          <p:cNvSpPr/>
          <p:nvPr/>
        </p:nvSpPr>
        <p:spPr>
          <a:xfrm>
            <a:off x="3487722" y="3219801"/>
            <a:ext cx="2132821" cy="3778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Lastensuojelulaitokset (9 kpl)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johtajat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20" name="Pyöristetty suorakulmio 19"/>
          <p:cNvSpPr/>
          <p:nvPr/>
        </p:nvSpPr>
        <p:spPr>
          <a:xfrm>
            <a:off x="3505588" y="4307547"/>
            <a:ext cx="2097088" cy="4937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Jälkihuolto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johtava sosiaalityöntekijä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21" name="Pyöristetty suorakulmio 20"/>
          <p:cNvSpPr/>
          <p:nvPr/>
        </p:nvSpPr>
        <p:spPr>
          <a:xfrm>
            <a:off x="6272117" y="3597626"/>
            <a:ext cx="2276475" cy="3619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Lastenvalvojan palvelut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johtava lastenvalvoja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22" name="Pyöristetty suorakulmio 21"/>
          <p:cNvSpPr/>
          <p:nvPr/>
        </p:nvSpPr>
        <p:spPr>
          <a:xfrm>
            <a:off x="6289674" y="5519385"/>
            <a:ext cx="2276475" cy="3714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Päihdehuollon laitokset (4 kpl)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johtajat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23" name="Pyöristetty suorakulmio 22"/>
          <p:cNvSpPr/>
          <p:nvPr/>
        </p:nvSpPr>
        <p:spPr>
          <a:xfrm>
            <a:off x="6272116" y="5029201"/>
            <a:ext cx="2276475" cy="3714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Asumis- ja päihdepalvelut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johtava sosiaalityöntekijä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24" name="Pyöristetty suorakulmio 23"/>
          <p:cNvSpPr/>
          <p:nvPr/>
        </p:nvSpPr>
        <p:spPr>
          <a:xfrm>
            <a:off x="6256114" y="4526557"/>
            <a:ext cx="2276475" cy="3714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Turun seudun tulkkikeskus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johtaja</a:t>
            </a:r>
            <a:br>
              <a:rPr lang="fi-FI" sz="800" dirty="0">
                <a:latin typeface="Arial"/>
                <a:ea typeface="Calibri"/>
                <a:cs typeface="Calibri"/>
              </a:rPr>
            </a:br>
            <a:endParaRPr lang="fi-FI" sz="1100" dirty="0">
              <a:latin typeface="Arial"/>
              <a:ea typeface="Calibri"/>
              <a:cs typeface="Calibri"/>
            </a:endParaRPr>
          </a:p>
        </p:txBody>
      </p:sp>
      <p:sp>
        <p:nvSpPr>
          <p:cNvPr id="25" name="Pyöristetty suorakulmio 24"/>
          <p:cNvSpPr/>
          <p:nvPr/>
        </p:nvSpPr>
        <p:spPr>
          <a:xfrm>
            <a:off x="6272115" y="4048477"/>
            <a:ext cx="2276475" cy="3714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>
              <a:spcAft>
                <a:spcPts val="0"/>
              </a:spcAft>
              <a:defRPr/>
            </a:pPr>
            <a:endParaRPr lang="fi-FI" sz="800" b="1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latin typeface="Arial"/>
                <a:ea typeface="Calibri"/>
                <a:cs typeface="Calibri"/>
              </a:rPr>
              <a:t>Varsinais-Suomen sovittelutoimisto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johtava sovitteluohjaaja</a:t>
            </a:r>
            <a:endParaRPr lang="fi-FI" sz="1100" dirty="0">
              <a:latin typeface="Arial"/>
              <a:ea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 </a:t>
            </a:r>
            <a:endParaRPr lang="fi-FI" sz="1100" dirty="0">
              <a:latin typeface="Arial"/>
              <a:ea typeface="Calibri"/>
              <a:cs typeface="Calibri"/>
            </a:endParaRPr>
          </a:p>
        </p:txBody>
      </p:sp>
      <p:cxnSp>
        <p:nvCxnSpPr>
          <p:cNvPr id="26" name="Suora nuoliyhdysviiva 25"/>
          <p:cNvCxnSpPr/>
          <p:nvPr/>
        </p:nvCxnSpPr>
        <p:spPr>
          <a:xfrm>
            <a:off x="5221123" y="1877207"/>
            <a:ext cx="842963" cy="352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/>
          <p:cNvCxnSpPr/>
          <p:nvPr/>
        </p:nvCxnSpPr>
        <p:spPr>
          <a:xfrm>
            <a:off x="4355976" y="1917695"/>
            <a:ext cx="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uora nuoliyhdysviiva 27"/>
          <p:cNvCxnSpPr/>
          <p:nvPr/>
        </p:nvCxnSpPr>
        <p:spPr>
          <a:xfrm flipH="1">
            <a:off x="2658242" y="1785930"/>
            <a:ext cx="78105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Pyöristetty suorakulmio 28"/>
          <p:cNvSpPr/>
          <p:nvPr/>
        </p:nvSpPr>
        <p:spPr>
          <a:xfrm>
            <a:off x="6256113" y="3175352"/>
            <a:ext cx="2276475" cy="2571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fi-FI" sz="800" b="1" dirty="0">
                <a:solidFill>
                  <a:srgbClr val="000000"/>
                </a:solidFill>
                <a:ea typeface="Calibri"/>
                <a:cs typeface="Calibri"/>
              </a:rPr>
              <a:t>Vahtimestaripalvelut</a:t>
            </a:r>
            <a:endParaRPr lang="fi-FI" sz="1100" dirty="0">
              <a:ea typeface="Calibri"/>
              <a:cs typeface="Calibri"/>
            </a:endParaRPr>
          </a:p>
        </p:txBody>
      </p:sp>
      <p:sp>
        <p:nvSpPr>
          <p:cNvPr id="3486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anchor="ctr">
            <a:spAutoFit/>
          </a:bodyPr>
          <a:lstStyle/>
          <a:p>
            <a:endParaRPr lang="fi-FI"/>
          </a:p>
        </p:txBody>
      </p:sp>
      <p:sp>
        <p:nvSpPr>
          <p:cNvPr id="30" name="Pyöristetty suorakulmio 29"/>
          <p:cNvSpPr/>
          <p:nvPr/>
        </p:nvSpPr>
        <p:spPr>
          <a:xfrm>
            <a:off x="3505589" y="3796414"/>
            <a:ext cx="2132821" cy="3778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fi-FI" sz="800" b="1" dirty="0" smtClean="0">
                <a:latin typeface="Arial"/>
                <a:ea typeface="Calibri"/>
                <a:cs typeface="Calibri"/>
              </a:rPr>
              <a:t>Ulkopuoliset sijoitukset (UPS)</a:t>
            </a:r>
          </a:p>
          <a:p>
            <a:pPr algn="ctr">
              <a:spcAft>
                <a:spcPts val="0"/>
              </a:spcAft>
              <a:defRPr/>
            </a:pPr>
            <a:r>
              <a:rPr lang="fi-FI" sz="800" dirty="0">
                <a:latin typeface="Arial"/>
                <a:ea typeface="Calibri"/>
                <a:cs typeface="Calibri"/>
              </a:rPr>
              <a:t>j</a:t>
            </a:r>
            <a:r>
              <a:rPr lang="fi-FI" sz="800" dirty="0" smtClean="0">
                <a:latin typeface="Arial"/>
                <a:ea typeface="Calibri"/>
                <a:cs typeface="Calibri"/>
              </a:rPr>
              <a:t>ohtava sosiaalityöntekijä</a:t>
            </a:r>
            <a:endParaRPr lang="fi-FI" sz="800" dirty="0">
              <a:latin typeface="Arial"/>
              <a:ea typeface="Calibri"/>
              <a:cs typeface="Calibri"/>
            </a:endParaRPr>
          </a:p>
        </p:txBody>
      </p:sp>
      <p:sp>
        <p:nvSpPr>
          <p:cNvPr id="31" name="Pyöristetty suorakulmio 12"/>
          <p:cNvSpPr>
            <a:spLocks noChangeArrowheads="1"/>
          </p:cNvSpPr>
          <p:nvPr/>
        </p:nvSpPr>
        <p:spPr bwMode="auto">
          <a:xfrm flipH="1">
            <a:off x="574675" y="5507919"/>
            <a:ext cx="2276475" cy="441325"/>
          </a:xfrm>
          <a:prstGeom prst="roundRect">
            <a:avLst>
              <a:gd name="adj" fmla="val 16667"/>
            </a:avLst>
          </a:prstGeom>
          <a:solidFill>
            <a:srgbClr val="EA8686"/>
          </a:solidFill>
          <a:ln w="25400" algn="ctr">
            <a:solidFill>
              <a:srgbClr val="68190C"/>
            </a:solidFill>
            <a:round/>
            <a:headEnd/>
            <a:tailEnd/>
          </a:ln>
        </p:spPr>
        <p:txBody>
          <a:bodyPr anchor="ctr"/>
          <a:lstStyle/>
          <a:p>
            <a:endParaRPr lang="fi-FI" sz="800" b="1" dirty="0">
              <a:cs typeface="Calibri" pitchFamily="34" charset="0"/>
            </a:endParaRPr>
          </a:p>
          <a:p>
            <a:pPr algn="ctr"/>
            <a:r>
              <a:rPr lang="fi-FI" sz="800" b="1" dirty="0">
                <a:cs typeface="Calibri" pitchFamily="34" charset="0"/>
              </a:rPr>
              <a:t>Sosiaalipäivystys ja Turun seudun 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b="1" dirty="0">
                <a:cs typeface="Calibri" pitchFamily="34" charset="0"/>
              </a:rPr>
              <a:t>sosiaalipäivystys</a:t>
            </a:r>
            <a:endParaRPr lang="fi-FI" sz="1100" dirty="0">
              <a:cs typeface="Calibri" pitchFamily="34" charset="0"/>
            </a:endParaRPr>
          </a:p>
          <a:p>
            <a:pPr algn="ctr"/>
            <a:r>
              <a:rPr lang="fi-FI" sz="800" dirty="0">
                <a:cs typeface="Calibri" pitchFamily="34" charset="0"/>
              </a:rPr>
              <a:t>johtava sosiaalityöntekijä</a:t>
            </a:r>
            <a:endParaRPr lang="fi-FI" sz="1100" dirty="0">
              <a:cs typeface="Calibri" pitchFamily="34" charset="0"/>
            </a:endParaRPr>
          </a:p>
          <a:p>
            <a:r>
              <a:rPr lang="fi-FI" sz="800" dirty="0">
                <a:cs typeface="Calibri" pitchFamily="34" charset="0"/>
              </a:rPr>
              <a:t> </a:t>
            </a:r>
            <a:endParaRPr lang="fi-FI" sz="1100" dirty="0">
              <a:cs typeface="Calibri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 rot="21219044">
            <a:off x="552708" y="1407847"/>
            <a:ext cx="24351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900" dirty="0" smtClean="0"/>
              <a:t>Sosiaalityön palveluiden hallinto</a:t>
            </a:r>
            <a:br>
              <a:rPr lang="fi-FI" sz="900" dirty="0" smtClean="0"/>
            </a:br>
            <a:r>
              <a:rPr lang="fi-FI" sz="900" dirty="0" smtClean="0"/>
              <a:t>toimistosihteeri, järjestelmäkoordinaattorit, koulutuskoordinaattori ja sosiaalityöntekijä</a:t>
            </a:r>
            <a:endParaRPr lang="fi-FI" sz="900" dirty="0"/>
          </a:p>
        </p:txBody>
      </p:sp>
    </p:spTree>
    <p:extLst>
      <p:ext uri="{BB962C8B-B14F-4D97-AF65-F5344CB8AC3E}">
        <p14:creationId xmlns:p14="http://schemas.microsoft.com/office/powerpoint/2010/main" val="41699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ku_ppt-pohja_25012012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</TotalTime>
  <Words>86</Words>
  <Application>Microsoft Office PowerPoint</Application>
  <PresentationFormat>Näytössä katseltava diaesitys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tku_ppt-pohja_25012012</vt:lpstr>
      <vt:lpstr>  Sosiaalityön tulosalueen organisaatio</vt:lpstr>
    </vt:vector>
  </TitlesOfParts>
  <Company>Turun kaupunki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Laakso Tiia</dc:creator>
  <cp:lastModifiedBy>Saarinen Katri</cp:lastModifiedBy>
  <cp:revision>182</cp:revision>
  <cp:lastPrinted>2013-03-22T11:48:37Z</cp:lastPrinted>
  <dcterms:created xsi:type="dcterms:W3CDTF">2012-01-04T10:39:25Z</dcterms:created>
  <dcterms:modified xsi:type="dcterms:W3CDTF">2014-05-22T10:46:41Z</dcterms:modified>
</cp:coreProperties>
</file>