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6"/>
  </p:sldMasterIdLst>
  <p:notesMasterIdLst>
    <p:notesMasterId r:id="rId20"/>
  </p:notesMasterIdLst>
  <p:handoutMasterIdLst>
    <p:handoutMasterId r:id="rId21"/>
  </p:handoutMasterIdLst>
  <p:sldIdLst>
    <p:sldId id="256" r:id="rId7"/>
    <p:sldId id="278" r:id="rId8"/>
    <p:sldId id="277" r:id="rId9"/>
    <p:sldId id="260" r:id="rId10"/>
    <p:sldId id="273" r:id="rId11"/>
    <p:sldId id="266" r:id="rId12"/>
    <p:sldId id="264" r:id="rId13"/>
    <p:sldId id="267" r:id="rId14"/>
    <p:sldId id="268" r:id="rId15"/>
    <p:sldId id="275" r:id="rId16"/>
    <p:sldId id="270" r:id="rId17"/>
    <p:sldId id="271" r:id="rId18"/>
    <p:sldId id="272" r:id="rId19"/>
  </p:sldIdLst>
  <p:sldSz cx="9144000" cy="6858000" type="screen4x3"/>
  <p:notesSz cx="7010400" cy="9296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43" autoAdjust="0"/>
  </p:normalViewPr>
  <p:slideViewPr>
    <p:cSldViewPr>
      <p:cViewPr>
        <p:scale>
          <a:sx n="110" d="100"/>
          <a:sy n="110" d="100"/>
        </p:scale>
        <p:origin x="-1008" y="-72"/>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B3E2F-F03C-4F1C-8F60-EE53A5C8210F}" type="doc">
      <dgm:prSet loTypeId="urn:microsoft.com/office/officeart/2005/8/layout/gear1" loCatId="cycle" qsTypeId="urn:microsoft.com/office/officeart/2005/8/quickstyle/simple1" qsCatId="simple" csTypeId="urn:microsoft.com/office/officeart/2005/8/colors/accent1_2" csCatId="accent1" phldr="1"/>
      <dgm:spPr/>
    </dgm:pt>
    <dgm:pt modelId="{30AF1547-050E-431C-8E9A-4F7508F50B2F}">
      <dgm:prSet phldrT="[Teksti]"/>
      <dgm:spPr/>
      <dgm:t>
        <a:bodyPr/>
        <a:lstStyle/>
        <a:p>
          <a:r>
            <a:rPr lang="fi-FI" dirty="0" smtClean="0"/>
            <a:t>KAUPUNGIN STRATEGIA : TURKU 2029</a:t>
          </a:r>
          <a:endParaRPr lang="fi-FI" dirty="0"/>
        </a:p>
      </dgm:t>
    </dgm:pt>
    <dgm:pt modelId="{AC9C1BAE-0E15-4B53-A1C4-81619A9C7FB1}" type="parTrans" cxnId="{05258474-2420-49E7-9088-35B7234479B0}">
      <dgm:prSet/>
      <dgm:spPr/>
      <dgm:t>
        <a:bodyPr/>
        <a:lstStyle/>
        <a:p>
          <a:endParaRPr lang="fi-FI"/>
        </a:p>
      </dgm:t>
    </dgm:pt>
    <dgm:pt modelId="{04778996-2759-455C-9ACD-7FEAF02BF5D6}" type="sibTrans" cxnId="{05258474-2420-49E7-9088-35B7234479B0}">
      <dgm:prSet/>
      <dgm:spPr/>
      <dgm:t>
        <a:bodyPr/>
        <a:lstStyle/>
        <a:p>
          <a:endParaRPr lang="fi-FI"/>
        </a:p>
      </dgm:t>
    </dgm:pt>
    <dgm:pt modelId="{DAD52881-6B25-4D36-8170-31B3BF20DC4E}">
      <dgm:prSet phldrT="[Teksti]" custT="1"/>
      <dgm:spPr/>
      <dgm:t>
        <a:bodyPr/>
        <a:lstStyle/>
        <a:p>
          <a:r>
            <a:rPr lang="fi-FI" sz="1000" dirty="0" smtClean="0"/>
            <a:t>Hyvinvointi-ohjelma</a:t>
          </a:r>
          <a:endParaRPr lang="fi-FI" sz="1000" dirty="0"/>
        </a:p>
      </dgm:t>
    </dgm:pt>
    <dgm:pt modelId="{2B784495-ED48-4FA1-928F-C597620C9495}" type="parTrans" cxnId="{F5E757C0-BD3E-4578-87EB-DFBCC6618E14}">
      <dgm:prSet/>
      <dgm:spPr/>
      <dgm:t>
        <a:bodyPr/>
        <a:lstStyle/>
        <a:p>
          <a:endParaRPr lang="fi-FI"/>
        </a:p>
      </dgm:t>
    </dgm:pt>
    <dgm:pt modelId="{51CCF7A1-30BC-4A50-8D88-7A47437D6D4D}" type="sibTrans" cxnId="{F5E757C0-BD3E-4578-87EB-DFBCC6618E14}">
      <dgm:prSet/>
      <dgm:spPr/>
      <dgm:t>
        <a:bodyPr/>
        <a:lstStyle/>
        <a:p>
          <a:endParaRPr lang="fi-FI"/>
        </a:p>
      </dgm:t>
    </dgm:pt>
    <dgm:pt modelId="{7C4A3265-9932-4EB6-BEEB-9AFCE183A61E}">
      <dgm:prSet phldrT="[Teksti]" custT="1"/>
      <dgm:spPr/>
      <dgm:t>
        <a:bodyPr/>
        <a:lstStyle/>
        <a:p>
          <a:r>
            <a:rPr lang="fi-FI" sz="1000" dirty="0" smtClean="0"/>
            <a:t>Kilpailukyky-ohjelma</a:t>
          </a:r>
          <a:endParaRPr lang="fi-FI" sz="1000" dirty="0"/>
        </a:p>
      </dgm:t>
    </dgm:pt>
    <dgm:pt modelId="{292CC259-28C6-4B78-84DA-2590712B8A52}" type="parTrans" cxnId="{08F38E9C-5895-4013-89E2-820A554F6E5F}">
      <dgm:prSet/>
      <dgm:spPr/>
      <dgm:t>
        <a:bodyPr/>
        <a:lstStyle/>
        <a:p>
          <a:endParaRPr lang="fi-FI"/>
        </a:p>
      </dgm:t>
    </dgm:pt>
    <dgm:pt modelId="{BDB336A2-33FC-479E-99B6-638DD10421CC}" type="sibTrans" cxnId="{08F38E9C-5895-4013-89E2-820A554F6E5F}">
      <dgm:prSet/>
      <dgm:spPr/>
      <dgm:t>
        <a:bodyPr/>
        <a:lstStyle/>
        <a:p>
          <a:endParaRPr lang="fi-FI"/>
        </a:p>
      </dgm:t>
    </dgm:pt>
    <dgm:pt modelId="{C9096837-8206-4DA2-A6C7-932B13264765}" type="pres">
      <dgm:prSet presAssocID="{DF2B3E2F-F03C-4F1C-8F60-EE53A5C8210F}" presName="composite" presStyleCnt="0">
        <dgm:presLayoutVars>
          <dgm:chMax val="3"/>
          <dgm:animLvl val="lvl"/>
          <dgm:resizeHandles val="exact"/>
        </dgm:presLayoutVars>
      </dgm:prSet>
      <dgm:spPr/>
    </dgm:pt>
    <dgm:pt modelId="{D0FEB1DC-80D9-4819-99B5-3D1F52EF2B95}" type="pres">
      <dgm:prSet presAssocID="{30AF1547-050E-431C-8E9A-4F7508F50B2F}" presName="gear1" presStyleLbl="node1" presStyleIdx="0" presStyleCnt="3" custLinFactNeighborX="-32872" custLinFactNeighborY="-76249">
        <dgm:presLayoutVars>
          <dgm:chMax val="1"/>
          <dgm:bulletEnabled val="1"/>
        </dgm:presLayoutVars>
      </dgm:prSet>
      <dgm:spPr/>
      <dgm:t>
        <a:bodyPr/>
        <a:lstStyle/>
        <a:p>
          <a:endParaRPr lang="fi-FI"/>
        </a:p>
      </dgm:t>
    </dgm:pt>
    <dgm:pt modelId="{9F07396F-24CC-4677-967C-F51012D10E5C}" type="pres">
      <dgm:prSet presAssocID="{30AF1547-050E-431C-8E9A-4F7508F50B2F}" presName="gear1srcNode" presStyleLbl="node1" presStyleIdx="0" presStyleCnt="3"/>
      <dgm:spPr/>
      <dgm:t>
        <a:bodyPr/>
        <a:lstStyle/>
        <a:p>
          <a:endParaRPr lang="fi-FI"/>
        </a:p>
      </dgm:t>
    </dgm:pt>
    <dgm:pt modelId="{8D696396-4AA6-49F2-BA95-CABE52647460}" type="pres">
      <dgm:prSet presAssocID="{30AF1547-050E-431C-8E9A-4F7508F50B2F}" presName="gear1dstNode" presStyleLbl="node1" presStyleIdx="0" presStyleCnt="3"/>
      <dgm:spPr/>
      <dgm:t>
        <a:bodyPr/>
        <a:lstStyle/>
        <a:p>
          <a:endParaRPr lang="fi-FI"/>
        </a:p>
      </dgm:t>
    </dgm:pt>
    <dgm:pt modelId="{2D0BB32C-561C-4750-8E28-A77DB16D44C1}" type="pres">
      <dgm:prSet presAssocID="{DAD52881-6B25-4D36-8170-31B3BF20DC4E}" presName="gear2" presStyleLbl="node1" presStyleIdx="1" presStyleCnt="3" custLinFactNeighborX="-45978" custLinFactNeighborY="-22336">
        <dgm:presLayoutVars>
          <dgm:chMax val="1"/>
          <dgm:bulletEnabled val="1"/>
        </dgm:presLayoutVars>
      </dgm:prSet>
      <dgm:spPr/>
      <dgm:t>
        <a:bodyPr/>
        <a:lstStyle/>
        <a:p>
          <a:endParaRPr lang="fi-FI"/>
        </a:p>
      </dgm:t>
    </dgm:pt>
    <dgm:pt modelId="{118F3528-8DBB-4978-8AA1-B1715E9A026F}" type="pres">
      <dgm:prSet presAssocID="{DAD52881-6B25-4D36-8170-31B3BF20DC4E}" presName="gear2srcNode" presStyleLbl="node1" presStyleIdx="1" presStyleCnt="3"/>
      <dgm:spPr/>
      <dgm:t>
        <a:bodyPr/>
        <a:lstStyle/>
        <a:p>
          <a:endParaRPr lang="fi-FI"/>
        </a:p>
      </dgm:t>
    </dgm:pt>
    <dgm:pt modelId="{07FBE8B9-F2C0-41EE-85CF-29B6B94EF86E}" type="pres">
      <dgm:prSet presAssocID="{DAD52881-6B25-4D36-8170-31B3BF20DC4E}" presName="gear2dstNode" presStyleLbl="node1" presStyleIdx="1" presStyleCnt="3"/>
      <dgm:spPr/>
      <dgm:t>
        <a:bodyPr/>
        <a:lstStyle/>
        <a:p>
          <a:endParaRPr lang="fi-FI"/>
        </a:p>
      </dgm:t>
    </dgm:pt>
    <dgm:pt modelId="{CF667A72-0F3E-4C88-BADC-14061918BFF2}" type="pres">
      <dgm:prSet presAssocID="{7C4A3265-9932-4EB6-BEEB-9AFCE183A61E}" presName="gear3" presStyleLbl="node1" presStyleIdx="2" presStyleCnt="3" custAng="21566516" custLinFactNeighborX="83246" custLinFactNeighborY="34382"/>
      <dgm:spPr/>
      <dgm:t>
        <a:bodyPr/>
        <a:lstStyle/>
        <a:p>
          <a:endParaRPr lang="fi-FI"/>
        </a:p>
      </dgm:t>
    </dgm:pt>
    <dgm:pt modelId="{14EEC715-4EDA-4E90-AF3F-D460A46645F8}" type="pres">
      <dgm:prSet presAssocID="{7C4A3265-9932-4EB6-BEEB-9AFCE183A61E}" presName="gear3tx" presStyleLbl="node1" presStyleIdx="2" presStyleCnt="3">
        <dgm:presLayoutVars>
          <dgm:chMax val="1"/>
          <dgm:bulletEnabled val="1"/>
        </dgm:presLayoutVars>
      </dgm:prSet>
      <dgm:spPr/>
      <dgm:t>
        <a:bodyPr/>
        <a:lstStyle/>
        <a:p>
          <a:endParaRPr lang="fi-FI"/>
        </a:p>
      </dgm:t>
    </dgm:pt>
    <dgm:pt modelId="{3F4739F4-295E-4B9B-8001-3B82261CDFCF}" type="pres">
      <dgm:prSet presAssocID="{7C4A3265-9932-4EB6-BEEB-9AFCE183A61E}" presName="gear3srcNode" presStyleLbl="node1" presStyleIdx="2" presStyleCnt="3"/>
      <dgm:spPr/>
      <dgm:t>
        <a:bodyPr/>
        <a:lstStyle/>
        <a:p>
          <a:endParaRPr lang="fi-FI"/>
        </a:p>
      </dgm:t>
    </dgm:pt>
    <dgm:pt modelId="{6FEB82A6-A8CC-498C-94D9-56E0BC9D2761}" type="pres">
      <dgm:prSet presAssocID="{7C4A3265-9932-4EB6-BEEB-9AFCE183A61E}" presName="gear3dstNode" presStyleLbl="node1" presStyleIdx="2" presStyleCnt="3"/>
      <dgm:spPr/>
      <dgm:t>
        <a:bodyPr/>
        <a:lstStyle/>
        <a:p>
          <a:endParaRPr lang="fi-FI"/>
        </a:p>
      </dgm:t>
    </dgm:pt>
    <dgm:pt modelId="{328CA7DD-2538-4048-83BA-632843D188AE}" type="pres">
      <dgm:prSet presAssocID="{04778996-2759-455C-9ACD-7FEAF02BF5D6}" presName="connector1" presStyleLbl="sibTrans2D1" presStyleIdx="0" presStyleCnt="3" custAng="17020453" custScaleX="70475" custScaleY="79217" custLinFactNeighborX="-29578" custLinFactNeighborY="-71570"/>
      <dgm:spPr/>
      <dgm:t>
        <a:bodyPr/>
        <a:lstStyle/>
        <a:p>
          <a:endParaRPr lang="fi-FI"/>
        </a:p>
      </dgm:t>
    </dgm:pt>
    <dgm:pt modelId="{FCF1DEF2-E7CE-463B-8898-4DA570E915B0}" type="pres">
      <dgm:prSet presAssocID="{51CCF7A1-30BC-4A50-8D88-7A47437D6D4D}" presName="connector2" presStyleLbl="sibTrans2D1" presStyleIdx="1" presStyleCnt="3" custAng="7044751" custFlipHor="1" custScaleX="126931" custLinFactNeighborX="-42052" custLinFactNeighborY="812"/>
      <dgm:spPr/>
      <dgm:t>
        <a:bodyPr/>
        <a:lstStyle/>
        <a:p>
          <a:endParaRPr lang="fi-FI"/>
        </a:p>
      </dgm:t>
    </dgm:pt>
    <dgm:pt modelId="{3B6202C5-8584-4A5E-AD9F-D390B7E64485}" type="pres">
      <dgm:prSet presAssocID="{BDB336A2-33FC-479E-99B6-638DD10421CC}" presName="connector3" presStyleLbl="sibTrans2D1" presStyleIdx="2" presStyleCnt="3" custAng="19480550" custFlipHor="1" custScaleX="127955" custLinFactNeighborX="71223" custLinFactNeighborY="24925"/>
      <dgm:spPr/>
      <dgm:t>
        <a:bodyPr/>
        <a:lstStyle/>
        <a:p>
          <a:endParaRPr lang="fi-FI"/>
        </a:p>
      </dgm:t>
    </dgm:pt>
  </dgm:ptLst>
  <dgm:cxnLst>
    <dgm:cxn modelId="{E275769E-7064-4520-AE3B-CD8289272006}" type="presOf" srcId="{7C4A3265-9932-4EB6-BEEB-9AFCE183A61E}" destId="{3F4739F4-295E-4B9B-8001-3B82261CDFCF}" srcOrd="2" destOrd="0" presId="urn:microsoft.com/office/officeart/2005/8/layout/gear1"/>
    <dgm:cxn modelId="{05258474-2420-49E7-9088-35B7234479B0}" srcId="{DF2B3E2F-F03C-4F1C-8F60-EE53A5C8210F}" destId="{30AF1547-050E-431C-8E9A-4F7508F50B2F}" srcOrd="0" destOrd="0" parTransId="{AC9C1BAE-0E15-4B53-A1C4-81619A9C7FB1}" sibTransId="{04778996-2759-455C-9ACD-7FEAF02BF5D6}"/>
    <dgm:cxn modelId="{66D824F3-CFD5-4268-A86B-A3B0B0B81386}" type="presOf" srcId="{DAD52881-6B25-4D36-8170-31B3BF20DC4E}" destId="{2D0BB32C-561C-4750-8E28-A77DB16D44C1}" srcOrd="0" destOrd="0" presId="urn:microsoft.com/office/officeart/2005/8/layout/gear1"/>
    <dgm:cxn modelId="{7FCB66C5-0E82-428E-9896-D8D1B7DDC03D}" type="presOf" srcId="{04778996-2759-455C-9ACD-7FEAF02BF5D6}" destId="{328CA7DD-2538-4048-83BA-632843D188AE}" srcOrd="0" destOrd="0" presId="urn:microsoft.com/office/officeart/2005/8/layout/gear1"/>
    <dgm:cxn modelId="{0D41576D-72EA-400C-8542-D34D65FC9FEE}" type="presOf" srcId="{DAD52881-6B25-4D36-8170-31B3BF20DC4E}" destId="{07FBE8B9-F2C0-41EE-85CF-29B6B94EF86E}" srcOrd="2" destOrd="0" presId="urn:microsoft.com/office/officeart/2005/8/layout/gear1"/>
    <dgm:cxn modelId="{99B38358-A626-4819-9C2D-C3A12253169F}" type="presOf" srcId="{30AF1547-050E-431C-8E9A-4F7508F50B2F}" destId="{D0FEB1DC-80D9-4819-99B5-3D1F52EF2B95}" srcOrd="0" destOrd="0" presId="urn:microsoft.com/office/officeart/2005/8/layout/gear1"/>
    <dgm:cxn modelId="{08F38E9C-5895-4013-89E2-820A554F6E5F}" srcId="{DF2B3E2F-F03C-4F1C-8F60-EE53A5C8210F}" destId="{7C4A3265-9932-4EB6-BEEB-9AFCE183A61E}" srcOrd="2" destOrd="0" parTransId="{292CC259-28C6-4B78-84DA-2590712B8A52}" sibTransId="{BDB336A2-33FC-479E-99B6-638DD10421CC}"/>
    <dgm:cxn modelId="{C6FC06A4-AF4B-453C-BFB6-C0BE61CBBB78}" type="presOf" srcId="{51CCF7A1-30BC-4A50-8D88-7A47437D6D4D}" destId="{FCF1DEF2-E7CE-463B-8898-4DA570E915B0}" srcOrd="0" destOrd="0" presId="urn:microsoft.com/office/officeart/2005/8/layout/gear1"/>
    <dgm:cxn modelId="{752E48B0-6F51-4A04-9AA2-FBB73131D77B}" type="presOf" srcId="{DF2B3E2F-F03C-4F1C-8F60-EE53A5C8210F}" destId="{C9096837-8206-4DA2-A6C7-932B13264765}" srcOrd="0" destOrd="0" presId="urn:microsoft.com/office/officeart/2005/8/layout/gear1"/>
    <dgm:cxn modelId="{F5E757C0-BD3E-4578-87EB-DFBCC6618E14}" srcId="{DF2B3E2F-F03C-4F1C-8F60-EE53A5C8210F}" destId="{DAD52881-6B25-4D36-8170-31B3BF20DC4E}" srcOrd="1" destOrd="0" parTransId="{2B784495-ED48-4FA1-928F-C597620C9495}" sibTransId="{51CCF7A1-30BC-4A50-8D88-7A47437D6D4D}"/>
    <dgm:cxn modelId="{A44D3359-7FF0-4C58-920B-7C0874ED9F70}" type="presOf" srcId="{30AF1547-050E-431C-8E9A-4F7508F50B2F}" destId="{9F07396F-24CC-4677-967C-F51012D10E5C}" srcOrd="1" destOrd="0" presId="urn:microsoft.com/office/officeart/2005/8/layout/gear1"/>
    <dgm:cxn modelId="{BACDD44E-877A-4DAC-A092-AAEB8ACB6AB4}" type="presOf" srcId="{7C4A3265-9932-4EB6-BEEB-9AFCE183A61E}" destId="{CF667A72-0F3E-4C88-BADC-14061918BFF2}" srcOrd="0" destOrd="0" presId="urn:microsoft.com/office/officeart/2005/8/layout/gear1"/>
    <dgm:cxn modelId="{1465F9F3-0A52-40C3-90D3-DA9A75B8BF4D}" type="presOf" srcId="{7C4A3265-9932-4EB6-BEEB-9AFCE183A61E}" destId="{6FEB82A6-A8CC-498C-94D9-56E0BC9D2761}" srcOrd="3" destOrd="0" presId="urn:microsoft.com/office/officeart/2005/8/layout/gear1"/>
    <dgm:cxn modelId="{56D73FA1-DF40-4590-92EA-3F00649F45A3}" type="presOf" srcId="{BDB336A2-33FC-479E-99B6-638DD10421CC}" destId="{3B6202C5-8584-4A5E-AD9F-D390B7E64485}" srcOrd="0" destOrd="0" presId="urn:microsoft.com/office/officeart/2005/8/layout/gear1"/>
    <dgm:cxn modelId="{C8DBA2B6-6AB9-40D2-B522-BD67D23BB369}" type="presOf" srcId="{DAD52881-6B25-4D36-8170-31B3BF20DC4E}" destId="{118F3528-8DBB-4978-8AA1-B1715E9A026F}" srcOrd="1" destOrd="0" presId="urn:microsoft.com/office/officeart/2005/8/layout/gear1"/>
    <dgm:cxn modelId="{7C42F764-80A5-4FDC-8472-8F0832E9B16E}" type="presOf" srcId="{30AF1547-050E-431C-8E9A-4F7508F50B2F}" destId="{8D696396-4AA6-49F2-BA95-CABE52647460}" srcOrd="2" destOrd="0" presId="urn:microsoft.com/office/officeart/2005/8/layout/gear1"/>
    <dgm:cxn modelId="{842817FB-D7A0-4DE1-949B-50FB7D2987E1}" type="presOf" srcId="{7C4A3265-9932-4EB6-BEEB-9AFCE183A61E}" destId="{14EEC715-4EDA-4E90-AF3F-D460A46645F8}" srcOrd="1" destOrd="0" presId="urn:microsoft.com/office/officeart/2005/8/layout/gear1"/>
    <dgm:cxn modelId="{86CBE182-7301-4C3C-80B8-0031477849F5}" type="presParOf" srcId="{C9096837-8206-4DA2-A6C7-932B13264765}" destId="{D0FEB1DC-80D9-4819-99B5-3D1F52EF2B95}" srcOrd="0" destOrd="0" presId="urn:microsoft.com/office/officeart/2005/8/layout/gear1"/>
    <dgm:cxn modelId="{1377FE42-8FB7-4EAE-92A2-5B68E11558D5}" type="presParOf" srcId="{C9096837-8206-4DA2-A6C7-932B13264765}" destId="{9F07396F-24CC-4677-967C-F51012D10E5C}" srcOrd="1" destOrd="0" presId="urn:microsoft.com/office/officeart/2005/8/layout/gear1"/>
    <dgm:cxn modelId="{44F8E865-95AE-4DDC-BABF-C061F5C827E3}" type="presParOf" srcId="{C9096837-8206-4DA2-A6C7-932B13264765}" destId="{8D696396-4AA6-49F2-BA95-CABE52647460}" srcOrd="2" destOrd="0" presId="urn:microsoft.com/office/officeart/2005/8/layout/gear1"/>
    <dgm:cxn modelId="{E01FA3CF-79E8-4EB6-AAF7-C05868F00106}" type="presParOf" srcId="{C9096837-8206-4DA2-A6C7-932B13264765}" destId="{2D0BB32C-561C-4750-8E28-A77DB16D44C1}" srcOrd="3" destOrd="0" presId="urn:microsoft.com/office/officeart/2005/8/layout/gear1"/>
    <dgm:cxn modelId="{CDC26D39-965A-4315-91B0-AD41F65B2415}" type="presParOf" srcId="{C9096837-8206-4DA2-A6C7-932B13264765}" destId="{118F3528-8DBB-4978-8AA1-B1715E9A026F}" srcOrd="4" destOrd="0" presId="urn:microsoft.com/office/officeart/2005/8/layout/gear1"/>
    <dgm:cxn modelId="{1D95255B-EF99-40D2-9132-FB1396E5F02F}" type="presParOf" srcId="{C9096837-8206-4DA2-A6C7-932B13264765}" destId="{07FBE8B9-F2C0-41EE-85CF-29B6B94EF86E}" srcOrd="5" destOrd="0" presId="urn:microsoft.com/office/officeart/2005/8/layout/gear1"/>
    <dgm:cxn modelId="{C6733A1A-CBE1-4A76-A362-BC1B75958B17}" type="presParOf" srcId="{C9096837-8206-4DA2-A6C7-932B13264765}" destId="{CF667A72-0F3E-4C88-BADC-14061918BFF2}" srcOrd="6" destOrd="0" presId="urn:microsoft.com/office/officeart/2005/8/layout/gear1"/>
    <dgm:cxn modelId="{A874865A-6DCE-470B-9390-69EAB2356711}" type="presParOf" srcId="{C9096837-8206-4DA2-A6C7-932B13264765}" destId="{14EEC715-4EDA-4E90-AF3F-D460A46645F8}" srcOrd="7" destOrd="0" presId="urn:microsoft.com/office/officeart/2005/8/layout/gear1"/>
    <dgm:cxn modelId="{B38AD8F3-7E0D-454D-B97F-A1AC8F0B82DB}" type="presParOf" srcId="{C9096837-8206-4DA2-A6C7-932B13264765}" destId="{3F4739F4-295E-4B9B-8001-3B82261CDFCF}" srcOrd="8" destOrd="0" presId="urn:microsoft.com/office/officeart/2005/8/layout/gear1"/>
    <dgm:cxn modelId="{B06E5DC1-D164-4ADE-AF1F-386A90466E7F}" type="presParOf" srcId="{C9096837-8206-4DA2-A6C7-932B13264765}" destId="{6FEB82A6-A8CC-498C-94D9-56E0BC9D2761}" srcOrd="9" destOrd="0" presId="urn:microsoft.com/office/officeart/2005/8/layout/gear1"/>
    <dgm:cxn modelId="{84D38E57-C284-4B04-B49D-ADB2820341B6}" type="presParOf" srcId="{C9096837-8206-4DA2-A6C7-932B13264765}" destId="{328CA7DD-2538-4048-83BA-632843D188AE}" srcOrd="10" destOrd="0" presId="urn:microsoft.com/office/officeart/2005/8/layout/gear1"/>
    <dgm:cxn modelId="{6CD8544F-8B0D-4AD6-BC5A-8FCEA33D7646}" type="presParOf" srcId="{C9096837-8206-4DA2-A6C7-932B13264765}" destId="{FCF1DEF2-E7CE-463B-8898-4DA570E915B0}" srcOrd="11" destOrd="0" presId="urn:microsoft.com/office/officeart/2005/8/layout/gear1"/>
    <dgm:cxn modelId="{D3C0B89C-8C9E-4695-8313-133F31327EA6}" type="presParOf" srcId="{C9096837-8206-4DA2-A6C7-932B13264765}" destId="{3B6202C5-8584-4A5E-AD9F-D390B7E6448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EB1DC-80D9-4819-99B5-3D1F52EF2B95}">
      <dsp:nvSpPr>
        <dsp:cNvPr id="0" name=""/>
        <dsp:cNvSpPr/>
      </dsp:nvSpPr>
      <dsp:spPr>
        <a:xfrm>
          <a:off x="2807673" y="143349"/>
          <a:ext cx="2573972" cy="2573972"/>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i-FI" sz="1900" kern="1200" dirty="0" smtClean="0"/>
            <a:t>KAUPUNGIN STRATEGIA : TURKU 2029</a:t>
          </a:r>
          <a:endParaRPr lang="fi-FI" sz="1900" kern="1200" dirty="0"/>
        </a:p>
      </dsp:txBody>
      <dsp:txXfrm>
        <a:off x="3325156" y="746290"/>
        <a:ext cx="1539006" cy="1323074"/>
      </dsp:txXfrm>
    </dsp:sp>
    <dsp:sp modelId="{2D0BB32C-561C-4750-8E28-A77DB16D44C1}">
      <dsp:nvSpPr>
        <dsp:cNvPr id="0" name=""/>
        <dsp:cNvSpPr/>
      </dsp:nvSpPr>
      <dsp:spPr>
        <a:xfrm>
          <a:off x="1295507" y="1079458"/>
          <a:ext cx="1871980" cy="187198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smtClean="0"/>
            <a:t>Hyvinvointi-ohjelma</a:t>
          </a:r>
          <a:endParaRPr lang="fi-FI" sz="1000" kern="1200" dirty="0"/>
        </a:p>
      </dsp:txBody>
      <dsp:txXfrm>
        <a:off x="1766784" y="1553583"/>
        <a:ext cx="929426" cy="923730"/>
      </dsp:txXfrm>
    </dsp:sp>
    <dsp:sp modelId="{CF667A72-0F3E-4C88-BADC-14061918BFF2}">
      <dsp:nvSpPr>
        <dsp:cNvPr id="0" name=""/>
        <dsp:cNvSpPr/>
      </dsp:nvSpPr>
      <dsp:spPr>
        <a:xfrm rot="20666516">
          <a:off x="5074724" y="978457"/>
          <a:ext cx="1834158" cy="1834158"/>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i-FI" sz="1000" kern="1200" dirty="0" smtClean="0"/>
            <a:t>Kilpailukyky-ohjelma</a:t>
          </a:r>
          <a:endParaRPr lang="fi-FI" sz="1000" kern="1200" dirty="0"/>
        </a:p>
      </dsp:txBody>
      <dsp:txXfrm rot="900000">
        <a:off x="5477008" y="1380742"/>
        <a:ext cx="1029589" cy="1029589"/>
      </dsp:txXfrm>
    </dsp:sp>
    <dsp:sp modelId="{328CA7DD-2538-4048-83BA-632843D188AE}">
      <dsp:nvSpPr>
        <dsp:cNvPr id="0" name=""/>
        <dsp:cNvSpPr/>
      </dsp:nvSpPr>
      <dsp:spPr>
        <a:xfrm rot="17020453">
          <a:off x="2973109" y="-301126"/>
          <a:ext cx="2321929" cy="2609950"/>
        </a:xfrm>
        <a:prstGeom prst="circularArrow">
          <a:avLst>
            <a:gd name="adj1" fmla="val 4688"/>
            <a:gd name="adj2" fmla="val 299029"/>
            <a:gd name="adj3" fmla="val 2526663"/>
            <a:gd name="adj4" fmla="val 15838847"/>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F1DEF2-E7CE-463B-8898-4DA570E915B0}">
      <dsp:nvSpPr>
        <dsp:cNvPr id="0" name=""/>
        <dsp:cNvSpPr/>
      </dsp:nvSpPr>
      <dsp:spPr>
        <a:xfrm rot="14555249" flipH="1">
          <a:off x="495707" y="1100739"/>
          <a:ext cx="3038467" cy="2393794"/>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6202C5-8584-4A5E-AD9F-D390B7E64485}">
      <dsp:nvSpPr>
        <dsp:cNvPr id="0" name=""/>
        <dsp:cNvSpPr/>
      </dsp:nvSpPr>
      <dsp:spPr>
        <a:xfrm rot="2119450" flipH="1">
          <a:off x="4257948" y="445587"/>
          <a:ext cx="3302508" cy="258099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i-FI"/>
          </a:p>
        </p:txBody>
      </p:sp>
      <p:sp>
        <p:nvSpPr>
          <p:cNvPr id="3" name="Päivämäärän paikkamerkki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6D7DFD3-23EC-4407-A3E0-A65838309D1D}" type="datetimeFigureOut">
              <a:rPr lang="fi-FI" smtClean="0"/>
              <a:t>18.8.2014</a:t>
            </a:fld>
            <a:endParaRPr lang="fi-FI"/>
          </a:p>
        </p:txBody>
      </p:sp>
      <p:sp>
        <p:nvSpPr>
          <p:cNvPr id="4" name="Alatunnisteen paikkamerkki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fi-FI"/>
          </a:p>
        </p:txBody>
      </p:sp>
      <p:sp>
        <p:nvSpPr>
          <p:cNvPr id="5" name="Dian numeron paikkamerkki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i-FI"/>
          </a:p>
        </p:txBody>
      </p:sp>
      <p:sp>
        <p:nvSpPr>
          <p:cNvPr id="3" name="Päivämäärän paikkamerkki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BC47200-69AA-40B8-A453-7A0CF91D5E77}" type="datetimeFigureOut">
              <a:rPr lang="fi-FI" smtClean="0"/>
              <a:t>18.8.2014</a:t>
            </a:fld>
            <a:endParaRPr lang="fi-FI"/>
          </a:p>
        </p:txBody>
      </p:sp>
      <p:sp>
        <p:nvSpPr>
          <p:cNvPr id="4" name="Dian kuvan paikkamerkki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i-FI"/>
          </a:p>
        </p:txBody>
      </p:sp>
      <p:sp>
        <p:nvSpPr>
          <p:cNvPr id="5" name="Huomautusten paikkamerkki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i-FI"/>
          </a:p>
        </p:txBody>
      </p:sp>
      <p:sp>
        <p:nvSpPr>
          <p:cNvPr id="7" name="Dian numeron paikkamerkki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1C9FDE4-8C83-4586-9F16-6A081C607BA4}" type="slidenum">
              <a:rPr lang="fi-FI" smtClean="0"/>
              <a:t>1</a:t>
            </a:fld>
            <a:endParaRPr lang="fi-FI"/>
          </a:p>
        </p:txBody>
      </p:sp>
    </p:spTree>
    <p:extLst>
      <p:ext uri="{BB962C8B-B14F-4D97-AF65-F5344CB8AC3E}">
        <p14:creationId xmlns:p14="http://schemas.microsoft.com/office/powerpoint/2010/main" val="4013010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1C9FDE4-8C83-4586-9F16-6A081C607BA4}" type="slidenum">
              <a:rPr lang="fi-FI" smtClean="0"/>
              <a:t>7</a:t>
            </a:fld>
            <a:endParaRPr lang="fi-FI"/>
          </a:p>
        </p:txBody>
      </p:sp>
    </p:spTree>
    <p:extLst>
      <p:ext uri="{BB962C8B-B14F-4D97-AF65-F5344CB8AC3E}">
        <p14:creationId xmlns:p14="http://schemas.microsoft.com/office/powerpoint/2010/main" val="7014968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18.8.2014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18.8.2014</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18.8.2014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18.8.2014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18.8.2014</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18.8.2014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18.8.2014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18.8.2014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18.8.2014</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0.wmf"/><Relationship Id="rId4" Type="http://schemas.openxmlformats.org/officeDocument/2006/relationships/diagramQuickStyle" Target="../diagrams/quickStyle1.xml"/><Relationship Id="rId9" Type="http://schemas.openxmlformats.org/officeDocument/2006/relationships/image" Target="../media/image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HENKILÖSTÖ VOIMAVARANA </a:t>
            </a:r>
            <a:endParaRPr lang="fi-FI" dirty="0"/>
          </a:p>
        </p:txBody>
      </p:sp>
      <p:sp>
        <p:nvSpPr>
          <p:cNvPr id="3" name="Tekstin paikkamerkki 2"/>
          <p:cNvSpPr>
            <a:spLocks noGrp="1"/>
          </p:cNvSpPr>
          <p:nvPr>
            <p:ph type="body" sz="quarter" idx="13"/>
          </p:nvPr>
        </p:nvSpPr>
        <p:spPr/>
        <p:txBody>
          <a:bodyPr/>
          <a:lstStyle/>
          <a:p>
            <a:r>
              <a:rPr lang="fi-FI" dirty="0" smtClean="0"/>
              <a:t>Henkilöstöstrateginen ohjelma</a:t>
            </a:r>
          </a:p>
          <a:p>
            <a:endParaRPr lang="fi-FI" dirty="0"/>
          </a:p>
        </p:txBody>
      </p:sp>
      <p:sp>
        <p:nvSpPr>
          <p:cNvPr id="4" name="Päivämäärän paikkamerkki 3"/>
          <p:cNvSpPr>
            <a:spLocks noGrp="1"/>
          </p:cNvSpPr>
          <p:nvPr>
            <p:ph type="dt" sz="half" idx="14"/>
          </p:nvPr>
        </p:nvSpPr>
        <p:spPr/>
        <p:txBody>
          <a:bodyPr/>
          <a:lstStyle/>
          <a:p>
            <a:fld id="{504ED2EF-5F81-BF4E-B183-FC9EBAF08F64}" type="datetime1">
              <a:rPr lang="fi-FI" smtClean="0"/>
              <a:t>18.8.2014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a:p>
        </p:txBody>
      </p:sp>
    </p:spTree>
    <p:extLst>
      <p:ext uri="{BB962C8B-B14F-4D97-AF65-F5344CB8AC3E}">
        <p14:creationId xmlns:p14="http://schemas.microsoft.com/office/powerpoint/2010/main" val="347258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18.8.2014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10</a:t>
            </a:fld>
            <a:endParaRPr lang="fi-FI"/>
          </a:p>
        </p:txBody>
      </p:sp>
      <p:sp>
        <p:nvSpPr>
          <p:cNvPr id="5" name="Otsikko 4"/>
          <p:cNvSpPr>
            <a:spLocks noGrp="1"/>
          </p:cNvSpPr>
          <p:nvPr>
            <p:ph type="title"/>
          </p:nvPr>
        </p:nvSpPr>
        <p:spPr>
          <a:xfrm>
            <a:off x="684000" y="620688"/>
            <a:ext cx="7776000" cy="504056"/>
          </a:xfrm>
        </p:spPr>
        <p:txBody>
          <a:bodyPr>
            <a:normAutofit/>
          </a:bodyPr>
          <a:lstStyle/>
          <a:p>
            <a:pPr algn="ctr"/>
            <a:r>
              <a:rPr lang="fi-FI" sz="2400" dirty="0">
                <a:solidFill>
                  <a:schemeClr val="tx1"/>
                </a:solidFill>
              </a:rPr>
              <a:t>Aktiivinen osaamisen ennakointi</a:t>
            </a:r>
          </a:p>
        </p:txBody>
      </p:sp>
      <p:graphicFrame>
        <p:nvGraphicFramePr>
          <p:cNvPr id="7" name="Sisällön paikkamerkki 6"/>
          <p:cNvGraphicFramePr>
            <a:graphicFrameLocks noGrp="1"/>
          </p:cNvGraphicFramePr>
          <p:nvPr>
            <p:ph sz="quarter" idx="13"/>
            <p:extLst>
              <p:ext uri="{D42A27DB-BD31-4B8C-83A1-F6EECF244321}">
                <p14:modId xmlns:p14="http://schemas.microsoft.com/office/powerpoint/2010/main" val="2462378537"/>
              </p:ext>
            </p:extLst>
          </p:nvPr>
        </p:nvGraphicFramePr>
        <p:xfrm>
          <a:off x="683568" y="1700808"/>
          <a:ext cx="7775576" cy="3733314"/>
        </p:xfrm>
        <a:graphic>
          <a:graphicData uri="http://schemas.openxmlformats.org/drawingml/2006/table">
            <a:tbl>
              <a:tblPr firstRow="1" firstCol="1" bandRow="1"/>
              <a:tblGrid>
                <a:gridCol w="2924937"/>
                <a:gridCol w="2835703"/>
                <a:gridCol w="360040"/>
                <a:gridCol w="1654896"/>
              </a:tblGrid>
              <a:tr h="166544">
                <a:tc>
                  <a:txBody>
                    <a:bodyPr/>
                    <a:lstStyle/>
                    <a:p>
                      <a:pPr>
                        <a:spcAft>
                          <a:spcPts val="0"/>
                        </a:spcAft>
                      </a:pPr>
                      <a:r>
                        <a:rPr lang="fi-FI" sz="900" b="1" dirty="0" smtClean="0">
                          <a:effectLst/>
                          <a:latin typeface="Arial"/>
                          <a:ea typeface="Calibri"/>
                          <a:cs typeface="Calibri"/>
                        </a:rPr>
                        <a:t>Alatavoitteita tukevat seurantakohteet</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fi-FI" sz="900" b="1">
                          <a:effectLst/>
                          <a:latin typeface="Arial"/>
                          <a:ea typeface="Calibri"/>
                          <a:cs typeface="Calibri"/>
                        </a:rPr>
                        <a:t>Mittari</a:t>
                      </a:r>
                      <a:endParaRPr lang="fi-FI" sz="90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spcAft>
                          <a:spcPts val="0"/>
                        </a:spcAft>
                      </a:pPr>
                      <a:r>
                        <a:rPr lang="fi-FI" sz="900" b="1">
                          <a:effectLst/>
                          <a:latin typeface="Arial"/>
                          <a:ea typeface="Calibri"/>
                          <a:cs typeface="Calibri"/>
                        </a:rPr>
                        <a:t>Tilanne 2013</a:t>
                      </a:r>
                      <a:endParaRPr lang="fi-FI" sz="90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i-FI"/>
                    </a:p>
                  </a:txBody>
                  <a:tcPr/>
                </a:tc>
              </a:tr>
              <a:tr h="955986">
                <a:tc>
                  <a:txBody>
                    <a:bodyPr/>
                    <a:lstStyle/>
                    <a:p>
                      <a:pPr>
                        <a:spcAft>
                          <a:spcPts val="0"/>
                        </a:spcAft>
                      </a:pPr>
                      <a:r>
                        <a:rPr lang="fi-FI" sz="900" dirty="0">
                          <a:effectLst/>
                          <a:latin typeface="Arial"/>
                          <a:ea typeface="Calibri"/>
                          <a:cs typeface="Calibri"/>
                        </a:rPr>
                        <a:t>Täydennyskoulutuksen riittävyys ja oikeellisuus (sis. koulutuksen, </a:t>
                      </a:r>
                      <a:r>
                        <a:rPr lang="fi-FI" sz="900" dirty="0" smtClean="0">
                          <a:effectLst/>
                          <a:latin typeface="Arial"/>
                          <a:ea typeface="Calibri"/>
                          <a:cs typeface="Calibri"/>
                        </a:rPr>
                        <a:t>työssä oppimisen</a:t>
                      </a:r>
                      <a:r>
                        <a:rPr lang="fi-FI" sz="900" dirty="0">
                          <a:effectLst/>
                          <a:latin typeface="Arial"/>
                          <a:ea typeface="Calibri"/>
                          <a:cs typeface="Calibri"/>
                        </a:rPr>
                        <a:t>, vertaistuen)</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 </a:t>
                      </a: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dirty="0">
                          <a:effectLst/>
                          <a:latin typeface="Arial"/>
                          <a:ea typeface="Calibri"/>
                          <a:cs typeface="Calibri"/>
                        </a:rPr>
                        <a:t>Kunta 10: oletko saanut työsi kannalta riittävästi ammatillista täydennys- tai uudelleenkoulutusta </a:t>
                      </a:r>
                    </a:p>
                    <a:p>
                      <a:pPr>
                        <a:spcAft>
                          <a:spcPts val="0"/>
                        </a:spcAft>
                      </a:pPr>
                      <a:r>
                        <a:rPr lang="fi-FI" sz="900" dirty="0">
                          <a:effectLst/>
                          <a:latin typeface="Arial"/>
                          <a:ea typeface="Calibri"/>
                          <a:cs typeface="Calibri"/>
                        </a:rPr>
                        <a:t> </a:t>
                      </a:r>
                    </a:p>
                    <a:p>
                      <a:pPr>
                        <a:spcAft>
                          <a:spcPts val="0"/>
                        </a:spcAft>
                      </a:pPr>
                      <a:endParaRPr lang="fi-FI" sz="900" dirty="0" smtClean="0">
                        <a:effectLst/>
                        <a:latin typeface="Arial"/>
                        <a:ea typeface="Calibri"/>
                        <a:cs typeface="Calibri"/>
                      </a:endParaRPr>
                    </a:p>
                    <a:p>
                      <a:pPr>
                        <a:spcAft>
                          <a:spcPts val="0"/>
                        </a:spcAft>
                      </a:pPr>
                      <a:r>
                        <a:rPr lang="fi-FI" sz="900" dirty="0" smtClean="0">
                          <a:effectLst/>
                          <a:latin typeface="Arial"/>
                          <a:ea typeface="Calibri"/>
                          <a:cs typeface="Calibri"/>
                        </a:rPr>
                        <a:t>Rekisteröityjen </a:t>
                      </a:r>
                      <a:r>
                        <a:rPr lang="fi-FI" sz="900" dirty="0">
                          <a:effectLst/>
                          <a:latin typeface="Arial"/>
                          <a:ea typeface="Calibri"/>
                          <a:cs typeface="Calibri"/>
                        </a:rPr>
                        <a:t>koulutuspäivien määrä / vakituinen </a:t>
                      </a:r>
                      <a:r>
                        <a:rPr lang="fi-FI" sz="900" dirty="0" err="1">
                          <a:effectLst/>
                          <a:latin typeface="Arial"/>
                          <a:ea typeface="Calibri"/>
                          <a:cs typeface="Calibri"/>
                        </a:rPr>
                        <a:t>tt</a:t>
                      </a:r>
                      <a:r>
                        <a:rPr lang="fi-FI" sz="900" dirty="0">
                          <a:effectLst/>
                          <a:latin typeface="Arial"/>
                          <a:ea typeface="Calibri"/>
                          <a:cs typeface="Calibri"/>
                        </a:rPr>
                        <a:t>.</a:t>
                      </a: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gridSpan="2">
                  <a:txBody>
                    <a:bodyPr/>
                    <a:lstStyle/>
                    <a:p>
                      <a:pPr algn="ctr">
                        <a:spcAft>
                          <a:spcPts val="0"/>
                        </a:spcAft>
                      </a:pPr>
                      <a:r>
                        <a:rPr lang="fi-FI" sz="900" dirty="0">
                          <a:effectLst/>
                          <a:latin typeface="Arial"/>
                          <a:ea typeface="Calibri"/>
                          <a:cs typeface="Calibri"/>
                        </a:rPr>
                        <a:t>57,6*</a:t>
                      </a:r>
                    </a:p>
                    <a:p>
                      <a:pPr algn="ctr">
                        <a:spcAft>
                          <a:spcPts val="0"/>
                        </a:spcAft>
                      </a:pPr>
                      <a:r>
                        <a:rPr lang="fi-FI" sz="900" dirty="0">
                          <a:effectLst/>
                          <a:latin typeface="Arial"/>
                          <a:ea typeface="Calibri"/>
                          <a:cs typeface="Calibri"/>
                        </a:rPr>
                        <a:t> </a:t>
                      </a:r>
                    </a:p>
                    <a:p>
                      <a:pPr algn="ctr">
                        <a:spcAft>
                          <a:spcPts val="0"/>
                        </a:spcAft>
                      </a:pPr>
                      <a:r>
                        <a:rPr lang="fi-FI" sz="900" dirty="0">
                          <a:effectLst/>
                          <a:latin typeface="Arial"/>
                          <a:ea typeface="Calibri"/>
                          <a:cs typeface="Calibri"/>
                        </a:rPr>
                        <a:t> </a:t>
                      </a:r>
                    </a:p>
                    <a:p>
                      <a:pPr algn="ctr">
                        <a:spcAft>
                          <a:spcPts val="0"/>
                        </a:spcAft>
                      </a:pPr>
                      <a:endParaRPr lang="fi-FI" sz="900" baseline="0" dirty="0" smtClean="0">
                        <a:solidFill>
                          <a:schemeClr val="tx1"/>
                        </a:solidFill>
                        <a:effectLst/>
                        <a:latin typeface="+mn-lt"/>
                        <a:ea typeface="Calibri"/>
                        <a:cs typeface="Calibri"/>
                      </a:endParaRPr>
                    </a:p>
                    <a:p>
                      <a:pPr algn="ctr">
                        <a:spcAft>
                          <a:spcPts val="0"/>
                        </a:spcAft>
                      </a:pPr>
                      <a:r>
                        <a:rPr lang="fi-FI" sz="900" baseline="0" dirty="0" smtClean="0">
                          <a:solidFill>
                            <a:schemeClr val="tx1"/>
                          </a:solidFill>
                          <a:effectLst/>
                          <a:latin typeface="+mn-lt"/>
                          <a:ea typeface="Calibri"/>
                          <a:cs typeface="Calibri"/>
                        </a:rPr>
                        <a:t>2,0</a:t>
                      </a:r>
                    </a:p>
                    <a:p>
                      <a:pPr algn="ctr">
                        <a:spcAft>
                          <a:spcPts val="0"/>
                        </a:spcAft>
                      </a:pPr>
                      <a:endParaRPr lang="fi-FI" sz="900" dirty="0">
                        <a:solidFill>
                          <a:schemeClr val="accent3"/>
                        </a:solidFill>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i-FI"/>
                    </a:p>
                  </a:txBody>
                  <a:tcPr/>
                </a:tc>
              </a:tr>
              <a:tr h="499630">
                <a:tc>
                  <a:txBody>
                    <a:bodyPr/>
                    <a:lstStyle/>
                    <a:p>
                      <a:pPr>
                        <a:spcAft>
                          <a:spcPts val="0"/>
                        </a:spcAft>
                      </a:pPr>
                      <a:r>
                        <a:rPr lang="fi-FI" sz="900" dirty="0" smtClean="0">
                          <a:effectLst/>
                          <a:latin typeface="Arial"/>
                          <a:ea typeface="Calibri"/>
                          <a:cs typeface="Calibri"/>
                        </a:rPr>
                        <a:t>Strategisesti </a:t>
                      </a:r>
                      <a:r>
                        <a:rPr lang="fi-FI" sz="900" dirty="0">
                          <a:effectLst/>
                          <a:latin typeface="Arial"/>
                          <a:ea typeface="Calibri"/>
                          <a:cs typeface="Calibri"/>
                        </a:rPr>
                        <a:t>ohjattujen kehityskeskusteluiden käyminen</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Organisaation sisäisten urapolkujen luominen</a:t>
                      </a: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900" dirty="0" smtClean="0">
                          <a:effectLst/>
                          <a:latin typeface="Arial"/>
                          <a:ea typeface="Calibri"/>
                          <a:cs typeface="Calibri"/>
                        </a:rPr>
                        <a:t>Keskistettyyn järjestelmään rekisteröidyt </a:t>
                      </a:r>
                      <a:r>
                        <a:rPr lang="fi-FI" sz="900" dirty="0">
                          <a:effectLst/>
                          <a:latin typeface="Arial"/>
                          <a:ea typeface="Calibri"/>
                          <a:cs typeface="Calibri"/>
                        </a:rPr>
                        <a:t>kehityskeskustelut</a:t>
                      </a:r>
                    </a:p>
                    <a:p>
                      <a:pPr>
                        <a:spcAft>
                          <a:spcPts val="0"/>
                        </a:spcAft>
                      </a:pPr>
                      <a:r>
                        <a:rPr lang="fi-FI" sz="900" dirty="0">
                          <a:effectLst/>
                          <a:latin typeface="Arial"/>
                          <a:ea typeface="Calibri"/>
                          <a:cs typeface="Calibri"/>
                        </a:rPr>
                        <a:t> </a:t>
                      </a:r>
                    </a:p>
                    <a:p>
                      <a:pPr>
                        <a:spcAft>
                          <a:spcPts val="0"/>
                        </a:spcAft>
                      </a:pPr>
                      <a:r>
                        <a:rPr lang="fi-FI" sz="900" dirty="0">
                          <a:solidFill>
                            <a:srgbClr val="FF0000"/>
                          </a:solidFill>
                          <a:effectLst/>
                          <a:latin typeface="Arial"/>
                          <a:ea typeface="Calibri"/>
                          <a:cs typeface="Calibri"/>
                        </a:rPr>
                        <a:t> </a:t>
                      </a:r>
                      <a:r>
                        <a:rPr lang="fi-FI" sz="900" dirty="0" smtClean="0">
                          <a:effectLst/>
                          <a:latin typeface="Arial"/>
                          <a:ea typeface="Calibri"/>
                          <a:cs typeface="Calibri"/>
                        </a:rPr>
                        <a:t>Sisäisten </a:t>
                      </a:r>
                      <a:r>
                        <a:rPr lang="fi-FI" sz="900" dirty="0">
                          <a:effectLst/>
                          <a:latin typeface="Arial"/>
                          <a:ea typeface="Calibri"/>
                          <a:cs typeface="Calibri"/>
                        </a:rPr>
                        <a:t>rekrytointien määrä</a:t>
                      </a: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i-FI" sz="900" dirty="0" smtClean="0">
                          <a:effectLst/>
                          <a:latin typeface="Arial"/>
                          <a:ea typeface="Calibri"/>
                          <a:cs typeface="Calibri"/>
                        </a:rPr>
                        <a:t>0</a:t>
                      </a:r>
                      <a:endParaRPr lang="fi-FI" sz="900" dirty="0">
                        <a:effectLst/>
                        <a:latin typeface="Arial"/>
                        <a:ea typeface="Calibri"/>
                        <a:cs typeface="Calibri"/>
                      </a:endParaRPr>
                    </a:p>
                    <a:p>
                      <a:pPr algn="ctr">
                        <a:spcAft>
                          <a:spcPts val="0"/>
                        </a:spcAft>
                      </a:pPr>
                      <a:r>
                        <a:rPr lang="fi-FI" sz="900" dirty="0">
                          <a:effectLst/>
                          <a:latin typeface="Arial"/>
                          <a:ea typeface="Calibri"/>
                          <a:cs typeface="Calibri"/>
                        </a:rPr>
                        <a:t> </a:t>
                      </a:r>
                    </a:p>
                    <a:p>
                      <a:pPr algn="ctr">
                        <a:spcAft>
                          <a:spcPts val="0"/>
                        </a:spcAft>
                      </a:pPr>
                      <a:r>
                        <a:rPr lang="fi-FI" sz="900" dirty="0">
                          <a:effectLst/>
                          <a:latin typeface="Arial"/>
                          <a:ea typeface="Calibri"/>
                          <a:cs typeface="Calibri"/>
                        </a:rPr>
                        <a:t> </a:t>
                      </a:r>
                    </a:p>
                    <a:p>
                      <a:pPr algn="ctr">
                        <a:spcAft>
                          <a:spcPts val="0"/>
                        </a:spcAft>
                      </a:pPr>
                      <a:r>
                        <a:rPr lang="fi-FI" sz="900" dirty="0" smtClean="0">
                          <a:solidFill>
                            <a:schemeClr val="tx1"/>
                          </a:solidFill>
                          <a:effectLst/>
                          <a:latin typeface="Arial"/>
                          <a:ea typeface="Calibri"/>
                          <a:cs typeface="Calibri"/>
                        </a:rPr>
                        <a:t>70</a:t>
                      </a:r>
                      <a:endParaRPr lang="fi-FI" sz="900" dirty="0">
                        <a:solidFill>
                          <a:schemeClr val="tx1"/>
                        </a:solidFill>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i-FI"/>
                    </a:p>
                  </a:txBody>
                  <a:tcPr/>
                </a:tc>
              </a:tr>
              <a:tr h="207341">
                <a:tc rowSpan="3">
                  <a:txBody>
                    <a:bodyPr/>
                    <a:lstStyle/>
                    <a:p>
                      <a:pPr>
                        <a:spcAft>
                          <a:spcPts val="0"/>
                        </a:spcAft>
                      </a:pPr>
                      <a:r>
                        <a:rPr lang="fi-FI" sz="900" dirty="0" smtClean="0">
                          <a:effectLst/>
                          <a:latin typeface="Arial"/>
                          <a:ea typeface="Calibri"/>
                          <a:cs typeface="Calibri"/>
                        </a:rPr>
                        <a:t>Kelpoisuusvaatimukset </a:t>
                      </a:r>
                      <a:r>
                        <a:rPr lang="fi-FI" sz="900" dirty="0">
                          <a:effectLst/>
                          <a:latin typeface="Arial"/>
                          <a:ea typeface="Calibri"/>
                          <a:cs typeface="Calibri"/>
                        </a:rPr>
                        <a:t>ovat </a:t>
                      </a:r>
                      <a:r>
                        <a:rPr lang="fi-FI" sz="900" dirty="0" smtClean="0">
                          <a:effectLst/>
                          <a:latin typeface="Arial"/>
                          <a:ea typeface="Calibri"/>
                          <a:cs typeface="Calibri"/>
                        </a:rPr>
                        <a:t>tarkoituksenmukaiset, ei </a:t>
                      </a:r>
                      <a:r>
                        <a:rPr lang="fi-FI" sz="900" dirty="0">
                          <a:effectLst/>
                          <a:latin typeface="Arial"/>
                          <a:ea typeface="Calibri"/>
                          <a:cs typeface="Calibri"/>
                        </a:rPr>
                        <a:t>rajata ammattihenkilöstön rekrytointia tarpeettoman tiukoilla </a:t>
                      </a:r>
                      <a:r>
                        <a:rPr lang="fi-FI" sz="900" dirty="0" smtClean="0">
                          <a:effectLst/>
                          <a:latin typeface="Arial"/>
                          <a:ea typeface="Calibri"/>
                          <a:cs typeface="Calibri"/>
                        </a:rPr>
                        <a:t>pätevyysvaatimuksilla</a:t>
                      </a:r>
                    </a:p>
                    <a:p>
                      <a:pPr>
                        <a:spcAft>
                          <a:spcPts val="0"/>
                        </a:spcAft>
                      </a:pPr>
                      <a:endParaRPr lang="fi-FI" sz="900" dirty="0" smtClean="0">
                        <a:effectLst/>
                        <a:latin typeface="Arial"/>
                        <a:ea typeface="Calibri"/>
                        <a:cs typeface="Calibri"/>
                      </a:endParaRP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rowSpan="3">
                  <a:txBody>
                    <a:bodyPr/>
                    <a:lstStyle/>
                    <a:p>
                      <a:pPr>
                        <a:spcAft>
                          <a:spcPts val="0"/>
                        </a:spcAft>
                      </a:pPr>
                      <a:r>
                        <a:rPr lang="fi-FI" sz="900" dirty="0">
                          <a:effectLst/>
                          <a:latin typeface="Arial"/>
                          <a:ea typeface="Calibri"/>
                          <a:cs typeface="Calibri"/>
                        </a:rPr>
                        <a:t>Toimialoilla käyty läpi pätevyysvaatimusten tarkoituksenmukaisuus </a:t>
                      </a:r>
                    </a:p>
                    <a:p>
                      <a:pPr>
                        <a:spcAft>
                          <a:spcPts val="0"/>
                        </a:spcAft>
                      </a:pPr>
                      <a:r>
                        <a:rPr lang="fi-FI" sz="900" dirty="0">
                          <a:effectLst/>
                          <a:latin typeface="Arial"/>
                          <a:ea typeface="Calibri"/>
                          <a:cs typeface="Calibri"/>
                        </a:rPr>
                        <a:t> </a:t>
                      </a:r>
                    </a:p>
                    <a:p>
                      <a:pPr>
                        <a:spcAft>
                          <a:spcPts val="0"/>
                        </a:spcAft>
                      </a:pPr>
                      <a:endParaRPr lang="fi-FI" sz="900" dirty="0" smtClean="0">
                        <a:effectLst/>
                        <a:latin typeface="Arial"/>
                        <a:ea typeface="Calibri"/>
                        <a:cs typeface="Calibri"/>
                      </a:endParaRP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endParaRPr lang="fi-FI" sz="900" dirty="0" smtClean="0">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Pääsääntöisesti tarkasteltu</a:t>
                      </a:r>
                    </a:p>
                    <a:p>
                      <a:pPr algn="ctr">
                        <a:spcAft>
                          <a:spcPts val="0"/>
                        </a:spcAft>
                      </a:pPr>
                      <a:endParaRPr lang="fi-FI" sz="900" dirty="0" smtClean="0">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07340">
                <a:tc vMerge="1">
                  <a:txBody>
                    <a:bodyPr/>
                    <a:lstStyle/>
                    <a:p>
                      <a:endParaRPr lang="fi-FI"/>
                    </a:p>
                  </a:txBody>
                  <a:tcPr/>
                </a:tc>
                <a:tc vMerge="1">
                  <a:txBody>
                    <a:bodyPr/>
                    <a:lstStyle/>
                    <a:p>
                      <a:endParaRPr lang="fi-FI"/>
                    </a:p>
                  </a:txBody>
                  <a:tcPr/>
                </a:tc>
                <a:tc>
                  <a:txBody>
                    <a:bodyPr/>
                    <a:lstStyle/>
                    <a:p>
                      <a:pPr algn="ctr">
                        <a:spcAft>
                          <a:spcPts val="0"/>
                        </a:spcAft>
                      </a:pPr>
                      <a:endParaRPr lang="fi-FI" sz="900" dirty="0" smtClean="0">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Uusissa rekrytoinneissa huomioitu</a:t>
                      </a:r>
                      <a:endParaRPr lang="fi-FI" sz="900" dirty="0" smtClean="0">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7341">
                <a:tc vMerge="1">
                  <a:txBody>
                    <a:bodyPr/>
                    <a:lstStyle/>
                    <a:p>
                      <a:endParaRPr lang="fi-FI"/>
                    </a:p>
                  </a:txBody>
                  <a:tcPr/>
                </a:tc>
                <a:tc vMerge="1">
                  <a:txBody>
                    <a:bodyPr/>
                    <a:lstStyle/>
                    <a:p>
                      <a:endParaRPr lang="fi-FI"/>
                    </a:p>
                  </a:txBody>
                  <a:tcPr/>
                </a:tc>
                <a:tc>
                  <a:txBody>
                    <a:bodyPr/>
                    <a:lstStyle/>
                    <a:p>
                      <a:pPr algn="ctr">
                        <a:spcAft>
                          <a:spcPts val="0"/>
                        </a:spcAft>
                      </a:pPr>
                      <a:r>
                        <a:rPr lang="fi-FI" sz="900" dirty="0" smtClean="0">
                          <a:effectLst/>
                          <a:latin typeface="Arial"/>
                          <a:ea typeface="Calibri"/>
                          <a:cs typeface="Calibri"/>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Hajanaista</a:t>
                      </a:r>
                      <a:r>
                        <a:rPr lang="fi-FI" sz="900" baseline="0" dirty="0" smtClean="0">
                          <a:effectLst/>
                          <a:latin typeface="+mn-lt"/>
                          <a:ea typeface="Calibri"/>
                          <a:cs typeface="Calibri"/>
                        </a:rPr>
                        <a:t> ja satunnaista</a:t>
                      </a:r>
                      <a:endParaRPr lang="fi-FI" sz="900" dirty="0" smtClean="0">
                        <a:effectLst/>
                        <a:latin typeface="+mn-lt"/>
                        <a:ea typeface="Calibri"/>
                        <a:cs typeface="Calibri"/>
                      </a:endParaRPr>
                    </a:p>
                    <a:p>
                      <a:pPr algn="ctr">
                        <a:spcAft>
                          <a:spcPts val="0"/>
                        </a:spcAft>
                      </a:pPr>
                      <a:endParaRPr lang="fi-FI" sz="900" dirty="0" smtClean="0">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tr>
              <a:tr h="666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Edistetään erilaisilla taustoilla (esim. maahanmuuttajat) töihin pääsyä</a:t>
                      </a:r>
                      <a:endParaRPr lang="fi-FI" sz="900" dirty="0">
                        <a:effectLst/>
                        <a:latin typeface="Arial"/>
                        <a:ea typeface="Calibri"/>
                        <a:cs typeface="Calibri"/>
                      </a:endParaRP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Anonyymi rekrytointi käytössä</a:t>
                      </a:r>
                      <a:endParaRPr lang="fi-FI" sz="900" dirty="0">
                        <a:effectLst/>
                        <a:latin typeface="Arial"/>
                        <a:ea typeface="Calibri"/>
                        <a:cs typeface="Calibri"/>
                      </a:endParaRP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Ei ole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i-FI"/>
                    </a:p>
                  </a:txBody>
                  <a:tcPr/>
                </a:tc>
              </a:tr>
              <a:tr h="499630">
                <a:tc>
                  <a:txBody>
                    <a:bodyPr/>
                    <a:lstStyle/>
                    <a:p>
                      <a:pPr>
                        <a:spcAft>
                          <a:spcPts val="0"/>
                        </a:spcAft>
                      </a:pPr>
                      <a:r>
                        <a:rPr lang="fi-FI" sz="900" dirty="0">
                          <a:effectLst/>
                          <a:latin typeface="Arial"/>
                          <a:ea typeface="Calibri"/>
                          <a:cs typeface="Calibri"/>
                        </a:rPr>
                        <a:t>Hyödynnämme </a:t>
                      </a:r>
                      <a:r>
                        <a:rPr lang="fi-FI" sz="900" dirty="0" smtClean="0">
                          <a:effectLst/>
                          <a:latin typeface="Arial"/>
                          <a:ea typeface="Calibri"/>
                          <a:cs typeface="Calibri"/>
                        </a:rPr>
                        <a:t>mm. teknologian </a:t>
                      </a:r>
                      <a:r>
                        <a:rPr lang="fi-FI" sz="900" dirty="0">
                          <a:effectLst/>
                          <a:latin typeface="Arial"/>
                          <a:ea typeface="Calibri"/>
                          <a:cs typeface="Calibri"/>
                        </a:rPr>
                        <a:t>tuomia mahdollisuuksia</a:t>
                      </a:r>
                    </a:p>
                    <a:p>
                      <a:pPr>
                        <a:spcAft>
                          <a:spcPts val="0"/>
                        </a:spcAft>
                      </a:pPr>
                      <a:r>
                        <a:rPr lang="fi-FI" sz="900" dirty="0">
                          <a:effectLst/>
                          <a:latin typeface="Arial"/>
                          <a:ea typeface="Calibri"/>
                          <a:cs typeface="Calibri"/>
                        </a:rPr>
                        <a:t> </a:t>
                      </a: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b="0" dirty="0">
                          <a:effectLst/>
                          <a:latin typeface="Arial"/>
                          <a:ea typeface="Calibri"/>
                          <a:cs typeface="Calibri"/>
                        </a:rPr>
                        <a:t>Kunta 10 / Innovatiivisuus</a:t>
                      </a:r>
                    </a:p>
                    <a:p>
                      <a:pPr>
                        <a:spcAft>
                          <a:spcPts val="0"/>
                        </a:spcAft>
                      </a:pPr>
                      <a:r>
                        <a:rPr lang="fi-FI" sz="900" dirty="0">
                          <a:effectLst/>
                          <a:latin typeface="Arial"/>
                          <a:ea typeface="Calibri"/>
                          <a:cs typeface="Calibri"/>
                        </a:rPr>
                        <a:t> </a:t>
                      </a:r>
                    </a:p>
                    <a:p>
                      <a:pPr>
                        <a:spcAft>
                          <a:spcPts val="0"/>
                        </a:spcAft>
                      </a:pPr>
                      <a:endParaRPr lang="fi-FI" sz="900" dirty="0" smtClean="0">
                        <a:effectLst/>
                        <a:latin typeface="Arial"/>
                        <a:ea typeface="Calibri"/>
                        <a:cs typeface="Calibri"/>
                      </a:endParaRPr>
                    </a:p>
                  </a:txBody>
                  <a:tcPr marL="73382" marR="73382" marT="36691" marB="366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gridSpan="2">
                  <a:txBody>
                    <a:bodyPr/>
                    <a:lstStyle/>
                    <a:p>
                      <a:pPr algn="ctr">
                        <a:spcAft>
                          <a:spcPts val="0"/>
                        </a:spcAft>
                      </a:pPr>
                      <a:r>
                        <a:rPr lang="fi-FI" sz="900" dirty="0">
                          <a:effectLst/>
                          <a:latin typeface="Arial"/>
                          <a:ea typeface="Calibri"/>
                          <a:cs typeface="Calibri"/>
                        </a:rPr>
                        <a:t>3,24*</a:t>
                      </a:r>
                    </a:p>
                    <a:p>
                      <a:pPr algn="ctr">
                        <a:spcAft>
                          <a:spcPts val="0"/>
                        </a:spcAft>
                      </a:pPr>
                      <a:endParaRPr lang="fi-FI" sz="900" dirty="0">
                        <a:effectLst/>
                        <a:latin typeface="Arial"/>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i-FI"/>
                    </a:p>
                  </a:txBody>
                  <a:tcPr/>
                </a:tc>
              </a:tr>
            </a:tbl>
          </a:graphicData>
        </a:graphic>
      </p:graphicFrame>
    </p:spTree>
    <p:extLst>
      <p:ext uri="{BB962C8B-B14F-4D97-AF65-F5344CB8AC3E}">
        <p14:creationId xmlns:p14="http://schemas.microsoft.com/office/powerpoint/2010/main" val="3843562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18.8.2014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11</a:t>
            </a:fld>
            <a:endParaRPr lang="fi-FI"/>
          </a:p>
        </p:txBody>
      </p:sp>
      <p:sp>
        <p:nvSpPr>
          <p:cNvPr id="5" name="Otsikko 4"/>
          <p:cNvSpPr>
            <a:spLocks noGrp="1"/>
          </p:cNvSpPr>
          <p:nvPr>
            <p:ph type="title"/>
          </p:nvPr>
        </p:nvSpPr>
        <p:spPr/>
        <p:txBody>
          <a:bodyPr>
            <a:normAutofit fontScale="90000"/>
          </a:bodyPr>
          <a:lstStyle/>
          <a:p>
            <a:pPr lvl="0" algn="ctr"/>
            <a:r>
              <a:rPr lang="fi-FI" dirty="0" smtClean="0"/>
              <a:t/>
            </a:r>
            <a:br>
              <a:rPr lang="fi-FI" dirty="0" smtClean="0"/>
            </a:br>
            <a:r>
              <a:rPr lang="fi-FI" dirty="0"/>
              <a:t/>
            </a:r>
            <a:br>
              <a:rPr lang="fi-FI" dirty="0"/>
            </a:br>
            <a:endParaRPr lang="fi-FI" sz="2200" dirty="0">
              <a:solidFill>
                <a:schemeClr val="tx1"/>
              </a:solidFill>
            </a:endParaRPr>
          </a:p>
        </p:txBody>
      </p:sp>
      <p:graphicFrame>
        <p:nvGraphicFramePr>
          <p:cNvPr id="8" name="Sisällön paikkamerkki 7"/>
          <p:cNvGraphicFramePr>
            <a:graphicFrameLocks noGrp="1"/>
          </p:cNvGraphicFramePr>
          <p:nvPr>
            <p:ph sz="quarter" idx="13"/>
            <p:extLst>
              <p:ext uri="{D42A27DB-BD31-4B8C-83A1-F6EECF244321}">
                <p14:modId xmlns:p14="http://schemas.microsoft.com/office/powerpoint/2010/main" val="3236769358"/>
              </p:ext>
            </p:extLst>
          </p:nvPr>
        </p:nvGraphicFramePr>
        <p:xfrm>
          <a:off x="899592" y="2132856"/>
          <a:ext cx="7920880" cy="4238020"/>
        </p:xfrm>
        <a:graphic>
          <a:graphicData uri="http://schemas.openxmlformats.org/drawingml/2006/table">
            <a:tbl>
              <a:tblPr firstRow="1" bandRow="1"/>
              <a:tblGrid>
                <a:gridCol w="1462757"/>
                <a:gridCol w="1705023"/>
                <a:gridCol w="1705023"/>
                <a:gridCol w="671813"/>
                <a:gridCol w="576064"/>
                <a:gridCol w="576064"/>
                <a:gridCol w="576064"/>
                <a:gridCol w="648072"/>
              </a:tblGrid>
              <a:tr h="424496">
                <a:tc gridSpan="2">
                  <a:txBody>
                    <a:bodyPr/>
                    <a:lstStyle/>
                    <a:p>
                      <a:pPr algn="l"/>
                      <a:r>
                        <a:rPr lang="fi-FI" sz="1050" b="1" dirty="0" smtClean="0">
                          <a:effectLst/>
                          <a:latin typeface="Calibri"/>
                          <a:cs typeface="Calibri"/>
                        </a:rPr>
                        <a:t>Alatavoite </a:t>
                      </a:r>
                      <a:endParaRPr lang="fi-FI" sz="1050" b="1" dirty="0">
                        <a:effectLst/>
                        <a:latin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hMerge="1">
                  <a:txBody>
                    <a:bodyPr/>
                    <a:lstStyle/>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a:txBody>
                    <a:bodyPr/>
                    <a:lstStyle/>
                    <a:p>
                      <a:pPr algn="l">
                        <a:spcAft>
                          <a:spcPts val="0"/>
                        </a:spcAft>
                      </a:pPr>
                      <a:r>
                        <a:rPr lang="fi-FI" sz="1000" dirty="0">
                          <a:effectLst/>
                          <a:latin typeface="Arial"/>
                          <a:ea typeface="Calibri"/>
                          <a:cs typeface="Calibri"/>
                        </a:rPr>
                        <a:t>Mittari</a:t>
                      </a: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a:txBody>
                    <a:bodyPr/>
                    <a:lstStyle/>
                    <a:p>
                      <a:pPr algn="l">
                        <a:spcAft>
                          <a:spcPts val="0"/>
                        </a:spcAft>
                      </a:pPr>
                      <a:r>
                        <a:rPr lang="fi-FI" sz="1000">
                          <a:effectLst/>
                          <a:latin typeface="Arial"/>
                          <a:ea typeface="Calibri"/>
                          <a:cs typeface="Calibri"/>
                        </a:rPr>
                        <a:t>Lähtötaso 2013</a:t>
                      </a: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gridSpan="4">
                  <a:txBody>
                    <a:bodyPr/>
                    <a:lstStyle/>
                    <a:p>
                      <a:pPr algn="l">
                        <a:spcAft>
                          <a:spcPts val="0"/>
                        </a:spcAft>
                      </a:pPr>
                      <a:r>
                        <a:rPr lang="fi-FI" sz="1000" dirty="0">
                          <a:effectLst/>
                          <a:latin typeface="Arial"/>
                          <a:ea typeface="Calibri"/>
                          <a:cs typeface="Calibri"/>
                        </a:rPr>
                        <a:t>Tavoitearvo</a:t>
                      </a:r>
                    </a:p>
                    <a:p>
                      <a:pPr algn="l">
                        <a:spcAft>
                          <a:spcPts val="0"/>
                        </a:spcAft>
                      </a:pPr>
                      <a:r>
                        <a:rPr lang="fi-FI" sz="1000" dirty="0">
                          <a:effectLst/>
                          <a:latin typeface="Arial"/>
                          <a:ea typeface="Calibri"/>
                          <a:cs typeface="Calibri"/>
                        </a:rPr>
                        <a:t>2014     2015      2016         2017</a:t>
                      </a: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hMerge="1">
                  <a:txBody>
                    <a:bodyPr/>
                    <a:lstStyle/>
                    <a:p>
                      <a:endParaRPr lang="fi-FI"/>
                    </a:p>
                  </a:txBody>
                  <a:tcPr/>
                </a:tc>
                <a:tc hMerge="1">
                  <a:txBody>
                    <a:bodyPr/>
                    <a:lstStyle/>
                    <a:p>
                      <a:endParaRPr lang="fi-FI"/>
                    </a:p>
                  </a:txBody>
                  <a:tcPr/>
                </a:tc>
                <a:tc hMerge="1">
                  <a:txBody>
                    <a:bodyPr/>
                    <a:lstStyle/>
                    <a:p>
                      <a:endParaRPr lang="fi-FI"/>
                    </a:p>
                  </a:txBody>
                  <a:tcPr/>
                </a:tc>
              </a:tr>
              <a:tr h="1602924">
                <a:tc gridSpan="2">
                  <a:txBody>
                    <a:bodyPr/>
                    <a:lstStyle/>
                    <a:p>
                      <a:pPr algn="l">
                        <a:spcAft>
                          <a:spcPts val="0"/>
                        </a:spcAft>
                      </a:pPr>
                      <a:r>
                        <a:rPr lang="fi-FI" sz="1000" dirty="0" smtClean="0">
                          <a:effectLst/>
                          <a:latin typeface="Arial"/>
                          <a:ea typeface="Calibri"/>
                          <a:cs typeface="Calibri"/>
                        </a:rPr>
                        <a:t>Vastuullinen työyhteisökäyttäytyminen ja</a:t>
                      </a:r>
                      <a:r>
                        <a:rPr lang="fi-FI" sz="1000" baseline="0" dirty="0" smtClean="0">
                          <a:effectLst/>
                          <a:latin typeface="Arial"/>
                          <a:ea typeface="Calibri"/>
                          <a:cs typeface="Calibri"/>
                        </a:rPr>
                        <a:t> motivoiva esimiestyö</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a:effectLst/>
                          <a:latin typeface="Arial"/>
                          <a:ea typeface="Calibri"/>
                          <a:cs typeface="Calibri"/>
                        </a:rPr>
                        <a:t>Kunta 10: auttaminen ja huomaavaisuus</a:t>
                      </a:r>
                    </a:p>
                    <a:p>
                      <a:pPr algn="l">
                        <a:spcAft>
                          <a:spcPts val="0"/>
                        </a:spcAft>
                      </a:pPr>
                      <a:r>
                        <a:rPr lang="fi-FI" sz="1000" dirty="0">
                          <a:effectLst/>
                          <a:latin typeface="Arial"/>
                          <a:ea typeface="Calibri"/>
                          <a:cs typeface="Calibri"/>
                        </a:rPr>
                        <a:t> </a:t>
                      </a:r>
                    </a:p>
                    <a:p>
                      <a:pPr algn="l">
                        <a:spcAft>
                          <a:spcPts val="0"/>
                        </a:spcAft>
                      </a:pPr>
                      <a:endParaRPr lang="fi-FI" sz="1000" dirty="0" smtClean="0">
                        <a:effectLst/>
                        <a:latin typeface="Arial"/>
                        <a:ea typeface="Calibri"/>
                        <a:cs typeface="Calibri"/>
                      </a:endParaRPr>
                    </a:p>
                    <a:p>
                      <a:pPr algn="l">
                        <a:spcAft>
                          <a:spcPts val="0"/>
                        </a:spcAft>
                      </a:pPr>
                      <a:r>
                        <a:rPr lang="fi-FI" sz="1000" dirty="0" smtClean="0">
                          <a:effectLst/>
                          <a:latin typeface="Arial"/>
                          <a:ea typeface="Calibri"/>
                          <a:cs typeface="Calibri"/>
                        </a:rPr>
                        <a:t>Kunta </a:t>
                      </a:r>
                      <a:r>
                        <a:rPr lang="fi-FI" sz="1000" dirty="0">
                          <a:effectLst/>
                          <a:latin typeface="Arial"/>
                          <a:ea typeface="Calibri"/>
                          <a:cs typeface="Calibri"/>
                        </a:rPr>
                        <a:t>10: </a:t>
                      </a:r>
                      <a:r>
                        <a:rPr lang="fi-FI" sz="1000" dirty="0" smtClean="0">
                          <a:solidFill>
                            <a:schemeClr val="tx1"/>
                          </a:solidFill>
                          <a:effectLst/>
                          <a:latin typeface="Arial"/>
                          <a:ea typeface="Calibri"/>
                          <a:cs typeface="Calibri"/>
                        </a:rPr>
                        <a:t>Yhteistyö </a:t>
                      </a:r>
                      <a:r>
                        <a:rPr lang="fi-FI" sz="1000" dirty="0">
                          <a:solidFill>
                            <a:schemeClr val="tx1"/>
                          </a:solidFill>
                          <a:effectLst/>
                          <a:latin typeface="Arial"/>
                          <a:ea typeface="Calibri"/>
                          <a:cs typeface="Calibri"/>
                        </a:rPr>
                        <a:t>esimiehen kanssa</a:t>
                      </a:r>
                    </a:p>
                    <a:p>
                      <a:pPr algn="l">
                        <a:spcAft>
                          <a:spcPts val="0"/>
                        </a:spcAft>
                      </a:pPr>
                      <a:r>
                        <a:rPr lang="fi-FI" sz="1000" dirty="0">
                          <a:effectLst/>
                          <a:latin typeface="Arial"/>
                          <a:ea typeface="Calibri"/>
                          <a:cs typeface="Calibri"/>
                        </a:rPr>
                        <a:t> </a:t>
                      </a:r>
                    </a:p>
                    <a:p>
                      <a:pPr algn="l">
                        <a:spcAft>
                          <a:spcPts val="0"/>
                        </a:spcAft>
                      </a:pPr>
                      <a:r>
                        <a:rPr lang="fi-FI" sz="1000" dirty="0">
                          <a:effectLst/>
                          <a:latin typeface="Arial"/>
                          <a:ea typeface="Calibri"/>
                          <a:cs typeface="Calibri"/>
                        </a:rPr>
                        <a:t>Kunta </a:t>
                      </a:r>
                      <a:r>
                        <a:rPr lang="fi-FI" sz="1000" dirty="0" smtClean="0">
                          <a:effectLst/>
                          <a:latin typeface="Arial"/>
                          <a:ea typeface="Calibri"/>
                          <a:cs typeface="Calibri"/>
                        </a:rPr>
                        <a:t>10: </a:t>
                      </a:r>
                      <a:r>
                        <a:rPr lang="fi-FI" sz="1000" dirty="0">
                          <a:effectLst/>
                          <a:latin typeface="Arial"/>
                          <a:ea typeface="Calibri"/>
                          <a:cs typeface="Calibri"/>
                        </a:rPr>
                        <a:t>vastausprosentti vähintään suurten kaupunkien keskitasoa</a:t>
                      </a: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a:solidFill>
                            <a:schemeClr val="tx1"/>
                          </a:solidFill>
                          <a:effectLst/>
                          <a:latin typeface="Arial"/>
                          <a:ea typeface="Calibri"/>
                          <a:cs typeface="Calibri"/>
                        </a:rPr>
                        <a:t>3,61</a:t>
                      </a:r>
                    </a:p>
                    <a:p>
                      <a:pPr algn="l">
                        <a:spcAft>
                          <a:spcPts val="0"/>
                        </a:spcAft>
                      </a:pPr>
                      <a:r>
                        <a:rPr lang="fi-FI" sz="1000" dirty="0">
                          <a:solidFill>
                            <a:schemeClr val="tx1"/>
                          </a:solidFill>
                          <a:effectLst/>
                          <a:latin typeface="Arial"/>
                          <a:ea typeface="Calibri"/>
                          <a:cs typeface="Calibri"/>
                        </a:rPr>
                        <a:t> </a:t>
                      </a:r>
                    </a:p>
                    <a:p>
                      <a:pPr algn="l">
                        <a:spcAft>
                          <a:spcPts val="0"/>
                        </a:spcAft>
                      </a:pPr>
                      <a:r>
                        <a:rPr lang="fi-FI" sz="1000" dirty="0">
                          <a:solidFill>
                            <a:schemeClr val="tx1"/>
                          </a:solidFill>
                          <a:effectLst/>
                          <a:latin typeface="Arial"/>
                          <a:ea typeface="Calibri"/>
                          <a:cs typeface="Calibri"/>
                        </a:rPr>
                        <a:t> </a:t>
                      </a:r>
                    </a:p>
                    <a:p>
                      <a:pPr algn="l">
                        <a:spcAft>
                          <a:spcPts val="0"/>
                        </a:spcAft>
                      </a:pPr>
                      <a:endParaRPr lang="fi-FI" sz="1000" dirty="0" smtClean="0">
                        <a:solidFill>
                          <a:schemeClr val="tx1"/>
                        </a:solidFill>
                        <a:effectLst/>
                        <a:latin typeface="Arial"/>
                        <a:ea typeface="Calibri"/>
                        <a:cs typeface="Calibri"/>
                      </a:endParaRPr>
                    </a:p>
                    <a:p>
                      <a:pPr algn="l">
                        <a:spcAft>
                          <a:spcPts val="0"/>
                        </a:spcAft>
                      </a:pPr>
                      <a:r>
                        <a:rPr lang="fi-FI" sz="1000" dirty="0" smtClean="0">
                          <a:solidFill>
                            <a:schemeClr val="tx1"/>
                          </a:solidFill>
                          <a:effectLst/>
                          <a:latin typeface="Arial"/>
                          <a:ea typeface="Calibri"/>
                          <a:cs typeface="Calibri"/>
                        </a:rPr>
                        <a:t>3,55</a:t>
                      </a:r>
                      <a:endParaRPr lang="fi-FI" sz="1000" dirty="0">
                        <a:solidFill>
                          <a:schemeClr val="tx1"/>
                        </a:solidFill>
                        <a:effectLst/>
                        <a:latin typeface="Arial"/>
                        <a:ea typeface="Calibri"/>
                        <a:cs typeface="Calibri"/>
                      </a:endParaRPr>
                    </a:p>
                    <a:p>
                      <a:pPr algn="l">
                        <a:spcAft>
                          <a:spcPts val="0"/>
                        </a:spcAft>
                      </a:pPr>
                      <a:r>
                        <a:rPr lang="fi-FI" sz="1000" dirty="0">
                          <a:solidFill>
                            <a:schemeClr val="tx1"/>
                          </a:solidFill>
                          <a:effectLst/>
                          <a:latin typeface="Arial"/>
                          <a:ea typeface="Calibri"/>
                          <a:cs typeface="Calibri"/>
                        </a:rPr>
                        <a:t> </a:t>
                      </a:r>
                    </a:p>
                    <a:p>
                      <a:pPr algn="l">
                        <a:spcAft>
                          <a:spcPts val="0"/>
                        </a:spcAft>
                      </a:pPr>
                      <a:r>
                        <a:rPr lang="fi-FI" sz="1000" dirty="0">
                          <a:solidFill>
                            <a:schemeClr val="tx1"/>
                          </a:solidFill>
                          <a:effectLst/>
                          <a:latin typeface="Arial"/>
                          <a:ea typeface="Calibri"/>
                          <a:cs typeface="Calibri"/>
                        </a:rPr>
                        <a:t> </a:t>
                      </a:r>
                    </a:p>
                    <a:p>
                      <a:pPr algn="l">
                        <a:spcAft>
                          <a:spcPts val="0"/>
                        </a:spcAft>
                      </a:pPr>
                      <a:endParaRPr lang="fi-FI" sz="1000" dirty="0" smtClean="0">
                        <a:solidFill>
                          <a:schemeClr val="tx1"/>
                        </a:solidFill>
                        <a:effectLst/>
                        <a:latin typeface="Arial"/>
                        <a:ea typeface="Calibri"/>
                        <a:cs typeface="Calibri"/>
                      </a:endParaRPr>
                    </a:p>
                    <a:p>
                      <a:pPr algn="l">
                        <a:spcAft>
                          <a:spcPts val="0"/>
                        </a:spcAft>
                      </a:pPr>
                      <a:r>
                        <a:rPr lang="fi-FI" sz="1000" dirty="0" smtClean="0">
                          <a:solidFill>
                            <a:schemeClr val="tx1"/>
                          </a:solidFill>
                          <a:effectLst/>
                          <a:latin typeface="Arial"/>
                          <a:ea typeface="Calibri"/>
                          <a:cs typeface="Calibri"/>
                        </a:rPr>
                        <a:t>67 </a:t>
                      </a:r>
                      <a:r>
                        <a:rPr lang="fi-FI" sz="1000" dirty="0">
                          <a:solidFill>
                            <a:schemeClr val="tx1"/>
                          </a:solidFill>
                          <a:effectLst/>
                          <a:latin typeface="Arial"/>
                          <a:ea typeface="Calibri"/>
                          <a:cs typeface="Calibri"/>
                        </a:rPr>
                        <a:t>%</a:t>
                      </a: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=/&gt; 2013 luku</a:t>
                      </a:r>
                    </a:p>
                    <a:p>
                      <a:pPr algn="l">
                        <a:spcAft>
                          <a:spcPts val="0"/>
                        </a:spcAft>
                      </a:pPr>
                      <a:endParaRPr lang="fi-FI" sz="1000" dirty="0" smtClean="0">
                        <a:effectLst/>
                        <a:latin typeface="Arial"/>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effectLst/>
                          <a:latin typeface="+mn-lt"/>
                          <a:ea typeface="Calibri"/>
                          <a:cs typeface="Calibri"/>
                        </a:rPr>
                        <a:t>=/&gt; 2013 luku</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000" dirty="0" smtClean="0">
                        <a:effectLst/>
                        <a:latin typeface="+mn-lt"/>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effectLst/>
                          <a:latin typeface="+mn-lt"/>
                          <a:ea typeface="Calibri"/>
                          <a:cs typeface="Calibri"/>
                        </a:rPr>
                        <a:t>=/&gt; 2013 luku</a:t>
                      </a: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=/&gt; </a:t>
                      </a:r>
                      <a:r>
                        <a:rPr lang="fi-FI" sz="1000" dirty="0">
                          <a:effectLst/>
                          <a:latin typeface="Arial"/>
                          <a:ea typeface="Calibri"/>
                          <a:cs typeface="Calibri"/>
                        </a:rPr>
                        <a:t>2014 </a:t>
                      </a:r>
                      <a:r>
                        <a:rPr lang="fi-FI" sz="1000" dirty="0" smtClean="0">
                          <a:effectLst/>
                          <a:latin typeface="Arial"/>
                          <a:ea typeface="Calibri"/>
                          <a:cs typeface="Calibri"/>
                        </a:rPr>
                        <a:t>luku</a:t>
                      </a:r>
                    </a:p>
                    <a:p>
                      <a:pPr algn="l">
                        <a:spcAft>
                          <a:spcPts val="0"/>
                        </a:spcAft>
                      </a:pPr>
                      <a:endParaRPr lang="fi-FI" sz="1000" dirty="0" smtClean="0">
                        <a:effectLst/>
                        <a:latin typeface="Arial"/>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effectLst/>
                          <a:latin typeface="+mn-lt"/>
                          <a:ea typeface="Calibri"/>
                          <a:cs typeface="Calibri"/>
                        </a:rPr>
                        <a:t>=/&gt; 2014 luku</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000" dirty="0" smtClean="0">
                        <a:effectLst/>
                        <a:latin typeface="+mn-lt"/>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effectLst/>
                          <a:latin typeface="+mn-lt"/>
                          <a:ea typeface="Calibri"/>
                          <a:cs typeface="Calibri"/>
                        </a:rPr>
                        <a:t>-</a:t>
                      </a:r>
                    </a:p>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=/&gt; </a:t>
                      </a:r>
                      <a:r>
                        <a:rPr lang="fi-FI" sz="1000" dirty="0">
                          <a:effectLst/>
                          <a:latin typeface="Arial"/>
                          <a:ea typeface="Calibri"/>
                          <a:cs typeface="Calibri"/>
                        </a:rPr>
                        <a:t>2015 </a:t>
                      </a:r>
                      <a:r>
                        <a:rPr lang="fi-FI" sz="1000" dirty="0" smtClean="0">
                          <a:effectLst/>
                          <a:latin typeface="Arial"/>
                          <a:ea typeface="Calibri"/>
                          <a:cs typeface="Calibri"/>
                        </a:rPr>
                        <a:t>luku</a:t>
                      </a:r>
                    </a:p>
                    <a:p>
                      <a:pPr algn="l">
                        <a:spcAft>
                          <a:spcPts val="0"/>
                        </a:spcAft>
                      </a:pPr>
                      <a:endParaRPr lang="fi-FI" sz="1000" dirty="0" smtClean="0">
                        <a:effectLst/>
                        <a:latin typeface="Arial"/>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effectLst/>
                          <a:latin typeface="+mn-lt"/>
                          <a:ea typeface="Calibri"/>
                          <a:cs typeface="Calibri"/>
                        </a:rPr>
                        <a:t>=/&gt; 2015 luku</a:t>
                      </a:r>
                    </a:p>
                    <a:p>
                      <a:pPr algn="l">
                        <a:spcAft>
                          <a:spcPts val="0"/>
                        </a:spcAft>
                      </a:pPr>
                      <a:endParaRPr lang="fi-FI" sz="1000" dirty="0" smtClean="0">
                        <a:effectLst/>
                        <a:latin typeface="Arial"/>
                        <a:ea typeface="Calibri"/>
                        <a:cs typeface="Calibri"/>
                      </a:endParaRPr>
                    </a:p>
                    <a:p>
                      <a:pPr algn="l">
                        <a:spcAft>
                          <a:spcPts val="0"/>
                        </a:spcAft>
                      </a:pPr>
                      <a:r>
                        <a:rPr lang="fi-FI" sz="1000" dirty="0" smtClean="0">
                          <a:effectLst/>
                          <a:latin typeface="Arial"/>
                          <a:ea typeface="Calibri"/>
                          <a:cs typeface="Calibri"/>
                        </a:rPr>
                        <a:t>=/&gt; 2014</a:t>
                      </a:r>
                      <a:r>
                        <a:rPr lang="fi-FI" sz="1000" baseline="0" dirty="0" smtClean="0">
                          <a:effectLst/>
                          <a:latin typeface="Arial"/>
                          <a:ea typeface="Calibri"/>
                          <a:cs typeface="Calibri"/>
                        </a:rPr>
                        <a:t> luku</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=/&gt; </a:t>
                      </a:r>
                      <a:r>
                        <a:rPr lang="fi-FI" sz="1000" dirty="0">
                          <a:effectLst/>
                          <a:latin typeface="Arial"/>
                          <a:ea typeface="Calibri"/>
                          <a:cs typeface="Calibri"/>
                        </a:rPr>
                        <a:t>2016 </a:t>
                      </a:r>
                      <a:r>
                        <a:rPr lang="fi-FI" sz="1000" dirty="0" smtClean="0">
                          <a:effectLst/>
                          <a:latin typeface="Arial"/>
                          <a:ea typeface="Calibri"/>
                          <a:cs typeface="Calibri"/>
                        </a:rPr>
                        <a:t>luku</a:t>
                      </a:r>
                    </a:p>
                    <a:p>
                      <a:pPr algn="l">
                        <a:spcAft>
                          <a:spcPts val="0"/>
                        </a:spcAft>
                      </a:pPr>
                      <a:endParaRPr lang="fi-FI" sz="1000" dirty="0" smtClean="0">
                        <a:effectLst/>
                        <a:latin typeface="Arial"/>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effectLst/>
                          <a:latin typeface="+mn-lt"/>
                          <a:ea typeface="Calibri"/>
                          <a:cs typeface="Calibri"/>
                        </a:rPr>
                        <a:t>=/&gt; 2016 luku</a:t>
                      </a:r>
                    </a:p>
                    <a:p>
                      <a:pPr algn="l">
                        <a:spcAft>
                          <a:spcPts val="0"/>
                        </a:spcAft>
                      </a:pPr>
                      <a:endParaRPr lang="fi-FI" sz="1000" dirty="0" smtClean="0">
                        <a:effectLst/>
                        <a:latin typeface="Arial"/>
                        <a:ea typeface="Calibri"/>
                        <a:cs typeface="Calibri"/>
                      </a:endParaRPr>
                    </a:p>
                    <a:p>
                      <a:pPr algn="l">
                        <a:spcAft>
                          <a:spcPts val="0"/>
                        </a:spcAft>
                      </a:pPr>
                      <a:r>
                        <a:rPr lang="fi-FI" sz="1000" dirty="0">
                          <a:effectLst/>
                          <a:latin typeface="Arial"/>
                          <a:ea typeface="Calibri"/>
                          <a:cs typeface="Calibri"/>
                        </a:rPr>
                        <a:t>-</a:t>
                      </a:r>
                      <a:endParaRPr lang="fi-FI" sz="1000" dirty="0" smtClean="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10060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effectLst/>
                          <a:latin typeface="+mn-lt"/>
                          <a:ea typeface="Calibri"/>
                          <a:cs typeface="Calibri"/>
                        </a:rPr>
                        <a:t>Paremman johtamisen kokonaisuus edistää Turun kaupungin </a:t>
                      </a:r>
                      <a:r>
                        <a:rPr lang="fi-FI" sz="1000" baseline="0" dirty="0" smtClean="0">
                          <a:effectLst/>
                          <a:latin typeface="+mn-lt"/>
                          <a:ea typeface="Calibri"/>
                          <a:cs typeface="Calibri"/>
                        </a:rPr>
                        <a:t>työpaikkojen vetovoimaisuutta</a:t>
                      </a:r>
                      <a:endParaRPr lang="fi-FI" sz="1000" dirty="0" smtClean="0">
                        <a:effectLst/>
                        <a:latin typeface="+mn-lt"/>
                        <a:ea typeface="Calibri"/>
                        <a:cs typeface="Calibri"/>
                      </a:endParaRPr>
                    </a:p>
                    <a:p>
                      <a:pPr>
                        <a:spcAft>
                          <a:spcPts val="0"/>
                        </a:spcAft>
                      </a:pPr>
                      <a:endParaRPr lang="fi-FI" sz="10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1000" dirty="0" smtClean="0">
                          <a:effectLst/>
                          <a:latin typeface="+mn-lt"/>
                          <a:ea typeface="Calibri"/>
                          <a:cs typeface="Calibri"/>
                        </a:rPr>
                        <a:t>Kunta 10: esimiestuki</a:t>
                      </a:r>
                    </a:p>
                    <a:p>
                      <a:pPr>
                        <a:spcAft>
                          <a:spcPts val="0"/>
                        </a:spcAft>
                      </a:pPr>
                      <a:r>
                        <a:rPr lang="fi-FI" sz="1000" dirty="0" smtClean="0">
                          <a:effectLst/>
                          <a:latin typeface="+mn-lt"/>
                          <a:ea typeface="Calibri"/>
                          <a:cs typeface="Calibri"/>
                        </a:rPr>
                        <a:t> </a:t>
                      </a:r>
                    </a:p>
                    <a:p>
                      <a:pPr>
                        <a:spcAft>
                          <a:spcPts val="0"/>
                        </a:spcAft>
                      </a:pPr>
                      <a:r>
                        <a:rPr lang="fi-FI" sz="1000" dirty="0" smtClean="0">
                          <a:effectLst/>
                          <a:latin typeface="+mn-lt"/>
                          <a:ea typeface="Calibri"/>
                          <a:cs typeface="Calibri"/>
                        </a:rPr>
                        <a:t>Kunta 10: kohtelun oikeudenmukaisuus</a:t>
                      </a:r>
                    </a:p>
                    <a:p>
                      <a:pPr>
                        <a:spcAft>
                          <a:spcPts val="0"/>
                        </a:spcAft>
                      </a:pPr>
                      <a:r>
                        <a:rPr lang="fi-FI" sz="1000" dirty="0" smtClean="0">
                          <a:effectLst/>
                          <a:latin typeface="+mn-lt"/>
                          <a:ea typeface="Calibri"/>
                          <a:cs typeface="Calibri"/>
                        </a:rPr>
                        <a:t> </a:t>
                      </a:r>
                    </a:p>
                    <a:p>
                      <a:pPr>
                        <a:spcAft>
                          <a:spcPts val="0"/>
                        </a:spcAft>
                      </a:pPr>
                      <a:r>
                        <a:rPr lang="fi-FI" sz="1000" dirty="0" smtClean="0">
                          <a:effectLst/>
                          <a:latin typeface="+mn-lt"/>
                          <a:ea typeface="Calibri"/>
                          <a:cs typeface="Calibri"/>
                        </a:rPr>
                        <a:t>Kunta 10: Päätöksenteon oikeudenmukaisuus</a:t>
                      </a:r>
                      <a:endParaRPr lang="fi-FI" sz="10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1000" dirty="0" smtClean="0">
                          <a:effectLst/>
                          <a:latin typeface="+mn-lt"/>
                          <a:ea typeface="Calibri"/>
                          <a:cs typeface="Calibri"/>
                        </a:rPr>
                        <a:t>3,5*</a:t>
                      </a:r>
                    </a:p>
                    <a:p>
                      <a:pPr>
                        <a:spcAft>
                          <a:spcPts val="0"/>
                        </a:spcAft>
                      </a:pPr>
                      <a:r>
                        <a:rPr lang="fi-FI" sz="1000" dirty="0" smtClean="0">
                          <a:effectLst/>
                          <a:latin typeface="+mn-lt"/>
                          <a:ea typeface="Calibri"/>
                          <a:cs typeface="Calibri"/>
                        </a:rPr>
                        <a:t> </a:t>
                      </a:r>
                    </a:p>
                    <a:p>
                      <a:pPr>
                        <a:spcAft>
                          <a:spcPts val="0"/>
                        </a:spcAft>
                      </a:pPr>
                      <a:r>
                        <a:rPr lang="fi-FI" sz="1000" dirty="0" smtClean="0">
                          <a:effectLst/>
                          <a:latin typeface="+mn-lt"/>
                          <a:ea typeface="Calibri"/>
                          <a:cs typeface="Calibri"/>
                        </a:rPr>
                        <a:t>3,76*</a:t>
                      </a:r>
                    </a:p>
                    <a:p>
                      <a:pPr>
                        <a:spcAft>
                          <a:spcPts val="0"/>
                        </a:spcAft>
                      </a:pPr>
                      <a:r>
                        <a:rPr lang="fi-FI" sz="1000" dirty="0" smtClean="0">
                          <a:effectLst/>
                          <a:latin typeface="+mn-lt"/>
                          <a:ea typeface="Calibri"/>
                          <a:cs typeface="Calibri"/>
                        </a:rPr>
                        <a:t> </a:t>
                      </a:r>
                    </a:p>
                    <a:p>
                      <a:pPr>
                        <a:spcAft>
                          <a:spcPts val="0"/>
                        </a:spcAft>
                      </a:pPr>
                      <a:r>
                        <a:rPr lang="fi-FI" sz="1000" dirty="0" smtClean="0">
                          <a:effectLst/>
                          <a:latin typeface="+mn-lt"/>
                          <a:ea typeface="Calibri"/>
                          <a:cs typeface="Calibri"/>
                        </a:rPr>
                        <a:t>3,01*</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endParaRPr lang="fi-FI" sz="1000" dirty="0" smtClean="0">
                        <a:effectLst/>
                        <a:latin typeface="Arial"/>
                        <a:ea typeface="Calibri"/>
                        <a:cs typeface="Calibri"/>
                      </a:endParaRPr>
                    </a:p>
                    <a:p>
                      <a:pPr algn="l">
                        <a:spcAft>
                          <a:spcPts val="0"/>
                        </a:spcAft>
                      </a:pPr>
                      <a:r>
                        <a:rPr lang="fi-FI" sz="1000" dirty="0" smtClean="0">
                          <a:effectLst/>
                          <a:latin typeface="Arial"/>
                          <a:ea typeface="Calibri"/>
                          <a:cs typeface="Calibri"/>
                        </a:rPr>
                        <a:t>&gt;=</a:t>
                      </a:r>
                    </a:p>
                    <a:p>
                      <a:pPr algn="l">
                        <a:spcAft>
                          <a:spcPts val="0"/>
                        </a:spcAft>
                      </a:pPr>
                      <a:r>
                        <a:rPr lang="fi-FI" sz="1000" dirty="0" smtClean="0">
                          <a:effectLst/>
                          <a:latin typeface="Arial"/>
                          <a:ea typeface="Calibri"/>
                          <a:cs typeface="Calibri"/>
                        </a:rPr>
                        <a:t>2013 luku</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endParaRPr lang="fi-FI" sz="1000" dirty="0" smtClean="0">
                        <a:effectLst/>
                        <a:latin typeface="Arial"/>
                        <a:ea typeface="Calibri"/>
                        <a:cs typeface="Calibri"/>
                      </a:endParaRPr>
                    </a:p>
                    <a:p>
                      <a:pPr algn="l">
                        <a:spcAft>
                          <a:spcPts val="0"/>
                        </a:spcAft>
                      </a:pPr>
                      <a:r>
                        <a:rPr lang="fi-FI" sz="1000" dirty="0" smtClean="0">
                          <a:effectLst/>
                          <a:latin typeface="Arial"/>
                          <a:ea typeface="Calibri"/>
                          <a:cs typeface="Calibri"/>
                        </a:rPr>
                        <a:t>&gt;= 2014 luku</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endParaRPr lang="fi-FI" sz="1000" dirty="0" smtClean="0">
                        <a:effectLst/>
                        <a:latin typeface="Arial"/>
                        <a:ea typeface="Calibri"/>
                        <a:cs typeface="Calibri"/>
                      </a:endParaRPr>
                    </a:p>
                    <a:p>
                      <a:pPr algn="l">
                        <a:spcAft>
                          <a:spcPts val="0"/>
                        </a:spcAft>
                      </a:pPr>
                      <a:r>
                        <a:rPr lang="fi-FI" sz="1000" dirty="0" smtClean="0">
                          <a:effectLst/>
                          <a:latin typeface="Arial"/>
                          <a:ea typeface="Calibri"/>
                          <a:cs typeface="Calibri"/>
                        </a:rPr>
                        <a:t>&gt;= 2015 luku</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endParaRPr lang="fi-FI" sz="1000" dirty="0" smtClean="0">
                        <a:effectLst/>
                        <a:latin typeface="Arial"/>
                        <a:ea typeface="Calibri"/>
                        <a:cs typeface="Calibri"/>
                      </a:endParaRPr>
                    </a:p>
                    <a:p>
                      <a:pPr algn="l">
                        <a:spcAft>
                          <a:spcPts val="0"/>
                        </a:spcAft>
                      </a:pPr>
                      <a:r>
                        <a:rPr lang="fi-FI" sz="1000" dirty="0" smtClean="0">
                          <a:effectLst/>
                          <a:latin typeface="Arial"/>
                          <a:ea typeface="Calibri"/>
                          <a:cs typeface="Calibri"/>
                        </a:rPr>
                        <a:t>&gt;=</a:t>
                      </a:r>
                      <a:r>
                        <a:rPr lang="fi-FI" sz="1000" baseline="0" dirty="0" smtClean="0">
                          <a:effectLst/>
                          <a:latin typeface="Arial"/>
                          <a:ea typeface="Calibri"/>
                          <a:cs typeface="Calibri"/>
                        </a:rPr>
                        <a:t> 2016 luku</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720263">
                <a:tc gridSpan="2">
                  <a:txBody>
                    <a:bodyPr/>
                    <a:lstStyle/>
                    <a:p>
                      <a:pPr>
                        <a:spcAft>
                          <a:spcPts val="0"/>
                        </a:spcAft>
                      </a:pPr>
                      <a:r>
                        <a:rPr lang="fi-FI" sz="1000" dirty="0" smtClean="0">
                          <a:effectLst/>
                          <a:latin typeface="Arial"/>
                          <a:ea typeface="Calibri"/>
                          <a:cs typeface="Calibri"/>
                        </a:rPr>
                        <a:t>Taloudellisesti</a:t>
                      </a:r>
                      <a:r>
                        <a:rPr lang="fi-FI" sz="1000" baseline="0" dirty="0" smtClean="0">
                          <a:effectLst/>
                          <a:latin typeface="Arial"/>
                          <a:ea typeface="Calibri"/>
                          <a:cs typeface="Calibri"/>
                        </a:rPr>
                        <a:t> v</a:t>
                      </a:r>
                      <a:r>
                        <a:rPr lang="fi-FI" sz="1000" dirty="0" smtClean="0">
                          <a:effectLst/>
                          <a:latin typeface="Arial"/>
                          <a:ea typeface="Calibri"/>
                          <a:cs typeface="Calibri"/>
                        </a:rPr>
                        <a:t>astuullinen palveluiden tuottaminen</a:t>
                      </a:r>
                      <a:endParaRPr lang="fi-FI" sz="10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1000" dirty="0" smtClean="0">
                          <a:effectLst/>
                          <a:latin typeface="Arial"/>
                          <a:ea typeface="Calibri"/>
                          <a:cs typeface="Calibri"/>
                        </a:rPr>
                        <a:t>HTV (ilman työllistettyjä ja harjoittelijoita)</a:t>
                      </a:r>
                      <a:endParaRPr lang="fi-FI" sz="10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11 822</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&lt;</a:t>
                      </a:r>
                      <a:r>
                        <a:rPr lang="fi-FI" sz="1000" baseline="0" dirty="0" smtClean="0">
                          <a:effectLst/>
                          <a:latin typeface="Arial"/>
                          <a:ea typeface="Calibri"/>
                          <a:cs typeface="Calibri"/>
                        </a:rPr>
                        <a:t> 2013 HTV</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&lt; 2014 HTV</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&lt; 2015 HTV</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1000" dirty="0" smtClean="0">
                          <a:effectLst/>
                          <a:latin typeface="Arial"/>
                          <a:ea typeface="Calibri"/>
                          <a:cs typeface="Calibri"/>
                        </a:rPr>
                        <a:t>&lt; 2016 HTV</a:t>
                      </a: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269101">
                <a:tc>
                  <a:txBody>
                    <a:bodyPr/>
                    <a:lstStyle/>
                    <a:p>
                      <a:pPr>
                        <a:spcAft>
                          <a:spcPts val="0"/>
                        </a:spcAft>
                      </a:pPr>
                      <a:r>
                        <a:rPr lang="fi-FI" sz="1000" dirty="0" smtClean="0">
                          <a:effectLst/>
                          <a:latin typeface="Arial"/>
                          <a:ea typeface="Calibri"/>
                          <a:cs typeface="Calibri"/>
                        </a:rPr>
                        <a:t>Vastuutahot</a:t>
                      </a:r>
                      <a:endParaRPr lang="fi-FI" sz="10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gridSpan="7">
                  <a:txBody>
                    <a:bodyPr/>
                    <a:lstStyle/>
                    <a:p>
                      <a:pPr>
                        <a:spcAft>
                          <a:spcPts val="0"/>
                        </a:spcAft>
                      </a:pPr>
                      <a:r>
                        <a:rPr lang="fi-FI" sz="1000" dirty="0" smtClean="0">
                          <a:effectLst/>
                          <a:latin typeface="Arial"/>
                          <a:ea typeface="Calibri"/>
                          <a:cs typeface="Calibri"/>
                        </a:rPr>
                        <a:t>Koko</a:t>
                      </a:r>
                      <a:r>
                        <a:rPr lang="fi-FI" sz="1000" baseline="0" dirty="0" smtClean="0">
                          <a:effectLst/>
                          <a:latin typeface="Arial"/>
                          <a:ea typeface="Calibri"/>
                          <a:cs typeface="Calibri"/>
                        </a:rPr>
                        <a:t> henkilöstö, esimiehet, toimialajohtajat, Strateginen HR</a:t>
                      </a:r>
                      <a:endParaRPr lang="fi-FI" sz="10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hMerge="1">
                  <a:txBody>
                    <a:bodyPr/>
                    <a:lstStyle/>
                    <a:p>
                      <a:pPr>
                        <a:spcAft>
                          <a:spcPts val="0"/>
                        </a:spcAft>
                      </a:pPr>
                      <a:endParaRPr lang="fi-FI" sz="900" dirty="0">
                        <a:effectLst/>
                        <a:latin typeface="Arial"/>
                        <a:ea typeface="Calibri"/>
                        <a:cs typeface="Calibri"/>
                      </a:endParaRPr>
                    </a:p>
                  </a:txBody>
                  <a:tcPr marL="58651" marR="58651"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lgn="l">
                        <a:spcAft>
                          <a:spcPts val="0"/>
                        </a:spcAft>
                      </a:pPr>
                      <a:endParaRPr lang="fi-FI" sz="1000" dirty="0">
                        <a:effectLst/>
                        <a:latin typeface="Arial"/>
                        <a:ea typeface="Calibri"/>
                        <a:cs typeface="Calibri"/>
                      </a:endParaRPr>
                    </a:p>
                  </a:txBody>
                  <a:tcPr marL="80960" marR="80960" marT="40480" marB="4048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bl>
          </a:graphicData>
        </a:graphic>
      </p:graphicFrame>
      <p:sp>
        <p:nvSpPr>
          <p:cNvPr id="9" name="Suorakulmio 8"/>
          <p:cNvSpPr/>
          <p:nvPr/>
        </p:nvSpPr>
        <p:spPr>
          <a:xfrm>
            <a:off x="1348408" y="620688"/>
            <a:ext cx="6192688" cy="523220"/>
          </a:xfrm>
          <a:prstGeom prst="rect">
            <a:avLst/>
          </a:prstGeom>
        </p:spPr>
        <p:txBody>
          <a:bodyPr wrap="square">
            <a:spAutoFit/>
          </a:bodyPr>
          <a:lstStyle/>
          <a:p>
            <a:r>
              <a:rPr lang="fi-FI" sz="2800" b="1" dirty="0">
                <a:solidFill>
                  <a:schemeClr val="tx2"/>
                </a:solidFill>
              </a:rPr>
              <a:t>Turku on vetovoimainen työnantaja</a:t>
            </a:r>
          </a:p>
        </p:txBody>
      </p:sp>
      <p:sp>
        <p:nvSpPr>
          <p:cNvPr id="6" name="Tekstiruutu 5"/>
          <p:cNvSpPr txBox="1"/>
          <p:nvPr/>
        </p:nvSpPr>
        <p:spPr>
          <a:xfrm>
            <a:off x="755576" y="1052736"/>
            <a:ext cx="7848872" cy="1015663"/>
          </a:xfrm>
          <a:prstGeom prst="rect">
            <a:avLst/>
          </a:prstGeom>
          <a:noFill/>
        </p:spPr>
        <p:txBody>
          <a:bodyPr wrap="square" rtlCol="0">
            <a:spAutoFit/>
          </a:bodyPr>
          <a:lstStyle/>
          <a:p>
            <a:pPr algn="ctr"/>
            <a:r>
              <a:rPr lang="fi-FI" sz="1200" dirty="0" smtClean="0"/>
              <a:t>Julkissektorin arvostus työnantajana kasvaa aina taantuman kohdatessa – silloin kaupungin vahvuus merkityksellisen työn tarjoajina ja kohtuullisen vakauden edustajina korostuu. Tämä ei kuitenkaan yksin riitä, vaan paremman johtamisen kautta lisäämme houkuttelevuutta työnantajana: kun johtaminen on oikeudenmukaista ja ammattitaitoista johtamista koetaan työkin palkitsevaksi ja mielekkääksi. </a:t>
            </a:r>
            <a:r>
              <a:rPr lang="fi-FI" sz="1200" dirty="0"/>
              <a:t>Henkilöstön osallistuminen työn kehittämiseen tuo </a:t>
            </a:r>
            <a:r>
              <a:rPr lang="fi-FI" sz="1200" dirty="0" smtClean="0"/>
              <a:t>lisäarvoa </a:t>
            </a:r>
            <a:r>
              <a:rPr lang="fi-FI" sz="1200" dirty="0"/>
              <a:t>ja yhteistä sitoutumista kaupungin toiminnan kehittämiseen</a:t>
            </a:r>
            <a:r>
              <a:rPr lang="fi-FI" sz="1200" dirty="0" smtClean="0"/>
              <a:t>.</a:t>
            </a:r>
            <a:endParaRPr lang="fi-FI" sz="1200" dirty="0"/>
          </a:p>
        </p:txBody>
      </p:sp>
    </p:spTree>
    <p:extLst>
      <p:ext uri="{BB962C8B-B14F-4D97-AF65-F5344CB8AC3E}">
        <p14:creationId xmlns:p14="http://schemas.microsoft.com/office/powerpoint/2010/main" val="669140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18.8.2014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12</a:t>
            </a:fld>
            <a:endParaRPr lang="fi-FI"/>
          </a:p>
        </p:txBody>
      </p:sp>
      <p:sp>
        <p:nvSpPr>
          <p:cNvPr id="5" name="Otsikko 4"/>
          <p:cNvSpPr>
            <a:spLocks noGrp="1"/>
          </p:cNvSpPr>
          <p:nvPr>
            <p:ph type="title"/>
          </p:nvPr>
        </p:nvSpPr>
        <p:spPr>
          <a:xfrm>
            <a:off x="684000" y="620688"/>
            <a:ext cx="7776000" cy="576064"/>
          </a:xfrm>
        </p:spPr>
        <p:txBody>
          <a:bodyPr>
            <a:normAutofit/>
          </a:bodyPr>
          <a:lstStyle/>
          <a:p>
            <a:pPr algn="ctr"/>
            <a:r>
              <a:rPr lang="fi-FI" sz="2000" dirty="0">
                <a:solidFill>
                  <a:schemeClr val="tx1"/>
                </a:solidFill>
              </a:rPr>
              <a:t>Turku on vetovoimainen </a:t>
            </a:r>
            <a:r>
              <a:rPr lang="fi-FI" sz="2000" dirty="0" smtClean="0">
                <a:solidFill>
                  <a:schemeClr val="tx1"/>
                </a:solidFill>
              </a:rPr>
              <a:t>työnantaja</a:t>
            </a:r>
            <a:r>
              <a:rPr lang="fi-FI" sz="2000" dirty="0" smtClean="0">
                <a:solidFill>
                  <a:schemeClr val="tx1"/>
                </a:solidFill>
                <a:latin typeface="Arial" pitchFamily="34" charset="0"/>
                <a:ea typeface="Calibri" pitchFamily="34" charset="0"/>
                <a:cs typeface="Calibri" pitchFamily="34" charset="0"/>
              </a:rPr>
              <a:t>:</a:t>
            </a:r>
            <a:endParaRPr lang="fi-FI" sz="2000" dirty="0"/>
          </a:p>
        </p:txBody>
      </p:sp>
      <p:graphicFrame>
        <p:nvGraphicFramePr>
          <p:cNvPr id="7" name="Sisällön paikkamerkki 6"/>
          <p:cNvGraphicFramePr>
            <a:graphicFrameLocks noGrp="1"/>
          </p:cNvGraphicFramePr>
          <p:nvPr>
            <p:ph sz="quarter" idx="13"/>
            <p:extLst>
              <p:ext uri="{D42A27DB-BD31-4B8C-83A1-F6EECF244321}">
                <p14:modId xmlns:p14="http://schemas.microsoft.com/office/powerpoint/2010/main" val="748779469"/>
              </p:ext>
            </p:extLst>
          </p:nvPr>
        </p:nvGraphicFramePr>
        <p:xfrm>
          <a:off x="683568" y="1700808"/>
          <a:ext cx="7775576" cy="4211687"/>
        </p:xfrm>
        <a:graphic>
          <a:graphicData uri="http://schemas.openxmlformats.org/drawingml/2006/table">
            <a:tbl>
              <a:tblPr firstRow="1" firstCol="1" bandRow="1"/>
              <a:tblGrid>
                <a:gridCol w="2924937"/>
                <a:gridCol w="3079167"/>
                <a:gridCol w="332600"/>
                <a:gridCol w="1438872"/>
              </a:tblGrid>
              <a:tr h="166544">
                <a:tc>
                  <a:txBody>
                    <a:bodyPr/>
                    <a:lstStyle/>
                    <a:p>
                      <a:pPr>
                        <a:spcAft>
                          <a:spcPts val="0"/>
                        </a:spcAft>
                      </a:pPr>
                      <a:r>
                        <a:rPr lang="fi-FI" sz="900" b="1" dirty="0" smtClean="0">
                          <a:effectLst/>
                          <a:latin typeface="Arial"/>
                          <a:ea typeface="Calibri"/>
                          <a:cs typeface="Calibri"/>
                        </a:rPr>
                        <a:t>Alatavoitteita</a:t>
                      </a:r>
                      <a:r>
                        <a:rPr lang="fi-FI" sz="900" b="1" baseline="0" dirty="0" smtClean="0">
                          <a:effectLst/>
                          <a:latin typeface="Arial"/>
                          <a:ea typeface="Calibri"/>
                          <a:cs typeface="Calibri"/>
                        </a:rPr>
                        <a:t> tukevat seurantakohteet</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fi-FI" sz="900" b="1">
                          <a:effectLst/>
                          <a:latin typeface="Arial"/>
                          <a:ea typeface="Calibri"/>
                          <a:cs typeface="Calibri"/>
                        </a:rPr>
                        <a:t>Mittari</a:t>
                      </a:r>
                      <a:endParaRPr lang="fi-FI" sz="90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spcAft>
                          <a:spcPts val="0"/>
                        </a:spcAft>
                      </a:pPr>
                      <a:r>
                        <a:rPr lang="fi-FI" sz="900" b="1">
                          <a:effectLst/>
                          <a:latin typeface="Arial"/>
                          <a:ea typeface="Calibri"/>
                          <a:cs typeface="Calibri"/>
                        </a:rPr>
                        <a:t>Tilanne 2013</a:t>
                      </a:r>
                      <a:endParaRPr lang="fi-FI" sz="90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i-FI"/>
                    </a:p>
                  </a:txBody>
                  <a:tcPr/>
                </a:tc>
              </a:tr>
              <a:tr h="841568">
                <a:tc>
                  <a:txBody>
                    <a:bodyPr/>
                    <a:lstStyle/>
                    <a:p>
                      <a:pPr>
                        <a:spcAft>
                          <a:spcPts val="0"/>
                        </a:spcAft>
                      </a:pPr>
                      <a:r>
                        <a:rPr lang="fi-FI" sz="900" dirty="0" smtClean="0">
                          <a:effectLst/>
                          <a:latin typeface="Arial"/>
                          <a:ea typeface="Calibri"/>
                          <a:cs typeface="Calibri"/>
                        </a:rPr>
                        <a:t>Hakijoiden</a:t>
                      </a:r>
                      <a:r>
                        <a:rPr lang="fi-FI" sz="900" baseline="0" dirty="0" smtClean="0">
                          <a:effectLst/>
                          <a:latin typeface="Arial"/>
                          <a:ea typeface="Calibri"/>
                          <a:cs typeface="Calibri"/>
                        </a:rPr>
                        <a:t> määrä</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dirty="0" smtClean="0">
                          <a:effectLst/>
                          <a:latin typeface="Arial"/>
                          <a:ea typeface="Calibri"/>
                          <a:cs typeface="Calibri"/>
                        </a:rPr>
                        <a:t>Hakijoita ka.</a:t>
                      </a:r>
                      <a:r>
                        <a:rPr lang="fi-FI" sz="900" baseline="0" dirty="0" smtClean="0">
                          <a:effectLst/>
                          <a:latin typeface="Arial"/>
                          <a:ea typeface="Calibri"/>
                          <a:cs typeface="Calibri"/>
                        </a:rPr>
                        <a:t> määrä </a:t>
                      </a:r>
                      <a:r>
                        <a:rPr lang="fi-FI" sz="900" baseline="0" dirty="0" err="1" smtClean="0">
                          <a:effectLst/>
                          <a:latin typeface="Arial"/>
                          <a:ea typeface="Calibri"/>
                          <a:cs typeface="Calibri"/>
                        </a:rPr>
                        <a:t>Kuntarekryssä</a:t>
                      </a:r>
                      <a:r>
                        <a:rPr lang="fi-FI" sz="900" baseline="0" dirty="0" smtClean="0">
                          <a:effectLst/>
                          <a:latin typeface="Arial"/>
                          <a:ea typeface="Calibri"/>
                          <a:cs typeface="Calibri"/>
                        </a:rPr>
                        <a:t> avoinna oleviin tehtäviin</a:t>
                      </a:r>
                      <a:endParaRPr lang="fi-FI" sz="900" dirty="0">
                        <a:effectLst/>
                        <a:latin typeface="Arial"/>
                        <a:ea typeface="Calibri"/>
                        <a:cs typeface="Calibri"/>
                      </a:endParaRPr>
                    </a:p>
                    <a:p>
                      <a:pPr>
                        <a:spcAft>
                          <a:spcPts val="0"/>
                        </a:spcAft>
                      </a:pPr>
                      <a:r>
                        <a:rPr lang="fi-FI" sz="900" dirty="0">
                          <a:effectLst/>
                          <a:latin typeface="Arial"/>
                          <a:ea typeface="Calibri"/>
                          <a:cs typeface="Calibri"/>
                        </a:rPr>
                        <a:t> </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gridSpan="2">
                  <a:txBody>
                    <a:bodyPr/>
                    <a:lstStyle/>
                    <a:p>
                      <a:pPr>
                        <a:spcAft>
                          <a:spcPts val="0"/>
                        </a:spcAft>
                      </a:pPr>
                      <a:r>
                        <a:rPr lang="fi-FI" sz="900" dirty="0" smtClean="0">
                          <a:solidFill>
                            <a:schemeClr val="tx1"/>
                          </a:solidFill>
                          <a:effectLst/>
                          <a:latin typeface="Arial"/>
                          <a:ea typeface="Calibri"/>
                          <a:cs typeface="Calibri"/>
                        </a:rPr>
                        <a:t>Hakemuksia</a:t>
                      </a:r>
                      <a:r>
                        <a:rPr lang="fi-FI" sz="900" baseline="0" dirty="0" smtClean="0">
                          <a:solidFill>
                            <a:schemeClr val="tx1"/>
                          </a:solidFill>
                          <a:effectLst/>
                          <a:latin typeface="Arial"/>
                          <a:ea typeface="Calibri"/>
                          <a:cs typeface="Calibri"/>
                        </a:rPr>
                        <a:t> </a:t>
                      </a:r>
                      <a:r>
                        <a:rPr lang="fi-FI" sz="900" baseline="0" dirty="0" err="1" smtClean="0">
                          <a:solidFill>
                            <a:schemeClr val="tx1"/>
                          </a:solidFill>
                          <a:effectLst/>
                          <a:latin typeface="Arial"/>
                          <a:ea typeface="Calibri"/>
                          <a:cs typeface="Calibri"/>
                        </a:rPr>
                        <a:t>kuntarekryssä</a:t>
                      </a:r>
                      <a:endParaRPr lang="fi-FI" sz="900" dirty="0" smtClean="0">
                        <a:solidFill>
                          <a:schemeClr val="tx1"/>
                        </a:solidFill>
                        <a:effectLst/>
                        <a:latin typeface="Arial"/>
                        <a:ea typeface="Calibri"/>
                        <a:cs typeface="Calibri"/>
                      </a:endParaRPr>
                    </a:p>
                    <a:p>
                      <a:pPr>
                        <a:spcAft>
                          <a:spcPts val="0"/>
                        </a:spcAft>
                      </a:pPr>
                      <a:r>
                        <a:rPr lang="fi-FI" sz="900" dirty="0" smtClean="0">
                          <a:solidFill>
                            <a:schemeClr val="tx1"/>
                          </a:solidFill>
                          <a:effectLst/>
                          <a:latin typeface="Arial"/>
                          <a:ea typeface="Calibri"/>
                          <a:cs typeface="Calibri"/>
                        </a:rPr>
                        <a:t>21,44</a:t>
                      </a:r>
                      <a:r>
                        <a:rPr lang="fi-FI" sz="900" baseline="0" dirty="0" smtClean="0">
                          <a:solidFill>
                            <a:schemeClr val="tx1"/>
                          </a:solidFill>
                          <a:effectLst/>
                          <a:latin typeface="Arial"/>
                          <a:ea typeface="Calibri"/>
                          <a:cs typeface="Calibri"/>
                        </a:rPr>
                        <a:t> / rekrytointi</a:t>
                      </a:r>
                    </a:p>
                    <a:p>
                      <a:pPr>
                        <a:spcAft>
                          <a:spcPts val="0"/>
                        </a:spcAft>
                      </a:pPr>
                      <a:r>
                        <a:rPr lang="fi-FI" sz="900" baseline="0" dirty="0" smtClean="0">
                          <a:solidFill>
                            <a:schemeClr val="tx1"/>
                          </a:solidFill>
                          <a:effectLst/>
                          <a:latin typeface="Arial"/>
                          <a:ea typeface="Calibri"/>
                          <a:cs typeface="Calibri"/>
                        </a:rPr>
                        <a:t>13,01 / työpaikka</a:t>
                      </a:r>
                      <a:endParaRPr lang="fi-FI" sz="900" dirty="0">
                        <a:solidFill>
                          <a:schemeClr val="tx1"/>
                        </a:solidFill>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i-FI"/>
                    </a:p>
                  </a:txBody>
                  <a:tcPr/>
                </a:tc>
              </a:tr>
              <a:tr h="499630">
                <a:tc>
                  <a:txBody>
                    <a:bodyPr/>
                    <a:lstStyle/>
                    <a:p>
                      <a:pPr>
                        <a:spcAft>
                          <a:spcPts val="0"/>
                        </a:spcAft>
                      </a:pPr>
                      <a:r>
                        <a:rPr lang="fi-FI" sz="900" dirty="0">
                          <a:effectLst/>
                          <a:latin typeface="Arial"/>
                          <a:ea typeface="Calibri"/>
                          <a:cs typeface="Calibri"/>
                        </a:rPr>
                        <a:t>HTV kehitys kaupungin strategisia tavoitteita tukeva</a:t>
                      </a: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900" dirty="0">
                          <a:effectLst/>
                          <a:latin typeface="Arial"/>
                          <a:ea typeface="Calibri"/>
                          <a:cs typeface="Calibri"/>
                        </a:rPr>
                        <a:t>Luontaisen poistuman hyödyntämissuunnitelma</a:t>
                      </a:r>
                    </a:p>
                    <a:p>
                      <a:pPr>
                        <a:spcAft>
                          <a:spcPts val="0"/>
                        </a:spcAft>
                      </a:pPr>
                      <a:r>
                        <a:rPr lang="fi-FI" sz="900" dirty="0">
                          <a:effectLst/>
                          <a:latin typeface="Arial"/>
                          <a:ea typeface="Calibri"/>
                          <a:cs typeface="Calibri"/>
                        </a:rPr>
                        <a:t> </a:t>
                      </a: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i-FI" sz="900" dirty="0">
                          <a:effectLst/>
                          <a:latin typeface="Arial"/>
                          <a:ea typeface="Calibri"/>
                          <a:cs typeface="Calibri"/>
                        </a:rPr>
                        <a:t>ei ole</a:t>
                      </a: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i-FI"/>
                    </a:p>
                  </a:txBody>
                  <a:tcPr/>
                </a:tc>
              </a:tr>
              <a:tr h="499630">
                <a:tc>
                  <a:txBody>
                    <a:bodyPr/>
                    <a:lstStyle/>
                    <a:p>
                      <a:pPr>
                        <a:spcAft>
                          <a:spcPts val="0"/>
                        </a:spcAft>
                      </a:pPr>
                      <a:r>
                        <a:rPr lang="fi-FI" sz="900" dirty="0">
                          <a:effectLst/>
                          <a:latin typeface="Arial"/>
                          <a:ea typeface="Calibri"/>
                          <a:cs typeface="Calibri"/>
                        </a:rPr>
                        <a:t>Palkkamenojen kehitys</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dirty="0">
                          <a:effectLst/>
                          <a:latin typeface="Arial"/>
                          <a:ea typeface="Calibri"/>
                          <a:cs typeface="Calibri"/>
                        </a:rPr>
                        <a:t>Palkkamenojen tulee alentua samassa suhteessa työvoiman käytön aleneman kanssa huomioiden kuitenkin työmarkkinaratkaisut</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gridSpan="2">
                  <a:txBody>
                    <a:bodyPr/>
                    <a:lstStyle/>
                    <a:p>
                      <a:pPr>
                        <a:spcAft>
                          <a:spcPts val="0"/>
                        </a:spcAft>
                      </a:pPr>
                      <a:r>
                        <a:rPr lang="fi-FI" sz="900" b="0" dirty="0" smtClean="0">
                          <a:solidFill>
                            <a:schemeClr val="tx1"/>
                          </a:solidFill>
                          <a:effectLst/>
                          <a:latin typeface="Arial"/>
                          <a:ea typeface="Calibri"/>
                          <a:cs typeface="Calibri"/>
                        </a:rPr>
                        <a:t>Palkkamenojen</a:t>
                      </a:r>
                      <a:r>
                        <a:rPr lang="fi-FI" sz="900" b="0" baseline="0" dirty="0" smtClean="0">
                          <a:solidFill>
                            <a:schemeClr val="tx1"/>
                          </a:solidFill>
                          <a:effectLst/>
                          <a:latin typeface="Arial"/>
                          <a:ea typeface="Calibri"/>
                          <a:cs typeface="Calibri"/>
                        </a:rPr>
                        <a:t> muutos </a:t>
                      </a:r>
                    </a:p>
                    <a:p>
                      <a:pPr>
                        <a:spcAft>
                          <a:spcPts val="0"/>
                        </a:spcAft>
                      </a:pPr>
                      <a:r>
                        <a:rPr lang="fi-FI" sz="900" b="0" baseline="0" dirty="0" smtClean="0">
                          <a:solidFill>
                            <a:schemeClr val="tx1"/>
                          </a:solidFill>
                          <a:effectLst/>
                          <a:latin typeface="Arial"/>
                          <a:ea typeface="Calibri"/>
                          <a:cs typeface="Calibri"/>
                        </a:rPr>
                        <a:t>2012-2013 +1,1 %</a:t>
                      </a:r>
                    </a:p>
                    <a:p>
                      <a:pPr>
                        <a:spcAft>
                          <a:spcPts val="0"/>
                        </a:spcAft>
                      </a:pPr>
                      <a:r>
                        <a:rPr lang="fi-FI" sz="900" b="0" baseline="0" dirty="0" smtClean="0">
                          <a:solidFill>
                            <a:schemeClr val="tx1"/>
                          </a:solidFill>
                          <a:effectLst/>
                          <a:latin typeface="+mn-lt"/>
                          <a:ea typeface="Calibri"/>
                          <a:cs typeface="Calibri"/>
                        </a:rPr>
                        <a:t>(Sopimuskorotusten kustannusvaikutus vuoden 2013 palkkoihin +2,1 %)</a:t>
                      </a:r>
                    </a:p>
                    <a:p>
                      <a:pPr>
                        <a:spcAft>
                          <a:spcPts val="0"/>
                        </a:spcAft>
                      </a:pPr>
                      <a:endParaRPr lang="fi-FI" sz="900" dirty="0">
                        <a:solidFill>
                          <a:schemeClr val="accent3"/>
                        </a:solidFill>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fi-FI"/>
                    </a:p>
                  </a:txBody>
                  <a:tcPr/>
                </a:tc>
              </a:tr>
              <a:tr h="666172">
                <a:tc>
                  <a:txBody>
                    <a:bodyPr/>
                    <a:lstStyle/>
                    <a:p>
                      <a:pPr>
                        <a:spcAft>
                          <a:spcPts val="0"/>
                        </a:spcAft>
                      </a:pPr>
                      <a:r>
                        <a:rPr lang="fi-FI" sz="900" dirty="0">
                          <a:effectLst/>
                          <a:latin typeface="Arial"/>
                          <a:ea typeface="Calibri"/>
                          <a:cs typeface="Calibri"/>
                        </a:rPr>
                        <a:t>Ennakoiva aktiivinen viestintä ja aito yhteistoiminta</a:t>
                      </a: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900">
                          <a:effectLst/>
                          <a:latin typeface="Arial"/>
                          <a:ea typeface="Calibri"/>
                          <a:cs typeface="Calibri"/>
                        </a:rPr>
                        <a:t>Sosiaalinen pääoma (</a:t>
                      </a:r>
                      <a:r>
                        <a:rPr lang="fi-FI" sz="900" b="1">
                          <a:effectLst/>
                          <a:latin typeface="Arial"/>
                          <a:ea typeface="Calibri"/>
                          <a:cs typeface="Calibri"/>
                        </a:rPr>
                        <a:t>Kunta</a:t>
                      </a:r>
                      <a:r>
                        <a:rPr lang="fi-FI" sz="900">
                          <a:effectLst/>
                          <a:latin typeface="Arial"/>
                          <a:ea typeface="Calibri"/>
                          <a:cs typeface="Calibri"/>
                        </a:rPr>
                        <a:t> 10)</a:t>
                      </a:r>
                    </a:p>
                    <a:p>
                      <a:pPr>
                        <a:spcAft>
                          <a:spcPts val="0"/>
                        </a:spcAft>
                      </a:pPr>
                      <a:r>
                        <a:rPr lang="fi-FI" sz="900">
                          <a:effectLst/>
                          <a:latin typeface="Arial"/>
                          <a:ea typeface="Calibri"/>
                          <a:cs typeface="Calibri"/>
                        </a:rPr>
                        <a:t> </a:t>
                      </a:r>
                    </a:p>
                    <a:p>
                      <a:pPr>
                        <a:spcAft>
                          <a:spcPts val="0"/>
                        </a:spcAft>
                      </a:pPr>
                      <a:r>
                        <a:rPr lang="fi-FI" sz="900">
                          <a:effectLst/>
                          <a:latin typeface="Arial"/>
                          <a:ea typeface="Calibri"/>
                          <a:cs typeface="Calibri"/>
                        </a:rPr>
                        <a:t>Kunta 10 tulosten käsittely työyksikössä</a:t>
                      </a:r>
                    </a:p>
                    <a:p>
                      <a:pPr>
                        <a:spcAft>
                          <a:spcPts val="0"/>
                        </a:spcAft>
                      </a:pPr>
                      <a:r>
                        <a:rPr lang="fi-FI" sz="900" b="1">
                          <a:effectLst/>
                          <a:latin typeface="Arial"/>
                          <a:ea typeface="Calibri"/>
                          <a:cs typeface="Calibri"/>
                        </a:rPr>
                        <a:t> </a:t>
                      </a:r>
                      <a:endParaRPr lang="fi-FI" sz="90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i-FI" sz="900">
                          <a:effectLst/>
                          <a:latin typeface="Arial"/>
                          <a:ea typeface="Calibri"/>
                          <a:cs typeface="Calibri"/>
                        </a:rPr>
                        <a:t>3,65*</a:t>
                      </a:r>
                    </a:p>
                    <a:p>
                      <a:pPr>
                        <a:spcAft>
                          <a:spcPts val="0"/>
                        </a:spcAft>
                      </a:pPr>
                      <a:r>
                        <a:rPr lang="fi-FI" sz="900">
                          <a:effectLst/>
                          <a:latin typeface="Arial"/>
                          <a:ea typeface="Calibri"/>
                          <a:cs typeface="Calibri"/>
                        </a:rPr>
                        <a:t> </a:t>
                      </a:r>
                    </a:p>
                    <a:p>
                      <a:pPr>
                        <a:spcAft>
                          <a:spcPts val="0"/>
                        </a:spcAft>
                      </a:pPr>
                      <a:r>
                        <a:rPr lang="fi-FI" sz="900">
                          <a:effectLst/>
                          <a:latin typeface="Arial"/>
                          <a:ea typeface="Calibri"/>
                          <a:cs typeface="Calibri"/>
                        </a:rPr>
                        <a:t>60,1%</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i-FI"/>
                    </a:p>
                  </a:txBody>
                  <a:tcPr/>
                </a:tc>
              </a:tr>
              <a:tr h="166543">
                <a:tc rowSpan="3">
                  <a:txBody>
                    <a:bodyPr/>
                    <a:lstStyle/>
                    <a:p>
                      <a:pPr>
                        <a:spcAft>
                          <a:spcPts val="0"/>
                        </a:spcAft>
                      </a:pPr>
                      <a:r>
                        <a:rPr lang="fi-FI" sz="900" dirty="0">
                          <a:effectLst/>
                          <a:latin typeface="Arial"/>
                          <a:ea typeface="Calibri"/>
                          <a:cs typeface="Calibri"/>
                        </a:rPr>
                        <a:t>Työpaikkakokouskäytännön toimivuus</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rowSpan="3">
                  <a:txBody>
                    <a:bodyPr/>
                    <a:lstStyle/>
                    <a:p>
                      <a:pPr>
                        <a:spcAft>
                          <a:spcPts val="0"/>
                        </a:spcAft>
                      </a:pPr>
                      <a:r>
                        <a:rPr lang="fi-FI" sz="900" dirty="0">
                          <a:effectLst/>
                          <a:latin typeface="Arial"/>
                          <a:ea typeface="Calibri"/>
                          <a:cs typeface="Calibri"/>
                        </a:rPr>
                        <a:t>Työpaikkakokousten ja tiedottamisen periaatteet on määritelty joka yksikössä huomioiden hajautettu toiminta</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fi-FI" sz="900" dirty="0" smtClean="0">
                          <a:effectLst/>
                          <a:latin typeface="Arial"/>
                          <a:ea typeface="Calibri"/>
                          <a:cs typeface="Calibri"/>
                        </a:rPr>
                        <a:t>Toimii kaikilla vastuualueilla</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66544">
                <a:tc vMerge="1">
                  <a:txBody>
                    <a:bodyPr/>
                    <a:lstStyle/>
                    <a:p>
                      <a:endParaRPr lang="fi-FI"/>
                    </a:p>
                  </a:txBody>
                  <a:tcPr/>
                </a:tc>
                <a:tc vMerge="1">
                  <a:txBody>
                    <a:bodyPr/>
                    <a:lstStyle/>
                    <a:p>
                      <a:endParaRPr lang="fi-FI"/>
                    </a:p>
                  </a:txBody>
                  <a:tcPr/>
                </a:tc>
                <a:tc>
                  <a:txBody>
                    <a:bodyPr/>
                    <a:lstStyle/>
                    <a:p>
                      <a:pPr>
                        <a:spcAft>
                          <a:spcPts val="0"/>
                        </a:spcAft>
                      </a:pP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fi-FI" sz="900" dirty="0" smtClean="0">
                          <a:effectLst/>
                          <a:latin typeface="Arial"/>
                          <a:ea typeface="Calibri"/>
                          <a:cs typeface="Calibri"/>
                        </a:rPr>
                        <a:t>Määritelty </a:t>
                      </a:r>
                      <a:r>
                        <a:rPr lang="fi-FI" sz="900" dirty="0" err="1" smtClean="0">
                          <a:effectLst/>
                          <a:latin typeface="Arial"/>
                          <a:ea typeface="Calibri"/>
                          <a:cs typeface="Calibri"/>
                        </a:rPr>
                        <a:t>yt-elimissä</a:t>
                      </a:r>
                      <a:r>
                        <a:rPr lang="fi-FI" sz="900" dirty="0" smtClean="0">
                          <a:effectLst/>
                          <a:latin typeface="Arial"/>
                          <a:ea typeface="Calibri"/>
                          <a:cs typeface="Calibri"/>
                        </a:rPr>
                        <a:t> kaikilla toimialoilla</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66543">
                <a:tc vMerge="1">
                  <a:txBody>
                    <a:bodyPr/>
                    <a:lstStyle/>
                    <a:p>
                      <a:endParaRPr lang="fi-FI"/>
                    </a:p>
                  </a:txBody>
                  <a:tcPr/>
                </a:tc>
                <a:tc vMerge="1">
                  <a:txBody>
                    <a:bodyPr/>
                    <a:lstStyle/>
                    <a:p>
                      <a:endParaRPr lang="fi-FI"/>
                    </a:p>
                  </a:txBody>
                  <a:tcPr/>
                </a:tc>
                <a:tc>
                  <a:txBody>
                    <a:bodyPr/>
                    <a:lstStyle/>
                    <a:p>
                      <a:pPr>
                        <a:spcAft>
                          <a:spcPts val="0"/>
                        </a:spcAft>
                      </a:pPr>
                      <a:r>
                        <a:rPr lang="fi-FI" sz="900" dirty="0" smtClean="0">
                          <a:effectLst/>
                          <a:latin typeface="Arial"/>
                          <a:ea typeface="Calibri"/>
                          <a:cs typeface="Calibri"/>
                        </a:rPr>
                        <a:t>x</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tc>
                  <a:txBody>
                    <a:bodyPr/>
                    <a:lstStyle/>
                    <a:p>
                      <a:pPr>
                        <a:spcAft>
                          <a:spcPts val="0"/>
                        </a:spcAft>
                      </a:pPr>
                      <a:r>
                        <a:rPr lang="fi-FI" sz="900" dirty="0" smtClean="0">
                          <a:effectLst/>
                          <a:latin typeface="Arial"/>
                          <a:ea typeface="Calibri"/>
                          <a:cs typeface="Calibri"/>
                        </a:rPr>
                        <a:t>Hajanaista ja vaihtelevaa</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tr>
              <a:tr h="499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Prosessien</a:t>
                      </a:r>
                      <a:r>
                        <a:rPr lang="fi-FI" sz="900" baseline="0" dirty="0" smtClean="0">
                          <a:effectLst/>
                          <a:latin typeface="+mn-lt"/>
                          <a:ea typeface="Calibri"/>
                          <a:cs typeface="Calibri"/>
                        </a:rPr>
                        <a:t> ja toimintatapojen kehittäminen</a:t>
                      </a:r>
                      <a:r>
                        <a:rPr lang="fi-FI" sz="900" dirty="0" smtClean="0">
                          <a:effectLst/>
                          <a:latin typeface="+mn-lt"/>
                          <a:ea typeface="Calibri"/>
                          <a:cs typeface="Calibri"/>
                        </a:rPr>
                        <a:t> ympäristön muutoksia vastaavaksi</a:t>
                      </a:r>
                    </a:p>
                    <a:p>
                      <a:pPr>
                        <a:spcAft>
                          <a:spcPts val="0"/>
                        </a:spcAft>
                      </a:pP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Henkilöstöaloitteiden määrä</a:t>
                      </a:r>
                    </a:p>
                    <a:p>
                      <a:pPr>
                        <a:spcAft>
                          <a:spcPts val="0"/>
                        </a:spcAft>
                      </a:pP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spcAft>
                          <a:spcPts val="0"/>
                        </a:spcAft>
                      </a:pPr>
                      <a:r>
                        <a:rPr lang="fi-FI" sz="900" dirty="0" smtClean="0">
                          <a:effectLst/>
                          <a:latin typeface="Arial"/>
                          <a:ea typeface="Calibri"/>
                          <a:cs typeface="Calibri"/>
                        </a:rPr>
                        <a:t>Ei ole</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fi-FI"/>
                    </a:p>
                  </a:txBody>
                  <a:tcPr/>
                </a:tc>
              </a:tr>
            </a:tbl>
          </a:graphicData>
        </a:graphic>
      </p:graphicFrame>
    </p:spTree>
    <p:extLst>
      <p:ext uri="{BB962C8B-B14F-4D97-AF65-F5344CB8AC3E}">
        <p14:creationId xmlns:p14="http://schemas.microsoft.com/office/powerpoint/2010/main" val="90829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4000" y="620688"/>
            <a:ext cx="7776000" cy="576064"/>
          </a:xfrm>
        </p:spPr>
        <p:txBody>
          <a:bodyPr/>
          <a:lstStyle/>
          <a:p>
            <a:r>
              <a:rPr lang="fi-FI" dirty="0" smtClean="0"/>
              <a:t>Miten työ jatkuu?</a:t>
            </a:r>
            <a:endParaRPr lang="fi-FI" dirty="0"/>
          </a:p>
        </p:txBody>
      </p:sp>
      <p:sp>
        <p:nvSpPr>
          <p:cNvPr id="3" name="Sisällön paikkamerkki 2"/>
          <p:cNvSpPr>
            <a:spLocks noGrp="1"/>
          </p:cNvSpPr>
          <p:nvPr>
            <p:ph sz="quarter" idx="13"/>
          </p:nvPr>
        </p:nvSpPr>
        <p:spPr>
          <a:xfrm>
            <a:off x="684213" y="1340768"/>
            <a:ext cx="7775575" cy="4680620"/>
          </a:xfrm>
        </p:spPr>
        <p:txBody>
          <a:bodyPr>
            <a:normAutofit/>
          </a:bodyPr>
          <a:lstStyle/>
          <a:p>
            <a:r>
              <a:rPr lang="fi-FI" dirty="0" smtClean="0"/>
              <a:t>Strategian jalkautuksen mukana toimialoille myös henkilöstöohjelman tavoitteet -&gt; muokataan toimialan tarpeita vastaaviksi käytännön toimiksi</a:t>
            </a:r>
          </a:p>
          <a:p>
            <a:r>
              <a:rPr lang="fi-FI" dirty="0" smtClean="0"/>
              <a:t>Toimialoja on jo ”varoitettu” ensi vuoden tavoitteista:</a:t>
            </a:r>
          </a:p>
          <a:p>
            <a:pPr lvl="1"/>
            <a:r>
              <a:rPr lang="fi-FI" dirty="0">
                <a:ea typeface="Calibri"/>
                <a:cs typeface="Calibri"/>
              </a:rPr>
              <a:t>Tehtävänkuvat (sis. perustehtävän määrittelyn) ja vastuut ovat selkeät – joka tehtävälle tulee löytyä </a:t>
            </a:r>
            <a:r>
              <a:rPr lang="fi-FI" dirty="0" smtClean="0">
                <a:ea typeface="Calibri"/>
                <a:cs typeface="Calibri"/>
              </a:rPr>
              <a:t>tehtävänkuvaus</a:t>
            </a:r>
          </a:p>
          <a:p>
            <a:pPr lvl="1"/>
            <a:r>
              <a:rPr lang="fi-FI" dirty="0">
                <a:ea typeface="Calibri"/>
                <a:cs typeface="Calibri"/>
              </a:rPr>
              <a:t>Resurssien sijoittuminen on tarpeita vastaavaa ja joustavaa. Tätä tuetaan yhtenäisen, kaikki toimialat kattavalla palkkausjärjestelmällä</a:t>
            </a:r>
          </a:p>
          <a:p>
            <a:pPr lvl="1"/>
            <a:r>
              <a:rPr lang="fi-FI" dirty="0">
                <a:ea typeface="Calibri"/>
                <a:cs typeface="Calibri"/>
              </a:rPr>
              <a:t>Vastuullinen työyhteisökäyttäytyminen ja motivoiva esimiestyö</a:t>
            </a:r>
          </a:p>
          <a:p>
            <a:r>
              <a:rPr lang="fi-FI" dirty="0"/>
              <a:t>Toiminnan suunnittelussa tulee huomioida ohjelman tavoitteet – henkilöstöohjelma EI ole erillinen toteutettava dokumentti, vaan osa normaalia arkista </a:t>
            </a:r>
            <a:r>
              <a:rPr lang="fi-FI" dirty="0" smtClean="0"/>
              <a:t>toimintaa</a:t>
            </a:r>
          </a:p>
          <a:p>
            <a:r>
              <a:rPr lang="fi-FI" dirty="0" smtClean="0"/>
              <a:t>Henkilöstön voimavarana muuttuu näkyväksi myös </a:t>
            </a:r>
            <a:r>
              <a:rPr lang="fi-FI" dirty="0" err="1" smtClean="0"/>
              <a:t>työhyvinvointiohjelmien</a:t>
            </a:r>
            <a:r>
              <a:rPr lang="fi-FI" dirty="0" smtClean="0"/>
              <a:t> sekä osaamisen </a:t>
            </a:r>
            <a:r>
              <a:rPr lang="fi-FI" smtClean="0"/>
              <a:t>kehittämisen kautta</a:t>
            </a:r>
            <a:endParaRPr lang="fi-FI"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18.8.2014</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13</a:t>
            </a:fld>
            <a:endParaRPr lang="fi-FI"/>
          </a:p>
        </p:txBody>
      </p:sp>
    </p:spTree>
    <p:extLst>
      <p:ext uri="{BB962C8B-B14F-4D97-AF65-F5344CB8AC3E}">
        <p14:creationId xmlns:p14="http://schemas.microsoft.com/office/powerpoint/2010/main" val="2150768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pPr/>
              <a:t>18.8.2014</a:t>
            </a:fld>
            <a:endParaRPr lang="fi-FI" dirty="0"/>
          </a:p>
        </p:txBody>
      </p:sp>
      <p:sp>
        <p:nvSpPr>
          <p:cNvPr id="3" name="Alatunnisteen paikkamerkki 2"/>
          <p:cNvSpPr>
            <a:spLocks noGrp="1"/>
          </p:cNvSpPr>
          <p:nvPr>
            <p:ph type="ftr" sz="quarter" idx="11"/>
          </p:nvPr>
        </p:nvSpPr>
        <p:spPr/>
        <p:txBody>
          <a:bodyPr/>
          <a:lstStyle/>
          <a:p>
            <a:r>
              <a:rPr lang="fi-FI" dirty="0" smtClean="0"/>
              <a:t>Esittäjän nimi</a:t>
            </a:r>
            <a:endParaRPr lang="fi-FI" dirty="0"/>
          </a:p>
        </p:txBody>
      </p:sp>
      <p:sp>
        <p:nvSpPr>
          <p:cNvPr id="4" name="Dian numeron paikkamerkki 3"/>
          <p:cNvSpPr>
            <a:spLocks noGrp="1"/>
          </p:cNvSpPr>
          <p:nvPr>
            <p:ph type="sldNum" sz="quarter" idx="12"/>
          </p:nvPr>
        </p:nvSpPr>
        <p:spPr/>
        <p:txBody>
          <a:bodyPr/>
          <a:lstStyle/>
          <a:p>
            <a:fld id="{5313BD74-EA17-574A-98E7-0901538991B3}" type="slidenum">
              <a:rPr lang="fi-FI" smtClean="0"/>
              <a:pPr/>
              <a:t>2</a:t>
            </a:fld>
            <a:endParaRPr lang="fi-FI" dirty="0"/>
          </a:p>
        </p:txBody>
      </p:sp>
      <p:sp>
        <p:nvSpPr>
          <p:cNvPr id="5" name="Otsikko 4"/>
          <p:cNvSpPr>
            <a:spLocks noGrp="1"/>
          </p:cNvSpPr>
          <p:nvPr>
            <p:ph type="title"/>
          </p:nvPr>
        </p:nvSpPr>
        <p:spPr>
          <a:xfrm>
            <a:off x="1691680" y="188640"/>
            <a:ext cx="6336704" cy="792088"/>
          </a:xfrm>
        </p:spPr>
        <p:txBody>
          <a:bodyPr>
            <a:normAutofit fontScale="90000"/>
          </a:bodyPr>
          <a:lstStyle/>
          <a:p>
            <a:pPr algn="ctr"/>
            <a:r>
              <a:rPr lang="fi-FI" sz="2800" dirty="0" smtClean="0"/>
              <a:t>Mistä osista Turun kaupungin strategia koostuu?</a:t>
            </a:r>
            <a:endParaRPr lang="fi-FI" sz="2800" dirty="0"/>
          </a:p>
        </p:txBody>
      </p:sp>
      <p:cxnSp>
        <p:nvCxnSpPr>
          <p:cNvPr id="24" name="Suora yhdysviiva 23"/>
          <p:cNvCxnSpPr/>
          <p:nvPr/>
        </p:nvCxnSpPr>
        <p:spPr>
          <a:xfrm>
            <a:off x="107504" y="5152673"/>
            <a:ext cx="8848791" cy="0"/>
          </a:xfrm>
          <a:prstGeom prst="line">
            <a:avLst/>
          </a:prstGeom>
          <a:ln w="3175">
            <a:prstDash val="dash"/>
          </a:ln>
        </p:spPr>
        <p:style>
          <a:lnRef idx="1">
            <a:schemeClr val="accent1"/>
          </a:lnRef>
          <a:fillRef idx="0">
            <a:schemeClr val="accent1"/>
          </a:fillRef>
          <a:effectRef idx="0">
            <a:schemeClr val="accent1"/>
          </a:effectRef>
          <a:fontRef idx="minor">
            <a:schemeClr val="tx1"/>
          </a:fontRef>
        </p:style>
      </p:cxnSp>
      <p:sp>
        <p:nvSpPr>
          <p:cNvPr id="25" name="Pyöristetty suorakulmio 24"/>
          <p:cNvSpPr/>
          <p:nvPr/>
        </p:nvSpPr>
        <p:spPr>
          <a:xfrm>
            <a:off x="1465635" y="1613485"/>
            <a:ext cx="4451882" cy="1320323"/>
          </a:xfrm>
          <a:prstGeom prst="roundRect">
            <a:avLst/>
          </a:prstGeom>
          <a:solidFill>
            <a:schemeClr val="accent1"/>
          </a:solidFill>
          <a:ln w="28575">
            <a:solidFill>
              <a:schemeClr val="bg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100" b="1" dirty="0" smtClean="0">
              <a:solidFill>
                <a:prstClr val="white"/>
              </a:solidFill>
            </a:endParaRPr>
          </a:p>
          <a:p>
            <a:pPr algn="ctr"/>
            <a:endParaRPr lang="fi-FI" sz="1100" b="1" dirty="0" smtClean="0">
              <a:solidFill>
                <a:prstClr val="white"/>
              </a:solidFill>
            </a:endParaRPr>
          </a:p>
          <a:p>
            <a:pPr algn="ctr"/>
            <a:r>
              <a:rPr lang="fi-FI" sz="1100" b="1" dirty="0" smtClean="0">
                <a:solidFill>
                  <a:prstClr val="white"/>
                </a:solidFill>
              </a:rPr>
              <a:t>Kaupunkistrategia</a:t>
            </a:r>
          </a:p>
          <a:p>
            <a:pPr algn="ctr"/>
            <a:endParaRPr lang="fi-FI" sz="1100" b="1" dirty="0" smtClean="0">
              <a:solidFill>
                <a:prstClr val="white"/>
              </a:solidFill>
            </a:endParaRPr>
          </a:p>
          <a:p>
            <a:pPr algn="ctr"/>
            <a:endParaRPr lang="fi-FI" sz="1100" b="1" dirty="0" smtClean="0">
              <a:solidFill>
                <a:prstClr val="white"/>
              </a:solidFill>
            </a:endParaRPr>
          </a:p>
          <a:p>
            <a:pPr algn="ctr"/>
            <a:endParaRPr lang="fi-FI" sz="1100" b="1" dirty="0" smtClean="0">
              <a:solidFill>
                <a:prstClr val="white"/>
              </a:solidFill>
            </a:endParaRPr>
          </a:p>
          <a:p>
            <a:pPr algn="ctr"/>
            <a:endParaRPr lang="fi-FI" sz="1100" b="1" dirty="0">
              <a:solidFill>
                <a:prstClr val="white"/>
              </a:solidFill>
            </a:endParaRPr>
          </a:p>
          <a:p>
            <a:pPr algn="ctr"/>
            <a:endParaRPr lang="fi-FI" sz="1100" b="1" dirty="0" smtClean="0">
              <a:solidFill>
                <a:prstClr val="white"/>
              </a:solidFill>
            </a:endParaRPr>
          </a:p>
          <a:p>
            <a:pPr algn="ctr"/>
            <a:endParaRPr lang="fi-FI" sz="1100" b="1" dirty="0">
              <a:solidFill>
                <a:prstClr val="white"/>
              </a:solidFill>
            </a:endParaRPr>
          </a:p>
          <a:p>
            <a:pPr algn="ctr"/>
            <a:endParaRPr lang="fi-FI" sz="1100" b="1" dirty="0">
              <a:solidFill>
                <a:prstClr val="white"/>
              </a:solidFill>
            </a:endParaRPr>
          </a:p>
        </p:txBody>
      </p:sp>
      <p:sp>
        <p:nvSpPr>
          <p:cNvPr id="26" name="Pyöristetty suorakulmio 25"/>
          <p:cNvSpPr/>
          <p:nvPr/>
        </p:nvSpPr>
        <p:spPr>
          <a:xfrm>
            <a:off x="1520352" y="2616735"/>
            <a:ext cx="2187552" cy="3284676"/>
          </a:xfrm>
          <a:prstGeom prst="roundRect">
            <a:avLst/>
          </a:prstGeom>
          <a:solidFill>
            <a:schemeClr val="accent1"/>
          </a:solidFill>
          <a:ln w="28575">
            <a:solidFill>
              <a:schemeClr val="bg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100" b="1" dirty="0" smtClean="0">
              <a:solidFill>
                <a:prstClr val="white"/>
              </a:solidFill>
            </a:endParaRPr>
          </a:p>
          <a:p>
            <a:pPr algn="ctr"/>
            <a:r>
              <a:rPr lang="fi-FI" sz="1100" b="1" dirty="0" smtClean="0">
                <a:solidFill>
                  <a:prstClr val="white"/>
                </a:solidFill>
              </a:rPr>
              <a:t>Kilpailukykyohjelma</a:t>
            </a: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r>
              <a:rPr lang="fi-FI" sz="1100" b="1" dirty="0">
                <a:solidFill>
                  <a:prstClr val="white"/>
                </a:solidFill>
              </a:rPr>
              <a:t>                             </a:t>
            </a:r>
          </a:p>
        </p:txBody>
      </p:sp>
      <p:sp>
        <p:nvSpPr>
          <p:cNvPr id="27" name="Pyöristetty suorakulmio 26"/>
          <p:cNvSpPr/>
          <p:nvPr/>
        </p:nvSpPr>
        <p:spPr>
          <a:xfrm>
            <a:off x="3705412" y="2603726"/>
            <a:ext cx="2162732" cy="3299066"/>
          </a:xfrm>
          <a:prstGeom prst="roundRect">
            <a:avLst/>
          </a:prstGeom>
          <a:solidFill>
            <a:schemeClr val="accent1"/>
          </a:solidFill>
          <a:ln w="28575">
            <a:solidFill>
              <a:schemeClr val="bg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100" b="1" dirty="0" smtClean="0">
              <a:solidFill>
                <a:prstClr val="white"/>
              </a:solidFill>
            </a:endParaRPr>
          </a:p>
          <a:p>
            <a:pPr algn="ctr"/>
            <a:r>
              <a:rPr lang="fi-FI" sz="1100" b="1" dirty="0" smtClean="0">
                <a:solidFill>
                  <a:prstClr val="white"/>
                </a:solidFill>
              </a:rPr>
              <a:t>Hyvinvointiohjelma</a:t>
            </a: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a:p>
            <a:pPr algn="ctr"/>
            <a:endParaRPr lang="fi-FI" sz="1100" b="1" dirty="0">
              <a:solidFill>
                <a:prstClr val="white"/>
              </a:solidFill>
            </a:endParaRPr>
          </a:p>
        </p:txBody>
      </p:sp>
      <p:cxnSp>
        <p:nvCxnSpPr>
          <p:cNvPr id="35" name="Suora yhdysviiva 34"/>
          <p:cNvCxnSpPr/>
          <p:nvPr/>
        </p:nvCxnSpPr>
        <p:spPr>
          <a:xfrm>
            <a:off x="107504" y="3898364"/>
            <a:ext cx="8848791" cy="0"/>
          </a:xfrm>
          <a:prstGeom prst="line">
            <a:avLst/>
          </a:prstGeom>
          <a:ln w="3175">
            <a:prstDash val="dash"/>
          </a:ln>
        </p:spPr>
        <p:style>
          <a:lnRef idx="1">
            <a:schemeClr val="accent1"/>
          </a:lnRef>
          <a:fillRef idx="0">
            <a:schemeClr val="accent1"/>
          </a:fillRef>
          <a:effectRef idx="0">
            <a:schemeClr val="accent1"/>
          </a:effectRef>
          <a:fontRef idx="minor">
            <a:schemeClr val="tx1"/>
          </a:fontRef>
        </p:style>
      </p:cxnSp>
      <p:cxnSp>
        <p:nvCxnSpPr>
          <p:cNvPr id="36" name="Suora yhdysviiva 35"/>
          <p:cNvCxnSpPr/>
          <p:nvPr/>
        </p:nvCxnSpPr>
        <p:spPr>
          <a:xfrm>
            <a:off x="107504" y="4562857"/>
            <a:ext cx="8848791" cy="0"/>
          </a:xfrm>
          <a:prstGeom prst="line">
            <a:avLst/>
          </a:prstGeom>
          <a:ln w="3175">
            <a:prstDash val="dash"/>
          </a:ln>
        </p:spPr>
        <p:style>
          <a:lnRef idx="1">
            <a:schemeClr val="accent1"/>
          </a:lnRef>
          <a:fillRef idx="0">
            <a:schemeClr val="accent1"/>
          </a:fillRef>
          <a:effectRef idx="0">
            <a:schemeClr val="accent1"/>
          </a:effectRef>
          <a:fontRef idx="minor">
            <a:schemeClr val="tx1"/>
          </a:fontRef>
        </p:style>
      </p:cxnSp>
      <p:sp>
        <p:nvSpPr>
          <p:cNvPr id="37" name="Pyöristetty suorakulmio 36"/>
          <p:cNvSpPr/>
          <p:nvPr/>
        </p:nvSpPr>
        <p:spPr>
          <a:xfrm>
            <a:off x="2097325" y="2009580"/>
            <a:ext cx="3022774" cy="222830"/>
          </a:xfrm>
          <a:prstGeom prst="roundRect">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t" anchorCtr="0"/>
          <a:lstStyle/>
          <a:p>
            <a:pPr algn="ctr"/>
            <a:r>
              <a:rPr lang="fi-FI" sz="1100" dirty="0" smtClean="0">
                <a:solidFill>
                  <a:prstClr val="black"/>
                </a:solidFill>
              </a:rPr>
              <a:t>Visio ja arvot</a:t>
            </a:r>
          </a:p>
          <a:p>
            <a:pPr algn="ctr"/>
            <a:r>
              <a:rPr lang="fi-FI" sz="1100" dirty="0" smtClean="0">
                <a:solidFill>
                  <a:prstClr val="black"/>
                </a:solidFill>
              </a:rPr>
              <a:t>                             </a:t>
            </a:r>
            <a:endParaRPr lang="fi-FI" sz="1100" dirty="0">
              <a:solidFill>
                <a:prstClr val="black"/>
              </a:solidFill>
            </a:endParaRPr>
          </a:p>
        </p:txBody>
      </p:sp>
      <p:sp>
        <p:nvSpPr>
          <p:cNvPr id="38" name="Pyöristetty suorakulmio 37"/>
          <p:cNvSpPr/>
          <p:nvPr/>
        </p:nvSpPr>
        <p:spPr>
          <a:xfrm>
            <a:off x="2097326" y="2314880"/>
            <a:ext cx="3022774" cy="222830"/>
          </a:xfrm>
          <a:prstGeom prst="roundRect">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t" anchorCtr="0"/>
          <a:lstStyle/>
          <a:p>
            <a:pPr algn="ctr"/>
            <a:r>
              <a:rPr lang="fi-FI" sz="1100" dirty="0" smtClean="0">
                <a:solidFill>
                  <a:prstClr val="black"/>
                </a:solidFill>
              </a:rPr>
              <a:t>Strategiset päämäärät</a:t>
            </a:r>
            <a:r>
              <a:rPr lang="fi-FI" sz="1100" dirty="0">
                <a:solidFill>
                  <a:prstClr val="black"/>
                </a:solidFill>
              </a:rPr>
              <a:t> </a:t>
            </a:r>
            <a:r>
              <a:rPr lang="fi-FI" sz="1100" dirty="0" smtClean="0">
                <a:solidFill>
                  <a:prstClr val="black"/>
                </a:solidFill>
              </a:rPr>
              <a:t>ja periaatteet                             </a:t>
            </a:r>
            <a:endParaRPr lang="fi-FI" sz="1100" dirty="0">
              <a:solidFill>
                <a:prstClr val="black"/>
              </a:solidFill>
            </a:endParaRPr>
          </a:p>
        </p:txBody>
      </p:sp>
      <p:sp>
        <p:nvSpPr>
          <p:cNvPr id="39" name="Pyöristetty suorakulmio 38"/>
          <p:cNvSpPr/>
          <p:nvPr/>
        </p:nvSpPr>
        <p:spPr>
          <a:xfrm>
            <a:off x="1843585" y="2933808"/>
            <a:ext cx="1580230" cy="381379"/>
          </a:xfrm>
          <a:prstGeom prst="roundRect">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ctr" anchorCtr="1"/>
          <a:lstStyle/>
          <a:p>
            <a:pPr algn="ctr"/>
            <a:r>
              <a:rPr lang="fi-FI" sz="1100" dirty="0" smtClean="0">
                <a:solidFill>
                  <a:prstClr val="black"/>
                </a:solidFill>
              </a:rPr>
              <a:t>Teemat, niiden  tavoitteet</a:t>
            </a:r>
            <a:r>
              <a:rPr lang="fi-FI" sz="1100" dirty="0">
                <a:solidFill>
                  <a:prstClr val="black"/>
                </a:solidFill>
              </a:rPr>
              <a:t> </a:t>
            </a:r>
            <a:r>
              <a:rPr lang="fi-FI" sz="1100" dirty="0" smtClean="0">
                <a:solidFill>
                  <a:prstClr val="black"/>
                </a:solidFill>
              </a:rPr>
              <a:t>ja mittarit                            </a:t>
            </a:r>
            <a:endParaRPr lang="fi-FI" sz="1100" dirty="0">
              <a:solidFill>
                <a:prstClr val="black"/>
              </a:solidFill>
            </a:endParaRPr>
          </a:p>
        </p:txBody>
      </p:sp>
      <p:sp>
        <p:nvSpPr>
          <p:cNvPr id="40" name="Pyöristetty suorakulmio 39"/>
          <p:cNvSpPr/>
          <p:nvPr/>
        </p:nvSpPr>
        <p:spPr>
          <a:xfrm>
            <a:off x="3999882" y="2933808"/>
            <a:ext cx="1580230" cy="381379"/>
          </a:xfrm>
          <a:prstGeom prst="roundRect">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ctr" anchorCtr="1"/>
          <a:lstStyle/>
          <a:p>
            <a:pPr algn="ctr"/>
            <a:r>
              <a:rPr lang="fi-FI" sz="1100" dirty="0" smtClean="0">
                <a:solidFill>
                  <a:prstClr val="black"/>
                </a:solidFill>
              </a:rPr>
              <a:t>Teemat, niiden tavoitteet</a:t>
            </a:r>
            <a:r>
              <a:rPr lang="fi-FI" sz="1100" dirty="0">
                <a:solidFill>
                  <a:prstClr val="black"/>
                </a:solidFill>
              </a:rPr>
              <a:t> </a:t>
            </a:r>
            <a:r>
              <a:rPr lang="fi-FI" sz="1100" dirty="0" smtClean="0">
                <a:solidFill>
                  <a:prstClr val="black"/>
                </a:solidFill>
              </a:rPr>
              <a:t>ja mittarit                         </a:t>
            </a:r>
            <a:endParaRPr lang="fi-FI" sz="1100" dirty="0">
              <a:solidFill>
                <a:prstClr val="black"/>
              </a:solidFill>
            </a:endParaRPr>
          </a:p>
        </p:txBody>
      </p:sp>
      <p:sp>
        <p:nvSpPr>
          <p:cNvPr id="41" name="Pyöristetty suorakulmio 40"/>
          <p:cNvSpPr/>
          <p:nvPr/>
        </p:nvSpPr>
        <p:spPr>
          <a:xfrm>
            <a:off x="6012160" y="1613486"/>
            <a:ext cx="1944216" cy="4232762"/>
          </a:xfrm>
          <a:prstGeom prst="roundRect">
            <a:avLst/>
          </a:prstGeom>
          <a:solidFill>
            <a:schemeClr val="tx2">
              <a:lumMod val="60000"/>
              <a:lumOff val="40000"/>
            </a:schemeClr>
          </a:solidFill>
          <a:ln>
            <a:solidFill>
              <a:schemeClr val="bg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ctr" anchorCtr="0"/>
          <a:lstStyle/>
          <a:p>
            <a:endParaRPr lang="fi-FI" sz="1100" b="1" dirty="0" smtClean="0">
              <a:solidFill>
                <a:prstClr val="white"/>
              </a:solidFill>
            </a:endParaRPr>
          </a:p>
          <a:p>
            <a:endParaRPr lang="fi-FI" sz="1100" b="1" dirty="0" smtClean="0">
              <a:solidFill>
                <a:prstClr val="white"/>
              </a:solidFill>
            </a:endParaRPr>
          </a:p>
          <a:p>
            <a:endParaRPr lang="fi-FI" sz="1100" b="1"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a:p>
            <a:endParaRPr lang="fi-FI" sz="1100" dirty="0" smtClean="0">
              <a:solidFill>
                <a:prstClr val="white"/>
              </a:solidFill>
            </a:endParaRPr>
          </a:p>
          <a:p>
            <a:endParaRPr lang="fi-FI" sz="1100" dirty="0">
              <a:solidFill>
                <a:prstClr val="white"/>
              </a:solidFill>
            </a:endParaRPr>
          </a:p>
        </p:txBody>
      </p:sp>
      <p:sp>
        <p:nvSpPr>
          <p:cNvPr id="42" name="Ellipsi 41"/>
          <p:cNvSpPr/>
          <p:nvPr/>
        </p:nvSpPr>
        <p:spPr>
          <a:xfrm>
            <a:off x="2866701" y="3363057"/>
            <a:ext cx="1800010" cy="425983"/>
          </a:xfrm>
          <a:prstGeom prst="ellipse">
            <a:avLst/>
          </a:prstGeom>
          <a:solidFill>
            <a:schemeClr val="accent1"/>
          </a:solidFill>
          <a:ln w="28575">
            <a:solidFill>
              <a:schemeClr val="bg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100" b="1" dirty="0" smtClean="0">
                <a:solidFill>
                  <a:prstClr val="white"/>
                </a:solidFill>
              </a:rPr>
              <a:t>Henkilöstö voimavarana</a:t>
            </a:r>
            <a:endParaRPr lang="fi-FI" sz="1100" b="1" dirty="0">
              <a:solidFill>
                <a:prstClr val="white"/>
              </a:solidFill>
            </a:endParaRPr>
          </a:p>
        </p:txBody>
      </p:sp>
      <p:sp>
        <p:nvSpPr>
          <p:cNvPr id="43" name="Pyöristetty suorakulmio 42"/>
          <p:cNvSpPr/>
          <p:nvPr/>
        </p:nvSpPr>
        <p:spPr>
          <a:xfrm>
            <a:off x="1710218" y="4410142"/>
            <a:ext cx="6102142" cy="412449"/>
          </a:xfrm>
          <a:prstGeom prst="roundRect">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ctr" anchorCtr="0"/>
          <a:lstStyle/>
          <a:p>
            <a:r>
              <a:rPr lang="fi-FI" sz="1100" b="1" dirty="0" smtClean="0">
                <a:solidFill>
                  <a:prstClr val="black"/>
                </a:solidFill>
              </a:rPr>
              <a:t>Strategiset sopimukset</a:t>
            </a:r>
            <a:endParaRPr lang="fi-FI" sz="1100" b="1" dirty="0">
              <a:solidFill>
                <a:prstClr val="black"/>
              </a:solidFill>
            </a:endParaRPr>
          </a:p>
        </p:txBody>
      </p:sp>
      <p:sp>
        <p:nvSpPr>
          <p:cNvPr id="44" name="Pyöristetty suorakulmio 43"/>
          <p:cNvSpPr/>
          <p:nvPr/>
        </p:nvSpPr>
        <p:spPr>
          <a:xfrm>
            <a:off x="1710218" y="3825029"/>
            <a:ext cx="6102142" cy="469433"/>
          </a:xfrm>
          <a:prstGeom prst="roundRect">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ctr" anchorCtr="0"/>
          <a:lstStyle/>
          <a:p>
            <a:r>
              <a:rPr lang="fi-FI" sz="1100" b="1" dirty="0" smtClean="0">
                <a:solidFill>
                  <a:prstClr val="black"/>
                </a:solidFill>
              </a:rPr>
              <a:t>Muut kaupunkitason ohjausasiakirjat</a:t>
            </a:r>
          </a:p>
          <a:p>
            <a:r>
              <a:rPr lang="fi-FI" sz="1100" dirty="0" smtClean="0">
                <a:solidFill>
                  <a:prstClr val="black"/>
                </a:solidFill>
              </a:rPr>
              <a:t>Resurssien pitkän aikavälin ohjaus</a:t>
            </a:r>
            <a:endParaRPr lang="fi-FI" sz="1100" dirty="0">
              <a:solidFill>
                <a:prstClr val="black"/>
              </a:solidFill>
            </a:endParaRPr>
          </a:p>
        </p:txBody>
      </p:sp>
      <p:sp>
        <p:nvSpPr>
          <p:cNvPr id="45" name="Pyöristetty suorakulmio 44"/>
          <p:cNvSpPr/>
          <p:nvPr/>
        </p:nvSpPr>
        <p:spPr>
          <a:xfrm>
            <a:off x="1710217" y="4932064"/>
            <a:ext cx="6102142" cy="418657"/>
          </a:xfrm>
          <a:prstGeom prst="roundRect">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tIns="36000" rtlCol="0" anchor="ctr" anchorCtr="0"/>
          <a:lstStyle/>
          <a:p>
            <a:r>
              <a:rPr lang="fi-FI" sz="1100" b="1" dirty="0">
                <a:solidFill>
                  <a:prstClr val="black"/>
                </a:solidFill>
              </a:rPr>
              <a:t>Operatiiviset sopimukset</a:t>
            </a:r>
          </a:p>
        </p:txBody>
      </p:sp>
      <p:sp>
        <p:nvSpPr>
          <p:cNvPr id="46" name="Nuoli ylös ja alas 45"/>
          <p:cNvSpPr/>
          <p:nvPr/>
        </p:nvSpPr>
        <p:spPr>
          <a:xfrm>
            <a:off x="7092280" y="1613486"/>
            <a:ext cx="835531" cy="3737235"/>
          </a:xfrm>
          <a:prstGeom prst="upDownArrow">
            <a:avLst/>
          </a:prstGeom>
          <a:solidFill>
            <a:schemeClr val="bg1"/>
          </a:solidFill>
          <a:ln>
            <a:solidFill>
              <a:schemeClr val="tx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fi-FI" sz="1100" b="1" dirty="0" smtClean="0">
                <a:solidFill>
                  <a:prstClr val="black"/>
                </a:solidFill>
              </a:rPr>
              <a:t>Sopimusohjaus</a:t>
            </a:r>
            <a:endParaRPr lang="fi-FI" sz="1100" b="1" dirty="0">
              <a:solidFill>
                <a:prstClr val="black"/>
              </a:solidFill>
            </a:endParaRPr>
          </a:p>
        </p:txBody>
      </p:sp>
      <p:sp>
        <p:nvSpPr>
          <p:cNvPr id="47" name="Nuoli ylös ja alas 46"/>
          <p:cNvSpPr/>
          <p:nvPr/>
        </p:nvSpPr>
        <p:spPr>
          <a:xfrm>
            <a:off x="899592" y="1613487"/>
            <a:ext cx="835531" cy="3737234"/>
          </a:xfrm>
          <a:prstGeom prst="upDownArrow">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fi-FI" sz="1100" b="1" dirty="0" smtClean="0">
                <a:solidFill>
                  <a:prstClr val="black"/>
                </a:solidFill>
              </a:rPr>
              <a:t>Konserniohjaus</a:t>
            </a:r>
            <a:endParaRPr lang="fi-FI" sz="1100" b="1" dirty="0">
              <a:solidFill>
                <a:prstClr val="black"/>
              </a:solidFill>
            </a:endParaRPr>
          </a:p>
        </p:txBody>
      </p:sp>
      <p:sp>
        <p:nvSpPr>
          <p:cNvPr id="48" name="Ellipsi 47"/>
          <p:cNvSpPr/>
          <p:nvPr/>
        </p:nvSpPr>
        <p:spPr>
          <a:xfrm rot="16200000">
            <a:off x="4582904" y="3957109"/>
            <a:ext cx="2647845" cy="642715"/>
          </a:xfrm>
          <a:prstGeom prst="ellipse">
            <a:avLst/>
          </a:prstGeom>
          <a:solidFill>
            <a:schemeClr val="tx2"/>
          </a:solidFill>
          <a:ln w="28575">
            <a:solidFill>
              <a:schemeClr val="bg1"/>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100" b="1" dirty="0" smtClean="0">
                <a:solidFill>
                  <a:prstClr val="white"/>
                </a:solidFill>
              </a:rPr>
              <a:t>Kärkihankkeet</a:t>
            </a:r>
            <a:endParaRPr lang="fi-FI" sz="1100" b="1" dirty="0">
              <a:solidFill>
                <a:prstClr val="white"/>
              </a:solidFill>
            </a:endParaRPr>
          </a:p>
        </p:txBody>
      </p:sp>
      <p:sp>
        <p:nvSpPr>
          <p:cNvPr id="49" name="Suorakulmio 48"/>
          <p:cNvSpPr/>
          <p:nvPr/>
        </p:nvSpPr>
        <p:spPr>
          <a:xfrm>
            <a:off x="107504" y="4654297"/>
            <a:ext cx="1148468" cy="430887"/>
          </a:xfrm>
          <a:prstGeom prst="rect">
            <a:avLst/>
          </a:prstGeom>
        </p:spPr>
        <p:txBody>
          <a:bodyPr wrap="square">
            <a:spAutoFit/>
          </a:bodyPr>
          <a:lstStyle/>
          <a:p>
            <a:r>
              <a:rPr lang="fi-FI" sz="1100" dirty="0" smtClean="0">
                <a:solidFill>
                  <a:prstClr val="black"/>
                </a:solidFill>
              </a:rPr>
              <a:t>Konserni-yhteisöt</a:t>
            </a:r>
            <a:endParaRPr lang="fi-FI" sz="1100" dirty="0">
              <a:solidFill>
                <a:prstClr val="black"/>
              </a:solidFill>
            </a:endParaRPr>
          </a:p>
        </p:txBody>
      </p:sp>
      <p:sp>
        <p:nvSpPr>
          <p:cNvPr id="50" name="Tekstiruutu 49"/>
          <p:cNvSpPr txBox="1"/>
          <p:nvPr/>
        </p:nvSpPr>
        <p:spPr>
          <a:xfrm>
            <a:off x="2652449" y="1124744"/>
            <a:ext cx="2783647" cy="369332"/>
          </a:xfrm>
          <a:prstGeom prst="rect">
            <a:avLst/>
          </a:prstGeom>
          <a:noFill/>
        </p:spPr>
        <p:txBody>
          <a:bodyPr wrap="none" rtlCol="0">
            <a:spAutoFit/>
          </a:bodyPr>
          <a:lstStyle/>
          <a:p>
            <a:r>
              <a:rPr lang="fi-FI" b="1" i="1" dirty="0" smtClean="0">
                <a:solidFill>
                  <a:prstClr val="black"/>
                </a:solidFill>
              </a:rPr>
              <a:t>STRATEGIAHIERARKIA</a:t>
            </a:r>
            <a:endParaRPr lang="fi-FI" b="1" i="1" dirty="0">
              <a:solidFill>
                <a:prstClr val="black"/>
              </a:solidFill>
            </a:endParaRPr>
          </a:p>
        </p:txBody>
      </p:sp>
      <p:sp>
        <p:nvSpPr>
          <p:cNvPr id="51" name="Suorakulmio 50"/>
          <p:cNvSpPr/>
          <p:nvPr/>
        </p:nvSpPr>
        <p:spPr>
          <a:xfrm>
            <a:off x="7965320" y="4681681"/>
            <a:ext cx="1134991" cy="430887"/>
          </a:xfrm>
          <a:prstGeom prst="rect">
            <a:avLst/>
          </a:prstGeom>
        </p:spPr>
        <p:txBody>
          <a:bodyPr wrap="square">
            <a:spAutoFit/>
          </a:bodyPr>
          <a:lstStyle/>
          <a:p>
            <a:r>
              <a:rPr lang="fi-FI" sz="1100" dirty="0">
                <a:solidFill>
                  <a:prstClr val="black"/>
                </a:solidFill>
              </a:rPr>
              <a:t>Lautakunnat ja </a:t>
            </a:r>
            <a:r>
              <a:rPr lang="fi-FI" sz="1100" dirty="0" smtClean="0">
                <a:solidFill>
                  <a:prstClr val="black"/>
                </a:solidFill>
              </a:rPr>
              <a:t>johtokunnat</a:t>
            </a:r>
            <a:endParaRPr lang="fi-FI" sz="1100" dirty="0">
              <a:solidFill>
                <a:prstClr val="black"/>
              </a:solidFill>
            </a:endParaRPr>
          </a:p>
        </p:txBody>
      </p:sp>
      <p:sp>
        <p:nvSpPr>
          <p:cNvPr id="52" name="Suorakulmio 51"/>
          <p:cNvSpPr/>
          <p:nvPr/>
        </p:nvSpPr>
        <p:spPr>
          <a:xfrm>
            <a:off x="7965320" y="4020455"/>
            <a:ext cx="1134991" cy="430887"/>
          </a:xfrm>
          <a:prstGeom prst="rect">
            <a:avLst/>
          </a:prstGeom>
        </p:spPr>
        <p:txBody>
          <a:bodyPr wrap="square">
            <a:spAutoFit/>
          </a:bodyPr>
          <a:lstStyle/>
          <a:p>
            <a:r>
              <a:rPr lang="fi-FI" sz="1100" dirty="0" smtClean="0">
                <a:solidFill>
                  <a:prstClr val="black"/>
                </a:solidFill>
              </a:rPr>
              <a:t>Kaupungin-hallitus</a:t>
            </a:r>
            <a:endParaRPr lang="fi-FI" sz="1100" dirty="0">
              <a:solidFill>
                <a:prstClr val="black"/>
              </a:solidFill>
            </a:endParaRPr>
          </a:p>
        </p:txBody>
      </p:sp>
      <p:sp>
        <p:nvSpPr>
          <p:cNvPr id="53" name="Suorakulmio 52"/>
          <p:cNvSpPr/>
          <p:nvPr/>
        </p:nvSpPr>
        <p:spPr>
          <a:xfrm>
            <a:off x="7965320" y="3294276"/>
            <a:ext cx="1134991" cy="430887"/>
          </a:xfrm>
          <a:prstGeom prst="rect">
            <a:avLst/>
          </a:prstGeom>
        </p:spPr>
        <p:txBody>
          <a:bodyPr wrap="square">
            <a:spAutoFit/>
          </a:bodyPr>
          <a:lstStyle/>
          <a:p>
            <a:r>
              <a:rPr lang="fi-FI" sz="1100" dirty="0" smtClean="0">
                <a:solidFill>
                  <a:prstClr val="black"/>
                </a:solidFill>
              </a:rPr>
              <a:t>Kaupungin-valtuusto</a:t>
            </a:r>
            <a:endParaRPr lang="fi-FI" sz="1100" dirty="0">
              <a:solidFill>
                <a:prstClr val="black"/>
              </a:solidFill>
            </a:endParaRPr>
          </a:p>
        </p:txBody>
      </p:sp>
      <p:sp>
        <p:nvSpPr>
          <p:cNvPr id="54" name="Suorakulmio 53"/>
          <p:cNvSpPr/>
          <p:nvPr/>
        </p:nvSpPr>
        <p:spPr>
          <a:xfrm>
            <a:off x="7965320" y="5340779"/>
            <a:ext cx="1287200" cy="261610"/>
          </a:xfrm>
          <a:prstGeom prst="rect">
            <a:avLst/>
          </a:prstGeom>
        </p:spPr>
        <p:txBody>
          <a:bodyPr wrap="square">
            <a:spAutoFit/>
          </a:bodyPr>
          <a:lstStyle/>
          <a:p>
            <a:r>
              <a:rPr lang="fi-FI" sz="1100" dirty="0" smtClean="0">
                <a:solidFill>
                  <a:prstClr val="black"/>
                </a:solidFill>
              </a:rPr>
              <a:t>Toimialat</a:t>
            </a:r>
            <a:endParaRPr lang="fi-FI" sz="1100" dirty="0">
              <a:solidFill>
                <a:prstClr val="black"/>
              </a:solidFill>
            </a:endParaRPr>
          </a:p>
        </p:txBody>
      </p:sp>
      <p:sp>
        <p:nvSpPr>
          <p:cNvPr id="55" name="Suorakulmio 54"/>
          <p:cNvSpPr/>
          <p:nvPr/>
        </p:nvSpPr>
        <p:spPr>
          <a:xfrm>
            <a:off x="6012160" y="1700808"/>
            <a:ext cx="1853952" cy="600164"/>
          </a:xfrm>
          <a:prstGeom prst="rect">
            <a:avLst/>
          </a:prstGeom>
          <a:scene3d>
            <a:camera prst="orthographicFront"/>
            <a:lightRig rig="threePt" dir="t"/>
          </a:scene3d>
          <a:sp3d>
            <a:bevelT/>
          </a:sp3d>
        </p:spPr>
        <p:txBody>
          <a:bodyPr wrap="square">
            <a:spAutoFit/>
          </a:bodyPr>
          <a:lstStyle/>
          <a:p>
            <a:r>
              <a:rPr lang="fi-FI" sz="1100" b="1" dirty="0">
                <a:solidFill>
                  <a:prstClr val="white"/>
                </a:solidFill>
              </a:rPr>
              <a:t>Talousarvio ja</a:t>
            </a:r>
          </a:p>
          <a:p>
            <a:r>
              <a:rPr lang="fi-FI" sz="1100" b="1" dirty="0">
                <a:solidFill>
                  <a:prstClr val="white"/>
                </a:solidFill>
              </a:rPr>
              <a:t> –suunnitelma</a:t>
            </a:r>
          </a:p>
          <a:p>
            <a:r>
              <a:rPr lang="fi-FI" sz="1100" dirty="0">
                <a:solidFill>
                  <a:prstClr val="white"/>
                </a:solidFill>
              </a:rPr>
              <a:t>”Sininen Kirja”</a:t>
            </a:r>
          </a:p>
        </p:txBody>
      </p:sp>
      <p:sp>
        <p:nvSpPr>
          <p:cNvPr id="56" name="Tekstiruutu 55"/>
          <p:cNvSpPr txBox="1"/>
          <p:nvPr/>
        </p:nvSpPr>
        <p:spPr>
          <a:xfrm>
            <a:off x="35496" y="6021288"/>
            <a:ext cx="3817071" cy="307777"/>
          </a:xfrm>
          <a:prstGeom prst="rect">
            <a:avLst/>
          </a:prstGeom>
          <a:noFill/>
        </p:spPr>
        <p:txBody>
          <a:bodyPr wrap="none" rtlCol="0">
            <a:spAutoFit/>
          </a:bodyPr>
          <a:lstStyle/>
          <a:p>
            <a:r>
              <a:rPr lang="fi-FI" sz="1400" i="1" dirty="0" smtClean="0"/>
              <a:t>Hyväksytty kaupunginvaltuustossa 25.3.2013.</a:t>
            </a:r>
            <a:endParaRPr lang="fi-FI" sz="1400" i="1" dirty="0"/>
          </a:p>
        </p:txBody>
      </p:sp>
    </p:spTree>
    <p:extLst>
      <p:ext uri="{BB962C8B-B14F-4D97-AF65-F5344CB8AC3E}">
        <p14:creationId xmlns:p14="http://schemas.microsoft.com/office/powerpoint/2010/main" val="2660728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93533" y="548680"/>
            <a:ext cx="7776000" cy="576064"/>
          </a:xfrm>
        </p:spPr>
        <p:txBody>
          <a:bodyPr/>
          <a:lstStyle/>
          <a:p>
            <a:pPr algn="ctr"/>
            <a:r>
              <a:rPr lang="fi-FI" dirty="0" smtClean="0"/>
              <a:t>MITEN KAIKKI LIITTYY TOISIINSA?</a:t>
            </a:r>
            <a:endParaRPr lang="fi-FI" dirty="0"/>
          </a:p>
        </p:txBody>
      </p:sp>
      <p:graphicFrame>
        <p:nvGraphicFramePr>
          <p:cNvPr id="7" name="Sisällön paikkamerkki 6"/>
          <p:cNvGraphicFramePr>
            <a:graphicFrameLocks noGrp="1"/>
          </p:cNvGraphicFramePr>
          <p:nvPr>
            <p:ph sz="quarter" idx="13"/>
            <p:extLst>
              <p:ext uri="{D42A27DB-BD31-4B8C-83A1-F6EECF244321}">
                <p14:modId xmlns:p14="http://schemas.microsoft.com/office/powerpoint/2010/main" val="2741021122"/>
              </p:ext>
            </p:extLst>
          </p:nvPr>
        </p:nvGraphicFramePr>
        <p:xfrm>
          <a:off x="684213" y="1341438"/>
          <a:ext cx="7775575" cy="4679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äivämäärän paikkamerkki 3"/>
          <p:cNvSpPr>
            <a:spLocks noGrp="1"/>
          </p:cNvSpPr>
          <p:nvPr>
            <p:ph type="dt" sz="half" idx="14"/>
          </p:nvPr>
        </p:nvSpPr>
        <p:spPr/>
        <p:txBody>
          <a:bodyPr/>
          <a:lstStyle/>
          <a:p>
            <a:fld id="{B4D18F73-29E0-0C48-B7BB-47AD54BA47B9}" type="datetime1">
              <a:rPr lang="fi-FI" smtClean="0"/>
              <a:t>18.8.2014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3</a:t>
            </a:fld>
            <a:endParaRPr lang="fi-FI"/>
          </a:p>
        </p:txBody>
      </p:sp>
      <p:pic>
        <p:nvPicPr>
          <p:cNvPr id="1026" name="Picture 2" descr="C:\Users\ssvalton\AppData\Local\Microsoft\Windows\Temporary Internet Files\Content.IE5\Y445DZZU\MC90033250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79912" y="3933056"/>
            <a:ext cx="1880006" cy="1254557"/>
          </a:xfrm>
          <a:prstGeom prst="rect">
            <a:avLst/>
          </a:prstGeom>
          <a:noFill/>
          <a:extLst>
            <a:ext uri="{909E8E84-426E-40DD-AFC4-6F175D3DCCD1}">
              <a14:hiddenFill xmlns:a14="http://schemas.microsoft.com/office/drawing/2010/main">
                <a:solidFill>
                  <a:srgbClr val="FFFFFF"/>
                </a:solidFill>
              </a14:hiddenFill>
            </a:ext>
          </a:extLst>
        </p:spPr>
      </p:pic>
      <p:sp>
        <p:nvSpPr>
          <p:cNvPr id="8" name="Tekstiruutu 7"/>
          <p:cNvSpPr txBox="1"/>
          <p:nvPr/>
        </p:nvSpPr>
        <p:spPr>
          <a:xfrm>
            <a:off x="3707904" y="5085184"/>
            <a:ext cx="1952014" cy="1384995"/>
          </a:xfrm>
          <a:prstGeom prst="rect">
            <a:avLst/>
          </a:prstGeom>
          <a:noFill/>
        </p:spPr>
        <p:txBody>
          <a:bodyPr wrap="square" rtlCol="0">
            <a:spAutoFit/>
          </a:bodyPr>
          <a:lstStyle/>
          <a:p>
            <a:pPr algn="ctr"/>
            <a:r>
              <a:rPr lang="fi-FI" sz="1200" dirty="0" smtClean="0"/>
              <a:t>HENKILÖSTÖ VOIMAVARANA-OHJELMA: PITÄÄ HUOLTA, ETTÄ HENKILÖSTÖLLÄ ON MAHDOLLISUUS PITÄÄ RATTAAT PYÖRIMÄSSÄ</a:t>
            </a:r>
            <a:endParaRPr lang="fi-FI" sz="1200" dirty="0"/>
          </a:p>
        </p:txBody>
      </p:sp>
      <p:pic>
        <p:nvPicPr>
          <p:cNvPr id="1027" name="Picture 3" descr="C:\Users\ssvalton\AppData\Local\Microsoft\Windows\Temporary Internet Files\Content.IE5\7APA7025\MC900434815[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68344" y="1340768"/>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svalton\AppData\Local\Microsoft\Windows\Temporary Internet Files\Content.IE5\7APA7025\MC900340266[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744347">
            <a:off x="798836" y="1444382"/>
            <a:ext cx="801937" cy="1067475"/>
          </a:xfrm>
          <a:prstGeom prst="rect">
            <a:avLst/>
          </a:prstGeom>
          <a:noFill/>
          <a:extLst>
            <a:ext uri="{909E8E84-426E-40DD-AFC4-6F175D3DCCD1}">
              <a14:hiddenFill xmlns:a14="http://schemas.microsoft.com/office/drawing/2010/main">
                <a:solidFill>
                  <a:srgbClr val="FFFFFF"/>
                </a:solidFill>
              </a14:hiddenFill>
            </a:ext>
          </a:extLst>
        </p:spPr>
      </p:pic>
      <p:sp>
        <p:nvSpPr>
          <p:cNvPr id="9" name="Tekstiruutu 8"/>
          <p:cNvSpPr txBox="1"/>
          <p:nvPr/>
        </p:nvSpPr>
        <p:spPr>
          <a:xfrm>
            <a:off x="179512" y="2636912"/>
            <a:ext cx="1512168" cy="276999"/>
          </a:xfrm>
          <a:prstGeom prst="rect">
            <a:avLst/>
          </a:prstGeom>
          <a:noFill/>
        </p:spPr>
        <p:txBody>
          <a:bodyPr wrap="square" rtlCol="0">
            <a:spAutoFit/>
          </a:bodyPr>
          <a:lstStyle/>
          <a:p>
            <a:r>
              <a:rPr lang="fi-FI" sz="1200" dirty="0" smtClean="0"/>
              <a:t>Uudistamisohjelma</a:t>
            </a:r>
            <a:endParaRPr lang="fi-FI" sz="1200" dirty="0"/>
          </a:p>
        </p:txBody>
      </p:sp>
      <p:sp>
        <p:nvSpPr>
          <p:cNvPr id="10" name="Tekstiruutu 9"/>
          <p:cNvSpPr txBox="1"/>
          <p:nvPr/>
        </p:nvSpPr>
        <p:spPr>
          <a:xfrm>
            <a:off x="7668344" y="2204864"/>
            <a:ext cx="1198341" cy="461665"/>
          </a:xfrm>
          <a:prstGeom prst="rect">
            <a:avLst/>
          </a:prstGeom>
          <a:noFill/>
        </p:spPr>
        <p:txBody>
          <a:bodyPr wrap="none" rtlCol="0">
            <a:spAutoFit/>
          </a:bodyPr>
          <a:lstStyle/>
          <a:p>
            <a:pPr algn="ctr"/>
            <a:r>
              <a:rPr lang="fi-FI" sz="1200" dirty="0" smtClean="0"/>
              <a:t>Toimintamallin </a:t>
            </a:r>
          </a:p>
          <a:p>
            <a:r>
              <a:rPr lang="fi-FI" sz="1200" dirty="0" smtClean="0"/>
              <a:t>uudistus</a:t>
            </a:r>
            <a:endParaRPr lang="fi-FI" sz="1200" dirty="0"/>
          </a:p>
        </p:txBody>
      </p:sp>
      <p:sp>
        <p:nvSpPr>
          <p:cNvPr id="11" name="Nuoli oikealle 10"/>
          <p:cNvSpPr/>
          <p:nvPr/>
        </p:nvSpPr>
        <p:spPr>
          <a:xfrm rot="1108350">
            <a:off x="1700325" y="1591965"/>
            <a:ext cx="978408" cy="288032"/>
          </a:xfrm>
          <a:prstGeom prst="right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Nuoli oikealle 11"/>
          <p:cNvSpPr/>
          <p:nvPr/>
        </p:nvSpPr>
        <p:spPr>
          <a:xfrm rot="9763839">
            <a:off x="6689936" y="1723666"/>
            <a:ext cx="978408" cy="242316"/>
          </a:xfrm>
          <a:prstGeom prst="right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028" name="Picture 4" descr="C:\Users\ssvalton\AppData\Local\Microsoft\Windows\Temporary Internet Files\Content.IE5\7APA7025\MC900359733[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31840" y="2418475"/>
            <a:ext cx="269750" cy="296874"/>
          </a:xfrm>
          <a:prstGeom prst="rect">
            <a:avLst/>
          </a:prstGeom>
          <a:noFill/>
          <a:extLst>
            <a:ext uri="{909E8E84-426E-40DD-AFC4-6F175D3DCCD1}">
              <a14:hiddenFill xmlns:a14="http://schemas.microsoft.com/office/drawing/2010/main">
                <a:solidFill>
                  <a:srgbClr val="FFFFFF"/>
                </a:solidFill>
              </a14:hiddenFill>
            </a:ext>
          </a:extLst>
        </p:spPr>
      </p:pic>
      <p:sp>
        <p:nvSpPr>
          <p:cNvPr id="3" name="Tekstiruutu 2"/>
          <p:cNvSpPr txBox="1"/>
          <p:nvPr/>
        </p:nvSpPr>
        <p:spPr>
          <a:xfrm rot="20461710">
            <a:off x="5680503" y="1963523"/>
            <a:ext cx="2509844" cy="461665"/>
          </a:xfrm>
          <a:prstGeom prst="rect">
            <a:avLst/>
          </a:prstGeom>
          <a:noFill/>
        </p:spPr>
        <p:txBody>
          <a:bodyPr wrap="square" rtlCol="0">
            <a:spAutoFit/>
          </a:bodyPr>
          <a:lstStyle/>
          <a:p>
            <a:r>
              <a:rPr lang="fi-FI" sz="1200" dirty="0" smtClean="0"/>
              <a:t>Pidetään huolta, että organisaatio on toimintakykyinen</a:t>
            </a:r>
            <a:endParaRPr lang="fi-FI" sz="1200" dirty="0"/>
          </a:p>
        </p:txBody>
      </p:sp>
      <p:sp>
        <p:nvSpPr>
          <p:cNvPr id="14" name="Tekstiruutu 13"/>
          <p:cNvSpPr txBox="1"/>
          <p:nvPr/>
        </p:nvSpPr>
        <p:spPr>
          <a:xfrm rot="1369083">
            <a:off x="2330610" y="2012990"/>
            <a:ext cx="1872208" cy="430887"/>
          </a:xfrm>
          <a:prstGeom prst="rect">
            <a:avLst/>
          </a:prstGeom>
          <a:noFill/>
        </p:spPr>
        <p:txBody>
          <a:bodyPr wrap="square" rtlCol="0">
            <a:spAutoFit/>
          </a:bodyPr>
          <a:lstStyle/>
          <a:p>
            <a:r>
              <a:rPr lang="fi-FI" sz="1100" dirty="0" smtClean="0"/>
              <a:t>Varmistetaan taloudellinen toimintakyky</a:t>
            </a:r>
            <a:endParaRPr lang="fi-FI" sz="1100" dirty="0"/>
          </a:p>
        </p:txBody>
      </p:sp>
    </p:spTree>
    <p:extLst>
      <p:ext uri="{BB962C8B-B14F-4D97-AF65-F5344CB8AC3E}">
        <p14:creationId xmlns:p14="http://schemas.microsoft.com/office/powerpoint/2010/main" val="3821019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dirty="0" smtClean="0"/>
              <a:t>MITÄ PÄÄSTRATEGIAAN </a:t>
            </a:r>
            <a:r>
              <a:rPr lang="fi-FI" smtClean="0"/>
              <a:t>ON KIRJATTU HENKILÖSTÖN OSALTA?</a:t>
            </a:r>
            <a:endParaRPr lang="fi-FI" dirty="0"/>
          </a:p>
        </p:txBody>
      </p:sp>
      <p:sp>
        <p:nvSpPr>
          <p:cNvPr id="3" name="Sisällön paikkamerkki 2"/>
          <p:cNvSpPr>
            <a:spLocks noGrp="1"/>
          </p:cNvSpPr>
          <p:nvPr>
            <p:ph sz="quarter" idx="13"/>
          </p:nvPr>
        </p:nvSpPr>
        <p:spPr/>
        <p:txBody>
          <a:bodyPr>
            <a:normAutofit fontScale="92500" lnSpcReduction="20000"/>
          </a:bodyPr>
          <a:lstStyle/>
          <a:p>
            <a:pPr marL="0" indent="0" algn="ctr">
              <a:buNone/>
            </a:pPr>
            <a:r>
              <a:rPr lang="fi-FI" dirty="0" smtClean="0"/>
              <a:t>Henkilöstö on keskeisin resurssi ja paljolti vastuussa palveluiden tuottamisesta ja kaupungin kehittämisestä. Henkilöstösuunnittelussa ennakoidaan aiempaa enemmän palveluiden järjestämistarpeeseen kohdistuvia muutoksia ja osaamistarpeita.</a:t>
            </a:r>
          </a:p>
          <a:p>
            <a:pPr marL="0" indent="0" algn="ctr">
              <a:buNone/>
            </a:pPr>
            <a:endParaRPr lang="fi-FI" dirty="0"/>
          </a:p>
          <a:p>
            <a:pPr marL="0" indent="0" algn="ctr">
              <a:buNone/>
            </a:pPr>
            <a:r>
              <a:rPr lang="fi-FI" smtClean="0"/>
              <a:t>Turun kaupunki </a:t>
            </a:r>
            <a:r>
              <a:rPr lang="fi-FI" dirty="0" smtClean="0"/>
              <a:t>on </a:t>
            </a:r>
            <a:r>
              <a:rPr lang="fi-FI" dirty="0"/>
              <a:t>luotettava ja vetovoimainen työnantaja, jonka henkilöstö on ylpeä työpaikastaan. </a:t>
            </a:r>
            <a:endParaRPr lang="fi-FI" dirty="0" smtClean="0"/>
          </a:p>
          <a:p>
            <a:pPr marL="0" indent="0" algn="ctr">
              <a:buNone/>
            </a:pPr>
            <a:endParaRPr lang="fi-FI" dirty="0" smtClean="0"/>
          </a:p>
          <a:p>
            <a:pPr marL="0" indent="0" algn="ctr">
              <a:buNone/>
            </a:pPr>
            <a:r>
              <a:rPr lang="fi-FI" dirty="0" smtClean="0"/>
              <a:t>Työt </a:t>
            </a:r>
            <a:r>
              <a:rPr lang="fi-FI" dirty="0"/>
              <a:t>ja prosessit ovat selkeästi määriteltyjä ja mielekkäitä, minkä vuoksi jokainen voi kokea oman työpanoksensa merkitykselliseksi. </a:t>
            </a:r>
            <a:endParaRPr lang="fi-FI" dirty="0" smtClean="0"/>
          </a:p>
          <a:p>
            <a:pPr marL="0" indent="0" algn="ctr">
              <a:buNone/>
            </a:pPr>
            <a:endParaRPr lang="fi-FI" dirty="0" smtClean="0"/>
          </a:p>
          <a:p>
            <a:pPr marL="0" indent="0" algn="ctr">
              <a:buNone/>
            </a:pPr>
            <a:r>
              <a:rPr lang="fi-FI" dirty="0" err="1" smtClean="0"/>
              <a:t>Työhyvinvointia</a:t>
            </a:r>
            <a:r>
              <a:rPr lang="fi-FI" dirty="0" smtClean="0"/>
              <a:t> </a:t>
            </a:r>
            <a:r>
              <a:rPr lang="fi-FI" dirty="0"/>
              <a:t>lisäävät ammatillisen ylpeyden ja työssä kehittymisen lisäksi myös monialainen ja ajantasainen osaaminen, kokonaisvaltainen palkitseminen sekä avoin viestintä ja vaikutusmahdollisuudet. </a:t>
            </a:r>
            <a:endParaRPr lang="fi-FI" dirty="0" smtClean="0"/>
          </a:p>
          <a:p>
            <a:pPr marL="0" indent="0" algn="ctr">
              <a:buNone/>
            </a:pPr>
            <a:endParaRPr lang="fi-FI" dirty="0" smtClean="0"/>
          </a:p>
          <a:p>
            <a:pPr marL="0" indent="0" algn="ctr">
              <a:buNone/>
            </a:pPr>
            <a:r>
              <a:rPr lang="fi-FI" dirty="0" smtClean="0"/>
              <a:t>Huolehtimalla paremman johtamisen edellytyksistä ja osaamisesta myös tuloksellisuus kasvaa. </a:t>
            </a:r>
            <a:endParaRPr lang="fi-FI" dirty="0"/>
          </a:p>
          <a:p>
            <a:pPr marL="0" indent="0">
              <a:buNone/>
            </a:pP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18.8.2014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4</a:t>
            </a:fld>
            <a:endParaRPr lang="fi-FI"/>
          </a:p>
        </p:txBody>
      </p:sp>
    </p:spTree>
    <p:extLst>
      <p:ext uri="{BB962C8B-B14F-4D97-AF65-F5344CB8AC3E}">
        <p14:creationId xmlns:p14="http://schemas.microsoft.com/office/powerpoint/2010/main" val="478527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548680"/>
            <a:ext cx="7776000" cy="796950"/>
          </a:xfrm>
        </p:spPr>
        <p:txBody>
          <a:bodyPr>
            <a:normAutofit fontScale="90000"/>
          </a:bodyPr>
          <a:lstStyle/>
          <a:p>
            <a:pPr algn="ctr"/>
            <a:r>
              <a:rPr lang="fi-FI" dirty="0" smtClean="0"/>
              <a:t>HENKILÖSTÖ VOIMAVARANA-OHJELMAN LÄHTÖKOHTIA</a:t>
            </a:r>
            <a:endParaRPr lang="fi-FI" dirty="0"/>
          </a:p>
        </p:txBody>
      </p:sp>
      <p:sp>
        <p:nvSpPr>
          <p:cNvPr id="3" name="Sisällön paikkamerkki 2"/>
          <p:cNvSpPr>
            <a:spLocks noGrp="1"/>
          </p:cNvSpPr>
          <p:nvPr>
            <p:ph sz="quarter" idx="13"/>
          </p:nvPr>
        </p:nvSpPr>
        <p:spPr>
          <a:xfrm>
            <a:off x="611560" y="1412776"/>
            <a:ext cx="7920235" cy="4608612"/>
          </a:xfrm>
        </p:spPr>
        <p:txBody>
          <a:bodyPr>
            <a:normAutofit fontScale="85000" lnSpcReduction="20000"/>
          </a:bodyPr>
          <a:lstStyle/>
          <a:p>
            <a:pPr marL="0" indent="0" algn="ctr">
              <a:buNone/>
            </a:pPr>
            <a:r>
              <a:rPr lang="fi-FI" dirty="0" smtClean="0"/>
              <a:t>Turun kaupungissa </a:t>
            </a:r>
            <a:r>
              <a:rPr lang="fi-FI" dirty="0"/>
              <a:t>on käynnistetty osana toimintamallin uudistusohjelmaa myös </a:t>
            </a:r>
            <a:r>
              <a:rPr lang="fi-FI" dirty="0">
                <a:effectLst>
                  <a:outerShdw blurRad="38100" dist="38100" dir="2700000" algn="tl">
                    <a:srgbClr val="000000">
                      <a:alpha val="43137"/>
                    </a:srgbClr>
                  </a:outerShdw>
                </a:effectLst>
              </a:rPr>
              <a:t>Paremman johtamisen </a:t>
            </a:r>
            <a:r>
              <a:rPr lang="fi-FI" dirty="0"/>
              <a:t>kokonaisuus, jolla on tarkoitus taata </a:t>
            </a:r>
            <a:r>
              <a:rPr lang="fi-FI" dirty="0" smtClean="0"/>
              <a:t>koko henkilöstölle </a:t>
            </a:r>
            <a:r>
              <a:rPr lang="fi-FI" dirty="0"/>
              <a:t>oikeudenmukainen ja ammattitaitoinen johtaminen. Silloin, kun voimme uskoa, että kohtelumme on kunnioittavaa ja oikeudenmukaista, on sitoutuminen työnantajan tavoitteiden toteuttamiseen helppoa</a:t>
            </a:r>
            <a:r>
              <a:rPr lang="fi-FI" dirty="0" smtClean="0"/>
              <a:t>. Arjen toimivien käytäntöjen myötä syntyy myös hyvä työnantajamaine, ei erillisillä päätöksillä tai kampanjoilla.</a:t>
            </a:r>
            <a:endParaRPr lang="fi-FI" dirty="0"/>
          </a:p>
          <a:p>
            <a:pPr marL="0" indent="0" algn="ctr">
              <a:buNone/>
            </a:pPr>
            <a:r>
              <a:rPr lang="fi-FI" dirty="0"/>
              <a:t> </a:t>
            </a:r>
          </a:p>
          <a:p>
            <a:pPr marL="0" indent="0" algn="ctr">
              <a:buNone/>
            </a:pPr>
            <a:r>
              <a:rPr lang="fi-FI" dirty="0"/>
              <a:t>Tulevalla kaudella kuntatalouden muutos on tosiasia jo </a:t>
            </a:r>
            <a:r>
              <a:rPr lang="fi-FI" dirty="0" smtClean="0"/>
              <a:t>valtion </a:t>
            </a:r>
            <a:r>
              <a:rPr lang="fi-FI" dirty="0"/>
              <a:t>asettamien tavoitteiden ja kuntien talouden kestävyyskysymysten takia – siitä syystä meidän on varmistettava, että työn edellytykset ovat sillä tasolla, että meillä on mahdollista taipua tarvittaviin joustoihin ilman selkärangan katkeamista. Samalla meidän on kyettävä varmistamaan, että </a:t>
            </a:r>
            <a:r>
              <a:rPr lang="fi-FI" dirty="0" smtClean="0"/>
              <a:t>Turun kaupungissa </a:t>
            </a:r>
            <a:r>
              <a:rPr lang="fi-FI" dirty="0"/>
              <a:t>on ammattitaitoista henkilökuntaa riittävästi tuottamaan yhä vaativampia palveluita kasvavalle kuntalaisten joukolle.</a:t>
            </a:r>
          </a:p>
          <a:p>
            <a:pPr marL="0" indent="0" algn="ctr">
              <a:buNone/>
            </a:pPr>
            <a:r>
              <a:rPr lang="fi-FI" dirty="0"/>
              <a:t> </a:t>
            </a:r>
          </a:p>
          <a:p>
            <a:pPr marL="0" indent="0" algn="ctr">
              <a:buNone/>
            </a:pPr>
            <a:r>
              <a:rPr lang="fi-FI" dirty="0"/>
              <a:t>Henkilöstö </a:t>
            </a:r>
            <a:r>
              <a:rPr lang="fi-FI" dirty="0" err="1"/>
              <a:t>voimavarana-ohjelman</a:t>
            </a:r>
            <a:r>
              <a:rPr lang="fi-FI" dirty="0"/>
              <a:t> avulla </a:t>
            </a:r>
            <a:r>
              <a:rPr lang="fi-FI" dirty="0" smtClean="0"/>
              <a:t>selkiytetään työantajan </a:t>
            </a:r>
            <a:r>
              <a:rPr lang="fi-FI" dirty="0"/>
              <a:t>sekä koko henkilöstön vastuuta siitä, minkälainen työpaikka </a:t>
            </a:r>
            <a:r>
              <a:rPr lang="fi-FI" dirty="0" smtClean="0"/>
              <a:t>Turun kaupunki </a:t>
            </a:r>
            <a:r>
              <a:rPr lang="fi-FI" dirty="0"/>
              <a:t>on. Tavoitteena on , että me </a:t>
            </a:r>
            <a:r>
              <a:rPr lang="fi-FI" dirty="0" smtClean="0"/>
              <a:t>kaikki </a:t>
            </a:r>
            <a:r>
              <a:rPr lang="fi-FI" dirty="0"/>
              <a:t>kokisimme, että työ on etuoikeus ja voimme olla työstämme ylpeitä.</a:t>
            </a:r>
          </a:p>
          <a:p>
            <a:pPr marL="0" indent="0" algn="ctr">
              <a:buNone/>
            </a:pPr>
            <a:r>
              <a:rPr lang="fi-FI" dirty="0"/>
              <a:t> </a:t>
            </a:r>
          </a:p>
          <a:p>
            <a:pPr algn="ct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18.8.2014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5</a:t>
            </a:fld>
            <a:endParaRPr lang="fi-FI"/>
          </a:p>
        </p:txBody>
      </p:sp>
    </p:spTree>
    <p:extLst>
      <p:ext uri="{BB962C8B-B14F-4D97-AF65-F5344CB8AC3E}">
        <p14:creationId xmlns:p14="http://schemas.microsoft.com/office/powerpoint/2010/main" val="2227626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dirty="0" smtClean="0"/>
              <a:t>    TURUN KAUPUNGIN HENKILÖSTÖOHJELMAN 2014-2017</a:t>
            </a:r>
            <a:br>
              <a:rPr lang="fi-FI" dirty="0" smtClean="0"/>
            </a:br>
            <a:r>
              <a:rPr lang="fi-FI" dirty="0" smtClean="0"/>
              <a:t>PAINOPISTEALUEET</a:t>
            </a:r>
            <a:endParaRPr lang="fi-FI" dirty="0"/>
          </a:p>
        </p:txBody>
      </p:sp>
      <p:sp>
        <p:nvSpPr>
          <p:cNvPr id="3" name="Sisällön paikkamerkki 2"/>
          <p:cNvSpPr>
            <a:spLocks noGrp="1"/>
          </p:cNvSpPr>
          <p:nvPr>
            <p:ph sz="quarter" idx="13"/>
          </p:nvPr>
        </p:nvSpPr>
        <p:spPr/>
        <p:txBody>
          <a:bodyPr>
            <a:normAutofit fontScale="92500" lnSpcReduction="20000"/>
          </a:bodyPr>
          <a:lstStyle/>
          <a:p>
            <a:pPr marL="457200" indent="-457200">
              <a:buFont typeface="+mj-lt"/>
              <a:buAutoNum type="arabicPeriod"/>
            </a:pPr>
            <a:r>
              <a:rPr lang="fi-FI" dirty="0" smtClean="0"/>
              <a:t>Turussa jokaisen tulee voida kokea, että työ lisää hyvinvointia</a:t>
            </a:r>
          </a:p>
          <a:p>
            <a:pPr lvl="1"/>
            <a:r>
              <a:rPr lang="fi-FI" dirty="0" smtClean="0"/>
              <a:t>Tehtävänkuvat (sis. perustehtävän määrittelyn) ja vastuut ovat selkeät</a:t>
            </a:r>
          </a:p>
          <a:p>
            <a:pPr lvl="1"/>
            <a:r>
              <a:rPr lang="fi-FI" dirty="0" smtClean="0"/>
              <a:t>Työt on priorisoitu</a:t>
            </a:r>
          </a:p>
          <a:p>
            <a:pPr lvl="1"/>
            <a:r>
              <a:rPr lang="fi-FI" dirty="0" smtClean="0"/>
              <a:t>Toimintaedellytykset (resurssit ja tilat) ovat riittävät</a:t>
            </a:r>
          </a:p>
          <a:p>
            <a:pPr lvl="1"/>
            <a:r>
              <a:rPr lang="fi-FI" dirty="0" smtClean="0"/>
              <a:t>Erilaisuus on voimavara</a:t>
            </a:r>
          </a:p>
          <a:p>
            <a:pPr marL="342900" indent="-342900">
              <a:buFont typeface="+mj-lt"/>
              <a:buAutoNum type="arabicPeriod"/>
            </a:pPr>
            <a:r>
              <a:rPr lang="fi-FI" dirty="0" smtClean="0"/>
              <a:t>Aktiivinen osaamisen ennakointi</a:t>
            </a:r>
          </a:p>
          <a:p>
            <a:pPr lvl="1"/>
            <a:r>
              <a:rPr lang="fi-FI" dirty="0" smtClean="0"/>
              <a:t>Osaaminen on riittävällä tasolla</a:t>
            </a:r>
          </a:p>
          <a:p>
            <a:pPr lvl="1"/>
            <a:r>
              <a:rPr lang="fi-FI" dirty="0" smtClean="0"/>
              <a:t>Urapolkujen mahdollistaminen / osaamisen laajentaminen</a:t>
            </a:r>
          </a:p>
          <a:p>
            <a:pPr lvl="1"/>
            <a:r>
              <a:rPr lang="fi-FI" dirty="0" smtClean="0"/>
              <a:t>Kelpoisuusvaatimukset ovat mielekkäät</a:t>
            </a:r>
          </a:p>
          <a:p>
            <a:pPr lvl="1"/>
            <a:r>
              <a:rPr lang="fi-FI" dirty="0" smtClean="0"/>
              <a:t>Resurssien sijoittuminen on tarpeita vastaavaa ja joustavaa</a:t>
            </a:r>
          </a:p>
          <a:p>
            <a:pPr lvl="1"/>
            <a:r>
              <a:rPr lang="fi-FI" dirty="0" smtClean="0"/>
              <a:t>Hyödynnämme teknologian tuomia mahdollisuuksia</a:t>
            </a:r>
          </a:p>
          <a:p>
            <a:pPr marL="342900" indent="-342900">
              <a:buFont typeface="+mj-lt"/>
              <a:buAutoNum type="arabicPeriod"/>
            </a:pPr>
            <a:r>
              <a:rPr lang="fi-FI" dirty="0" smtClean="0"/>
              <a:t>Turku on vetovoimainen työnantaja </a:t>
            </a:r>
          </a:p>
          <a:p>
            <a:pPr lvl="1"/>
            <a:r>
              <a:rPr lang="fi-FI" dirty="0" smtClean="0"/>
              <a:t>Toimintatavat ovat nykyaikaiset ja mielekkäät</a:t>
            </a:r>
          </a:p>
          <a:p>
            <a:pPr lvl="1"/>
            <a:r>
              <a:rPr lang="fi-FI" dirty="0" smtClean="0"/>
              <a:t>Palkitseminen </a:t>
            </a:r>
          </a:p>
          <a:p>
            <a:pPr lvl="1"/>
            <a:r>
              <a:rPr lang="fi-FI" dirty="0" err="1" smtClean="0"/>
              <a:t>Työhyvinvointi</a:t>
            </a:r>
            <a:endParaRPr lang="fi-FI" dirty="0" smtClean="0"/>
          </a:p>
          <a:p>
            <a:pPr lvl="1"/>
            <a:r>
              <a:rPr lang="fi-FI" dirty="0" smtClean="0"/>
              <a:t>Kustannustehokkuus / tuottavuus</a:t>
            </a:r>
          </a:p>
          <a:p>
            <a:pPr lvl="1"/>
            <a:r>
              <a:rPr lang="fi-FI" dirty="0" smtClean="0"/>
              <a:t>Aktiivinen viestintä</a:t>
            </a:r>
          </a:p>
          <a:p>
            <a:pPr marL="457200" lvl="1" indent="0">
              <a:buNone/>
            </a:pPr>
            <a:endParaRPr lang="fi-FI" dirty="0" smtClean="0"/>
          </a:p>
          <a:p>
            <a:pPr lvl="1"/>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18.8.2014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6</a:t>
            </a:fld>
            <a:endParaRPr lang="fi-FI"/>
          </a:p>
        </p:txBody>
      </p:sp>
      <p:sp>
        <p:nvSpPr>
          <p:cNvPr id="7" name="Nuoli oikealle 6"/>
          <p:cNvSpPr/>
          <p:nvPr/>
        </p:nvSpPr>
        <p:spPr>
          <a:xfrm>
            <a:off x="1835696" y="90340"/>
            <a:ext cx="978408" cy="484632"/>
          </a:xfrm>
          <a:prstGeom prst="right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 name="Nuoli ylös ja alas 8"/>
          <p:cNvSpPr/>
          <p:nvPr/>
        </p:nvSpPr>
        <p:spPr>
          <a:xfrm>
            <a:off x="107504" y="1340768"/>
            <a:ext cx="576064" cy="4536504"/>
          </a:xfrm>
          <a:prstGeom prst="upDownArrow">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fi-FI"/>
          </a:p>
        </p:txBody>
      </p:sp>
      <p:sp>
        <p:nvSpPr>
          <p:cNvPr id="10" name="Tekstiruutu 9"/>
          <p:cNvSpPr txBox="1"/>
          <p:nvPr/>
        </p:nvSpPr>
        <p:spPr>
          <a:xfrm>
            <a:off x="251520" y="1623861"/>
            <a:ext cx="216024" cy="3970318"/>
          </a:xfrm>
          <a:prstGeom prst="rect">
            <a:avLst/>
          </a:prstGeom>
          <a:noFill/>
        </p:spPr>
        <p:txBody>
          <a:bodyPr wrap="square" rtlCol="0">
            <a:spAutoFit/>
          </a:bodyPr>
          <a:lstStyle/>
          <a:p>
            <a:pPr algn="r"/>
            <a:r>
              <a:rPr lang="fi-FI" sz="1400" dirty="0" smtClean="0"/>
              <a:t>PAREMPI JOHTAMINEN</a:t>
            </a:r>
            <a:endParaRPr lang="fi-FI" sz="1400" dirty="0"/>
          </a:p>
        </p:txBody>
      </p:sp>
    </p:spTree>
    <p:extLst>
      <p:ext uri="{BB962C8B-B14F-4D97-AF65-F5344CB8AC3E}">
        <p14:creationId xmlns:p14="http://schemas.microsoft.com/office/powerpoint/2010/main" val="700016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548680"/>
            <a:ext cx="7776000" cy="648072"/>
          </a:xfrm>
        </p:spPr>
        <p:txBody>
          <a:bodyPr>
            <a:normAutofit fontScale="90000"/>
          </a:bodyPr>
          <a:lstStyle/>
          <a:p>
            <a:pPr lvl="0" algn="ctr"/>
            <a:r>
              <a:rPr lang="fi-FI" dirty="0" smtClean="0">
                <a:solidFill>
                  <a:prstClr val="black"/>
                </a:solidFill>
                <a:latin typeface="Arial" pitchFamily="34" charset="0"/>
                <a:ea typeface="Calibri" pitchFamily="34" charset="0"/>
                <a:cs typeface="Calibri" pitchFamily="34" charset="0"/>
              </a:rPr>
              <a:t/>
            </a:r>
            <a:br>
              <a:rPr lang="fi-FI" dirty="0" smtClean="0">
                <a:solidFill>
                  <a:prstClr val="black"/>
                </a:solidFill>
                <a:latin typeface="Arial" pitchFamily="34" charset="0"/>
                <a:ea typeface="Calibri" pitchFamily="34" charset="0"/>
                <a:cs typeface="Calibri" pitchFamily="34" charset="0"/>
              </a:rPr>
            </a:br>
            <a:r>
              <a:rPr lang="fi-FI" dirty="0">
                <a:solidFill>
                  <a:prstClr val="black"/>
                </a:solidFill>
                <a:latin typeface="Arial" pitchFamily="34" charset="0"/>
                <a:ea typeface="Calibri" pitchFamily="34" charset="0"/>
                <a:cs typeface="Calibri" pitchFamily="34" charset="0"/>
              </a:rPr>
              <a:t/>
            </a:r>
            <a:br>
              <a:rPr lang="fi-FI" dirty="0">
                <a:solidFill>
                  <a:prstClr val="black"/>
                </a:solidFill>
                <a:latin typeface="Arial" pitchFamily="34" charset="0"/>
                <a:ea typeface="Calibri" pitchFamily="34" charset="0"/>
                <a:cs typeface="Calibri" pitchFamily="34" charset="0"/>
              </a:rPr>
            </a:br>
            <a:r>
              <a:rPr lang="fi-FI" dirty="0" smtClean="0">
                <a:solidFill>
                  <a:prstClr val="black"/>
                </a:solidFill>
                <a:latin typeface="Arial" pitchFamily="34" charset="0"/>
                <a:ea typeface="Calibri" pitchFamily="34" charset="0"/>
                <a:cs typeface="Calibri" pitchFamily="34" charset="0"/>
              </a:rPr>
              <a:t/>
            </a:r>
            <a:br>
              <a:rPr lang="fi-FI" dirty="0" smtClean="0">
                <a:solidFill>
                  <a:prstClr val="black"/>
                </a:solidFill>
                <a:latin typeface="Arial" pitchFamily="34" charset="0"/>
                <a:ea typeface="Calibri" pitchFamily="34" charset="0"/>
                <a:cs typeface="Calibri" pitchFamily="34" charset="0"/>
              </a:rPr>
            </a:br>
            <a:r>
              <a:rPr lang="fi-FI" dirty="0" smtClean="0">
                <a:solidFill>
                  <a:prstClr val="black"/>
                </a:solidFill>
                <a:latin typeface="Arial" pitchFamily="34" charset="0"/>
                <a:ea typeface="Calibri" pitchFamily="34" charset="0"/>
                <a:cs typeface="Calibri" pitchFamily="34" charset="0"/>
              </a:rPr>
              <a:t/>
            </a:r>
            <a:br>
              <a:rPr lang="fi-FI" dirty="0" smtClean="0">
                <a:solidFill>
                  <a:prstClr val="black"/>
                </a:solidFill>
                <a:latin typeface="Arial" pitchFamily="34" charset="0"/>
                <a:ea typeface="Calibri" pitchFamily="34" charset="0"/>
                <a:cs typeface="Calibri" pitchFamily="34" charset="0"/>
              </a:rPr>
            </a:br>
            <a:r>
              <a:rPr lang="fi-FI" dirty="0">
                <a:solidFill>
                  <a:prstClr val="black"/>
                </a:solidFill>
                <a:latin typeface="Arial" pitchFamily="34" charset="0"/>
                <a:ea typeface="Calibri" pitchFamily="34" charset="0"/>
                <a:cs typeface="Calibri" pitchFamily="34" charset="0"/>
              </a:rPr>
              <a:t/>
            </a:r>
            <a:br>
              <a:rPr lang="fi-FI" dirty="0">
                <a:solidFill>
                  <a:prstClr val="black"/>
                </a:solidFill>
                <a:latin typeface="Arial" pitchFamily="34" charset="0"/>
                <a:ea typeface="Calibri" pitchFamily="34" charset="0"/>
                <a:cs typeface="Calibri" pitchFamily="34" charset="0"/>
              </a:rPr>
            </a:br>
            <a:r>
              <a:rPr lang="fi-FI" sz="2700" dirty="0" smtClean="0">
                <a:solidFill>
                  <a:prstClr val="black"/>
                </a:solidFill>
                <a:latin typeface="Arial" pitchFamily="34" charset="0"/>
                <a:ea typeface="Calibri" pitchFamily="34" charset="0"/>
                <a:cs typeface="Calibri" pitchFamily="34" charset="0"/>
              </a:rPr>
              <a:t>Turussa </a:t>
            </a:r>
            <a:r>
              <a:rPr lang="fi-FI" sz="2700" dirty="0">
                <a:solidFill>
                  <a:prstClr val="black"/>
                </a:solidFill>
                <a:latin typeface="Arial" pitchFamily="34" charset="0"/>
                <a:ea typeface="Calibri" pitchFamily="34" charset="0"/>
                <a:cs typeface="Calibri" pitchFamily="34" charset="0"/>
              </a:rPr>
              <a:t>jokaisen tulee voida kokea, että työ lisää </a:t>
            </a:r>
            <a:r>
              <a:rPr lang="fi-FI" sz="2700" dirty="0" smtClean="0">
                <a:solidFill>
                  <a:prstClr val="black"/>
                </a:solidFill>
                <a:latin typeface="Arial" pitchFamily="34" charset="0"/>
                <a:ea typeface="Calibri" pitchFamily="34" charset="0"/>
                <a:cs typeface="Calibri" pitchFamily="34" charset="0"/>
              </a:rPr>
              <a:t>hyvinvointia</a:t>
            </a:r>
            <a:endParaRPr lang="fi-FI" dirty="0"/>
          </a:p>
        </p:txBody>
      </p:sp>
      <p:graphicFrame>
        <p:nvGraphicFramePr>
          <p:cNvPr id="7" name="Sisällön paikkamerkki 6"/>
          <p:cNvGraphicFramePr>
            <a:graphicFrameLocks noGrp="1"/>
          </p:cNvGraphicFramePr>
          <p:nvPr>
            <p:ph sz="quarter" idx="13"/>
            <p:extLst>
              <p:ext uri="{D42A27DB-BD31-4B8C-83A1-F6EECF244321}">
                <p14:modId xmlns:p14="http://schemas.microsoft.com/office/powerpoint/2010/main" val="4140003961"/>
              </p:ext>
            </p:extLst>
          </p:nvPr>
        </p:nvGraphicFramePr>
        <p:xfrm>
          <a:off x="684857" y="2132856"/>
          <a:ext cx="7775575" cy="3508074"/>
        </p:xfrm>
        <a:graphic>
          <a:graphicData uri="http://schemas.openxmlformats.org/drawingml/2006/table">
            <a:tbl>
              <a:tblPr firstRow="1" bandRow="1"/>
              <a:tblGrid>
                <a:gridCol w="1755914"/>
                <a:gridCol w="475045"/>
                <a:gridCol w="2016224"/>
                <a:gridCol w="791644"/>
                <a:gridCol w="687284"/>
                <a:gridCol w="687284"/>
                <a:gridCol w="614031"/>
                <a:gridCol w="748149"/>
              </a:tblGrid>
              <a:tr h="413663">
                <a:tc gridSpan="2">
                  <a:txBody>
                    <a:bodyPr/>
                    <a:lstStyle/>
                    <a:p>
                      <a:pPr>
                        <a:spcAft>
                          <a:spcPts val="0"/>
                        </a:spcAft>
                      </a:pPr>
                      <a:r>
                        <a:rPr lang="fi-FI" sz="900" baseline="0" dirty="0" smtClean="0">
                          <a:solidFill>
                            <a:schemeClr val="tx1"/>
                          </a:solidFill>
                          <a:effectLst/>
                          <a:latin typeface="Arial"/>
                          <a:ea typeface="Calibri"/>
                          <a:cs typeface="Calibri"/>
                        </a:rPr>
                        <a:t>Alatavoite</a:t>
                      </a:r>
                      <a:endParaRPr lang="fi-FI" sz="900" dirty="0">
                        <a:solidFill>
                          <a:schemeClr val="tx1"/>
                        </a:solidFill>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spcAft>
                          <a:spcPts val="0"/>
                        </a:spcAft>
                      </a:pPr>
                      <a:r>
                        <a:rPr lang="fi-FI" sz="900" dirty="0">
                          <a:effectLst/>
                          <a:latin typeface="Arial"/>
                          <a:ea typeface="Calibri"/>
                          <a:cs typeface="Calibri"/>
                        </a:rPr>
                        <a:t>Mittari</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ctr">
                        <a:spcAft>
                          <a:spcPts val="0"/>
                        </a:spcAft>
                      </a:pPr>
                      <a:r>
                        <a:rPr lang="fi-FI" sz="900">
                          <a:effectLst/>
                          <a:latin typeface="Arial"/>
                          <a:ea typeface="Calibri"/>
                          <a:cs typeface="Calibri"/>
                        </a:rPr>
                        <a:t>Lähtötaso</a:t>
                      </a:r>
                      <a:br>
                        <a:rPr lang="fi-FI" sz="900">
                          <a:effectLst/>
                          <a:latin typeface="Arial"/>
                          <a:ea typeface="Calibri"/>
                          <a:cs typeface="Calibri"/>
                        </a:rPr>
                      </a:br>
                      <a:r>
                        <a:rPr lang="fi-FI" sz="900">
                          <a:effectLst/>
                          <a:latin typeface="Arial"/>
                          <a:ea typeface="Calibri"/>
                          <a:cs typeface="Calibri"/>
                        </a:rPr>
                        <a:t>2013</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gridSpan="4">
                  <a:txBody>
                    <a:bodyPr/>
                    <a:lstStyle/>
                    <a:p>
                      <a:pPr>
                        <a:spcAft>
                          <a:spcPts val="0"/>
                        </a:spcAft>
                      </a:pPr>
                      <a:r>
                        <a:rPr lang="fi-FI" sz="900">
                          <a:effectLst/>
                          <a:latin typeface="Arial"/>
                          <a:ea typeface="Calibri"/>
                          <a:cs typeface="Calibri"/>
                        </a:rPr>
                        <a:t>Tavoitearvo</a:t>
                      </a:r>
                    </a:p>
                    <a:p>
                      <a:pPr>
                        <a:spcAft>
                          <a:spcPts val="0"/>
                        </a:spcAft>
                      </a:pPr>
                      <a:r>
                        <a:rPr lang="fi-FI" sz="900">
                          <a:effectLst/>
                          <a:latin typeface="Arial"/>
                          <a:ea typeface="Calibri"/>
                          <a:cs typeface="Calibri"/>
                        </a:rPr>
                        <a:t>2014             2015             2016           2017</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hMerge="1">
                  <a:txBody>
                    <a:bodyPr/>
                    <a:lstStyle/>
                    <a:p>
                      <a:endParaRPr lang="fi-FI"/>
                    </a:p>
                  </a:txBody>
                  <a:tcPr/>
                </a:tc>
                <a:tc hMerge="1">
                  <a:txBody>
                    <a:bodyPr/>
                    <a:lstStyle/>
                    <a:p>
                      <a:endParaRPr lang="fi-FI"/>
                    </a:p>
                  </a:txBody>
                  <a:tcPr/>
                </a:tc>
                <a:tc hMerge="1">
                  <a:txBody>
                    <a:bodyPr/>
                    <a:lstStyle/>
                    <a:p>
                      <a:endParaRPr lang="fi-FI"/>
                    </a:p>
                  </a:txBody>
                  <a:tcPr/>
                </a:tc>
              </a:tr>
              <a:tr h="810473">
                <a:tc gridSpan="2">
                  <a:txBody>
                    <a:bodyPr/>
                    <a:lstStyle/>
                    <a:p>
                      <a:pPr>
                        <a:spcAft>
                          <a:spcPts val="0"/>
                        </a:spcAft>
                      </a:pPr>
                      <a:r>
                        <a:rPr lang="fi-FI" sz="900" dirty="0">
                          <a:effectLst/>
                          <a:latin typeface="Arial"/>
                          <a:ea typeface="Calibri"/>
                          <a:cs typeface="Calibri"/>
                        </a:rPr>
                        <a:t>Tehtävänkuvat (sis. perustehtävän määrittelyn) ja vastuut ovat </a:t>
                      </a:r>
                      <a:r>
                        <a:rPr lang="fi-FI" sz="900" dirty="0" smtClean="0">
                          <a:effectLst/>
                          <a:latin typeface="Arial"/>
                          <a:ea typeface="Calibri"/>
                          <a:cs typeface="Calibri"/>
                        </a:rPr>
                        <a:t>selkeät – joka tehtävälle tulee löytyä tehtävänkuvaus</a:t>
                      </a: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solidFill>
                            <a:schemeClr val="tx1"/>
                          </a:solidFill>
                          <a:effectLst/>
                          <a:latin typeface="Arial"/>
                          <a:ea typeface="Calibri"/>
                          <a:cs typeface="Calibri"/>
                        </a:rPr>
                        <a:t>%- osuus tehtävistä, joille ajantasainen tehtävänkuvaus on </a:t>
                      </a:r>
                      <a:r>
                        <a:rPr lang="fi-FI" sz="900" dirty="0" smtClean="0">
                          <a:solidFill>
                            <a:schemeClr val="tx1"/>
                          </a:solidFill>
                          <a:effectLst/>
                          <a:latin typeface="Arial"/>
                          <a:ea typeface="Calibri"/>
                          <a:cs typeface="Calibri"/>
                        </a:rPr>
                        <a:t>tallennettu keskitetysti</a:t>
                      </a:r>
                      <a:endParaRPr lang="fi-FI" sz="900" dirty="0">
                        <a:solidFill>
                          <a:schemeClr val="tx1"/>
                        </a:solidFill>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ctr">
                        <a:spcAft>
                          <a:spcPts val="0"/>
                        </a:spcAft>
                      </a:pPr>
                      <a:r>
                        <a:rPr lang="fi-FI" sz="900">
                          <a:effectLst/>
                          <a:latin typeface="Arial"/>
                          <a:ea typeface="Calibri"/>
                          <a:cs typeface="Calibri"/>
                        </a:rPr>
                        <a:t>-</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pilotin osuus</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25%</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smtClean="0">
                          <a:effectLst/>
                          <a:latin typeface="Arial"/>
                          <a:ea typeface="Calibri"/>
                          <a:cs typeface="Calibri"/>
                        </a:rPr>
                        <a:t>55%</a:t>
                      </a: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smtClean="0">
                          <a:effectLst/>
                          <a:latin typeface="Arial"/>
                          <a:ea typeface="Calibri"/>
                          <a:cs typeface="Calibri"/>
                        </a:rPr>
                        <a:t>85%</a:t>
                      </a: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930742">
                <a:tc gridSpan="2">
                  <a:txBody>
                    <a:bodyPr/>
                    <a:lstStyle/>
                    <a:p>
                      <a:pPr>
                        <a:spcAft>
                          <a:spcPts val="0"/>
                        </a:spcAft>
                      </a:pPr>
                      <a:r>
                        <a:rPr lang="fi-FI" sz="900" dirty="0">
                          <a:effectLst/>
                          <a:latin typeface="Arial"/>
                          <a:ea typeface="Calibri"/>
                          <a:cs typeface="Calibri"/>
                        </a:rPr>
                        <a:t>Toimintaedellytykset </a:t>
                      </a:r>
                      <a:r>
                        <a:rPr lang="fi-FI" sz="900" dirty="0" smtClean="0">
                          <a:effectLst/>
                          <a:latin typeface="Arial"/>
                          <a:ea typeface="Calibri"/>
                          <a:cs typeface="Calibri"/>
                        </a:rPr>
                        <a:t>ovat laadukasta</a:t>
                      </a:r>
                      <a:r>
                        <a:rPr lang="fi-FI" sz="900" baseline="0" dirty="0" smtClean="0">
                          <a:effectLst/>
                          <a:latin typeface="Arial"/>
                          <a:ea typeface="Calibri"/>
                          <a:cs typeface="Calibri"/>
                        </a:rPr>
                        <a:t> työtä tukevat</a:t>
                      </a:r>
                      <a:r>
                        <a:rPr lang="fi-FI" sz="900" dirty="0" smtClean="0">
                          <a:effectLst/>
                          <a:latin typeface="Arial"/>
                          <a:ea typeface="Calibri"/>
                          <a:cs typeface="Calibri"/>
                        </a:rPr>
                        <a:t>: </a:t>
                      </a:r>
                      <a:r>
                        <a:rPr lang="fi-FI" sz="900" baseline="0" dirty="0" smtClean="0">
                          <a:effectLst/>
                          <a:latin typeface="Arial"/>
                          <a:ea typeface="Calibri"/>
                          <a:cs typeface="Calibri"/>
                        </a:rPr>
                        <a:t>resurssien riittävyys sekä työympäristön soveltuvuus työhön ovat kunnossa</a:t>
                      </a: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smtClean="0">
                          <a:effectLst/>
                          <a:latin typeface="+mn-lt"/>
                          <a:ea typeface="Calibri"/>
                          <a:cs typeface="Calibri"/>
                        </a:rPr>
                        <a:t>Resurssit työhön riittävät: työstressi (</a:t>
                      </a:r>
                      <a:r>
                        <a:rPr lang="fi-FI" sz="900" dirty="0" smtClean="0">
                          <a:effectLst/>
                          <a:latin typeface="Arial"/>
                          <a:ea typeface="Calibri"/>
                          <a:cs typeface="Calibri"/>
                        </a:rPr>
                        <a:t>Kunta 10) </a:t>
                      </a:r>
                      <a:endParaRPr lang="fi-FI" sz="900" dirty="0">
                        <a:effectLst/>
                        <a:latin typeface="Arial"/>
                        <a:ea typeface="Calibri"/>
                        <a:cs typeface="Calibri"/>
                      </a:endParaRP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p>
                      <a:pPr>
                        <a:spcAft>
                          <a:spcPts val="0"/>
                        </a:spcAft>
                      </a:pPr>
                      <a:r>
                        <a:rPr lang="fi-FI" sz="900" dirty="0">
                          <a:effectLst/>
                          <a:latin typeface="Arial"/>
                          <a:ea typeface="Calibri"/>
                          <a:cs typeface="Calibri"/>
                        </a:rPr>
                        <a:t>Työpaikoilla tehty vaarojen ja riskien analyysi </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ctr">
                        <a:spcAft>
                          <a:spcPts val="0"/>
                        </a:spcAft>
                      </a:pPr>
                      <a:r>
                        <a:rPr lang="fi-FI" sz="900" dirty="0">
                          <a:effectLst/>
                          <a:latin typeface="Arial"/>
                          <a:ea typeface="Calibri"/>
                          <a:cs typeface="Calibri"/>
                        </a:rPr>
                        <a:t>-0,04</a:t>
                      </a:r>
                    </a:p>
                    <a:p>
                      <a:pPr algn="ctr">
                        <a:spcAft>
                          <a:spcPts val="0"/>
                        </a:spcAft>
                      </a:pPr>
                      <a:r>
                        <a:rPr lang="fi-FI" sz="900" dirty="0">
                          <a:effectLst/>
                          <a:latin typeface="Arial"/>
                          <a:ea typeface="Calibri"/>
                          <a:cs typeface="Calibri"/>
                        </a:rPr>
                        <a:t> </a:t>
                      </a:r>
                    </a:p>
                    <a:p>
                      <a:pPr algn="ctr">
                        <a:spcAft>
                          <a:spcPts val="0"/>
                        </a:spcAft>
                      </a:pPr>
                      <a:r>
                        <a:rPr lang="fi-FI" sz="900" dirty="0">
                          <a:effectLst/>
                          <a:latin typeface="Arial"/>
                          <a:ea typeface="Calibri"/>
                          <a:cs typeface="Calibri"/>
                        </a:rPr>
                        <a:t> </a:t>
                      </a:r>
                    </a:p>
                    <a:p>
                      <a:pPr algn="ctr">
                        <a:spcAft>
                          <a:spcPts val="0"/>
                        </a:spcAft>
                      </a:pPr>
                      <a:endParaRPr lang="fi-FI" sz="900" dirty="0" smtClean="0">
                        <a:effectLst/>
                        <a:latin typeface="Arial"/>
                        <a:ea typeface="Calibri"/>
                        <a:cs typeface="Calibri"/>
                      </a:endParaRPr>
                    </a:p>
                    <a:p>
                      <a:pPr algn="ctr">
                        <a:spcAft>
                          <a:spcPts val="0"/>
                        </a:spcAft>
                      </a:pPr>
                      <a:r>
                        <a:rPr lang="fi-FI" sz="900" dirty="0" smtClean="0">
                          <a:effectLst/>
                          <a:latin typeface="Arial"/>
                          <a:ea typeface="Calibri"/>
                          <a:cs typeface="Calibri"/>
                        </a:rPr>
                        <a:t>80</a:t>
                      </a:r>
                      <a:endParaRPr lang="fi-FI" sz="900" dirty="0">
                        <a:effectLst/>
                        <a:latin typeface="Arial"/>
                        <a:ea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&lt;0</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 </a:t>
                      </a:r>
                    </a:p>
                    <a:p>
                      <a:pPr>
                        <a:spcAft>
                          <a:spcPts val="0"/>
                        </a:spcAft>
                      </a:pPr>
                      <a:r>
                        <a:rPr lang="fi-FI" sz="900" dirty="0" smtClean="0">
                          <a:effectLst/>
                          <a:latin typeface="Arial"/>
                          <a:ea typeface="Calibri"/>
                          <a:cs typeface="Calibri"/>
                        </a:rPr>
                        <a:t>85</a:t>
                      </a:r>
                      <a:endParaRPr lang="fi-FI" sz="900" dirty="0">
                        <a:effectLst/>
                        <a:latin typeface="Arial"/>
                        <a:ea typeface="Calibri"/>
                        <a:cs typeface="Calibri"/>
                      </a:endParaRPr>
                    </a:p>
                    <a:p>
                      <a:pPr>
                        <a:spcAft>
                          <a:spcPts val="0"/>
                        </a:spcAft>
                      </a:pPr>
                      <a:r>
                        <a:rPr lang="fi-FI" sz="900" dirty="0">
                          <a:effectLst/>
                          <a:latin typeface="Arial"/>
                          <a:ea typeface="Calibri"/>
                          <a:cs typeface="Calibri"/>
                        </a:rPr>
                        <a:t> </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&lt;0</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90</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&lt;0</a:t>
                      </a:r>
                    </a:p>
                    <a:p>
                      <a:pPr>
                        <a:spcAft>
                          <a:spcPts val="0"/>
                        </a:spcAft>
                      </a:pPr>
                      <a:r>
                        <a:rPr lang="fi-FI" sz="900">
                          <a:effectLst/>
                          <a:latin typeface="Arial"/>
                          <a:ea typeface="Calibri"/>
                          <a:cs typeface="Calibri"/>
                        </a:rPr>
                        <a:t> </a:t>
                      </a:r>
                    </a:p>
                    <a:p>
                      <a:pPr>
                        <a:spcAft>
                          <a:spcPts val="0"/>
                        </a:spcAft>
                      </a:pPr>
                      <a:r>
                        <a:rPr lang="fi-FI" sz="900">
                          <a:effectLst/>
                          <a:latin typeface="Arial"/>
                          <a:ea typeface="Calibri"/>
                          <a:cs typeface="Calibri"/>
                        </a:rPr>
                        <a:t> </a:t>
                      </a:r>
                    </a:p>
                    <a:p>
                      <a:pPr>
                        <a:spcAft>
                          <a:spcPts val="0"/>
                        </a:spcAft>
                      </a:pPr>
                      <a:r>
                        <a:rPr lang="fi-FI" sz="900">
                          <a:effectLst/>
                          <a:latin typeface="Arial"/>
                          <a:ea typeface="Calibri"/>
                          <a:cs typeface="Calibri"/>
                        </a:rPr>
                        <a:t>95</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&lt;0</a:t>
                      </a:r>
                    </a:p>
                    <a:p>
                      <a:pPr>
                        <a:spcAft>
                          <a:spcPts val="0"/>
                        </a:spcAft>
                      </a:pPr>
                      <a:r>
                        <a:rPr lang="fi-FI" sz="900">
                          <a:effectLst/>
                          <a:latin typeface="Arial"/>
                          <a:ea typeface="Calibri"/>
                          <a:cs typeface="Calibri"/>
                        </a:rPr>
                        <a:t> </a:t>
                      </a:r>
                    </a:p>
                    <a:p>
                      <a:pPr>
                        <a:spcAft>
                          <a:spcPts val="0"/>
                        </a:spcAft>
                      </a:pPr>
                      <a:r>
                        <a:rPr lang="fi-FI" sz="900">
                          <a:effectLst/>
                          <a:latin typeface="Arial"/>
                          <a:ea typeface="Calibri"/>
                          <a:cs typeface="Calibri"/>
                        </a:rPr>
                        <a:t> </a:t>
                      </a:r>
                    </a:p>
                    <a:p>
                      <a:pPr>
                        <a:spcAft>
                          <a:spcPts val="0"/>
                        </a:spcAft>
                      </a:pPr>
                      <a:r>
                        <a:rPr lang="fi-FI" sz="900">
                          <a:effectLst/>
                          <a:latin typeface="Arial"/>
                          <a:ea typeface="Calibri"/>
                          <a:cs typeface="Calibri"/>
                        </a:rPr>
                        <a:t>100</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941466">
                <a:tc gridSpan="2">
                  <a:txBody>
                    <a:bodyPr/>
                    <a:lstStyle/>
                    <a:p>
                      <a:pPr>
                        <a:spcAft>
                          <a:spcPts val="0"/>
                        </a:spcAft>
                      </a:pPr>
                      <a:r>
                        <a:rPr lang="fi-FI" sz="900" dirty="0">
                          <a:effectLst/>
                          <a:latin typeface="Arial"/>
                          <a:ea typeface="Calibri"/>
                          <a:cs typeface="Calibri"/>
                        </a:rPr>
                        <a:t>Työssä jaksamista tukeva työnantajapolitiikka</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 </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highlight>
                            <a:srgbClr val="00FFFF"/>
                          </a:highlight>
                          <a:latin typeface="Arial"/>
                          <a:ea typeface="Calibri"/>
                          <a:cs typeface="Calibri"/>
                        </a:rPr>
                        <a:t>Sairauspoissaolot alle suurten kaupunkien keskiarvon</a:t>
                      </a:r>
                      <a:endParaRPr lang="fi-FI" sz="900" dirty="0">
                        <a:effectLst/>
                        <a:latin typeface="Arial"/>
                        <a:ea typeface="Calibri"/>
                        <a:cs typeface="Calibri"/>
                      </a:endParaRP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 </a:t>
                      </a: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p>
                      <a:pPr>
                        <a:spcAft>
                          <a:spcPts val="0"/>
                        </a:spcAft>
                      </a:pPr>
                      <a:r>
                        <a:rPr lang="fi-FI" sz="900" dirty="0">
                          <a:effectLst/>
                          <a:latin typeface="Arial"/>
                          <a:ea typeface="Calibri"/>
                          <a:cs typeface="Calibri"/>
                        </a:rPr>
                        <a:t> </a:t>
                      </a: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smtClean="0">
                          <a:solidFill>
                            <a:schemeClr val="tx1"/>
                          </a:solidFill>
                          <a:effectLst/>
                          <a:latin typeface="+mn-lt"/>
                          <a:ea typeface="Calibri"/>
                          <a:cs typeface="Calibri"/>
                        </a:rPr>
                        <a:t>Turku 4,33 %</a:t>
                      </a:r>
                    </a:p>
                    <a:p>
                      <a:pPr>
                        <a:spcAft>
                          <a:spcPts val="0"/>
                        </a:spcAft>
                      </a:pPr>
                      <a:r>
                        <a:rPr lang="fi-FI" sz="900" dirty="0" smtClean="0">
                          <a:solidFill>
                            <a:schemeClr val="tx1"/>
                          </a:solidFill>
                          <a:effectLst/>
                          <a:latin typeface="+mn-lt"/>
                          <a:ea typeface="Calibri"/>
                          <a:cs typeface="Calibri"/>
                        </a:rPr>
                        <a:t>Suuret kaup. ka. 4,62 %</a:t>
                      </a:r>
                    </a:p>
                    <a:p>
                      <a:pPr>
                        <a:spcAft>
                          <a:spcPts val="0"/>
                        </a:spcAft>
                      </a:pPr>
                      <a:endParaRPr lang="fi-FI" sz="900" dirty="0" smtClean="0">
                        <a:solidFill>
                          <a:schemeClr val="tx1"/>
                        </a:solidFill>
                        <a:effectLst/>
                        <a:latin typeface="+mn-lt"/>
                        <a:ea typeface="Calibri"/>
                        <a:cs typeface="Calibri"/>
                      </a:endParaRPr>
                    </a:p>
                    <a:p>
                      <a:pPr>
                        <a:spcAft>
                          <a:spcPts val="0"/>
                        </a:spcAft>
                      </a:pPr>
                      <a:r>
                        <a:rPr lang="fi-FI" sz="900" dirty="0" smtClean="0">
                          <a:solidFill>
                            <a:schemeClr val="tx1"/>
                          </a:solidFill>
                          <a:effectLst/>
                          <a:latin typeface="+mn-lt"/>
                          <a:ea typeface="Calibri"/>
                          <a:cs typeface="Calibri"/>
                        </a:rPr>
                        <a:t>(tilastotiedot TTL</a:t>
                      </a:r>
                      <a:r>
                        <a:rPr lang="fi-FI" sz="900" dirty="0" smtClean="0">
                          <a:solidFill>
                            <a:srgbClr val="FF0000"/>
                          </a:solidFill>
                          <a:effectLst/>
                          <a:latin typeface="+mn-lt"/>
                          <a:ea typeface="Calibri"/>
                          <a:cs typeface="Calibri"/>
                        </a:rPr>
                        <a:t>)</a:t>
                      </a:r>
                      <a:endParaRPr lang="fi-FI" sz="900" dirty="0">
                        <a:effectLst/>
                        <a:latin typeface="Arial"/>
                        <a:ea typeface="Calibri"/>
                        <a:cs typeface="Calibri"/>
                      </a:endParaRPr>
                    </a:p>
                    <a:p>
                      <a:pPr>
                        <a:spcAft>
                          <a:spcPts val="0"/>
                        </a:spcAft>
                      </a:pPr>
                      <a:r>
                        <a:rPr lang="fi-FI" sz="900" dirty="0">
                          <a:solidFill>
                            <a:srgbClr val="FF0000"/>
                          </a:solidFill>
                          <a:effectLst/>
                          <a:latin typeface="Arial"/>
                          <a:ea typeface="Calibri"/>
                          <a:cs typeface="Calibri"/>
                        </a:rPr>
                        <a:t> </a:t>
                      </a:r>
                      <a:endParaRPr lang="fi-FI" sz="900" dirty="0">
                        <a:effectLst/>
                        <a:latin typeface="Arial"/>
                        <a:ea typeface="Calibri"/>
                        <a:cs typeface="Calibri"/>
                      </a:endParaRPr>
                    </a:p>
                    <a:p>
                      <a:pPr>
                        <a:spcAft>
                          <a:spcPts val="0"/>
                        </a:spcAft>
                      </a:pPr>
                      <a:r>
                        <a:rPr lang="fi-FI" sz="900" dirty="0">
                          <a:effectLst/>
                          <a:latin typeface="Arial"/>
                          <a:ea typeface="Calibri"/>
                          <a:cs typeface="Calibri"/>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highlight>
                            <a:srgbClr val="00FFFF"/>
                          </a:highlight>
                          <a:latin typeface="Arial"/>
                          <a:ea typeface="Calibri"/>
                          <a:cs typeface="Calibri"/>
                        </a:rPr>
                        <a:t>&lt;= suurt.kau. ka</a:t>
                      </a:r>
                      <a:endParaRPr lang="fi-FI" sz="90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highlight>
                            <a:srgbClr val="00FFFF"/>
                          </a:highlight>
                          <a:latin typeface="Arial"/>
                          <a:ea typeface="Calibri"/>
                          <a:cs typeface="Calibri"/>
                        </a:rPr>
                        <a:t>&lt;= suurt.kau. ka</a:t>
                      </a:r>
                      <a:endParaRPr lang="fi-FI" sz="90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highlight>
                            <a:srgbClr val="00FFFF"/>
                          </a:highlight>
                          <a:latin typeface="Arial"/>
                          <a:ea typeface="Calibri"/>
                          <a:cs typeface="Calibri"/>
                        </a:rPr>
                        <a:t>&lt;= suurt.kau. ka</a:t>
                      </a:r>
                      <a:endParaRPr lang="fi-FI" sz="90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highlight>
                            <a:srgbClr val="00FFFF"/>
                          </a:highlight>
                          <a:latin typeface="Arial"/>
                          <a:ea typeface="Calibri"/>
                          <a:cs typeface="Calibri"/>
                        </a:rPr>
                        <a:t>&lt;= </a:t>
                      </a:r>
                      <a:r>
                        <a:rPr lang="fi-FI" sz="900" dirty="0" err="1">
                          <a:effectLst/>
                          <a:highlight>
                            <a:srgbClr val="00FFFF"/>
                          </a:highlight>
                          <a:latin typeface="Arial"/>
                          <a:ea typeface="Calibri"/>
                          <a:cs typeface="Calibri"/>
                        </a:rPr>
                        <a:t>suurt.kau</a:t>
                      </a:r>
                      <a:r>
                        <a:rPr lang="fi-FI" sz="900" dirty="0">
                          <a:effectLst/>
                          <a:highlight>
                            <a:srgbClr val="00FFFF"/>
                          </a:highlight>
                          <a:latin typeface="Arial"/>
                          <a:ea typeface="Calibri"/>
                          <a:cs typeface="Calibri"/>
                        </a:rPr>
                        <a:t>. ka</a:t>
                      </a: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255916">
                <a:tc>
                  <a:txBody>
                    <a:bodyPr/>
                    <a:lstStyle/>
                    <a:p>
                      <a:pPr>
                        <a:spcAft>
                          <a:spcPts val="0"/>
                        </a:spcAft>
                      </a:pPr>
                      <a:r>
                        <a:rPr lang="fi-FI" sz="900" dirty="0" smtClean="0">
                          <a:effectLst/>
                          <a:latin typeface="Arial"/>
                          <a:ea typeface="Calibri"/>
                          <a:cs typeface="Calibri"/>
                        </a:rPr>
                        <a:t>Vastuutahot</a:t>
                      </a: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gridSpan="7">
                  <a:txBody>
                    <a:bodyPr/>
                    <a:lstStyle/>
                    <a:p>
                      <a:pPr>
                        <a:spcAft>
                          <a:spcPts val="0"/>
                        </a:spcAft>
                      </a:pPr>
                      <a:r>
                        <a:rPr lang="fi-FI" sz="900" dirty="0" smtClean="0">
                          <a:effectLst/>
                          <a:latin typeface="Arial"/>
                          <a:ea typeface="Calibri"/>
                          <a:cs typeface="Calibri"/>
                        </a:rPr>
                        <a:t>Toimialajohtajat, esimiehet, Strateginen</a:t>
                      </a:r>
                      <a:r>
                        <a:rPr lang="fi-FI" sz="900" baseline="0" dirty="0" smtClean="0">
                          <a:effectLst/>
                          <a:latin typeface="Arial"/>
                          <a:ea typeface="Calibri"/>
                          <a:cs typeface="Calibri"/>
                        </a:rPr>
                        <a:t> HR</a:t>
                      </a: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7562" marR="77562" marT="38781" marB="3878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bl>
          </a:graphicData>
        </a:graphic>
      </p:graphicFrame>
      <p:sp>
        <p:nvSpPr>
          <p:cNvPr id="4" name="Päivämäärän paikkamerkki 3"/>
          <p:cNvSpPr>
            <a:spLocks noGrp="1"/>
          </p:cNvSpPr>
          <p:nvPr>
            <p:ph type="dt" sz="half" idx="14"/>
          </p:nvPr>
        </p:nvSpPr>
        <p:spPr/>
        <p:txBody>
          <a:bodyPr/>
          <a:lstStyle/>
          <a:p>
            <a:fld id="{B4D18F73-29E0-0C48-B7BB-47AD54BA47B9}" type="datetime1">
              <a:rPr lang="fi-FI" smtClean="0"/>
              <a:t>18.8.2014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7</a:t>
            </a:fld>
            <a:endParaRPr lang="fi-FI"/>
          </a:p>
        </p:txBody>
      </p:sp>
      <p:sp>
        <p:nvSpPr>
          <p:cNvPr id="3" name="Tekstiruutu 2"/>
          <p:cNvSpPr txBox="1"/>
          <p:nvPr/>
        </p:nvSpPr>
        <p:spPr>
          <a:xfrm>
            <a:off x="539552" y="1268760"/>
            <a:ext cx="7920880" cy="769441"/>
          </a:xfrm>
          <a:prstGeom prst="rect">
            <a:avLst/>
          </a:prstGeom>
          <a:noFill/>
        </p:spPr>
        <p:txBody>
          <a:bodyPr wrap="square" rtlCol="0">
            <a:spAutoFit/>
          </a:bodyPr>
          <a:lstStyle/>
          <a:p>
            <a:pPr algn="ctr"/>
            <a:r>
              <a:rPr lang="fi-FI" sz="1100" dirty="0" smtClean="0"/>
              <a:t>Työ on useimmille hyvin tärkeää, ja vaikuttaa sitä kautta hyvinvointiimme kokonaisvaltaisesti. Hyvässä työssä on mahdollisuus kokea, että pystyy tekemään oman perustyönsä riittävän hyvin. Tämä edellyttää selkeää vastuunjakoa, priorisointia ja tehtävien määrittelyä sekä toimivia työolosuhteita – niin henkisiä kuin fyysisiäkin. Näihin kaikkiin voimme vaikuttaa sekä paremmalla johtamisella että omalla vastuunkannolla.</a:t>
            </a:r>
            <a:endParaRPr lang="fi-FI" sz="1100" dirty="0"/>
          </a:p>
        </p:txBody>
      </p:sp>
    </p:spTree>
    <p:extLst>
      <p:ext uri="{BB962C8B-B14F-4D97-AF65-F5344CB8AC3E}">
        <p14:creationId xmlns:p14="http://schemas.microsoft.com/office/powerpoint/2010/main" val="1388709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18.8.2014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8</a:t>
            </a:fld>
            <a:endParaRPr lang="fi-FI"/>
          </a:p>
        </p:txBody>
      </p:sp>
      <p:sp>
        <p:nvSpPr>
          <p:cNvPr id="5" name="Otsikko 4"/>
          <p:cNvSpPr>
            <a:spLocks noGrp="1"/>
          </p:cNvSpPr>
          <p:nvPr>
            <p:ph type="title"/>
          </p:nvPr>
        </p:nvSpPr>
        <p:spPr/>
        <p:txBody>
          <a:bodyPr>
            <a:normAutofit/>
          </a:bodyPr>
          <a:lstStyle/>
          <a:p>
            <a:pPr algn="ctr"/>
            <a:r>
              <a:rPr lang="fi-FI" sz="2000" dirty="0">
                <a:solidFill>
                  <a:prstClr val="black"/>
                </a:solidFill>
                <a:latin typeface="Arial" pitchFamily="34" charset="0"/>
                <a:ea typeface="Calibri" pitchFamily="34" charset="0"/>
                <a:cs typeface="Calibri" pitchFamily="34" charset="0"/>
              </a:rPr>
              <a:t>Turussa jokaisen tulee voida kokea, että työ lisää </a:t>
            </a:r>
            <a:r>
              <a:rPr lang="fi-FI" sz="2000" dirty="0" smtClean="0">
                <a:solidFill>
                  <a:prstClr val="black"/>
                </a:solidFill>
                <a:latin typeface="Arial" pitchFamily="34" charset="0"/>
                <a:ea typeface="Calibri" pitchFamily="34" charset="0"/>
                <a:cs typeface="Calibri" pitchFamily="34" charset="0"/>
              </a:rPr>
              <a:t>hyvinvointia:</a:t>
            </a:r>
            <a:endParaRPr lang="fi-FI" sz="2000" dirty="0"/>
          </a:p>
        </p:txBody>
      </p:sp>
      <p:graphicFrame>
        <p:nvGraphicFramePr>
          <p:cNvPr id="7" name="Sisällön paikkamerkki 6"/>
          <p:cNvGraphicFramePr>
            <a:graphicFrameLocks noGrp="1"/>
          </p:cNvGraphicFramePr>
          <p:nvPr>
            <p:ph sz="quarter" idx="13"/>
            <p:extLst>
              <p:ext uri="{D42A27DB-BD31-4B8C-83A1-F6EECF244321}">
                <p14:modId xmlns:p14="http://schemas.microsoft.com/office/powerpoint/2010/main" val="3727770393"/>
              </p:ext>
            </p:extLst>
          </p:nvPr>
        </p:nvGraphicFramePr>
        <p:xfrm>
          <a:off x="539552" y="1844824"/>
          <a:ext cx="7775575" cy="2498871"/>
        </p:xfrm>
        <a:graphic>
          <a:graphicData uri="http://schemas.openxmlformats.org/drawingml/2006/table">
            <a:tbl>
              <a:tblPr firstRow="1" firstCol="1" bandRow="1"/>
              <a:tblGrid>
                <a:gridCol w="2924937"/>
                <a:gridCol w="3079167"/>
                <a:gridCol w="1771471"/>
              </a:tblGrid>
              <a:tr h="198023">
                <a:tc>
                  <a:txBody>
                    <a:bodyPr/>
                    <a:lstStyle/>
                    <a:p>
                      <a:pPr>
                        <a:spcAft>
                          <a:spcPts val="0"/>
                        </a:spcAft>
                      </a:pPr>
                      <a:r>
                        <a:rPr lang="fi-FI" sz="900" b="1" dirty="0" smtClean="0">
                          <a:effectLst/>
                          <a:latin typeface="Arial"/>
                          <a:ea typeface="Calibri"/>
                          <a:cs typeface="Calibri"/>
                        </a:rPr>
                        <a:t>Alatavoitteita tukevat seurantakohteet</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fi-FI" sz="900" b="1">
                          <a:effectLst/>
                          <a:latin typeface="Arial"/>
                          <a:ea typeface="Calibri"/>
                          <a:cs typeface="Calibri"/>
                        </a:rPr>
                        <a:t>Mittari</a:t>
                      </a:r>
                      <a:endParaRPr lang="fi-FI" sz="90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spcAft>
                          <a:spcPts val="0"/>
                        </a:spcAft>
                      </a:pPr>
                      <a:r>
                        <a:rPr lang="fi-FI" sz="900" b="1">
                          <a:effectLst/>
                          <a:latin typeface="Arial"/>
                          <a:ea typeface="Calibri"/>
                          <a:cs typeface="Calibri"/>
                        </a:rPr>
                        <a:t>Tilanne 2013</a:t>
                      </a:r>
                      <a:endParaRPr lang="fi-FI" sz="90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396044">
                <a:tc>
                  <a:txBody>
                    <a:bodyPr/>
                    <a:lstStyle/>
                    <a:p>
                      <a:pPr>
                        <a:spcAft>
                          <a:spcPts val="0"/>
                        </a:spcAft>
                      </a:pPr>
                      <a:r>
                        <a:rPr lang="fi-FI" sz="900" dirty="0">
                          <a:effectLst/>
                          <a:latin typeface="Arial"/>
                          <a:ea typeface="Calibri"/>
                          <a:cs typeface="Calibri"/>
                        </a:rPr>
                        <a:t>Jokainen tietää mitä häneltä odotetaan</a:t>
                      </a:r>
                    </a:p>
                    <a:p>
                      <a:pPr>
                        <a:spcAft>
                          <a:spcPts val="0"/>
                        </a:spcAft>
                      </a:pPr>
                      <a:r>
                        <a:rPr lang="fi-FI" sz="900" dirty="0">
                          <a:effectLst/>
                          <a:latin typeface="Arial"/>
                          <a:ea typeface="Calibri"/>
                          <a:cs typeface="Calibri"/>
                        </a:rPr>
                        <a:t>Työt on priorisoitu</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dirty="0">
                          <a:effectLst/>
                          <a:latin typeface="Arial"/>
                          <a:ea typeface="Calibri"/>
                          <a:cs typeface="Calibri"/>
                        </a:rPr>
                        <a:t>Työn hallinta (Kunta 10)</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a:effectLst/>
                          <a:latin typeface="Arial"/>
                          <a:ea typeface="Calibri"/>
                          <a:cs typeface="Calibri"/>
                        </a:rPr>
                        <a:t>3,72*</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792088">
                <a:tc>
                  <a:txBody>
                    <a:bodyPr/>
                    <a:lstStyle/>
                    <a:p>
                      <a:pPr>
                        <a:spcAft>
                          <a:spcPts val="0"/>
                        </a:spcAft>
                      </a:pPr>
                      <a:r>
                        <a:rPr lang="fi-FI" sz="900" dirty="0">
                          <a:effectLst/>
                          <a:latin typeface="Arial"/>
                          <a:ea typeface="Calibri"/>
                          <a:cs typeface="Calibri"/>
                        </a:rPr>
                        <a:t>Erilaisuus on voimavara: työyhteisössä ollaan suvaitsevaisia ja toisia tukevia</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900" dirty="0">
                          <a:effectLst/>
                          <a:latin typeface="Arial"/>
                          <a:ea typeface="Calibri"/>
                          <a:cs typeface="Calibri"/>
                        </a:rPr>
                        <a:t>Työpaikan ilmapiiri (Kunta 10)</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Itseen kohdistunut syrjintä (Kunta 10</a:t>
                      </a:r>
                      <a:r>
                        <a:rPr lang="fi-FI" sz="900" dirty="0" smtClean="0">
                          <a:effectLst/>
                          <a:latin typeface="Arial"/>
                          <a:ea typeface="Calibri"/>
                          <a:cs typeface="Calibri"/>
                        </a:rPr>
                        <a:t>)</a:t>
                      </a:r>
                    </a:p>
                    <a:p>
                      <a:pPr>
                        <a:spcAft>
                          <a:spcPts val="0"/>
                        </a:spcAft>
                      </a:pPr>
                      <a:endParaRPr lang="fi-FI" sz="900" dirty="0" smtClean="0">
                        <a:effectLst/>
                        <a:latin typeface="Arial"/>
                        <a:ea typeface="Calibri"/>
                        <a:cs typeface="Calibri"/>
                      </a:endParaRPr>
                    </a:p>
                    <a:p>
                      <a:pPr>
                        <a:spcAft>
                          <a:spcPts val="0"/>
                        </a:spcAft>
                      </a:pPr>
                      <a:r>
                        <a:rPr lang="fi-FI" sz="900" dirty="0" smtClean="0">
                          <a:effectLst/>
                          <a:latin typeface="Arial"/>
                          <a:ea typeface="Calibri"/>
                          <a:cs typeface="Calibri"/>
                        </a:rPr>
                        <a:t>Voimassa oleva tasa-arvo- ja yhdenvertaisuussuunnitelma</a:t>
                      </a:r>
                      <a:r>
                        <a:rPr lang="fi-FI" sz="900" baseline="0" dirty="0" smtClean="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900" dirty="0">
                          <a:effectLst/>
                          <a:latin typeface="Arial"/>
                          <a:ea typeface="Calibri"/>
                          <a:cs typeface="Calibri"/>
                        </a:rPr>
                        <a:t>3,58</a:t>
                      </a:r>
                    </a:p>
                    <a:p>
                      <a:pPr algn="ctr">
                        <a:spcAft>
                          <a:spcPts val="0"/>
                        </a:spcAft>
                      </a:pPr>
                      <a:r>
                        <a:rPr lang="fi-FI" sz="900" dirty="0">
                          <a:effectLst/>
                          <a:latin typeface="Arial"/>
                          <a:ea typeface="Calibri"/>
                          <a:cs typeface="Calibri"/>
                        </a:rPr>
                        <a:t> </a:t>
                      </a:r>
                    </a:p>
                    <a:p>
                      <a:pPr algn="ctr">
                        <a:spcAft>
                          <a:spcPts val="0"/>
                        </a:spcAft>
                      </a:pPr>
                      <a:r>
                        <a:rPr lang="fi-FI" sz="900" dirty="0">
                          <a:effectLst/>
                          <a:latin typeface="Arial"/>
                          <a:ea typeface="Calibri"/>
                          <a:cs typeface="Calibri"/>
                        </a:rPr>
                        <a:t> </a:t>
                      </a:r>
                    </a:p>
                    <a:p>
                      <a:pPr>
                        <a:spcAft>
                          <a:spcPts val="0"/>
                        </a:spcAft>
                      </a:pPr>
                      <a:r>
                        <a:rPr lang="fi-FI" sz="900" dirty="0">
                          <a:effectLst/>
                          <a:latin typeface="Arial"/>
                          <a:ea typeface="Calibri"/>
                          <a:cs typeface="Calibri"/>
                        </a:rPr>
                        <a:t>12,7</a:t>
                      </a:r>
                      <a:r>
                        <a:rPr lang="fi-FI" sz="900" dirty="0" smtClean="0">
                          <a:effectLst/>
                          <a:latin typeface="Arial"/>
                          <a:ea typeface="Calibri"/>
                          <a:cs typeface="Calibri"/>
                        </a:rPr>
                        <a:t>*</a:t>
                      </a:r>
                    </a:p>
                    <a:p>
                      <a:pPr>
                        <a:spcAft>
                          <a:spcPts val="0"/>
                        </a:spcAft>
                      </a:pPr>
                      <a:endParaRPr lang="fi-FI" sz="900" dirty="0" smtClean="0">
                        <a:effectLst/>
                        <a:latin typeface="Arial"/>
                        <a:ea typeface="Calibri"/>
                        <a:cs typeface="Calibri"/>
                      </a:endParaRPr>
                    </a:p>
                    <a:p>
                      <a:pPr>
                        <a:spcAft>
                          <a:spcPts val="0"/>
                        </a:spcAft>
                      </a:pPr>
                      <a:r>
                        <a:rPr lang="fi-FI" sz="900" smtClean="0">
                          <a:effectLst/>
                          <a:latin typeface="Arial"/>
                          <a:ea typeface="Calibri"/>
                          <a:cs typeface="Calibri"/>
                        </a:rPr>
                        <a:t>Ei</a:t>
                      </a:r>
                      <a:r>
                        <a:rPr lang="fi-FI" sz="900" baseline="0" smtClean="0">
                          <a:effectLst/>
                          <a:latin typeface="Arial"/>
                          <a:ea typeface="Calibri"/>
                          <a:cs typeface="Calibri"/>
                        </a:rPr>
                        <a:t> ole</a:t>
                      </a:r>
                      <a:endParaRPr lang="fi-FI" sz="900" smtClean="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44">
                <a:tc>
                  <a:txBody>
                    <a:bodyPr/>
                    <a:lstStyle/>
                    <a:p>
                      <a:pPr>
                        <a:spcAft>
                          <a:spcPts val="0"/>
                        </a:spcAft>
                      </a:pPr>
                      <a:r>
                        <a:rPr lang="fi-FI" sz="900" dirty="0" smtClean="0">
                          <a:effectLst/>
                          <a:latin typeface="Arial"/>
                          <a:ea typeface="Calibri"/>
                          <a:cs typeface="Calibri"/>
                        </a:rPr>
                        <a:t>Ylpeys</a:t>
                      </a:r>
                      <a:r>
                        <a:rPr lang="fi-FI" sz="900" baseline="0" dirty="0" smtClean="0">
                          <a:effectLst/>
                          <a:latin typeface="Arial"/>
                          <a:ea typeface="Calibri"/>
                          <a:cs typeface="Calibri"/>
                        </a:rPr>
                        <a:t> työnantajasta</a:t>
                      </a:r>
                      <a:endParaRPr lang="fi-FI" sz="900" dirty="0">
                        <a:effectLst/>
                        <a:latin typeface="Arial"/>
                        <a:ea typeface="Calibri"/>
                        <a:cs typeface="Calibri"/>
                      </a:endParaRP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dirty="0">
                          <a:effectLst/>
                          <a:latin typeface="Arial"/>
                          <a:ea typeface="Calibri"/>
                          <a:cs typeface="Calibri"/>
                        </a:rPr>
                        <a:t>Työnantajan </a:t>
                      </a:r>
                      <a:r>
                        <a:rPr lang="fi-FI" sz="900" dirty="0" err="1">
                          <a:effectLst/>
                          <a:latin typeface="Arial"/>
                          <a:ea typeface="Calibri"/>
                          <a:cs typeface="Calibri"/>
                        </a:rPr>
                        <a:t>suosittelu(Kunta</a:t>
                      </a:r>
                      <a:r>
                        <a:rPr lang="fi-FI" sz="900" dirty="0">
                          <a:effectLst/>
                          <a:latin typeface="Arial"/>
                          <a:ea typeface="Calibri"/>
                          <a:cs typeface="Calibri"/>
                        </a:rPr>
                        <a:t> 10)</a:t>
                      </a:r>
                    </a:p>
                    <a:p>
                      <a:pPr>
                        <a:spcAft>
                          <a:spcPts val="0"/>
                        </a:spcAft>
                      </a:pP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spcAft>
                          <a:spcPts val="0"/>
                        </a:spcAft>
                      </a:pPr>
                      <a:r>
                        <a:rPr lang="fi-FI" sz="900">
                          <a:effectLst/>
                          <a:latin typeface="Arial"/>
                          <a:ea typeface="Calibri"/>
                          <a:cs typeface="Calibri"/>
                        </a:rPr>
                        <a:t>69,8*</a:t>
                      </a:r>
                    </a:p>
                    <a:p>
                      <a:pPr>
                        <a:spcAft>
                          <a:spcPts val="0"/>
                        </a:spcAft>
                      </a:pPr>
                      <a:r>
                        <a:rPr lang="fi-FI" sz="900">
                          <a:effectLst/>
                          <a:latin typeface="Arial"/>
                          <a:ea typeface="Calibri"/>
                          <a:cs typeface="Calibri"/>
                        </a:rPr>
                        <a:t> </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94066">
                <a:tc>
                  <a:txBody>
                    <a:bodyPr/>
                    <a:lstStyle/>
                    <a:p>
                      <a:pPr>
                        <a:spcAft>
                          <a:spcPts val="0"/>
                        </a:spcAft>
                      </a:pPr>
                      <a:r>
                        <a:rPr lang="fi-FI" sz="900" dirty="0">
                          <a:effectLst/>
                          <a:latin typeface="Arial"/>
                          <a:ea typeface="Calibri"/>
                          <a:cs typeface="Calibri"/>
                        </a:rPr>
                        <a:t>Työkykyä edesauttavien mallien käyttö</a:t>
                      </a: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900" dirty="0">
                          <a:effectLst/>
                          <a:latin typeface="Arial"/>
                          <a:ea typeface="Calibri"/>
                          <a:cs typeface="Calibri"/>
                        </a:rPr>
                        <a:t>Työkyvyn hallintamallin tuntemus: liitetään osaksi perehdytyksiin ja </a:t>
                      </a:r>
                      <a:r>
                        <a:rPr lang="fi-FI" sz="900" dirty="0" smtClean="0">
                          <a:effectLst/>
                          <a:latin typeface="Arial"/>
                          <a:ea typeface="Calibri"/>
                          <a:cs typeface="Calibri"/>
                        </a:rPr>
                        <a:t>esimiesten</a:t>
                      </a: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900" b="0" dirty="0" smtClean="0">
                          <a:solidFill>
                            <a:schemeClr val="tx1"/>
                          </a:solidFill>
                          <a:effectLst/>
                          <a:latin typeface="Arial"/>
                          <a:ea typeface="Calibri"/>
                          <a:cs typeface="Calibri"/>
                        </a:rPr>
                        <a:t>199</a:t>
                      </a:r>
                      <a:r>
                        <a:rPr lang="fi-FI" sz="900" b="0" baseline="0" dirty="0" smtClean="0">
                          <a:effectLst/>
                          <a:latin typeface="Arial"/>
                          <a:ea typeface="Calibri"/>
                          <a:cs typeface="Calibri"/>
                        </a:rPr>
                        <a:t> Esimiestä raportoi käsitelleensä työkyvyn hallintamallia työpaikallaan esim. kehittämispäivässä/ työpaikkakokouksessa</a:t>
                      </a:r>
                      <a:r>
                        <a:rPr lang="fi-FI" sz="900" b="1" dirty="0">
                          <a:effectLst/>
                          <a:latin typeface="Arial"/>
                          <a:ea typeface="Calibri"/>
                          <a:cs typeface="Calibri"/>
                        </a:rPr>
                        <a:t> </a:t>
                      </a:r>
                      <a:endParaRPr lang="fi-FI" sz="900" dirty="0">
                        <a:effectLst/>
                        <a:latin typeface="Arial"/>
                        <a:ea typeface="Calibri"/>
                        <a:cs typeface="Calibri"/>
                      </a:endParaRPr>
                    </a:p>
                  </a:txBody>
                  <a:tcPr marL="58651" marR="586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5398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18.8.2014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9</a:t>
            </a:fld>
            <a:endParaRPr lang="fi-FI"/>
          </a:p>
        </p:txBody>
      </p:sp>
      <p:sp>
        <p:nvSpPr>
          <p:cNvPr id="5" name="Otsikko 4"/>
          <p:cNvSpPr>
            <a:spLocks noGrp="1"/>
          </p:cNvSpPr>
          <p:nvPr>
            <p:ph type="title"/>
          </p:nvPr>
        </p:nvSpPr>
        <p:spPr>
          <a:xfrm>
            <a:off x="693738" y="404664"/>
            <a:ext cx="7776000" cy="432048"/>
          </a:xfrm>
        </p:spPr>
        <p:txBody>
          <a:bodyPr>
            <a:normAutofit fontScale="90000"/>
          </a:bodyPr>
          <a:lstStyle/>
          <a:p>
            <a:pPr lvl="0" algn="ctr"/>
            <a:r>
              <a:rPr lang="fi-FI" dirty="0"/>
              <a:t>Aktiivinen osaamisen </a:t>
            </a:r>
            <a:r>
              <a:rPr lang="fi-FI" dirty="0" smtClean="0"/>
              <a:t>ennakointi</a:t>
            </a:r>
            <a:endParaRPr lang="fi-FI" dirty="0"/>
          </a:p>
        </p:txBody>
      </p:sp>
      <p:graphicFrame>
        <p:nvGraphicFramePr>
          <p:cNvPr id="8" name="Sisällön paikkamerkki 7"/>
          <p:cNvGraphicFramePr>
            <a:graphicFrameLocks noGrp="1"/>
          </p:cNvGraphicFramePr>
          <p:nvPr>
            <p:ph sz="quarter" idx="13"/>
            <p:extLst>
              <p:ext uri="{D42A27DB-BD31-4B8C-83A1-F6EECF244321}">
                <p14:modId xmlns:p14="http://schemas.microsoft.com/office/powerpoint/2010/main" val="780260532"/>
              </p:ext>
            </p:extLst>
          </p:nvPr>
        </p:nvGraphicFramePr>
        <p:xfrm>
          <a:off x="693738" y="1844824"/>
          <a:ext cx="7910711" cy="4075094"/>
        </p:xfrm>
        <a:graphic>
          <a:graphicData uri="http://schemas.openxmlformats.org/drawingml/2006/table">
            <a:tbl>
              <a:tblPr firstRow="1" bandRow="1"/>
              <a:tblGrid>
                <a:gridCol w="1723903"/>
                <a:gridCol w="1332458"/>
                <a:gridCol w="1768417"/>
                <a:gridCol w="732595"/>
                <a:gridCol w="798065"/>
                <a:gridCol w="630291"/>
                <a:gridCol w="470508"/>
                <a:gridCol w="454474"/>
              </a:tblGrid>
              <a:tr h="443555">
                <a:tc gridSpan="2">
                  <a:txBody>
                    <a:bodyPr/>
                    <a:lstStyle/>
                    <a:p>
                      <a:r>
                        <a:rPr lang="fi-FI" sz="1000" b="1" dirty="0" smtClean="0">
                          <a:effectLst/>
                          <a:latin typeface="Calibri"/>
                          <a:cs typeface="Calibri"/>
                        </a:rPr>
                        <a:t>Alatavoite</a:t>
                      </a:r>
                      <a:endParaRPr lang="fi-FI" sz="1000" b="1" dirty="0">
                        <a:effectLst/>
                        <a:latin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a:txBody>
                    <a:bodyPr/>
                    <a:lstStyle/>
                    <a:p>
                      <a:pPr>
                        <a:spcAft>
                          <a:spcPts val="0"/>
                        </a:spcAft>
                      </a:pPr>
                      <a:r>
                        <a:rPr lang="fi-FI" sz="900" dirty="0">
                          <a:effectLst/>
                          <a:latin typeface="Arial"/>
                          <a:ea typeface="Calibri"/>
                          <a:cs typeface="Calibri"/>
                        </a:rPr>
                        <a:t>Mittari</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a:txBody>
                    <a:bodyPr/>
                    <a:lstStyle/>
                    <a:p>
                      <a:pPr>
                        <a:spcAft>
                          <a:spcPts val="0"/>
                        </a:spcAft>
                      </a:pPr>
                      <a:r>
                        <a:rPr lang="fi-FI" sz="900">
                          <a:effectLst/>
                          <a:latin typeface="Arial"/>
                          <a:ea typeface="Calibri"/>
                          <a:cs typeface="Calibri"/>
                        </a:rPr>
                        <a:t>Lähtötaso</a:t>
                      </a:r>
                      <a:br>
                        <a:rPr lang="fi-FI" sz="900">
                          <a:effectLst/>
                          <a:latin typeface="Arial"/>
                          <a:ea typeface="Calibri"/>
                          <a:cs typeface="Calibri"/>
                        </a:rPr>
                      </a:br>
                      <a:r>
                        <a:rPr lang="fi-FI" sz="900">
                          <a:effectLst/>
                          <a:latin typeface="Arial"/>
                          <a:ea typeface="Calibri"/>
                          <a:cs typeface="Calibri"/>
                        </a:rPr>
                        <a:t>2013</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gridSpan="4">
                  <a:txBody>
                    <a:bodyPr/>
                    <a:lstStyle/>
                    <a:p>
                      <a:pPr>
                        <a:spcAft>
                          <a:spcPts val="0"/>
                        </a:spcAft>
                      </a:pPr>
                      <a:r>
                        <a:rPr lang="fi-FI" sz="900" dirty="0">
                          <a:effectLst/>
                          <a:latin typeface="Arial"/>
                          <a:ea typeface="Calibri"/>
                          <a:cs typeface="Calibri"/>
                        </a:rPr>
                        <a:t>Tavoitearvo</a:t>
                      </a:r>
                    </a:p>
                    <a:p>
                      <a:pPr>
                        <a:spcAft>
                          <a:spcPts val="0"/>
                        </a:spcAft>
                      </a:pPr>
                      <a:r>
                        <a:rPr lang="fi-FI" sz="900" dirty="0">
                          <a:effectLst/>
                          <a:latin typeface="Arial"/>
                          <a:ea typeface="Calibri"/>
                          <a:cs typeface="Calibri"/>
                        </a:rPr>
                        <a:t>2014         </a:t>
                      </a:r>
                      <a:r>
                        <a:rPr lang="fi-FI" sz="900" dirty="0" smtClean="0">
                          <a:effectLst/>
                          <a:latin typeface="Arial"/>
                          <a:ea typeface="Calibri"/>
                          <a:cs typeface="Calibri"/>
                        </a:rPr>
                        <a:t>        2015          </a:t>
                      </a:r>
                      <a:r>
                        <a:rPr lang="fi-FI" sz="900" dirty="0">
                          <a:effectLst/>
                          <a:latin typeface="Arial"/>
                          <a:ea typeface="Calibri"/>
                          <a:cs typeface="Calibri"/>
                        </a:rPr>
                        <a:t>2016      2017</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FDA"/>
                    </a:solidFill>
                  </a:tcPr>
                </a:tc>
                <a:tc hMerge="1">
                  <a:txBody>
                    <a:bodyPr/>
                    <a:lstStyle/>
                    <a:p>
                      <a:endParaRPr lang="fi-FI"/>
                    </a:p>
                  </a:txBody>
                  <a:tcPr/>
                </a:tc>
                <a:tc hMerge="1">
                  <a:txBody>
                    <a:bodyPr/>
                    <a:lstStyle/>
                    <a:p>
                      <a:endParaRPr lang="fi-FI"/>
                    </a:p>
                  </a:txBody>
                  <a:tcPr/>
                </a:tc>
                <a:tc hMerge="1">
                  <a:txBody>
                    <a:bodyPr/>
                    <a:lstStyle/>
                    <a:p>
                      <a:endParaRPr lang="fi-FI"/>
                    </a:p>
                  </a:txBody>
                  <a:tcPr/>
                </a:tc>
              </a:tr>
              <a:tr h="708573">
                <a:tc gridSpan="2">
                  <a:txBody>
                    <a:bodyPr/>
                    <a:lstStyle/>
                    <a:p>
                      <a:pPr>
                        <a:spcAft>
                          <a:spcPts val="0"/>
                        </a:spcAft>
                      </a:pPr>
                      <a:r>
                        <a:rPr lang="fi-FI" sz="900" dirty="0">
                          <a:effectLst/>
                          <a:latin typeface="Arial"/>
                          <a:ea typeface="Calibri"/>
                          <a:cs typeface="Calibri"/>
                        </a:rPr>
                        <a:t>Resurssien sijoittuminen on tarpeita vastaavaa ja </a:t>
                      </a:r>
                      <a:r>
                        <a:rPr lang="fi-FI" sz="900" dirty="0" smtClean="0">
                          <a:effectLst/>
                          <a:latin typeface="Arial"/>
                          <a:ea typeface="Calibri"/>
                          <a:cs typeface="Calibri"/>
                        </a:rPr>
                        <a:t>joustavaa. Tätä tuetaan yhtenäisen</a:t>
                      </a:r>
                      <a:r>
                        <a:rPr lang="fi-FI" sz="900" baseline="0" dirty="0" smtClean="0">
                          <a:effectLst/>
                          <a:latin typeface="Arial"/>
                          <a:ea typeface="Calibri"/>
                          <a:cs typeface="Calibri"/>
                        </a:rPr>
                        <a:t>, kaikki toimialat kattavalla palkkausjärjestelmällä</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Uusittu </a:t>
                      </a:r>
                      <a:r>
                        <a:rPr lang="fi-FI" sz="900">
                          <a:effectLst/>
                          <a:latin typeface="Arial"/>
                          <a:ea typeface="Calibri"/>
                          <a:cs typeface="Calibri"/>
                        </a:rPr>
                        <a:t>yhtenäinen </a:t>
                      </a:r>
                      <a:r>
                        <a:rPr lang="fi-FI" sz="900" smtClean="0">
                          <a:effectLst/>
                          <a:latin typeface="Arial"/>
                          <a:ea typeface="Calibri"/>
                          <a:cs typeface="Calibri"/>
                        </a:rPr>
                        <a:t>palkkausjärjestelmä </a:t>
                      </a:r>
                      <a:r>
                        <a:rPr lang="fi-FI" sz="900" dirty="0">
                          <a:effectLst/>
                          <a:latin typeface="Arial"/>
                          <a:ea typeface="Calibri"/>
                          <a:cs typeface="Calibri"/>
                        </a:rPr>
                        <a:t>luotu koko kaupungintasoisesti</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ctr">
                        <a:spcAft>
                          <a:spcPts val="0"/>
                        </a:spcAft>
                      </a:pPr>
                      <a:r>
                        <a:rPr lang="fi-FI" sz="900" dirty="0">
                          <a:effectLst/>
                          <a:latin typeface="Arial"/>
                          <a:ea typeface="Calibri"/>
                          <a:cs typeface="Calibri"/>
                        </a:rPr>
                        <a:t>-</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smtClean="0">
                          <a:effectLst/>
                          <a:latin typeface="Arial"/>
                          <a:ea typeface="Calibri"/>
                          <a:cs typeface="Calibri"/>
                        </a:rPr>
                        <a:t>Konsernihallinnon</a:t>
                      </a:r>
                      <a:r>
                        <a:rPr lang="fi-FI" sz="900" baseline="0" dirty="0" smtClean="0">
                          <a:effectLst/>
                          <a:latin typeface="Arial"/>
                          <a:ea typeface="Calibri"/>
                          <a:cs typeface="Calibri"/>
                        </a:rPr>
                        <a:t> </a:t>
                      </a:r>
                      <a:r>
                        <a:rPr lang="fi-FI" sz="900" dirty="0" smtClean="0">
                          <a:effectLst/>
                          <a:latin typeface="Arial"/>
                          <a:ea typeface="Calibri"/>
                          <a:cs typeface="Calibri"/>
                        </a:rPr>
                        <a:t>hinnoittelemattomat</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smtClean="0">
                          <a:effectLst/>
                          <a:latin typeface="Arial"/>
                          <a:ea typeface="Calibri"/>
                          <a:cs typeface="Calibri"/>
                        </a:rPr>
                        <a:t>Hinnoittelemattomat</a:t>
                      </a:r>
                      <a:r>
                        <a:rPr lang="fi-FI" sz="900" baseline="0" dirty="0" smtClean="0">
                          <a:effectLst/>
                          <a:latin typeface="Arial"/>
                          <a:ea typeface="Calibri"/>
                          <a:cs typeface="Calibri"/>
                        </a:rPr>
                        <a:t> koko kaupunki ja</a:t>
                      </a:r>
                      <a:r>
                        <a:rPr lang="fi-FI" sz="900" dirty="0" smtClean="0">
                          <a:effectLst/>
                          <a:latin typeface="Arial"/>
                          <a:ea typeface="Calibri"/>
                          <a:cs typeface="Calibri"/>
                        </a:rPr>
                        <a:t> KVTES</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err="1" smtClean="0">
                          <a:effectLst/>
                          <a:latin typeface="+mn-lt"/>
                          <a:ea typeface="Calibri"/>
                          <a:cs typeface="Calibri"/>
                        </a:rPr>
                        <a:t>OVTESja</a:t>
                      </a:r>
                      <a:r>
                        <a:rPr lang="fi-FI" sz="900" dirty="0" smtClean="0">
                          <a:effectLst/>
                          <a:latin typeface="+mn-lt"/>
                          <a:ea typeface="Calibri"/>
                          <a:cs typeface="Calibri"/>
                        </a:rPr>
                        <a:t> TS</a:t>
                      </a:r>
                    </a:p>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TTES  </a:t>
                      </a:r>
                      <a:r>
                        <a:rPr lang="fi-FI" sz="900" dirty="0" smtClean="0">
                          <a:effectLst/>
                          <a:latin typeface="+mn-lt"/>
                          <a:ea typeface="Calibri"/>
                          <a:cs typeface="Calibri"/>
                        </a:rPr>
                        <a:t>ja LS</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1049933">
                <a:tc gridSpan="2">
                  <a:txBody>
                    <a:bodyPr/>
                    <a:lstStyle/>
                    <a:p>
                      <a:pPr>
                        <a:spcAft>
                          <a:spcPts val="0"/>
                        </a:spcAft>
                      </a:pPr>
                      <a:r>
                        <a:rPr lang="fi-FI" sz="900" dirty="0" smtClean="0">
                          <a:effectLst/>
                          <a:latin typeface="Arial"/>
                          <a:ea typeface="Calibri"/>
                          <a:cs typeface="Calibri"/>
                        </a:rPr>
                        <a:t>Kriittinen</a:t>
                      </a:r>
                      <a:r>
                        <a:rPr lang="fi-FI" sz="900" baseline="0" dirty="0" smtClean="0">
                          <a:effectLst/>
                          <a:latin typeface="Arial"/>
                          <a:ea typeface="Calibri"/>
                          <a:cs typeface="Calibri"/>
                        </a:rPr>
                        <a:t> osaaminen on määritelty ja o</a:t>
                      </a:r>
                      <a:r>
                        <a:rPr lang="fi-FI" sz="900" dirty="0" smtClean="0">
                          <a:effectLst/>
                          <a:latin typeface="Arial"/>
                          <a:ea typeface="Calibri"/>
                          <a:cs typeface="Calibri"/>
                        </a:rPr>
                        <a:t>saaminen </a:t>
                      </a:r>
                      <a:r>
                        <a:rPr lang="fi-FI" sz="900" dirty="0">
                          <a:effectLst/>
                          <a:latin typeface="Arial"/>
                          <a:ea typeface="Calibri"/>
                          <a:cs typeface="Calibri"/>
                        </a:rPr>
                        <a:t>on riittävällä </a:t>
                      </a:r>
                      <a:r>
                        <a:rPr lang="fi-FI" sz="900" dirty="0" smtClean="0">
                          <a:effectLst/>
                          <a:latin typeface="Arial"/>
                          <a:ea typeface="Calibri"/>
                          <a:cs typeface="Calibri"/>
                        </a:rPr>
                        <a:t>tasolla</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Osaamiskartat laadittu toimialoilla </a:t>
                      </a:r>
                      <a:r>
                        <a:rPr lang="fi-FI" sz="900" dirty="0" err="1">
                          <a:effectLst/>
                          <a:latin typeface="Arial"/>
                          <a:ea typeface="Calibri"/>
                          <a:cs typeface="Calibri"/>
                        </a:rPr>
                        <a:t>SAP:ään</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ctr">
                        <a:spcAft>
                          <a:spcPts val="0"/>
                        </a:spcAft>
                      </a:pPr>
                      <a:r>
                        <a:rPr lang="fi-FI" sz="900" dirty="0">
                          <a:effectLst/>
                          <a:latin typeface="Arial"/>
                          <a:ea typeface="Calibri"/>
                          <a:cs typeface="Calibri"/>
                        </a:rPr>
                        <a:t>0</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piloteille tämä osion käyttöön </a:t>
                      </a:r>
                      <a:r>
                        <a:rPr lang="fi-FI" sz="900" dirty="0" smtClean="0">
                          <a:effectLst/>
                          <a:latin typeface="Arial"/>
                          <a:ea typeface="Calibri"/>
                          <a:cs typeface="Calibri"/>
                        </a:rPr>
                        <a:t>ottaneilla </a:t>
                      </a:r>
                      <a:r>
                        <a:rPr lang="fi-FI" sz="900" dirty="0">
                          <a:effectLst/>
                          <a:latin typeface="Arial"/>
                          <a:ea typeface="Calibri"/>
                          <a:cs typeface="Calibri"/>
                        </a:rPr>
                        <a:t>laadittu</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toimialakarttatyöskentely käynnistetty toimialoilla</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60 % tehty</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75 %</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815229">
                <a:tc gridSpan="2">
                  <a:txBody>
                    <a:bodyPr/>
                    <a:lstStyle/>
                    <a:p>
                      <a:pPr>
                        <a:spcAft>
                          <a:spcPts val="0"/>
                        </a:spcAft>
                      </a:pPr>
                      <a:r>
                        <a:rPr lang="fi-FI" sz="900" dirty="0">
                          <a:effectLst/>
                          <a:latin typeface="Arial"/>
                          <a:ea typeface="Calibri"/>
                          <a:cs typeface="Calibri"/>
                        </a:rPr>
                        <a:t>Urapolkujen aktiivinen kehittäminen</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err="1" smtClean="0">
                          <a:effectLst/>
                          <a:latin typeface="Arial"/>
                          <a:ea typeface="Calibri"/>
                          <a:cs typeface="Calibri"/>
                        </a:rPr>
                        <a:t>Varhe-maksut</a:t>
                      </a:r>
                      <a:r>
                        <a:rPr lang="fi-FI" sz="900" dirty="0" smtClean="0">
                          <a:effectLst/>
                          <a:latin typeface="Arial"/>
                          <a:ea typeface="Calibri"/>
                          <a:cs typeface="Calibri"/>
                        </a:rPr>
                        <a:t> </a:t>
                      </a:r>
                      <a:r>
                        <a:rPr lang="fi-FI" sz="900" dirty="0">
                          <a:effectLst/>
                          <a:latin typeface="Arial"/>
                          <a:ea typeface="Calibri"/>
                          <a:cs typeface="Calibri"/>
                        </a:rPr>
                        <a:t>alle suurten kaupunkien keskitason</a:t>
                      </a:r>
                    </a:p>
                    <a:p>
                      <a:pPr>
                        <a:spcAft>
                          <a:spcPts val="0"/>
                        </a:spcAft>
                      </a:pPr>
                      <a:r>
                        <a:rPr lang="fi-FI" sz="900" dirty="0">
                          <a:effectLst/>
                          <a:latin typeface="Arial"/>
                          <a:ea typeface="Calibri"/>
                          <a:cs typeface="Calibri"/>
                        </a:rPr>
                        <a:t> </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lgn="l">
                        <a:spcAft>
                          <a:spcPts val="0"/>
                        </a:spcAft>
                      </a:pPr>
                      <a:r>
                        <a:rPr lang="fi-FI" sz="900" dirty="0" err="1" smtClean="0">
                          <a:solidFill>
                            <a:schemeClr val="tx1"/>
                          </a:solidFill>
                          <a:effectLst/>
                          <a:latin typeface="+mn-lt"/>
                          <a:ea typeface="Calibri"/>
                          <a:cs typeface="Calibri"/>
                        </a:rPr>
                        <a:t>Varhe-maksut</a:t>
                      </a:r>
                      <a:r>
                        <a:rPr lang="fi-FI" sz="900" dirty="0" smtClean="0">
                          <a:solidFill>
                            <a:schemeClr val="tx1"/>
                          </a:solidFill>
                          <a:effectLst/>
                          <a:latin typeface="+mn-lt"/>
                          <a:ea typeface="Calibri"/>
                          <a:cs typeface="Calibri"/>
                        </a:rPr>
                        <a:t> palkka-summasta:</a:t>
                      </a:r>
                      <a:r>
                        <a:rPr lang="fi-FI" sz="900" dirty="0">
                          <a:effectLst/>
                          <a:latin typeface="Arial"/>
                          <a:ea typeface="Calibri"/>
                          <a:cs typeface="Calibri"/>
                        </a:rPr>
                        <a:t> </a:t>
                      </a:r>
                      <a:endParaRPr lang="fi-FI" sz="900" dirty="0" smtClean="0">
                        <a:effectLst/>
                        <a:latin typeface="Arial"/>
                        <a:ea typeface="Calibri"/>
                        <a:cs typeface="Calibri"/>
                      </a:endParaRPr>
                    </a:p>
                    <a:p>
                      <a:pPr marL="171450" indent="-171450" algn="l">
                        <a:spcAft>
                          <a:spcPts val="0"/>
                        </a:spcAft>
                        <a:buFont typeface="Arial" panose="020B0604020202020204" pitchFamily="34" charset="0"/>
                        <a:buChar char="•"/>
                      </a:pPr>
                      <a:r>
                        <a:rPr lang="fi-FI" sz="900" dirty="0" smtClean="0">
                          <a:effectLst/>
                          <a:latin typeface="Arial"/>
                          <a:ea typeface="Calibri"/>
                          <a:cs typeface="Calibri"/>
                        </a:rPr>
                        <a:t>Turku 1,1%</a:t>
                      </a:r>
                    </a:p>
                    <a:p>
                      <a:pPr marL="171450" indent="-171450" algn="l">
                        <a:spcAft>
                          <a:spcPts val="0"/>
                        </a:spcAft>
                        <a:buFont typeface="Arial" panose="020B0604020202020204" pitchFamily="34" charset="0"/>
                        <a:buChar char="•"/>
                      </a:pPr>
                      <a:r>
                        <a:rPr lang="fi-FI" sz="900" dirty="0" smtClean="0">
                          <a:effectLst/>
                          <a:latin typeface="Arial"/>
                          <a:ea typeface="Calibri"/>
                          <a:cs typeface="Calibri"/>
                        </a:rPr>
                        <a:t>Suuret kaup.</a:t>
                      </a:r>
                      <a:r>
                        <a:rPr lang="fi-FI" sz="900" baseline="0" dirty="0" smtClean="0">
                          <a:effectLst/>
                          <a:latin typeface="Arial"/>
                          <a:ea typeface="Calibri"/>
                          <a:cs typeface="Calibri"/>
                        </a:rPr>
                        <a:t> </a:t>
                      </a:r>
                      <a:r>
                        <a:rPr lang="fi-FI" sz="900" dirty="0" smtClean="0">
                          <a:effectLst/>
                          <a:latin typeface="Arial"/>
                          <a:ea typeface="Calibri"/>
                          <a:cs typeface="Calibri"/>
                        </a:rPr>
                        <a:t>ka.</a:t>
                      </a:r>
                      <a:r>
                        <a:rPr lang="fi-FI" sz="900" baseline="0" dirty="0" smtClean="0">
                          <a:effectLst/>
                          <a:latin typeface="Arial"/>
                          <a:ea typeface="Calibri"/>
                          <a:cs typeface="Calibri"/>
                        </a:rPr>
                        <a:t> </a:t>
                      </a:r>
                      <a:r>
                        <a:rPr lang="fi-FI" sz="900" baseline="0" dirty="0" smtClean="0">
                          <a:solidFill>
                            <a:schemeClr val="tx1"/>
                          </a:solidFill>
                          <a:effectLst/>
                          <a:latin typeface="+mn-lt"/>
                          <a:ea typeface="Calibri"/>
                          <a:cs typeface="Calibri"/>
                        </a:rPr>
                        <a:t>1,1%</a:t>
                      </a:r>
                      <a:endParaRPr lang="fi-FI" sz="900" dirty="0">
                        <a:solidFill>
                          <a:schemeClr val="tx1"/>
                        </a:solidFill>
                        <a:effectLst/>
                        <a:latin typeface="Arial"/>
                        <a:ea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&lt;= suurten </a:t>
                      </a:r>
                      <a:r>
                        <a:rPr lang="fi-FI" sz="900" dirty="0" err="1">
                          <a:effectLst/>
                          <a:latin typeface="Arial"/>
                          <a:ea typeface="Calibri"/>
                          <a:cs typeface="Calibri"/>
                        </a:rPr>
                        <a:t>kaup</a:t>
                      </a:r>
                      <a:r>
                        <a:rPr lang="fi-FI" sz="900" dirty="0">
                          <a:effectLst/>
                          <a:latin typeface="Arial"/>
                          <a:ea typeface="Calibri"/>
                          <a:cs typeface="Calibri"/>
                        </a:rPr>
                        <a:t> ka.</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&lt;= suurten kaup ka.</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a:effectLst/>
                          <a:latin typeface="Arial"/>
                          <a:ea typeface="Calibri"/>
                          <a:cs typeface="Calibri"/>
                        </a:rPr>
                        <a:t>&lt;= suurten kaup ka.</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a:txBody>
                    <a:bodyPr/>
                    <a:lstStyle/>
                    <a:p>
                      <a:pPr>
                        <a:spcAft>
                          <a:spcPts val="0"/>
                        </a:spcAft>
                      </a:pPr>
                      <a:r>
                        <a:rPr lang="fi-FI" sz="900" dirty="0">
                          <a:effectLst/>
                          <a:latin typeface="Arial"/>
                          <a:ea typeface="Calibri"/>
                          <a:cs typeface="Calibri"/>
                        </a:rPr>
                        <a:t>&lt;= suurten </a:t>
                      </a:r>
                      <a:r>
                        <a:rPr lang="fi-FI" sz="900" dirty="0" err="1">
                          <a:effectLst/>
                          <a:latin typeface="Arial"/>
                          <a:ea typeface="Calibri"/>
                          <a:cs typeface="Calibri"/>
                        </a:rPr>
                        <a:t>kaup</a:t>
                      </a:r>
                      <a:r>
                        <a:rPr lang="fi-FI" sz="900" dirty="0">
                          <a:effectLst/>
                          <a:latin typeface="Arial"/>
                          <a:ea typeface="Calibri"/>
                          <a:cs typeface="Calibri"/>
                        </a:rPr>
                        <a:t> ka.</a:t>
                      </a: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r h="583110">
                <a:tc>
                  <a:txBody>
                    <a:bodyPr/>
                    <a:lstStyle/>
                    <a:p>
                      <a:pPr>
                        <a:spcAft>
                          <a:spcPts val="0"/>
                        </a:spcAft>
                      </a:pPr>
                      <a:r>
                        <a:rPr lang="fi-FI" sz="900" dirty="0" smtClean="0">
                          <a:effectLst/>
                          <a:latin typeface="Arial"/>
                          <a:ea typeface="Calibri"/>
                          <a:cs typeface="Calibri"/>
                        </a:rPr>
                        <a:t>Vastuutahot</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gridSpan="7">
                  <a:txBody>
                    <a:bodyPr/>
                    <a:lstStyle/>
                    <a:p>
                      <a:pPr>
                        <a:spcAft>
                          <a:spcPts val="0"/>
                        </a:spcAft>
                      </a:pPr>
                      <a:r>
                        <a:rPr lang="fi-FI" sz="900" dirty="0" smtClean="0">
                          <a:effectLst/>
                          <a:latin typeface="Arial"/>
                          <a:ea typeface="Calibri"/>
                          <a:cs typeface="Calibri"/>
                        </a:rPr>
                        <a:t>Toimialajohtajat,</a:t>
                      </a:r>
                      <a:r>
                        <a:rPr lang="fi-FI" sz="900" baseline="0" dirty="0" smtClean="0">
                          <a:effectLst/>
                          <a:latin typeface="Arial"/>
                          <a:ea typeface="Calibri"/>
                          <a:cs typeface="Calibri"/>
                        </a:rPr>
                        <a:t> esimiehet, henkilöstö, Strateginen Hr, TTH</a:t>
                      </a: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lgn="ctr">
                        <a:spcAft>
                          <a:spcPts val="0"/>
                        </a:spcAft>
                      </a:pPr>
                      <a:endParaRPr lang="fi-FI" sz="900" dirty="0">
                        <a:effectLst/>
                        <a:latin typeface="Arial"/>
                        <a:ea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c hMerge="1">
                  <a:txBody>
                    <a:bodyPr/>
                    <a:lstStyle/>
                    <a:p>
                      <a:pPr>
                        <a:spcAft>
                          <a:spcPts val="0"/>
                        </a:spcAft>
                      </a:pPr>
                      <a:endParaRPr lang="fi-FI" sz="900" dirty="0">
                        <a:effectLst/>
                        <a:latin typeface="Arial"/>
                        <a:ea typeface="Calibri"/>
                        <a:cs typeface="Calibri"/>
                      </a:endParaRPr>
                    </a:p>
                  </a:txBody>
                  <a:tcPr marL="78256" marR="78256" marT="39128" marB="391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FFFF"/>
                    </a:solidFill>
                  </a:tcPr>
                </a:tc>
              </a:tr>
            </a:tbl>
          </a:graphicData>
        </a:graphic>
      </p:graphicFrame>
      <p:sp>
        <p:nvSpPr>
          <p:cNvPr id="6" name="Tekstiruutu 5"/>
          <p:cNvSpPr txBox="1"/>
          <p:nvPr/>
        </p:nvSpPr>
        <p:spPr>
          <a:xfrm>
            <a:off x="611560" y="908720"/>
            <a:ext cx="7920880" cy="646331"/>
          </a:xfrm>
          <a:prstGeom prst="rect">
            <a:avLst/>
          </a:prstGeom>
          <a:noFill/>
        </p:spPr>
        <p:txBody>
          <a:bodyPr wrap="square" rtlCol="0">
            <a:spAutoFit/>
          </a:bodyPr>
          <a:lstStyle/>
          <a:p>
            <a:pPr algn="ctr"/>
            <a:r>
              <a:rPr lang="fi-FI" sz="1200" dirty="0" smtClean="0"/>
              <a:t>Osaamisen ennakointi on kiihtyvällä tahdilla muuttuvassa maailmassa haastavaa. Siksi meidän tulee keskittyä joustavien, työuraa tukevien ratkaisuiden mahdollistamiseen ja strategiseen osaamisen suunnitteluun, jotta valmiutemme odottamattomankin muutoksen vastaanottoon on hyvä. </a:t>
            </a:r>
            <a:endParaRPr lang="fi-FI" sz="1200" dirty="0"/>
          </a:p>
        </p:txBody>
      </p:sp>
    </p:spTree>
    <p:extLst>
      <p:ext uri="{BB962C8B-B14F-4D97-AF65-F5344CB8AC3E}">
        <p14:creationId xmlns:p14="http://schemas.microsoft.com/office/powerpoint/2010/main" val="3532548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6948e327-c22f-45f3-ba73-76ec8822dedd" ContentTypeId="0x010100BABE01DC4AF04CBC98B987127D9FC69A06" PreviousValue="false"/>
</file>

<file path=customXml/item2.xml><?xml version="1.0" encoding="utf-8"?>
<ct:contentTypeSchema xmlns:ct="http://schemas.microsoft.com/office/2006/metadata/contentType" xmlns:ma="http://schemas.microsoft.com/office/2006/metadata/properties/metaAttributes" ct:_="" ma:_="" ma:contentTypeName="Kokousasiakirja Turku" ma:contentTypeID="0x010100BABE01DC4AF04CBC98B987127D9FC69A0600D4247B928EBEA44E841B09B21270B2B9" ma:contentTypeVersion="13" ma:contentTypeDescription="Luo uusi asiakirja." ma:contentTypeScope="" ma:versionID="f603022b6e9d938750bd51a89652e57d">
  <xsd:schema xmlns:xsd="http://www.w3.org/2001/XMLSchema" xmlns:xs="http://www.w3.org/2001/XMLSchema" xmlns:p="http://schemas.microsoft.com/office/2006/metadata/properties" xmlns:ns2="b03131df-fdca-4f96-b491-cb071e0af91d" xmlns:ns3="http://schemas.microsoft.com/sharepoint/v4" xmlns:ns4="90bd4fb2-f2e6-4c52-ac81-997facd16488" targetNamespace="http://schemas.microsoft.com/office/2006/metadata/properties" ma:root="true" ma:fieldsID="f2358d1e2f35309e876e3548382985a4" ns2:_="" ns3:_="" ns4:_="">
    <xsd:import namespace="b03131df-fdca-4f96-b491-cb071e0af91d"/>
    <xsd:import namespace="http://schemas.microsoft.com/sharepoint/v4"/>
    <xsd:import namespace="90bd4fb2-f2e6-4c52-ac81-997facd16488"/>
    <xsd:element name="properties">
      <xsd:complexType>
        <xsd:sequence>
          <xsd:element name="documentManagement">
            <xsd:complexType>
              <xsd:all>
                <xsd:element ref="ns2:_Julkisuus_" minOccurs="0"/>
                <xsd:element ref="ns2:Päätös-_x0020__x002f_kokouspvm"/>
                <xsd:element ref="ns2:_dlc_DocId" minOccurs="0"/>
                <xsd:element ref="ns2:_dlc_DocIdUrl" minOccurs="0"/>
                <xsd:element ref="ns2:_dlc_DocIdPersistId" minOccurs="0"/>
                <xsd:element ref="ns2:ac19b25ddc254828948cf4ce84aad47a" minOccurs="0"/>
                <xsd:element ref="ns2:TaxCatchAll" minOccurs="0"/>
                <xsd:element ref="ns2:TaxCatchAllLabel" minOccurs="0"/>
                <xsd:element ref="ns2:Kuvaus_x0020_" minOccurs="0"/>
                <xsd:element ref="ns3:IconOverlay" minOccurs="0"/>
                <xsd:element ref="ns4:Johtoryhm_x00e4_"/>
                <xsd:element ref="ns2:_kuva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 nillable="true" ma:displayName="Julkisuus" ma:default="Julkinen" ma:format="Dropdown" ma:internalName="_Julkisuus_">
      <xsd:simpleType>
        <xsd:restriction base="dms:Choice">
          <xsd:enumeration value="Julkinen"/>
          <xsd:enumeration value="Salassa pidettävä"/>
        </xsd:restriction>
      </xsd:simpleType>
    </xsd:element>
    <xsd:element name="Päätös-_x0020__x002f_kokouspvm" ma:index="2" ma:displayName="Päätös- /kokouspvm" ma:format="DateOnly" ma:internalName="P_x00e4__x00e4_t_x00f6_s_x002d__x0020__x002F_kokouspvm">
      <xsd:simpleType>
        <xsd:restriction base="dms:DateTime"/>
      </xsd:simpleType>
    </xsd:element>
    <xsd:element name="_dlc_DocId" ma:index="7" nillable="true" ma:displayName="Tiedostotunnisteen arvo" ma:description="Tälle kohteelle määritetyn tiedostotunnisteen arvo." ma:internalName="_dlc_DocId" ma:readOnly="true">
      <xsd:simpleType>
        <xsd:restriction base="dms:Text"/>
      </xsd:simpleType>
    </xsd:element>
    <xsd:element name="_dlc_DocIdUrl" ma:index="8"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ac19b25ddc254828948cf4ce84aad47a" ma:index="12" ma:taxonomy="true" ma:internalName="ac19b25ddc254828948cf4ce84aad47a" ma:taxonomyFieldName="_Kokousasiakirjan_x0020_tyyppi" ma:displayName="Kokousasiakirjan tyyppi" ma:default="" ma:fieldId="{ac19b25d-dc25-4828-948c-f4ce84aad47a}" ma:sspId="6948e327-c22f-45f3-ba73-76ec8822dedd" ma:termSetId="c95bffc7-408b-460f-9aa3-056411bfe71e" ma:anchorId="00000000-0000-0000-0000-000000000000" ma:open="false" ma:isKeyword="false">
      <xsd:complexType>
        <xsd:sequence>
          <xsd:element ref="pc:Terms" minOccurs="0" maxOccurs="1"/>
        </xsd:sequence>
      </xsd:complexType>
    </xsd:element>
    <xsd:element name="TaxCatchAll" ma:index="13" nillable="true" ma:displayName="Taxonomy Catch All Column" ma:description="" ma:hidden="true" ma:list="{f370752a-7546-4352-b124-0188447d26d1}" ma:internalName="TaxCatchAll" ma:showField="CatchAllData" ma:web="6c8d727a-b62e-47b1-a82d-11ff3ae96187">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description="" ma:hidden="true" ma:list="{f370752a-7546-4352-b124-0188447d26d1}" ma:internalName="TaxCatchAllLabel" ma:readOnly="true" ma:showField="CatchAllDataLabel" ma:web="6c8d727a-b62e-47b1-a82d-11ff3ae96187">
      <xsd:complexType>
        <xsd:complexContent>
          <xsd:extension base="dms:MultiChoiceLookup">
            <xsd:sequence>
              <xsd:element name="Value" type="dms:Lookup" maxOccurs="unbounded" minOccurs="0" nillable="true"/>
            </xsd:sequence>
          </xsd:extension>
        </xsd:complexContent>
      </xsd:complexType>
    </xsd:element>
    <xsd:element name="Kuvaus_x0020_" ma:index="18" nillable="true" ma:displayName="Kuvaus" ma:internalName="Kuvaus_x0020_" ma:readOnly="false">
      <xsd:simpleType>
        <xsd:restriction base="dms:Note">
          <xsd:maxLength value="255"/>
        </xsd:restriction>
      </xsd:simpleType>
    </xsd:element>
    <xsd:element name="_kuvaus" ma:index="21" nillable="true" ma:displayName="Kuvaus" ma:internalName="_kuvau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bd4fb2-f2e6-4c52-ac81-997facd16488" elementFormDefault="qualified">
    <xsd:import namespace="http://schemas.microsoft.com/office/2006/documentManagement/types"/>
    <xsd:import namespace="http://schemas.microsoft.com/office/infopath/2007/PartnerControls"/>
    <xsd:element name="Johtoryhm_x00e4_" ma:index="20" ma:displayName="Johtoryhmä" ma:format="Dropdown" ma:internalName="Johtoryhm_x00e4_">
      <xsd:simpleType>
        <xsd:restriction base="dms:Choice">
          <xsd:enumeration value="Johtoryhmä"/>
          <xsd:enumeration value="Laajennettu johtoryhmä"/>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äätös-_x0020__x002f_kokouspvm xmlns="b03131df-fdca-4f96-b491-cb071e0af91d">2014-08-11T21:00:00+00:00</Päätös-_x0020__x002f_kokouspvm>
    <_kuvaus xmlns="b03131df-fdca-4f96-b491-cb071e0af91d" xsi:nil="true"/>
    <IconOverlay xmlns="http://schemas.microsoft.com/sharepoint/v4" xsi:nil="true"/>
    <Johtoryhm_x00e4_ xmlns="90bd4fb2-f2e6-4c52-ac81-997facd16488">Laajennettu johtoryhmä</Johtoryhm_x00e4_>
    <_Julkisuus_ xmlns="b03131df-fdca-4f96-b491-cb071e0af91d">Julkinen</_Julkisuus_>
    <ac19b25ddc254828948cf4ce84aad47a xmlns="b03131df-fdca-4f96-b491-cb071e0af91d">
      <Terms xmlns="http://schemas.microsoft.com/office/infopath/2007/PartnerControls">
        <TermInfo xmlns="http://schemas.microsoft.com/office/infopath/2007/PartnerControls">
          <TermName xmlns="http://schemas.microsoft.com/office/infopath/2007/PartnerControls">Liite</TermName>
          <TermId xmlns="http://schemas.microsoft.com/office/infopath/2007/PartnerControls">2bf75084-fc5f-437d-8688-7a1f79a9adba</TermId>
        </TermInfo>
      </Terms>
    </ac19b25ddc254828948cf4ce84aad47a>
    <Kuvaus_x0020_ xmlns="b03131df-fdca-4f96-b491-cb071e0af91d" xsi:nil="true"/>
    <TaxCatchAll xmlns="b03131df-fdca-4f96-b491-cb071e0af91d">
      <Value>7</Value>
    </TaxCatchAl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file>

<file path=customXml/itemProps1.xml><?xml version="1.0" encoding="utf-8"?>
<ds:datastoreItem xmlns:ds="http://schemas.openxmlformats.org/officeDocument/2006/customXml" ds:itemID="{2F7519A6-99ED-4196-92D8-30F5CEA35110}">
  <ds:schemaRefs>
    <ds:schemaRef ds:uri="Microsoft.SharePoint.Taxonomy.ContentTypeSync"/>
  </ds:schemaRefs>
</ds:datastoreItem>
</file>

<file path=customXml/itemProps2.xml><?xml version="1.0" encoding="utf-8"?>
<ds:datastoreItem xmlns:ds="http://schemas.openxmlformats.org/officeDocument/2006/customXml" ds:itemID="{BA1D35AC-7821-466B-B6CF-D528181B4E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131df-fdca-4f96-b491-cb071e0af91d"/>
    <ds:schemaRef ds:uri="http://schemas.microsoft.com/sharepoint/v4"/>
    <ds:schemaRef ds:uri="90bd4fb2-f2e6-4c52-ac81-997facd164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01416E-8462-43AA-8247-0D8A636C4CBE}">
  <ds:schemaRefs>
    <ds:schemaRef ds:uri="http://purl.org/dc/terms/"/>
    <ds:schemaRef ds:uri="http://www.w3.org/XML/1998/namespace"/>
    <ds:schemaRef ds:uri="b03131df-fdca-4f96-b491-cb071e0af91d"/>
    <ds:schemaRef ds:uri="http://purl.org/dc/dcmitype/"/>
    <ds:schemaRef ds:uri="http://purl.org/dc/elements/1.1/"/>
    <ds:schemaRef ds:uri="http://schemas.microsoft.com/office/2006/metadata/properties"/>
    <ds:schemaRef ds:uri="90bd4fb2-f2e6-4c52-ac81-997facd16488"/>
    <ds:schemaRef ds:uri="http://schemas.microsoft.com/office/2006/documentManagement/types"/>
    <ds:schemaRef ds:uri="http://schemas.microsoft.com/office/infopath/2007/PartnerControls"/>
    <ds:schemaRef ds:uri="http://schemas.openxmlformats.org/package/2006/metadata/core-properties"/>
    <ds:schemaRef ds:uri="http://schemas.microsoft.com/sharepoint/v4"/>
  </ds:schemaRefs>
</ds:datastoreItem>
</file>

<file path=customXml/itemProps4.xml><?xml version="1.0" encoding="utf-8"?>
<ds:datastoreItem xmlns:ds="http://schemas.openxmlformats.org/officeDocument/2006/customXml" ds:itemID="{19AD326E-C842-44CF-97C1-42DD9D2F4E1E}">
  <ds:schemaRefs>
    <ds:schemaRef ds:uri="http://schemas.microsoft.com/sharepoint/v3/contenttype/forms"/>
  </ds:schemaRefs>
</ds:datastoreItem>
</file>

<file path=customXml/itemProps5.xml><?xml version="1.0" encoding="utf-8"?>
<ds:datastoreItem xmlns:ds="http://schemas.openxmlformats.org/officeDocument/2006/customXml" ds:itemID="{F471EE6C-5FDB-46F2-AECB-60ECBA94815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Esitysmalli Suomi</Template>
  <TotalTime>15700</TotalTime>
  <Words>1303</Words>
  <Application>Microsoft Office PowerPoint</Application>
  <PresentationFormat>Näytössä katseltava diaesitys (4:3)</PresentationFormat>
  <Paragraphs>472</Paragraphs>
  <Slides>13</Slides>
  <Notes>2</Notes>
  <HiddenSlides>0</HiddenSlides>
  <MMClips>0</MMClips>
  <ScaleCrop>false</ScaleCrop>
  <HeadingPairs>
    <vt:vector size="4" baseType="variant">
      <vt:variant>
        <vt:lpstr>Teema</vt:lpstr>
      </vt:variant>
      <vt:variant>
        <vt:i4>1</vt:i4>
      </vt:variant>
      <vt:variant>
        <vt:lpstr>Dian otsikot</vt:lpstr>
      </vt:variant>
      <vt:variant>
        <vt:i4>13</vt:i4>
      </vt:variant>
    </vt:vector>
  </HeadingPairs>
  <TitlesOfParts>
    <vt:vector size="14" baseType="lpstr">
      <vt:lpstr>Esitysmalli Suomi</vt:lpstr>
      <vt:lpstr>HENKILÖSTÖ VOIMAVARANA </vt:lpstr>
      <vt:lpstr>Mistä osista Turun kaupungin strategia koostuu?</vt:lpstr>
      <vt:lpstr>MITEN KAIKKI LIITTYY TOISIINSA?</vt:lpstr>
      <vt:lpstr>MITÄ PÄÄSTRATEGIAAN ON KIRJATTU HENKILÖSTÖN OSALTA?</vt:lpstr>
      <vt:lpstr>HENKILÖSTÖ VOIMAVARANA-OHJELMAN LÄHTÖKOHTIA</vt:lpstr>
      <vt:lpstr>    TURUN KAUPUNGIN HENKILÖSTÖOHJELMAN 2014-2017 PAINOPISTEALUEET</vt:lpstr>
      <vt:lpstr>     Turussa jokaisen tulee voida kokea, että työ lisää hyvinvointia</vt:lpstr>
      <vt:lpstr>Turussa jokaisen tulee voida kokea, että työ lisää hyvinvointia:</vt:lpstr>
      <vt:lpstr>Aktiivinen osaamisen ennakointi</vt:lpstr>
      <vt:lpstr>Aktiivinen osaamisen ennakointi</vt:lpstr>
      <vt:lpstr>  </vt:lpstr>
      <vt:lpstr>Turku on vetovoimainen työnantaja:</vt:lpstr>
      <vt:lpstr>Miten työ jatkuu?</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HENKILÖSTÖ VOIMAVARANA</dc:title>
  <dc:creator>Valtonen Sinikka</dc:creator>
  <cp:lastModifiedBy>Nanai Sari</cp:lastModifiedBy>
  <cp:revision>90</cp:revision>
  <cp:lastPrinted>2014-03-05T09:58:21Z</cp:lastPrinted>
  <dcterms:created xsi:type="dcterms:W3CDTF">2013-12-05T10:59:08Z</dcterms:created>
  <dcterms:modified xsi:type="dcterms:W3CDTF">2014-08-18T05:31:19Z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0x010100BABE01DC4AF04CBC98B987127D9FC69A0600D4247B928EBEA44E841B09B21270B2B9</vt:lpwstr>
  </property>
  <property fmtid="{D5CDD505-2E9C-101B-9397-08002B2CF9AE}" pid="3" name="_Kokousasiakirjan tyyppi">
    <vt:lpwstr>7;#Liite|2bf75084-fc5f-437d-8688-7a1f79a9adba</vt:lpwstr>
  </property>
</Properties>
</file>