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B3C1C-7107-4045-A8CD-F23DC072A31D}" v="62" dt="2023-09-26T11:16:23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2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turku.fi\jaot\koti01\tjjussil\Omat%20tiedostot\Rakennusvalvonta\Tilastointi\8-2023\2013-2023%20Haut,%20p&#228;&#228;t&#246;kset%20ja%20k&#228;sittelyajat%2025.9.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i-FI" dirty="0"/>
              <a:t>VIREILLE</a:t>
            </a:r>
            <a:r>
              <a:rPr lang="fi-FI" baseline="0" dirty="0"/>
              <a:t> JÄTETYT HAKEMUKSET, LUPAPÄÄTÖKSET JA KÄSITTELYAJAT 80%</a:t>
            </a:r>
          </a:p>
          <a:p>
            <a:pPr>
              <a:defRPr/>
            </a:pPr>
            <a:r>
              <a:rPr lang="fi-FI" baseline="0" dirty="0"/>
              <a:t>KAIKKI </a:t>
            </a:r>
            <a:r>
              <a:rPr lang="fi-FI" baseline="0"/>
              <a:t>LUVAT JA RAKENNUSLUVAT 10 </a:t>
            </a:r>
            <a:r>
              <a:rPr lang="fi-FI" baseline="0" dirty="0"/>
              <a:t>VUOTTA: 21.9.2013 - 20.9.2023</a:t>
            </a:r>
            <a:endParaRPr lang="fi-FI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Taul3!$B$5</c:f>
              <c:strCache>
                <c:ptCount val="1"/>
                <c:pt idx="0">
                  <c:v>Lupahakemukset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58-4AEE-B28F-43C2E4C08233}"/>
                </c:ext>
              </c:extLst>
            </c:dLbl>
            <c:dLbl>
              <c:idx val="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58-4AEE-B28F-43C2E4C08233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58-4AEE-B28F-43C2E4C08233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58-4AEE-B28F-43C2E4C082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Taul3!$C$2:$L$2</c:f>
              <c:strCache>
                <c:ptCount val="10"/>
                <c:pt idx="0">
                  <c:v>21.9.13-20.9.14</c:v>
                </c:pt>
                <c:pt idx="1">
                  <c:v>21.9.14-20.9.15</c:v>
                </c:pt>
                <c:pt idx="2">
                  <c:v>21.9.15-20.9.16</c:v>
                </c:pt>
                <c:pt idx="3">
                  <c:v>21.9.16-20.9.17</c:v>
                </c:pt>
                <c:pt idx="4">
                  <c:v>21.9.17-20.9.18</c:v>
                </c:pt>
                <c:pt idx="5">
                  <c:v>21.9.18-20.9.19</c:v>
                </c:pt>
                <c:pt idx="6">
                  <c:v>21.9.19-20.9.20</c:v>
                </c:pt>
                <c:pt idx="7">
                  <c:v>21.9.20-20.9.21</c:v>
                </c:pt>
                <c:pt idx="8">
                  <c:v>21.9.21-20.9.22</c:v>
                </c:pt>
                <c:pt idx="9">
                  <c:v>21.9.22-20.9.23</c:v>
                </c:pt>
              </c:strCache>
            </c:strRef>
          </c:cat>
          <c:val>
            <c:numRef>
              <c:f>Taul3!$C$5:$L$5</c:f>
              <c:numCache>
                <c:formatCode>General</c:formatCode>
                <c:ptCount val="10"/>
                <c:pt idx="0">
                  <c:v>1510</c:v>
                </c:pt>
                <c:pt idx="1">
                  <c:v>1481</c:v>
                </c:pt>
                <c:pt idx="2">
                  <c:v>1602</c:v>
                </c:pt>
                <c:pt idx="3">
                  <c:v>1622</c:v>
                </c:pt>
                <c:pt idx="4">
                  <c:v>1634</c:v>
                </c:pt>
                <c:pt idx="5">
                  <c:v>1560</c:v>
                </c:pt>
                <c:pt idx="6">
                  <c:v>1432</c:v>
                </c:pt>
                <c:pt idx="7">
                  <c:v>1593</c:v>
                </c:pt>
                <c:pt idx="8">
                  <c:v>1468</c:v>
                </c:pt>
                <c:pt idx="9">
                  <c:v>1366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58-4AEE-B28F-43C2E4C08233}"/>
            </c:ext>
          </c:extLst>
        </c:ser>
        <c:ser>
          <c:idx val="1"/>
          <c:order val="1"/>
          <c:tx>
            <c:strRef>
              <c:f>Taul3!$B$6</c:f>
              <c:strCache>
                <c:ptCount val="1"/>
                <c:pt idx="0">
                  <c:v>Lupapäätökset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58-4AEE-B28F-43C2E4C08233}"/>
                </c:ext>
              </c:extLst>
            </c:dLbl>
            <c:dLbl>
              <c:idx val="6"/>
              <c:layout>
                <c:manualLayout>
                  <c:x val="-3.4316189167472602E-2"/>
                  <c:y val="2.5727671036193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058-4AEE-B28F-43C2E4C08233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058-4AEE-B28F-43C2E4C08233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58-4AEE-B28F-43C2E4C082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Taul3!$C$2:$L$2</c:f>
              <c:strCache>
                <c:ptCount val="10"/>
                <c:pt idx="0">
                  <c:v>21.9.13-20.9.14</c:v>
                </c:pt>
                <c:pt idx="1">
                  <c:v>21.9.14-20.9.15</c:v>
                </c:pt>
                <c:pt idx="2">
                  <c:v>21.9.15-20.9.16</c:v>
                </c:pt>
                <c:pt idx="3">
                  <c:v>21.9.16-20.9.17</c:v>
                </c:pt>
                <c:pt idx="4">
                  <c:v>21.9.17-20.9.18</c:v>
                </c:pt>
                <c:pt idx="5">
                  <c:v>21.9.18-20.9.19</c:v>
                </c:pt>
                <c:pt idx="6">
                  <c:v>21.9.19-20.9.20</c:v>
                </c:pt>
                <c:pt idx="7">
                  <c:v>21.9.20-20.9.21</c:v>
                </c:pt>
                <c:pt idx="8">
                  <c:v>21.9.21-20.9.22</c:v>
                </c:pt>
                <c:pt idx="9">
                  <c:v>21.9.22-20.9.23</c:v>
                </c:pt>
              </c:strCache>
            </c:strRef>
          </c:cat>
          <c:val>
            <c:numRef>
              <c:f>Taul3!$C$6:$L$6</c:f>
              <c:numCache>
                <c:formatCode>General</c:formatCode>
                <c:ptCount val="10"/>
                <c:pt idx="0">
                  <c:v>1618</c:v>
                </c:pt>
                <c:pt idx="1">
                  <c:v>1362</c:v>
                </c:pt>
                <c:pt idx="2">
                  <c:v>1525</c:v>
                </c:pt>
                <c:pt idx="3">
                  <c:v>1479</c:v>
                </c:pt>
                <c:pt idx="4">
                  <c:v>1600</c:v>
                </c:pt>
                <c:pt idx="5">
                  <c:v>1383</c:v>
                </c:pt>
                <c:pt idx="6">
                  <c:v>1124</c:v>
                </c:pt>
                <c:pt idx="7">
                  <c:v>1412</c:v>
                </c:pt>
                <c:pt idx="8">
                  <c:v>1637</c:v>
                </c:pt>
                <c:pt idx="9">
                  <c:v>1405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58-4AEE-B28F-43C2E4C08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8590831"/>
        <c:axId val="1248591247"/>
      </c:lineChart>
      <c:lineChart>
        <c:grouping val="standard"/>
        <c:varyColors val="0"/>
        <c:ser>
          <c:idx val="2"/>
          <c:order val="2"/>
          <c:tx>
            <c:strRef>
              <c:f>Taul3!$B$7</c:f>
              <c:strCache>
                <c:ptCount val="1"/>
                <c:pt idx="0">
                  <c:v>Käsittelyaika 80% kaikki luvat</c:v>
                </c:pt>
              </c:strCache>
            </c:strRef>
          </c:tx>
          <c:spPr>
            <a:ln w="34925" cap="rnd">
              <a:solidFill>
                <a:schemeClr val="accent3"/>
              </a:solidFill>
              <a:prstDash val="sysDot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Taul3!$C$2:$L$2</c:f>
              <c:strCache>
                <c:ptCount val="10"/>
                <c:pt idx="0">
                  <c:v>21.9.13-20.9.14</c:v>
                </c:pt>
                <c:pt idx="1">
                  <c:v>21.9.14-20.9.15</c:v>
                </c:pt>
                <c:pt idx="2">
                  <c:v>21.9.15-20.9.16</c:v>
                </c:pt>
                <c:pt idx="3">
                  <c:v>21.9.16-20.9.17</c:v>
                </c:pt>
                <c:pt idx="4">
                  <c:v>21.9.17-20.9.18</c:v>
                </c:pt>
                <c:pt idx="5">
                  <c:v>21.9.18-20.9.19</c:v>
                </c:pt>
                <c:pt idx="6">
                  <c:v>21.9.19-20.9.20</c:v>
                </c:pt>
                <c:pt idx="7">
                  <c:v>21.9.20-20.9.21</c:v>
                </c:pt>
                <c:pt idx="8">
                  <c:v>21.9.21-20.9.22</c:v>
                </c:pt>
                <c:pt idx="9">
                  <c:v>21.9.22-20.9.23</c:v>
                </c:pt>
              </c:strCache>
            </c:strRef>
          </c:cat>
          <c:val>
            <c:numRef>
              <c:f>Taul3!$C$7:$L$7</c:f>
              <c:numCache>
                <c:formatCode>General</c:formatCode>
                <c:ptCount val="10"/>
                <c:pt idx="0">
                  <c:v>25</c:v>
                </c:pt>
                <c:pt idx="1">
                  <c:v>17</c:v>
                </c:pt>
                <c:pt idx="2">
                  <c:v>30</c:v>
                </c:pt>
                <c:pt idx="3">
                  <c:v>34</c:v>
                </c:pt>
                <c:pt idx="4">
                  <c:v>35</c:v>
                </c:pt>
                <c:pt idx="5">
                  <c:v>54</c:v>
                </c:pt>
                <c:pt idx="6">
                  <c:v>79</c:v>
                </c:pt>
                <c:pt idx="7">
                  <c:v>96</c:v>
                </c:pt>
                <c:pt idx="8">
                  <c:v>91</c:v>
                </c:pt>
                <c:pt idx="9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58-4AEE-B28F-43C2E4C08233}"/>
            </c:ext>
          </c:extLst>
        </c:ser>
        <c:ser>
          <c:idx val="3"/>
          <c:order val="3"/>
          <c:tx>
            <c:strRef>
              <c:f>Taul3!$B$8</c:f>
              <c:strCache>
                <c:ptCount val="1"/>
                <c:pt idx="0">
                  <c:v>Käsittelyaika 80% rakennusluvat</c:v>
                </c:pt>
              </c:strCache>
            </c:strRef>
          </c:tx>
          <c:spPr>
            <a:ln w="34925" cap="rnd">
              <a:solidFill>
                <a:schemeClr val="accent4"/>
              </a:solidFill>
              <a:prstDash val="sysDot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8"/>
              <c:layout>
                <c:manualLayout>
                  <c:x val="-2.5868281077224463E-2"/>
                  <c:y val="3.1334848105105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58-4AEE-B28F-43C2E4C08233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058-4AEE-B28F-43C2E4C082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Taul3!$C$2:$L$2</c:f>
              <c:strCache>
                <c:ptCount val="10"/>
                <c:pt idx="0">
                  <c:v>21.9.13-20.9.14</c:v>
                </c:pt>
                <c:pt idx="1">
                  <c:v>21.9.14-20.9.15</c:v>
                </c:pt>
                <c:pt idx="2">
                  <c:v>21.9.15-20.9.16</c:v>
                </c:pt>
                <c:pt idx="3">
                  <c:v>21.9.16-20.9.17</c:v>
                </c:pt>
                <c:pt idx="4">
                  <c:v>21.9.17-20.9.18</c:v>
                </c:pt>
                <c:pt idx="5">
                  <c:v>21.9.18-20.9.19</c:v>
                </c:pt>
                <c:pt idx="6">
                  <c:v>21.9.19-20.9.20</c:v>
                </c:pt>
                <c:pt idx="7">
                  <c:v>21.9.20-20.9.21</c:v>
                </c:pt>
                <c:pt idx="8">
                  <c:v>21.9.21-20.9.22</c:v>
                </c:pt>
                <c:pt idx="9">
                  <c:v>21.9.22-20.9.23</c:v>
                </c:pt>
              </c:strCache>
            </c:strRef>
          </c:cat>
          <c:val>
            <c:numRef>
              <c:f>Taul3!$C$8:$L$8</c:f>
              <c:numCache>
                <c:formatCode>General</c:formatCode>
                <c:ptCount val="10"/>
                <c:pt idx="0">
                  <c:v>31</c:v>
                </c:pt>
                <c:pt idx="1">
                  <c:v>20</c:v>
                </c:pt>
                <c:pt idx="2">
                  <c:v>33</c:v>
                </c:pt>
                <c:pt idx="3">
                  <c:v>35</c:v>
                </c:pt>
                <c:pt idx="4">
                  <c:v>42</c:v>
                </c:pt>
                <c:pt idx="5">
                  <c:v>63</c:v>
                </c:pt>
                <c:pt idx="6">
                  <c:v>101</c:v>
                </c:pt>
                <c:pt idx="7">
                  <c:v>131</c:v>
                </c:pt>
                <c:pt idx="8">
                  <c:v>126</c:v>
                </c:pt>
                <c:pt idx="9">
                  <c:v>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058-4AEE-B28F-43C2E4C08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3105135"/>
        <c:axId val="1633112623"/>
      </c:lineChart>
      <c:catAx>
        <c:axId val="124859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48591247"/>
        <c:crosses val="autoZero"/>
        <c:auto val="1"/>
        <c:lblAlgn val="ctr"/>
        <c:lblOffset val="100"/>
        <c:noMultiLvlLbl val="0"/>
      </c:catAx>
      <c:valAx>
        <c:axId val="1248591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248590831"/>
        <c:crosses val="autoZero"/>
        <c:crossBetween val="between"/>
      </c:valAx>
      <c:valAx>
        <c:axId val="1633112623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33105135"/>
        <c:crosses val="max"/>
        <c:crossBetween val="between"/>
      </c:valAx>
      <c:catAx>
        <c:axId val="163310513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331126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70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686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23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135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97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39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11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71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28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251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586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27C0-4C91-4328-8F1F-17857ED214B4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34BB8-65E0-427D-9510-3D10F6E4D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65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773471"/>
              </p:ext>
            </p:extLst>
          </p:nvPr>
        </p:nvGraphicFramePr>
        <p:xfrm>
          <a:off x="103" y="127401"/>
          <a:ext cx="12109270" cy="679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kstiruutu 1">
            <a:extLst>
              <a:ext uri="{FF2B5EF4-FFF2-40B4-BE49-F238E27FC236}">
                <a16:creationId xmlns:a16="http://schemas.microsoft.com/office/drawing/2014/main" id="{58580D9A-2B18-BFE4-10C8-EFEB73A75200}"/>
              </a:ext>
            </a:extLst>
          </p:cNvPr>
          <p:cNvSpPr txBox="1"/>
          <p:nvPr/>
        </p:nvSpPr>
        <p:spPr>
          <a:xfrm>
            <a:off x="8723523" y="5789362"/>
            <a:ext cx="4008304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600" dirty="0">
                <a:solidFill>
                  <a:schemeClr val="bg1">
                    <a:lumMod val="75000"/>
                  </a:schemeClr>
                </a:solidFill>
                <a:cs typeface="Calibri"/>
              </a:rPr>
              <a:t>Turun rakennusvalvonnan tilastot</a:t>
            </a:r>
          </a:p>
        </p:txBody>
      </p:sp>
    </p:spTree>
    <p:extLst>
      <p:ext uri="{BB962C8B-B14F-4D97-AF65-F5344CB8AC3E}">
        <p14:creationId xmlns:p14="http://schemas.microsoft.com/office/powerpoint/2010/main" val="24680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1c9536-75c3-4644-990f-a67d9fc82379">
      <Terms xmlns="http://schemas.microsoft.com/office/infopath/2007/PartnerControls"/>
    </lcf76f155ced4ddcb4097134ff3c332f>
    <TaxCatchAll xmlns="91f21a2a-066d-44f9-a7c3-79d941382e1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3F4E7E50F37C478ECCA2726F957250" ma:contentTypeVersion="16" ma:contentTypeDescription="Create a new document." ma:contentTypeScope="" ma:versionID="e527c72ff3fa1281b25aaa2644729a02">
  <xsd:schema xmlns:xsd="http://www.w3.org/2001/XMLSchema" xmlns:xs="http://www.w3.org/2001/XMLSchema" xmlns:p="http://schemas.microsoft.com/office/2006/metadata/properties" xmlns:ns2="911c9536-75c3-4644-990f-a67d9fc82379" xmlns:ns3="91f21a2a-066d-44f9-a7c3-79d941382e15" targetNamespace="http://schemas.microsoft.com/office/2006/metadata/properties" ma:root="true" ma:fieldsID="d2be41d2003f651b778e02b87920a0a1" ns2:_="" ns3:_="">
    <xsd:import namespace="911c9536-75c3-4644-990f-a67d9fc82379"/>
    <xsd:import namespace="91f21a2a-066d-44f9-a7c3-79d941382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1c9536-75c3-4644-990f-a67d9fc823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5fb9b281-25f8-4ed3-b6e8-f02703d6e0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f21a2a-066d-44f9-a7c3-79d941382e1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ab0053a-c375-4c2e-bb7b-a8c4a160a162}" ma:internalName="TaxCatchAll" ma:showField="CatchAllData" ma:web="91f21a2a-066d-44f9-a7c3-79d941382e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3F4423-8584-44B3-AD23-71291E7F5C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DD3E9B-09DE-4C77-B9CA-D8155A92CC74}">
  <ds:schemaRefs>
    <ds:schemaRef ds:uri="http://schemas.microsoft.com/office/2006/metadata/properties"/>
    <ds:schemaRef ds:uri="http://schemas.microsoft.com/office/infopath/2007/PartnerControls"/>
    <ds:schemaRef ds:uri="911c9536-75c3-4644-990f-a67d9fc82379"/>
    <ds:schemaRef ds:uri="91f21a2a-066d-44f9-a7c3-79d941382e15"/>
  </ds:schemaRefs>
</ds:datastoreItem>
</file>

<file path=customXml/itemProps3.xml><?xml version="1.0" encoding="utf-8"?>
<ds:datastoreItem xmlns:ds="http://schemas.openxmlformats.org/officeDocument/2006/customXml" ds:itemID="{6AB62546-173E-40C6-A1EF-47839A070E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1c9536-75c3-4644-990f-a67d9fc82379"/>
    <ds:schemaRef ds:uri="91f21a2a-066d-44f9-a7c3-79d941382e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Company>Turun kaupunki (hallinto x64)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Jussila Timo</dc:creator>
  <cp:lastModifiedBy>Alppi Annika</cp:lastModifiedBy>
  <cp:revision>19</cp:revision>
  <dcterms:created xsi:type="dcterms:W3CDTF">2023-09-26T06:28:41Z</dcterms:created>
  <dcterms:modified xsi:type="dcterms:W3CDTF">2023-09-26T13:04:12Z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0x0101004B3F4E7E50F37C478ECCA2726F957250</vt:lpwstr>
  </property>
  <property fmtid="{D5CDD505-2E9C-101B-9397-08002B2CF9AE}" pid="3" name="MediaServiceImageTags">
    <vt:lpwstr/>
  </property>
</Properties>
</file>