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6"/>
  </p:sldMasterIdLst>
  <p:sldIdLst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 descr="tku_powerpoint_piirrospohja_kokonaan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85"/>
          <a:stretch/>
        </p:blipFill>
        <p:spPr>
          <a:xfrm>
            <a:off x="-2644" y="-188640"/>
            <a:ext cx="9144000" cy="6420107"/>
          </a:xfrm>
          <a:prstGeom prst="rect">
            <a:avLst/>
          </a:prstGeom>
        </p:spPr>
      </p:pic>
      <p:sp>
        <p:nvSpPr>
          <p:cNvPr id="15" name="Otsikko 14"/>
          <p:cNvSpPr>
            <a:spLocks noGrp="1"/>
          </p:cNvSpPr>
          <p:nvPr>
            <p:ph type="title"/>
          </p:nvPr>
        </p:nvSpPr>
        <p:spPr>
          <a:xfrm>
            <a:off x="684000" y="764704"/>
            <a:ext cx="7704424" cy="1800200"/>
          </a:xfrm>
        </p:spPr>
        <p:txBody>
          <a:bodyPr>
            <a:normAutofit/>
          </a:bodyPr>
          <a:lstStyle>
            <a:lvl1pPr algn="l"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7" name="Tekstin paikkamerkki 16"/>
          <p:cNvSpPr>
            <a:spLocks noGrp="1"/>
          </p:cNvSpPr>
          <p:nvPr>
            <p:ph type="body" sz="quarter" idx="13"/>
          </p:nvPr>
        </p:nvSpPr>
        <p:spPr>
          <a:xfrm>
            <a:off x="683568" y="2771972"/>
            <a:ext cx="7704856" cy="1377108"/>
          </a:xfrm>
        </p:spPr>
        <p:txBody>
          <a:bodyPr>
            <a:normAutofit/>
          </a:bodyPr>
          <a:lstStyle>
            <a:lvl1pPr marL="0" indent="0" algn="l">
              <a:buFontTx/>
              <a:buNone/>
              <a:defRPr sz="1800"/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D068ECC-E6D4-0A4F-915C-1D74DFB4EBF8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16.2.2015</a:t>
            </a:fld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Esittäjän nimi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313BD74-EA17-574A-98E7-0901538991B3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4" name="Kuva 13" descr="Turku_Åbo__Eurooppalainen_mv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00" y="5661248"/>
            <a:ext cx="1332000" cy="400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878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tsikko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>
          <a:xfrm>
            <a:off x="684213" y="1557338"/>
            <a:ext cx="7775575" cy="446405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D18F73-29E0-0C48-B7BB-47AD54BA47B9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16.2.2015</a:t>
            </a:fld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Esittäjän nimi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313BD74-EA17-574A-98E7-0901538991B3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556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EA3E1-455F-164C-9077-386EF556D5ED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16.2.2015</a:t>
            </a:fld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Alatunnisteen paikkamerkki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Esittäjän nimi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BD74-EA17-574A-98E7-0901538991B3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Otsikko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14" name="Sisällön paikkamerkki 13"/>
          <p:cNvSpPr>
            <a:spLocks noGrp="1"/>
          </p:cNvSpPr>
          <p:nvPr>
            <p:ph sz="quarter" idx="13"/>
          </p:nvPr>
        </p:nvSpPr>
        <p:spPr>
          <a:xfrm>
            <a:off x="684213" y="1557338"/>
            <a:ext cx="3780000" cy="4319587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5" name="Sisällön paikkamerkki 13"/>
          <p:cNvSpPr>
            <a:spLocks noGrp="1"/>
          </p:cNvSpPr>
          <p:nvPr>
            <p:ph sz="quarter" idx="14"/>
          </p:nvPr>
        </p:nvSpPr>
        <p:spPr>
          <a:xfrm>
            <a:off x="4680432" y="1556792"/>
            <a:ext cx="3780000" cy="4319587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25064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FF276-3E43-364D-8989-788CF2A37DE9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16.2.2015</a:t>
            </a:fld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Alatunnisteen paikkamerkki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Esittäjän nimi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BD74-EA17-574A-98E7-0901538991B3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Otsikko 11"/>
          <p:cNvSpPr>
            <a:spLocks noGrp="1"/>
          </p:cNvSpPr>
          <p:nvPr>
            <p:ph type="title"/>
          </p:nvPr>
        </p:nvSpPr>
        <p:spPr>
          <a:xfrm>
            <a:off x="684000" y="620688"/>
            <a:ext cx="3815992" cy="796950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4" name="Sisällön paikkamerkki 13"/>
          <p:cNvSpPr>
            <a:spLocks noGrp="1"/>
          </p:cNvSpPr>
          <p:nvPr>
            <p:ph sz="quarter" idx="13"/>
          </p:nvPr>
        </p:nvSpPr>
        <p:spPr>
          <a:xfrm>
            <a:off x="684213" y="1557338"/>
            <a:ext cx="3780000" cy="4319587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5" name="Sisällön paikkamerkki 13"/>
          <p:cNvSpPr>
            <a:spLocks noGrp="1"/>
          </p:cNvSpPr>
          <p:nvPr>
            <p:ph sz="quarter" idx="14"/>
          </p:nvPr>
        </p:nvSpPr>
        <p:spPr>
          <a:xfrm>
            <a:off x="4680432" y="1556792"/>
            <a:ext cx="3780000" cy="4319587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3" name="Otsikko 11"/>
          <p:cNvSpPr txBox="1">
            <a:spLocks/>
          </p:cNvSpPr>
          <p:nvPr/>
        </p:nvSpPr>
        <p:spPr>
          <a:xfrm>
            <a:off x="4644008" y="620688"/>
            <a:ext cx="3815992" cy="796950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rgbClr val="00468B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11" name="Otsikko 11"/>
          <p:cNvSpPr txBox="1">
            <a:spLocks/>
          </p:cNvSpPr>
          <p:nvPr/>
        </p:nvSpPr>
        <p:spPr>
          <a:xfrm>
            <a:off x="4644008" y="620688"/>
            <a:ext cx="3815992" cy="796950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rgbClr val="00468B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16" name="Otsikko 11"/>
          <p:cNvSpPr txBox="1">
            <a:spLocks/>
          </p:cNvSpPr>
          <p:nvPr userDrawn="1"/>
        </p:nvSpPr>
        <p:spPr>
          <a:xfrm>
            <a:off x="4644008" y="620688"/>
            <a:ext cx="3815992" cy="796950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rgbClr val="00468B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89379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äivämäärän paikkamerkki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A0378-CFA0-794B-ACE3-D06791D1C449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16.2.2015</a:t>
            </a:fld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Alatunnisteen paikkamerkki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Esittäjän nimi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Dian numeron paikkamerkki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BD74-EA17-574A-98E7-0901538991B3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Otsikko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89550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alkoinen poh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Ryhmitä 8"/>
          <p:cNvGrpSpPr/>
          <p:nvPr/>
        </p:nvGrpSpPr>
        <p:grpSpPr>
          <a:xfrm>
            <a:off x="0" y="6300000"/>
            <a:ext cx="9144000" cy="558000"/>
            <a:chOff x="0" y="6300000"/>
            <a:chExt cx="9144000" cy="558000"/>
          </a:xfrm>
        </p:grpSpPr>
        <p:sp>
          <p:nvSpPr>
            <p:cNvPr id="10" name="Suorakulmio 9"/>
            <p:cNvSpPr/>
            <p:nvPr userDrawn="1"/>
          </p:nvSpPr>
          <p:spPr>
            <a:xfrm>
              <a:off x="0" y="6309320"/>
              <a:ext cx="9144000" cy="548680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prstClr val="white"/>
                </a:solidFill>
              </a:endParaRPr>
            </a:p>
          </p:txBody>
        </p:sp>
        <p:cxnSp>
          <p:nvCxnSpPr>
            <p:cNvPr id="11" name="Suora yhdysviiva 10"/>
            <p:cNvCxnSpPr/>
            <p:nvPr userDrawn="1"/>
          </p:nvCxnSpPr>
          <p:spPr>
            <a:xfrm>
              <a:off x="0" y="6300000"/>
              <a:ext cx="9144000" cy="0"/>
            </a:xfrm>
            <a:prstGeom prst="line">
              <a:avLst/>
            </a:prstGeom>
            <a:ln w="22225">
              <a:solidFill>
                <a:srgbClr val="DFDFD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B0C17-89C6-BC41-B4A0-A125ED2A948D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16.2.2015</a:t>
            </a:fld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Esittäjän nimi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BD74-EA17-574A-98E7-0901538991B3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Kuva 7" descr="Turku_vaakuna_rgb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00" y="184600"/>
            <a:ext cx="1332000" cy="381627"/>
          </a:xfrm>
          <a:prstGeom prst="rect">
            <a:avLst/>
          </a:prstGeom>
        </p:spPr>
      </p:pic>
      <p:sp>
        <p:nvSpPr>
          <p:cNvPr id="12" name="Otsikko 14"/>
          <p:cNvSpPr>
            <a:spLocks noGrp="1"/>
          </p:cNvSpPr>
          <p:nvPr>
            <p:ph type="title"/>
          </p:nvPr>
        </p:nvSpPr>
        <p:spPr>
          <a:xfrm>
            <a:off x="684000" y="620688"/>
            <a:ext cx="7776000" cy="79695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3" name="Sisällön paikkamerkki 2"/>
          <p:cNvSpPr>
            <a:spLocks noGrp="1"/>
          </p:cNvSpPr>
          <p:nvPr>
            <p:ph sz="quarter" idx="13"/>
          </p:nvPr>
        </p:nvSpPr>
        <p:spPr>
          <a:xfrm>
            <a:off x="684213" y="1557338"/>
            <a:ext cx="7775575" cy="446405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grpSp>
        <p:nvGrpSpPr>
          <p:cNvPr id="14" name="Ryhmitä 13"/>
          <p:cNvGrpSpPr/>
          <p:nvPr/>
        </p:nvGrpSpPr>
        <p:grpSpPr>
          <a:xfrm>
            <a:off x="0" y="6300000"/>
            <a:ext cx="9144000" cy="558000"/>
            <a:chOff x="0" y="6300000"/>
            <a:chExt cx="9144000" cy="558000"/>
          </a:xfrm>
        </p:grpSpPr>
        <p:sp>
          <p:nvSpPr>
            <p:cNvPr id="15" name="Suorakulmio 14"/>
            <p:cNvSpPr/>
            <p:nvPr userDrawn="1"/>
          </p:nvSpPr>
          <p:spPr>
            <a:xfrm>
              <a:off x="0" y="6309320"/>
              <a:ext cx="9144000" cy="548680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prstClr val="white"/>
                </a:solidFill>
              </a:endParaRPr>
            </a:p>
          </p:txBody>
        </p:sp>
        <p:cxnSp>
          <p:nvCxnSpPr>
            <p:cNvPr id="16" name="Suora yhdysviiva 15"/>
            <p:cNvCxnSpPr/>
            <p:nvPr userDrawn="1"/>
          </p:nvCxnSpPr>
          <p:spPr>
            <a:xfrm>
              <a:off x="0" y="6300000"/>
              <a:ext cx="9144000" cy="0"/>
            </a:xfrm>
            <a:prstGeom prst="line">
              <a:avLst/>
            </a:prstGeom>
            <a:ln w="22225">
              <a:solidFill>
                <a:srgbClr val="DFDFD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Ryhmitä 17"/>
          <p:cNvGrpSpPr/>
          <p:nvPr userDrawn="1"/>
        </p:nvGrpSpPr>
        <p:grpSpPr>
          <a:xfrm>
            <a:off x="0" y="6300000"/>
            <a:ext cx="9144000" cy="558000"/>
            <a:chOff x="0" y="6300000"/>
            <a:chExt cx="9144000" cy="558000"/>
          </a:xfrm>
        </p:grpSpPr>
        <p:sp>
          <p:nvSpPr>
            <p:cNvPr id="19" name="Suorakulmio 18"/>
            <p:cNvSpPr/>
            <p:nvPr userDrawn="1"/>
          </p:nvSpPr>
          <p:spPr>
            <a:xfrm>
              <a:off x="0" y="6309320"/>
              <a:ext cx="9144000" cy="548680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prstClr val="white"/>
                </a:solidFill>
              </a:endParaRPr>
            </a:p>
          </p:txBody>
        </p:sp>
        <p:cxnSp>
          <p:nvCxnSpPr>
            <p:cNvPr id="20" name="Suora yhdysviiva 19"/>
            <p:cNvCxnSpPr/>
            <p:nvPr userDrawn="1"/>
          </p:nvCxnSpPr>
          <p:spPr>
            <a:xfrm>
              <a:off x="0" y="6300000"/>
              <a:ext cx="9144000" cy="0"/>
            </a:xfrm>
            <a:prstGeom prst="line">
              <a:avLst/>
            </a:prstGeom>
            <a:ln w="22225">
              <a:solidFill>
                <a:srgbClr val="DFDFD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82653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B0C17-89C6-BC41-B4A0-A125ED2A948D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16.2.2015</a:t>
            </a:fld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Esittäjän nimi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BD74-EA17-574A-98E7-0901538991B3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706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 descr="tku_powerpoint_piirrospohja_kokonaan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139"/>
          <a:stretch/>
        </p:blipFill>
        <p:spPr>
          <a:xfrm>
            <a:off x="0" y="-188640"/>
            <a:ext cx="9144000" cy="6437040"/>
          </a:xfrm>
          <a:prstGeom prst="rect">
            <a:avLst/>
          </a:prstGeom>
        </p:spPr>
      </p:pic>
      <p:sp>
        <p:nvSpPr>
          <p:cNvPr id="15" name="Otsikko 14"/>
          <p:cNvSpPr>
            <a:spLocks noGrp="1"/>
          </p:cNvSpPr>
          <p:nvPr>
            <p:ph type="title"/>
          </p:nvPr>
        </p:nvSpPr>
        <p:spPr>
          <a:xfrm>
            <a:off x="684000" y="764704"/>
            <a:ext cx="7704424" cy="1800200"/>
          </a:xfrm>
        </p:spPr>
        <p:txBody>
          <a:bodyPr>
            <a:normAutofit/>
          </a:bodyPr>
          <a:lstStyle>
            <a:lvl1pPr algn="l"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7" name="Tekstin paikkamerkki 16"/>
          <p:cNvSpPr>
            <a:spLocks noGrp="1"/>
          </p:cNvSpPr>
          <p:nvPr>
            <p:ph type="body" sz="quarter" idx="13"/>
          </p:nvPr>
        </p:nvSpPr>
        <p:spPr>
          <a:xfrm>
            <a:off x="683568" y="2771972"/>
            <a:ext cx="7704856" cy="1377108"/>
          </a:xfrm>
        </p:spPr>
        <p:txBody>
          <a:bodyPr>
            <a:normAutofit/>
          </a:bodyPr>
          <a:lstStyle>
            <a:lvl1pPr marL="0" indent="0" algn="l">
              <a:buFontTx/>
              <a:buNone/>
              <a:defRPr sz="1800"/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D068ECC-E6D4-0A4F-915C-1D74DFB4EBF8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16.2.2015</a:t>
            </a:fld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Esittäjän nimi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313BD74-EA17-574A-98E7-0901538991B3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1" name="Kuva 10" descr="Turku_Åbo__Eurooppalainen_mv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00" y="5661248"/>
            <a:ext cx="1332000" cy="400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610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 descr="tku_powerpoint_piirrospohja_kulma.pn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2" y="2816932"/>
            <a:ext cx="5040562" cy="3780420"/>
          </a:xfrm>
          <a:prstGeom prst="rect">
            <a:avLst/>
          </a:prstGeom>
        </p:spPr>
      </p:pic>
      <p:grpSp>
        <p:nvGrpSpPr>
          <p:cNvPr id="18" name="Ryhmitä 17"/>
          <p:cNvGrpSpPr/>
          <p:nvPr/>
        </p:nvGrpSpPr>
        <p:grpSpPr>
          <a:xfrm>
            <a:off x="0" y="6300000"/>
            <a:ext cx="9144000" cy="558000"/>
            <a:chOff x="0" y="6300000"/>
            <a:chExt cx="9144000" cy="558000"/>
          </a:xfrm>
        </p:grpSpPr>
        <p:sp>
          <p:nvSpPr>
            <p:cNvPr id="5" name="Suorakulmio 4"/>
            <p:cNvSpPr/>
            <p:nvPr userDrawn="1"/>
          </p:nvSpPr>
          <p:spPr>
            <a:xfrm>
              <a:off x="0" y="6309320"/>
              <a:ext cx="9144000" cy="548680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prstClr val="white"/>
                </a:solidFill>
              </a:endParaRPr>
            </a:p>
          </p:txBody>
        </p:sp>
        <p:cxnSp>
          <p:nvCxnSpPr>
            <p:cNvPr id="15" name="Suora yhdysviiva 14"/>
            <p:cNvCxnSpPr/>
            <p:nvPr userDrawn="1"/>
          </p:nvCxnSpPr>
          <p:spPr>
            <a:xfrm>
              <a:off x="0" y="6300000"/>
              <a:ext cx="9144000" cy="0"/>
            </a:xfrm>
            <a:prstGeom prst="line">
              <a:avLst/>
            </a:prstGeom>
            <a:ln w="22225">
              <a:solidFill>
                <a:srgbClr val="DFDFD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84000" y="1627200"/>
            <a:ext cx="7776000" cy="42068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</a:p>
        </p:txBody>
      </p:sp>
      <p:sp>
        <p:nvSpPr>
          <p:cNvPr id="11" name="Päivämäärän paikkamerkki 10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D4012-C01B-2E44-9A3D-1C8BBE6C2239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16.2.2015</a:t>
            </a:fld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Alatunnisteen paikkamerkki 11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Esittäjän nimi</a:t>
            </a:r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Dian numeron paikkamerkki 12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3BD74-EA17-574A-98E7-0901538991B3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9" name="Kuva 18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00" y="184600"/>
            <a:ext cx="1332000" cy="381626"/>
          </a:xfrm>
          <a:prstGeom prst="rect">
            <a:avLst/>
          </a:prstGeom>
        </p:spPr>
      </p:pic>
      <p:sp>
        <p:nvSpPr>
          <p:cNvPr id="33" name="Otsikon paikkamerkki 32"/>
          <p:cNvSpPr>
            <a:spLocks noGrp="1"/>
          </p:cNvSpPr>
          <p:nvPr>
            <p:ph type="title"/>
          </p:nvPr>
        </p:nvSpPr>
        <p:spPr>
          <a:xfrm>
            <a:off x="684000" y="620688"/>
            <a:ext cx="7776000" cy="796950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fi-FI" dirty="0" smtClean="0"/>
              <a:t>Muokkaa perustyylejä naps.</a:t>
            </a:r>
            <a:endParaRPr lang="fi-FI" dirty="0"/>
          </a:p>
        </p:txBody>
      </p:sp>
      <p:pic>
        <p:nvPicPr>
          <p:cNvPr id="6" name="Kuva 5" descr="Turku_Åbo__Eurooppalainen_mv.png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00" y="5661248"/>
            <a:ext cx="1332000" cy="400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650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rgbClr val="00468B"/>
          </a:solidFill>
          <a:latin typeface="+mj-lt"/>
          <a:ea typeface="+mj-ea"/>
          <a:cs typeface="+mj-cs"/>
        </a:defRPr>
      </a:lvl1pPr>
    </p:titleStyle>
    <p:bodyStyle>
      <a:lvl1pPr marL="285750" indent="-285750" algn="l" defTabSz="914400" rtl="0" eaLnBrk="1" latinLnBrk="0" hangingPunct="1">
        <a:spcBef>
          <a:spcPts val="24"/>
        </a:spcBef>
        <a:buClr>
          <a:srgbClr val="00468B"/>
        </a:buClr>
        <a:buSzPct val="120000"/>
        <a:buFont typeface="Arial"/>
        <a:buChar char="•"/>
        <a:defRPr sz="2000" b="1" i="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298AAD"/>
        </a:buClr>
        <a:buFont typeface="Arial" pitchFamily="34" charset="0"/>
        <a:buChar char="•"/>
        <a:defRPr sz="1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298AAD"/>
        </a:buClr>
        <a:buFont typeface="Arial" pitchFamily="34" charset="0"/>
        <a:buChar char="•"/>
        <a:defRPr sz="18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298AAD"/>
        </a:buClr>
        <a:buFont typeface="Arial" pitchFamily="34" charset="0"/>
        <a:buChar char="•"/>
        <a:defRPr sz="18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298AAD"/>
        </a:buClr>
        <a:buFont typeface="Arial" pitchFamily="34" charset="0"/>
        <a:buChar char="•"/>
        <a:defRPr sz="18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rgbClr val="298AAD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rgbClr val="298AAD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rgbClr val="298AAD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rgbClr val="298AAD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Toimenpiteet, joita toimintoanalyysin perusteella esitetään tarkemmin selvitettäviksi – Vapaa-aikatoimiala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04ED2EF-5F81-BF4E-B183-FC9EBAF08F64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16.2.2015</a:t>
            </a:fld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Esittäjän nimi</a:t>
            </a:r>
            <a:endParaRPr lang="fi-FI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313BD74-EA17-574A-98E7-0901538991B3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01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D18F73-29E0-0C48-B7BB-47AD54BA47B9}" type="datetime1">
              <a:rPr lang="fi-FI" smtClean="0"/>
              <a:t>16.2.2015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2</a:t>
            </a:fld>
            <a:endParaRPr lang="fi-FI"/>
          </a:p>
        </p:txBody>
      </p:sp>
      <p:graphicFrame>
        <p:nvGraphicFramePr>
          <p:cNvPr id="3" name="Sisällön paikkamerkki 2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188979765"/>
              </p:ext>
            </p:extLst>
          </p:nvPr>
        </p:nvGraphicFramePr>
        <p:xfrm>
          <a:off x="611560" y="692696"/>
          <a:ext cx="7775576" cy="44012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/>
                <a:gridCol w="5183288"/>
              </a:tblGrid>
              <a:tr h="384043">
                <a:tc>
                  <a:txBody>
                    <a:bodyPr/>
                    <a:lstStyle/>
                    <a:p>
                      <a:r>
                        <a:rPr lang="fi-FI" sz="1600" dirty="0" smtClean="0"/>
                        <a:t>Vastuualue</a:t>
                      </a:r>
                      <a:endParaRPr lang="fi-FI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 smtClean="0"/>
                        <a:t>Kirjastopalvelut</a:t>
                      </a:r>
                      <a:endParaRPr lang="fi-FI" sz="1600" dirty="0"/>
                    </a:p>
                  </a:txBody>
                  <a:tcPr/>
                </a:tc>
              </a:tr>
              <a:tr h="3840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dirty="0" smtClean="0"/>
                        <a:t>Vastuullinen viranhaltija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Aart De Heer</a:t>
                      </a:r>
                      <a:endParaRPr lang="fi-FI" sz="1400" dirty="0"/>
                    </a:p>
                  </a:txBody>
                  <a:tcPr/>
                </a:tc>
              </a:tr>
              <a:tr h="384043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Toimintojen </a:t>
                      </a:r>
                      <a:r>
                        <a:rPr lang="fi-FI" sz="1400" dirty="0" err="1" smtClean="0"/>
                        <a:t>lkm</a:t>
                      </a:r>
                      <a:r>
                        <a:rPr lang="fi-FI" sz="1400" dirty="0" smtClean="0"/>
                        <a:t>.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13</a:t>
                      </a:r>
                      <a:endParaRPr lang="fi-FI" sz="1400" dirty="0"/>
                    </a:p>
                  </a:txBody>
                  <a:tcPr/>
                </a:tc>
              </a:tr>
              <a:tr h="384043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Työvoiman</a:t>
                      </a:r>
                      <a:r>
                        <a:rPr lang="fi-FI" sz="1400" baseline="0" dirty="0" smtClean="0"/>
                        <a:t> käyttö (HTV 2015)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151,5</a:t>
                      </a:r>
                    </a:p>
                  </a:txBody>
                  <a:tcPr/>
                </a:tc>
              </a:tr>
              <a:tr h="3840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dirty="0" smtClean="0"/>
                        <a:t>Toimenpiteet, joita esitetään</a:t>
                      </a:r>
                      <a:r>
                        <a:rPr lang="fi-FI" sz="1400" baseline="0" dirty="0" smtClean="0"/>
                        <a:t> selvitettäviksi</a:t>
                      </a:r>
                      <a:endParaRPr lang="fi-FI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fi-FI" sz="1400" baseline="0" dirty="0" smtClean="0">
                          <a:solidFill>
                            <a:schemeClr val="tx1"/>
                          </a:solidFill>
                        </a:rPr>
                        <a:t>Henkilötyövuosien ja resurssien vähentäminen toiminnossa;  Käyttäjäkoulutus, asiakasopastus ja neuvonta (- 2,5 </a:t>
                      </a:r>
                      <a:r>
                        <a:rPr lang="fi-FI" sz="1400" baseline="0" dirty="0" err="1" smtClean="0">
                          <a:solidFill>
                            <a:schemeClr val="tx1"/>
                          </a:solidFill>
                        </a:rPr>
                        <a:t>htv</a:t>
                      </a:r>
                      <a:r>
                        <a:rPr lang="fi-FI" sz="1400" baseline="0" dirty="0" smtClean="0">
                          <a:solidFill>
                            <a:schemeClr val="tx1"/>
                          </a:solidFill>
                        </a:rPr>
                        <a:t>). </a:t>
                      </a:r>
                      <a:r>
                        <a:rPr lang="fi-FI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Lähikirjastojen lakkauttaminen vaatii kulttuurilautakunnan päätöksen.</a:t>
                      </a:r>
                      <a:endParaRPr lang="fi-FI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fi-FI" sz="1400" baseline="0" dirty="0" smtClean="0">
                          <a:solidFill>
                            <a:schemeClr val="tx1"/>
                          </a:solidFill>
                        </a:rPr>
                        <a:t>Kokoelmien uudistamiseen käytettävien resurssien uudelleenmitoitus mm. kirjastoaineistohankintojen supistaminen (- 1,5 </a:t>
                      </a:r>
                      <a:r>
                        <a:rPr lang="fi-FI" sz="1400" baseline="0" dirty="0" err="1" smtClean="0">
                          <a:solidFill>
                            <a:schemeClr val="tx1"/>
                          </a:solidFill>
                        </a:rPr>
                        <a:t>htv</a:t>
                      </a:r>
                      <a:r>
                        <a:rPr lang="fi-FI" sz="1400" baseline="0" dirty="0" smtClean="0">
                          <a:solidFill>
                            <a:schemeClr val="tx1"/>
                          </a:solidFill>
                        </a:rPr>
                        <a:t>).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fi-FI" sz="1400" baseline="0" dirty="0" smtClean="0">
                          <a:solidFill>
                            <a:schemeClr val="tx1"/>
                          </a:solidFill>
                        </a:rPr>
                        <a:t>Henkilötyövuosien ja resurssien vähentäminen toiminnossa; Tietojärjestelmät, </a:t>
                      </a:r>
                      <a:r>
                        <a:rPr lang="fi-FI" sz="1400" baseline="0" dirty="0" err="1" smtClean="0">
                          <a:solidFill>
                            <a:schemeClr val="tx1"/>
                          </a:solidFill>
                        </a:rPr>
                        <a:t>infra</a:t>
                      </a:r>
                      <a:r>
                        <a:rPr lang="fi-FI" sz="1400" baseline="0" dirty="0" smtClean="0">
                          <a:solidFill>
                            <a:schemeClr val="tx1"/>
                          </a:solidFill>
                        </a:rPr>
                        <a:t>, tapahtumat, näyttelyt (-1 </a:t>
                      </a:r>
                      <a:r>
                        <a:rPr lang="fi-FI" sz="1400" baseline="0" dirty="0" err="1" smtClean="0">
                          <a:solidFill>
                            <a:schemeClr val="tx1"/>
                          </a:solidFill>
                        </a:rPr>
                        <a:t>htv</a:t>
                      </a:r>
                      <a:r>
                        <a:rPr lang="fi-FI" sz="1400" baseline="0" dirty="0" smtClean="0">
                          <a:solidFill>
                            <a:schemeClr val="tx1"/>
                          </a:solidFill>
                        </a:rPr>
                        <a:t>).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fi-FI" sz="1400" baseline="0" dirty="0" smtClean="0">
                          <a:solidFill>
                            <a:schemeClr val="tx1"/>
                          </a:solidFill>
                        </a:rPr>
                        <a:t>Kehittämishanke lainaustoiminnan logistiikan kehittämiseen ja automatisoinnin lisäämiseen (6Aika, Älykäs kaupunki).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852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D18F73-29E0-0C48-B7BB-47AD54BA47B9}" type="datetime1">
              <a:rPr lang="fi-FI" smtClean="0"/>
              <a:t>16.2.2015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3</a:t>
            </a:fld>
            <a:endParaRPr lang="fi-FI"/>
          </a:p>
        </p:txBody>
      </p:sp>
      <p:graphicFrame>
        <p:nvGraphicFramePr>
          <p:cNvPr id="3" name="Sisällön paikkamerkki 2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943989377"/>
              </p:ext>
            </p:extLst>
          </p:nvPr>
        </p:nvGraphicFramePr>
        <p:xfrm>
          <a:off x="611560" y="609221"/>
          <a:ext cx="7775576" cy="41879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/>
                <a:gridCol w="5183288"/>
              </a:tblGrid>
              <a:tr h="384043">
                <a:tc>
                  <a:txBody>
                    <a:bodyPr/>
                    <a:lstStyle/>
                    <a:p>
                      <a:r>
                        <a:rPr lang="fi-FI" sz="1600" dirty="0" smtClean="0"/>
                        <a:t>Vastuualue</a:t>
                      </a:r>
                      <a:endParaRPr lang="fi-FI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 smtClean="0"/>
                        <a:t>Museopalvelut</a:t>
                      </a:r>
                      <a:endParaRPr lang="fi-FI" sz="1600" dirty="0"/>
                    </a:p>
                  </a:txBody>
                  <a:tcPr/>
                </a:tc>
              </a:tr>
              <a:tr h="3840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dirty="0" smtClean="0"/>
                        <a:t>Vastuullinen viranhaltija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Olli Immonen</a:t>
                      </a:r>
                      <a:endParaRPr lang="fi-FI" sz="1400" dirty="0"/>
                    </a:p>
                  </a:txBody>
                  <a:tcPr/>
                </a:tc>
              </a:tr>
              <a:tr h="384043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Toimintojen </a:t>
                      </a:r>
                      <a:r>
                        <a:rPr lang="fi-FI" sz="1400" dirty="0" err="1" smtClean="0"/>
                        <a:t>lkm</a:t>
                      </a:r>
                      <a:r>
                        <a:rPr lang="fi-FI" sz="1400" dirty="0" smtClean="0"/>
                        <a:t>.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20</a:t>
                      </a:r>
                      <a:endParaRPr lang="fi-FI" sz="1400" dirty="0"/>
                    </a:p>
                  </a:txBody>
                  <a:tcPr/>
                </a:tc>
              </a:tr>
              <a:tr h="384043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Työvoiman</a:t>
                      </a:r>
                      <a:r>
                        <a:rPr lang="fi-FI" sz="1400" baseline="0" dirty="0" smtClean="0"/>
                        <a:t> käyttö (HTV 2015)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135</a:t>
                      </a:r>
                    </a:p>
                  </a:txBody>
                  <a:tcPr/>
                </a:tc>
              </a:tr>
              <a:tr h="25682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dirty="0" smtClean="0"/>
                        <a:t>Toimenpiteet, joita esitetään</a:t>
                      </a:r>
                      <a:r>
                        <a:rPr lang="fi-FI" sz="1400" baseline="0" dirty="0" smtClean="0"/>
                        <a:t> selvitettäviksi</a:t>
                      </a:r>
                      <a:endParaRPr lang="fi-FI" sz="1400" dirty="0" smtClean="0"/>
                    </a:p>
                    <a:p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fi-FI" sz="1400" dirty="0" smtClean="0"/>
                        <a:t>Vähennetään tiloja ja tehostetaan toimintaa Suurtorilla (tilat, galleriatoiminta, tapahtumatoiminta, taidelainaamo, vuokraukset) (-3 </a:t>
                      </a:r>
                      <a:r>
                        <a:rPr lang="fi-FI" sz="1400" dirty="0" err="1" smtClean="0"/>
                        <a:t>htv</a:t>
                      </a:r>
                      <a:r>
                        <a:rPr lang="fi-FI" sz="1400" dirty="0" smtClean="0"/>
                        <a:t>). Tiloista luopuminen v</a:t>
                      </a:r>
                      <a:r>
                        <a:rPr lang="fi-FI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aatii kulttuurilautakunnan päätöksen.</a:t>
                      </a:r>
                      <a:endParaRPr lang="fi-FI" sz="140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fi-FI" sz="1400" dirty="0" smtClean="0"/>
                        <a:t>Myyntitoiminnan ulkoistamisen selvittäminen </a:t>
                      </a:r>
                      <a:r>
                        <a:rPr lang="fi-FI" sz="1400" baseline="0" dirty="0" smtClean="0"/>
                        <a:t>Turun linnassa ja museokauppa konseptin kehittäminen yhdessä konsernin muiden kauppojen kanssa (-1 </a:t>
                      </a:r>
                      <a:r>
                        <a:rPr lang="fi-FI" sz="1400" baseline="0" dirty="0" err="1" smtClean="0"/>
                        <a:t>htv</a:t>
                      </a:r>
                      <a:r>
                        <a:rPr lang="fi-FI" sz="1400" baseline="0" dirty="0" smtClean="0"/>
                        <a:t>). </a:t>
                      </a:r>
                      <a:r>
                        <a:rPr lang="fi-FI" sz="1400" baseline="0" dirty="0" smtClean="0">
                          <a:solidFill>
                            <a:schemeClr val="tx1"/>
                          </a:solidFill>
                        </a:rPr>
                        <a:t>Kauppapalvelujen tuottajan kilpailuttaminen ja valinta vaatii kulttuurilautakunnan päätöksen.</a:t>
                      </a:r>
                      <a:endParaRPr lang="fi-FI" sz="140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fi-FI" sz="1400" baseline="0" dirty="0" smtClean="0"/>
                        <a:t>Kokoelmavarastojen tiivistäminen ja muut säästöt sekä lisätulot (palvelutuotanto, tilavuokraus). Tilajärjestelyt vaativat kulttuurilautakunnan päätöksen</a:t>
                      </a:r>
                      <a:endParaRPr lang="fi-FI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4669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D18F73-29E0-0C48-B7BB-47AD54BA47B9}" type="datetime1">
              <a:rPr lang="fi-FI" smtClean="0"/>
              <a:t>16.2.2015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4</a:t>
            </a:fld>
            <a:endParaRPr lang="fi-FI"/>
          </a:p>
        </p:txBody>
      </p:sp>
      <p:graphicFrame>
        <p:nvGraphicFramePr>
          <p:cNvPr id="3" name="Sisällön paikkamerkki 2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61165907"/>
              </p:ext>
            </p:extLst>
          </p:nvPr>
        </p:nvGraphicFramePr>
        <p:xfrm>
          <a:off x="611560" y="692696"/>
          <a:ext cx="7775576" cy="3595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/>
                <a:gridCol w="4967264"/>
              </a:tblGrid>
              <a:tr h="384043">
                <a:tc>
                  <a:txBody>
                    <a:bodyPr/>
                    <a:lstStyle/>
                    <a:p>
                      <a:r>
                        <a:rPr lang="fi-FI" sz="1600" dirty="0" smtClean="0"/>
                        <a:t>Vastuualue</a:t>
                      </a:r>
                      <a:endParaRPr lang="fi-FI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 smtClean="0"/>
                        <a:t>Nuorisopalvelut</a:t>
                      </a:r>
                      <a:endParaRPr lang="fi-FI" sz="1600" dirty="0"/>
                    </a:p>
                  </a:txBody>
                  <a:tcPr/>
                </a:tc>
              </a:tr>
              <a:tr h="3840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dirty="0" smtClean="0"/>
                        <a:t>Vastuullinen viranhaltija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Annina Lehtiö-Vainio</a:t>
                      </a:r>
                      <a:endParaRPr lang="fi-FI" sz="1400" dirty="0"/>
                    </a:p>
                  </a:txBody>
                  <a:tcPr/>
                </a:tc>
              </a:tr>
              <a:tr h="384043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Toimintojen </a:t>
                      </a:r>
                      <a:r>
                        <a:rPr lang="fi-FI" sz="1400" dirty="0" err="1" smtClean="0"/>
                        <a:t>lkm</a:t>
                      </a:r>
                      <a:r>
                        <a:rPr lang="fi-FI" sz="1400" dirty="0" smtClean="0"/>
                        <a:t>.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10</a:t>
                      </a:r>
                    </a:p>
                  </a:txBody>
                  <a:tcPr/>
                </a:tc>
              </a:tr>
              <a:tr h="432047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Työvoiman</a:t>
                      </a:r>
                      <a:r>
                        <a:rPr lang="fi-FI" sz="1400" baseline="0" dirty="0" smtClean="0"/>
                        <a:t> käyttö (HTV 2015)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107,5</a:t>
                      </a:r>
                    </a:p>
                  </a:txBody>
                  <a:tcPr/>
                </a:tc>
              </a:tr>
              <a:tr h="3840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dirty="0" smtClean="0"/>
                        <a:t>Toimenpiteet, joita esitetään</a:t>
                      </a:r>
                      <a:r>
                        <a:rPr lang="fi-FI" sz="1400" baseline="0" dirty="0" smtClean="0"/>
                        <a:t> selvitettäviksi</a:t>
                      </a:r>
                      <a:endParaRPr lang="fi-FI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fi-FI" sz="140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fi-FI" sz="1400" baseline="0" dirty="0" smtClean="0"/>
                        <a:t>Palveluverkoston tehostaminen (mahdollisesti Kirkkoaukio pois, Kuuvuori pois ja sen tilalle Halinen, ¼ Runosmäestä kirjastolle) Palveluverkon muuttaminen vaatii nuorisolautakunnan päätöksen.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fi-FI" sz="1400" baseline="0" dirty="0" smtClean="0"/>
                        <a:t>Prosessien, hallinnon ja toimintatapojen tehostaminen, hankintojen keskittäminen ja vähentäminen, vapautuvien vakanssien täyttämättä jättäminen (-2 </a:t>
                      </a:r>
                      <a:r>
                        <a:rPr lang="fi-FI" sz="1400" baseline="0" dirty="0" err="1" smtClean="0"/>
                        <a:t>htv</a:t>
                      </a:r>
                      <a:r>
                        <a:rPr lang="fi-FI" sz="1400" baseline="0" dirty="0" smtClean="0"/>
                        <a:t>)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fi-FI" sz="1400" baseline="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829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D18F73-29E0-0C48-B7BB-47AD54BA47B9}" type="datetime1">
              <a:rPr lang="fi-FI" smtClean="0"/>
              <a:t>16.2.2015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5"/>
          </p:nvPr>
        </p:nvSpPr>
        <p:spPr>
          <a:xfrm>
            <a:off x="3131840" y="6381328"/>
            <a:ext cx="2895600" cy="365125"/>
          </a:xfrm>
        </p:spPr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5</a:t>
            </a:fld>
            <a:endParaRPr lang="fi-FI"/>
          </a:p>
        </p:txBody>
      </p:sp>
      <p:graphicFrame>
        <p:nvGraphicFramePr>
          <p:cNvPr id="3" name="Sisällön paikkamerkki 2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331901136"/>
              </p:ext>
            </p:extLst>
          </p:nvPr>
        </p:nvGraphicFramePr>
        <p:xfrm>
          <a:off x="611560" y="692696"/>
          <a:ext cx="7775576" cy="51754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/>
                <a:gridCol w="5399312"/>
              </a:tblGrid>
              <a:tr h="384043">
                <a:tc>
                  <a:txBody>
                    <a:bodyPr/>
                    <a:lstStyle/>
                    <a:p>
                      <a:r>
                        <a:rPr lang="fi-FI" sz="1600" dirty="0" smtClean="0"/>
                        <a:t>Vastuualue</a:t>
                      </a:r>
                      <a:endParaRPr lang="fi-FI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 smtClean="0"/>
                        <a:t>Liikuntapalvelut</a:t>
                      </a:r>
                      <a:endParaRPr lang="fi-FI" sz="1600" dirty="0"/>
                    </a:p>
                  </a:txBody>
                  <a:tcPr/>
                </a:tc>
              </a:tr>
              <a:tr h="3840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dirty="0" smtClean="0"/>
                        <a:t>Vastuullinen viranhaltija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Arto Sinkkonen</a:t>
                      </a:r>
                      <a:endParaRPr lang="fi-FI" sz="1400" dirty="0"/>
                    </a:p>
                  </a:txBody>
                  <a:tcPr/>
                </a:tc>
              </a:tr>
              <a:tr h="384043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Toimintojen </a:t>
                      </a:r>
                      <a:r>
                        <a:rPr lang="fi-FI" sz="1400" dirty="0" err="1" smtClean="0"/>
                        <a:t>lkm</a:t>
                      </a:r>
                      <a:r>
                        <a:rPr lang="fi-FI" sz="1400" dirty="0" smtClean="0"/>
                        <a:t>.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14</a:t>
                      </a:r>
                      <a:endParaRPr lang="fi-FI" sz="1400" dirty="0"/>
                    </a:p>
                  </a:txBody>
                  <a:tcPr/>
                </a:tc>
              </a:tr>
              <a:tr h="432047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Työvoiman</a:t>
                      </a:r>
                      <a:r>
                        <a:rPr lang="fi-FI" sz="1400" baseline="0" dirty="0" smtClean="0"/>
                        <a:t> käyttö (HTV2015)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95</a:t>
                      </a:r>
                    </a:p>
                  </a:txBody>
                  <a:tcPr/>
                </a:tc>
              </a:tr>
              <a:tr h="3840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dirty="0" smtClean="0"/>
                        <a:t>Toimenpiteet, joita esitetään</a:t>
                      </a:r>
                      <a:r>
                        <a:rPr lang="fi-FI" sz="1400" baseline="0" dirty="0" smtClean="0"/>
                        <a:t> selvitettäviksi</a:t>
                      </a:r>
                      <a:endParaRPr lang="fi-FI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fi-FI" sz="1400" dirty="0" smtClean="0"/>
                        <a:t>Hinnaston muutokset </a:t>
                      </a:r>
                      <a:r>
                        <a:rPr lang="fi-FI" sz="1400" dirty="0" err="1" smtClean="0"/>
                        <a:t>Liiklk</a:t>
                      </a:r>
                      <a:r>
                        <a:rPr lang="fi-FI" sz="1400" dirty="0" smtClean="0"/>
                        <a:t> 18.11.2014</a:t>
                      </a:r>
                      <a:r>
                        <a:rPr lang="fi-FI" sz="1400" baseline="0" dirty="0" smtClean="0"/>
                        <a:t> § 147 pitkän tähtäimen linjausten ja lähetekeskustelun mukaisesti. Vaatii liikuntalautakunnan päätöksen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fi-FI" sz="1400" baseline="0" dirty="0" smtClean="0"/>
                        <a:t>Ulkoliikuntapaikkaverkoston määrällinen supistaminen, hoitotasojen heikennykset ja kenttien ylläpidon ja käyttövastuu siirtäminen suunnitelmallisesti seuroille. Palveluverkkomuutokset vaativat liikuntalautakunnan päätöksen.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fi-FI" sz="1400" baseline="0" dirty="0" smtClean="0"/>
                        <a:t>Aikuisten avustusten vähentäminen 50%. Vaatii liikuntalautakunnan päätöksen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fi-FI" sz="1400" baseline="0" dirty="0" smtClean="0"/>
                        <a:t>Ulkoisten ja sisäisten vuokrakohteiden täsmentäminen ja kriittinen tarkastelu. Liikuntapaikkasuunnitelman hyväksyminen vaatii liikuntalautakunnan päätöksen.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fi-FI" sz="1400" dirty="0" smtClean="0"/>
                        <a:t>Henkilöstösäästöt luonnollisen poistuman myötä kaikilla osastoilla lukuun ottamatta palvelualueen ydintehtäviä sekä keskeisiä asiakaspalvelutehtäviä. (-1htv)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515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D18F73-29E0-0C48-B7BB-47AD54BA47B9}" type="datetime1">
              <a:rPr lang="fi-FI" smtClean="0"/>
              <a:t>16.2.2015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6</a:t>
            </a:fld>
            <a:endParaRPr lang="fi-FI"/>
          </a:p>
        </p:txBody>
      </p:sp>
      <p:graphicFrame>
        <p:nvGraphicFramePr>
          <p:cNvPr id="3" name="Sisällön paikkamerkki 2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66022989"/>
              </p:ext>
            </p:extLst>
          </p:nvPr>
        </p:nvGraphicFramePr>
        <p:xfrm>
          <a:off x="611560" y="692696"/>
          <a:ext cx="7775576" cy="21884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/>
                <a:gridCol w="4967264"/>
              </a:tblGrid>
              <a:tr h="384043">
                <a:tc>
                  <a:txBody>
                    <a:bodyPr/>
                    <a:lstStyle/>
                    <a:p>
                      <a:r>
                        <a:rPr lang="fi-FI" sz="1600" dirty="0" smtClean="0"/>
                        <a:t>Vastuualue</a:t>
                      </a:r>
                      <a:endParaRPr lang="fi-FI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 smtClean="0"/>
                        <a:t>Kaupunginorkesteri</a:t>
                      </a:r>
                      <a:endParaRPr lang="fi-FI" sz="1600" dirty="0"/>
                    </a:p>
                  </a:txBody>
                  <a:tcPr/>
                </a:tc>
              </a:tr>
              <a:tr h="3840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dirty="0" smtClean="0"/>
                        <a:t>Vastuullinen viranhaltija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Emilie Gardberg</a:t>
                      </a:r>
                      <a:endParaRPr lang="fi-FI" sz="1400" dirty="0"/>
                    </a:p>
                  </a:txBody>
                  <a:tcPr/>
                </a:tc>
              </a:tr>
              <a:tr h="456050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Toimintojen </a:t>
                      </a:r>
                      <a:r>
                        <a:rPr lang="fi-FI" sz="1400" dirty="0" err="1" smtClean="0"/>
                        <a:t>lkm</a:t>
                      </a:r>
                      <a:r>
                        <a:rPr lang="fi-FI" sz="1400" dirty="0" smtClean="0"/>
                        <a:t>.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3</a:t>
                      </a:r>
                    </a:p>
                    <a:p>
                      <a:endParaRPr lang="fi-FI" sz="1400" dirty="0"/>
                    </a:p>
                  </a:txBody>
                  <a:tcPr/>
                </a:tc>
              </a:tr>
              <a:tr h="384043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Työvoiman</a:t>
                      </a:r>
                      <a:r>
                        <a:rPr lang="fi-FI" sz="1400" baseline="0" dirty="0" smtClean="0"/>
                        <a:t> käyttö (HTV 2015)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92</a:t>
                      </a:r>
                      <a:endParaRPr lang="fi-FI" sz="1400" dirty="0"/>
                    </a:p>
                  </a:txBody>
                  <a:tcPr/>
                </a:tc>
              </a:tr>
              <a:tr h="3840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dirty="0" smtClean="0"/>
                        <a:t>Toimenpiteet, joita esitetään</a:t>
                      </a:r>
                      <a:r>
                        <a:rPr lang="fi-FI" sz="1400" baseline="0" dirty="0" smtClean="0"/>
                        <a:t> selvitettäviksi</a:t>
                      </a:r>
                      <a:endParaRPr lang="fi-FI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fi-FI" sz="1400" dirty="0" smtClean="0"/>
                        <a:t>Tuottojen</a:t>
                      </a:r>
                      <a:r>
                        <a:rPr lang="fi-FI" sz="1400" baseline="0" dirty="0" smtClean="0"/>
                        <a:t> kasvattaminen tila- ja tapahtumamyynnissä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fi-FI" sz="1400" baseline="0" dirty="0" smtClean="0"/>
                        <a:t>Myynnin uudelleenjärjestelyt  (-1 </a:t>
                      </a:r>
                      <a:r>
                        <a:rPr lang="fi-FI" sz="1400" baseline="0" dirty="0" err="1" smtClean="0"/>
                        <a:t>htv</a:t>
                      </a:r>
                      <a:r>
                        <a:rPr lang="fi-FI" sz="1400" baseline="0" dirty="0" smtClean="0"/>
                        <a:t>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211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D18F73-29E0-0C48-B7BB-47AD54BA47B9}" type="datetime1">
              <a:rPr lang="fi-FI" smtClean="0"/>
              <a:t>16.2.2015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7</a:t>
            </a:fld>
            <a:endParaRPr lang="fi-FI"/>
          </a:p>
        </p:txBody>
      </p:sp>
      <p:graphicFrame>
        <p:nvGraphicFramePr>
          <p:cNvPr id="3" name="Sisällön paikkamerkki 2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930218994"/>
              </p:ext>
            </p:extLst>
          </p:nvPr>
        </p:nvGraphicFramePr>
        <p:xfrm>
          <a:off x="611560" y="692696"/>
          <a:ext cx="7775576" cy="22676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/>
                <a:gridCol w="5183288"/>
              </a:tblGrid>
              <a:tr h="384043">
                <a:tc>
                  <a:txBody>
                    <a:bodyPr/>
                    <a:lstStyle/>
                    <a:p>
                      <a:r>
                        <a:rPr lang="fi-FI" sz="1600" dirty="0" smtClean="0"/>
                        <a:t>Vastuualue</a:t>
                      </a:r>
                      <a:endParaRPr lang="fi-FI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 smtClean="0"/>
                        <a:t>Vapaa-aikatoimialan</a:t>
                      </a:r>
                      <a:r>
                        <a:rPr lang="fi-FI" sz="1600" baseline="0" dirty="0" smtClean="0"/>
                        <a:t> hallinto</a:t>
                      </a:r>
                      <a:endParaRPr lang="fi-FI" sz="1600" dirty="0"/>
                    </a:p>
                  </a:txBody>
                  <a:tcPr/>
                </a:tc>
              </a:tr>
              <a:tr h="3840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dirty="0" smtClean="0"/>
                        <a:t>Vastuullinen viranhaltija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Seija Tölkkö</a:t>
                      </a:r>
                      <a:endParaRPr lang="fi-FI" sz="1400" dirty="0"/>
                    </a:p>
                  </a:txBody>
                  <a:tcPr/>
                </a:tc>
              </a:tr>
              <a:tr h="384043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Toimintojen </a:t>
                      </a:r>
                      <a:r>
                        <a:rPr lang="fi-FI" sz="1400" dirty="0" err="1" smtClean="0"/>
                        <a:t>lkm</a:t>
                      </a:r>
                      <a:r>
                        <a:rPr lang="fi-FI" sz="1400" dirty="0" smtClean="0"/>
                        <a:t>.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20</a:t>
                      </a:r>
                      <a:endParaRPr lang="fi-FI" sz="1400" dirty="0"/>
                    </a:p>
                  </a:txBody>
                  <a:tcPr/>
                </a:tc>
              </a:tr>
              <a:tr h="384043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Työvoiman käyttö (HTV 2015)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smtClean="0"/>
                        <a:t>45</a:t>
                      </a:r>
                      <a:endParaRPr lang="fi-FI" sz="1400" dirty="0"/>
                    </a:p>
                  </a:txBody>
                  <a:tcPr/>
                </a:tc>
              </a:tr>
              <a:tr h="3840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dirty="0" smtClean="0"/>
                        <a:t>Toimenpiteet, joita esitetään</a:t>
                      </a:r>
                      <a:r>
                        <a:rPr lang="fi-FI" sz="1400" baseline="0" dirty="0" smtClean="0"/>
                        <a:t> selvitettäviksi</a:t>
                      </a:r>
                      <a:endParaRPr lang="fi-FI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fi-FI" sz="1400" dirty="0" smtClean="0"/>
                        <a:t>Talouden</a:t>
                      </a:r>
                      <a:r>
                        <a:rPr lang="fi-FI" sz="1400" baseline="0" dirty="0" smtClean="0"/>
                        <a:t> ja henkilöstöasioiden päivittäistoimintojen  uudelleenjärjestelyt (- 2 </a:t>
                      </a:r>
                      <a:r>
                        <a:rPr lang="fi-FI" sz="1400" baseline="0" dirty="0" err="1" smtClean="0"/>
                        <a:t>htv</a:t>
                      </a:r>
                      <a:r>
                        <a:rPr lang="fi-FI" sz="1400" baseline="0" dirty="0" smtClean="0"/>
                        <a:t>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fi-FI" sz="1400" baseline="0" dirty="0" smtClean="0"/>
                        <a:t>Kohderyhmätyön ja aluetyön uudelleenjärjestelyt (- 2 </a:t>
                      </a:r>
                      <a:r>
                        <a:rPr lang="fi-FI" sz="1400" baseline="0" dirty="0" err="1" smtClean="0"/>
                        <a:t>htv</a:t>
                      </a:r>
                      <a:r>
                        <a:rPr lang="fi-FI" sz="1400" baseline="0" dirty="0" smtClean="0"/>
                        <a:t>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2566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itysmalli Suomi">
  <a:themeElements>
    <a:clrScheme name="Mukautettu 1">
      <a:dk1>
        <a:sysClr val="windowText" lastClr="000000"/>
      </a:dk1>
      <a:lt1>
        <a:sysClr val="window" lastClr="FFFFFF"/>
      </a:lt1>
      <a:dk2>
        <a:srgbClr val="00468B"/>
      </a:dk2>
      <a:lt2>
        <a:srgbClr val="EEECE1"/>
      </a:lt2>
      <a:accent1>
        <a:srgbClr val="00468B"/>
      </a:accent1>
      <a:accent2>
        <a:srgbClr val="FFB92F"/>
      </a:accent2>
      <a:accent3>
        <a:srgbClr val="B61130"/>
      </a:accent3>
      <a:accent4>
        <a:srgbClr val="FC670D"/>
      </a:accent4>
      <a:accent5>
        <a:srgbClr val="32AACD"/>
      </a:accent5>
      <a:accent6>
        <a:srgbClr val="808080"/>
      </a:accent6>
      <a:hlink>
        <a:srgbClr val="00367A"/>
      </a:hlink>
      <a:folHlink>
        <a:srgbClr val="32AACD"/>
      </a:folHlink>
    </a:clrScheme>
    <a:fontScheme name="Office, klassinen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Julkisuus_ xmlns="b03131df-fdca-4f96-b491-cb071e0af91d">Julkinen</_Julkisuus_>
    <TaxCatchAll xmlns="b03131df-fdca-4f96-b491-cb071e0af91d">
      <Value>2</Value>
      <Value>4</Value>
      <Value>3</Value>
      <Value>13</Value>
      <Value>1</Value>
    </TaxCatchAll>
    <f6425a5d6274420ba12265519cac2494 xmlns="b03131df-fdca-4f96-b491-cb071e0af91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Suunnitelma</TermName>
          <TermId xmlns="http://schemas.microsoft.com/office/infopath/2007/PartnerControls">cfe62796-5d0d-4f9c-88a6-a18691657d5e</TermId>
        </TermInfo>
      </Terms>
    </f6425a5d6274420ba12265519cac2494>
    <Kuvaus_x0020_ xmlns="c0669cf5-47b7-434b-b628-527048ee54de">&lt;div class="ExternalClassDB2B01A07F6B4EE4BD72E69A7AE69942"&gt;Liite 1 valmis&lt;/div&gt;</Kuvaus_x0020_>
    <_kuvaus xmlns="b03131df-fdca-4f96-b491-cb071e0af91d" xsi:nil="true"/>
  </documentManagement>
</p:properties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haredContentType xmlns="Microsoft.SharePoint.Taxonomy.ContentTypeSync" SourceId="6948e327-c22f-45f3-ba73-76ec8822dedd" ContentTypeId="0x010100BABE01DC4AF04CBC98B987127D9FC69A08" PreviousValue="false"/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Teksti Turku" ma:contentTypeID="0x010100BABE01DC4AF04CBC98B987127D9FC69A08002CEE565C158DD241AC0A71A280E47AEA" ma:contentTypeVersion="9" ma:contentTypeDescription="Luo uusi asiakirja." ma:contentTypeScope="" ma:versionID="56425974e16c7c6335a18d0aa69a3246">
  <xsd:schema xmlns:xsd="http://www.w3.org/2001/XMLSchema" xmlns:xs="http://www.w3.org/2001/XMLSchema" xmlns:p="http://schemas.microsoft.com/office/2006/metadata/properties" xmlns:ns2="b03131df-fdca-4f96-b491-cb071e0af91d" xmlns:ns3="b7caa62b-7ad8-4ac0-91e3-d215c04b2f01" xmlns:ns4="c0669cf5-47b7-434b-b628-527048ee54de" targetNamespace="http://schemas.microsoft.com/office/2006/metadata/properties" ma:root="true" ma:fieldsID="976e5443534245095d5276c4083aab0f" ns2:_="" ns3:_="" ns4:_="">
    <xsd:import namespace="b03131df-fdca-4f96-b491-cb071e0af91d"/>
    <xsd:import namespace="b7caa62b-7ad8-4ac0-91e3-d215c04b2f01"/>
    <xsd:import namespace="c0669cf5-47b7-434b-b628-527048ee54de"/>
    <xsd:element name="properties">
      <xsd:complexType>
        <xsd:sequence>
          <xsd:element name="documentManagement">
            <xsd:complexType>
              <xsd:all>
                <xsd:element ref="ns2:_Julkisuus_" minOccurs="0"/>
                <xsd:element ref="ns3:_dlc_DocId" minOccurs="0"/>
                <xsd:element ref="ns3:_dlc_DocIdUrl" minOccurs="0"/>
                <xsd:element ref="ns3:_dlc_DocIdPersistId" minOccurs="0"/>
                <xsd:element ref="ns2:f6425a5d6274420ba12265519cac2494" minOccurs="0"/>
                <xsd:element ref="ns2:TaxCatchAll" minOccurs="0"/>
                <xsd:element ref="ns2:TaxCatchAllLabel" minOccurs="0"/>
                <xsd:element ref="ns4:Kuvaus_x0020_" minOccurs="0"/>
                <xsd:element ref="ns2:_kuva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3131df-fdca-4f96-b491-cb071e0af91d" elementFormDefault="qualified">
    <xsd:import namespace="http://schemas.microsoft.com/office/2006/documentManagement/types"/>
    <xsd:import namespace="http://schemas.microsoft.com/office/infopath/2007/PartnerControls"/>
    <xsd:element name="_Julkisuus_" ma:index="1" nillable="true" ma:displayName="Julkisuus" ma:default="Julkinen" ma:format="Dropdown" ma:internalName="_Julkisuus_">
      <xsd:simpleType>
        <xsd:restriction base="dms:Choice">
          <xsd:enumeration value="Julkinen"/>
          <xsd:enumeration value="Salassa pidettävä"/>
        </xsd:restriction>
      </xsd:simpleType>
    </xsd:element>
    <xsd:element name="f6425a5d6274420ba12265519cac2494" ma:index="11" ma:taxonomy="true" ma:internalName="f6425a5d6274420ba12265519cac2494" ma:taxonomyFieldName="_Tekstin_x0020_tyyppi" ma:displayName="Tekstin tyyppi" ma:default="" ma:fieldId="{f6425a5d-6274-420b-a122-65519cac2494}" ma:sspId="6948e327-c22f-45f3-ba73-76ec8822dedd" ma:termSetId="11208e52-d581-4242-bb75-ee5be9a4985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2" nillable="true" ma:displayName="Taxonomy Catch All Column" ma:description="" ma:hidden="true" ma:list="{cf563096-266a-42ed-8931-a7b027161080}" ma:internalName="TaxCatchAll" ma:showField="CatchAllData" ma:web="17c042a4-a892-4986-a9a8-53f06a3154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3" nillable="true" ma:displayName="Taxonomy Catch All Column1" ma:description="" ma:hidden="true" ma:list="{cf563096-266a-42ed-8931-a7b027161080}" ma:internalName="TaxCatchAllLabel" ma:readOnly="true" ma:showField="CatchAllDataLabel" ma:web="17c042a4-a892-4986-a9a8-53f06a3154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kuvaus" ma:index="18" nillable="true" ma:displayName="Kuvaus" ma:internalName="_kuvaus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caa62b-7ad8-4ac0-91e3-d215c04b2f01" elementFormDefault="qualified">
    <xsd:import namespace="http://schemas.microsoft.com/office/2006/documentManagement/types"/>
    <xsd:import namespace="http://schemas.microsoft.com/office/infopath/2007/PartnerControls"/>
    <xsd:element name="_dlc_DocId" ma:index="7" nillable="true" ma:displayName="Tiedostotunnisteen arvo" ma:description="Tälle kohteelle määritetyn tiedostotunnisteen arvo." ma:internalName="_dlc_DocId" ma:readOnly="true">
      <xsd:simpleType>
        <xsd:restriction base="dms:Text"/>
      </xsd:simpleType>
    </xsd:element>
    <xsd:element name="_dlc_DocIdUrl" ma:index="8" nillable="true" ma:displayName="Tiedostotunniste" ma:description="Tämän tiedoston pysyvä linkki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9" nillable="true" ma:displayName="Pysyvä tunniste" ma:description="Tunniste säilytetään lisättäessä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669cf5-47b7-434b-b628-527048ee54de" elementFormDefault="qualified">
    <xsd:import namespace="http://schemas.microsoft.com/office/2006/documentManagement/types"/>
    <xsd:import namespace="http://schemas.microsoft.com/office/infopath/2007/PartnerControls"/>
    <xsd:element name="Kuvaus_x0020_" ma:index="17" nillable="true" ma:displayName="Kuvaus" ma:internalName="Kuvaus_x0020_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6" ma:displayName="Sisältölaji"/>
        <xsd:element ref="dc:title" minOccurs="0" maxOccurs="1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F1C0960-95B2-4837-A727-A63478E8BB43}">
  <ds:schemaRefs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purl.org/dc/elements/1.1/"/>
    <ds:schemaRef ds:uri="http://www.w3.org/XML/1998/namespace"/>
    <ds:schemaRef ds:uri="c0669cf5-47b7-434b-b628-527048ee54de"/>
    <ds:schemaRef ds:uri="b7caa62b-7ad8-4ac0-91e3-d215c04b2f01"/>
    <ds:schemaRef ds:uri="b03131df-fdca-4f96-b491-cb071e0af91d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3853DEA-061A-4EA3-AFB2-4AF6C961E109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1998845C-D627-4194-990A-0F6F29D26D8D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567A7234-C27F-4B44-A684-6DB6F7A438D4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14C2CB3B-61C7-4327-A971-7669EC823E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03131df-fdca-4f96-b491-cb071e0af91d"/>
    <ds:schemaRef ds:uri="b7caa62b-7ad8-4ac0-91e3-d215c04b2f01"/>
    <ds:schemaRef ds:uri="c0669cf5-47b7-434b-b628-527048ee54d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453</Words>
  <Application>Microsoft Office PowerPoint</Application>
  <PresentationFormat>Näytössä katseltava diaesitys (4:3)</PresentationFormat>
  <Paragraphs>95</Paragraphs>
  <Slides>7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8" baseType="lpstr">
      <vt:lpstr>Esitysmalli Suomi</vt:lpstr>
      <vt:lpstr>Toimenpiteet, joita toimintoanalyysin perusteella esitetään tarkemmin selvitettäviksi – Vapaa-aikatoimiala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>Turun kaupunki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Toimenpiteet joita toimintoanalyysin perusteella esitetään tarkemmin selvitettäväksi – Vapaa-aikatoimiala</dc:title>
  <dc:creator>Mäkynen Ilkka</dc:creator>
  <cp:lastModifiedBy>Lundgren Tiina-Mari</cp:lastModifiedBy>
  <cp:revision>10</cp:revision>
  <dcterms:created xsi:type="dcterms:W3CDTF">2015-02-05T07:12:39Z</dcterms:created>
  <dcterms:modified xsi:type="dcterms:W3CDTF">2015-02-16T10:09:16Z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0x010100BABE01DC4AF04CBC98B987127D9FC69A08002CEE565C158DD241AC0A71A280E47AEA</vt:lpwstr>
  </property>
  <property fmtid="{D5CDD505-2E9C-101B-9397-08002B2CF9AE}" pid="3" name="h94c21d59b064f78a5c2e322551a3e88">
    <vt:lpwstr>Diaesitys|29bf125c-3304-4b20-a038-e327a30ca536</vt:lpwstr>
  </property>
  <property fmtid="{D5CDD505-2E9C-101B-9397-08002B2CF9AE}" pid="4" name="_Kieli">
    <vt:lpwstr>3;#Suomi|ddab1725-3888-478f-9c8c-3eeceecd16e9</vt:lpwstr>
  </property>
  <property fmtid="{D5CDD505-2E9C-101B-9397-08002B2CF9AE}" pid="5" name="ec87dd8dbe3f4b87b196639a53969ad4">
    <vt:lpwstr>Suomi|ddab1725-3888-478f-9c8c-3eeceecd16e9</vt:lpwstr>
  </property>
  <property fmtid="{D5CDD505-2E9C-101B-9397-08002B2CF9AE}" pid="6" name="_Julkaisun_x0020_tyyppi">
    <vt:lpwstr/>
  </property>
  <property fmtid="{D5CDD505-2E9C-101B-9397-08002B2CF9AE}" pid="7" name="_Tekstin tyyppi">
    <vt:lpwstr>13;#Suunnitelma|cfe62796-5d0d-4f9c-88a6-a18691657d5e</vt:lpwstr>
  </property>
  <property fmtid="{D5CDD505-2E9C-101B-9397-08002B2CF9AE}" pid="8" name="_Esitysaineistojen_x0020_tyyppi">
    <vt:lpwstr>4;#Diaesitys|29bf125c-3304-4b20-a038-e327a30ca536</vt:lpwstr>
  </property>
  <property fmtid="{D5CDD505-2E9C-101B-9397-08002B2CF9AE}" pid="9" name="_Esitysaineistojen tyyppi">
    <vt:lpwstr>4;#Diaesitys|29bf125c-3304-4b20-a038-e327a30ca536</vt:lpwstr>
  </property>
  <property fmtid="{D5CDD505-2E9C-101B-9397-08002B2CF9AE}" pid="10" name="cce61818c60f4dbb9510e6154db3ba57">
    <vt:lpwstr/>
  </property>
  <property fmtid="{D5CDD505-2E9C-101B-9397-08002B2CF9AE}" pid="11" name="j08d1eaf84c644719eb3d45d656088a2">
    <vt:lpwstr>Videokuva|82098cdd-6e57-4a24-8887-90ce7bab4a54</vt:lpwstr>
  </property>
  <property fmtid="{D5CDD505-2E9C-101B-9397-08002B2CF9AE}" pid="12" name="bcb735522fc34cde8200f6a746f2dda6">
    <vt:lpwstr>Äänitiedosto|2ce7008b-f285-403a-bd25-9c3fffad5372</vt:lpwstr>
  </property>
  <property fmtid="{D5CDD505-2E9C-101B-9397-08002B2CF9AE}" pid="13" name="_Julkaisuvuosi">
    <vt:lpwstr/>
  </property>
  <property fmtid="{D5CDD505-2E9C-101B-9397-08002B2CF9AE}" pid="14" name="Julkaisun tekijä">
    <vt:lpwstr/>
  </property>
  <property fmtid="{D5CDD505-2E9C-101B-9397-08002B2CF9AE}" pid="15" name="Order">
    <vt:r8>1400</vt:r8>
  </property>
  <property fmtid="{D5CDD505-2E9C-101B-9397-08002B2CF9AE}" pid="16" name="URL">
    <vt:lpwstr/>
  </property>
  <property fmtid="{D5CDD505-2E9C-101B-9397-08002B2CF9AE}" pid="17" name="Diaarinumero">
    <vt:lpwstr/>
  </property>
  <property fmtid="{D5CDD505-2E9C-101B-9397-08002B2CF9AE}" pid="18" name="Kuvaus">
    <vt:lpwstr>Ehdotus</vt:lpwstr>
  </property>
  <property fmtid="{D5CDD505-2E9C-101B-9397-08002B2CF9AE}" pid="19" name="Kuvaaja/tekijä">
    <vt:lpwstr/>
  </property>
  <property fmtid="{D5CDD505-2E9C-101B-9397-08002B2CF9AE}" pid="20" name="g680a24bd22a4cdcb97ceb6b121eba3f">
    <vt:lpwstr/>
  </property>
  <property fmtid="{D5CDD505-2E9C-101B-9397-08002B2CF9AE}" pid="21" name="xd_ProgID">
    <vt:lpwstr/>
  </property>
  <property fmtid="{D5CDD505-2E9C-101B-9397-08002B2CF9AE}" pid="22" name="Videotiedoston_x0020_tyyppi">
    <vt:lpwstr>1;#Videokuva|82098cdd-6e57-4a24-8887-90ce7bab4a54</vt:lpwstr>
  </property>
  <property fmtid="{D5CDD505-2E9C-101B-9397-08002B2CF9AE}" pid="23" name="_Kirjeen_x0020_tyyppi">
    <vt:lpwstr/>
  </property>
  <property fmtid="{D5CDD505-2E9C-101B-9397-08002B2CF9AE}" pid="24" name="TemplateUrl">
    <vt:lpwstr/>
  </property>
  <property fmtid="{D5CDD505-2E9C-101B-9397-08002B2CF9AE}" pid="25" name="Esittäjä">
    <vt:lpwstr/>
  </property>
  <property fmtid="{D5CDD505-2E9C-101B-9397-08002B2CF9AE}" pid="26" name="Vastaanottaja">
    <vt:lpwstr/>
  </property>
  <property fmtid="{D5CDD505-2E9C-101B-9397-08002B2CF9AE}" pid="27" name="__x00c4__x00e4_nitiedoston_x0020_tyyppi">
    <vt:lpwstr>2;#Äänitiedosto|2ce7008b-f285-403a-bd25-9c3fffad5372</vt:lpwstr>
  </property>
  <property fmtid="{D5CDD505-2E9C-101B-9397-08002B2CF9AE}" pid="28" name="_CopySource">
    <vt:lpwstr>http://dotku.adturku.fi/yhteiset/projektit/toimintoanalyysin_syventaminen/Vapaaaikatoimiala/Toimintoanalyysi vapaa-aikatoimiala kh käsittely.pptx</vt:lpwstr>
  </property>
  <property fmtid="{D5CDD505-2E9C-101B-9397-08002B2CF9AE}" pid="29" name="_Julkaisun tyyppi">
    <vt:lpwstr/>
  </property>
  <property fmtid="{D5CDD505-2E9C-101B-9397-08002B2CF9AE}" pid="30" name="_Äänitiedoston tyyppi">
    <vt:lpwstr>2;#Äänitiedosto|2ce7008b-f285-403a-bd25-9c3fffad5372</vt:lpwstr>
  </property>
  <property fmtid="{D5CDD505-2E9C-101B-9397-08002B2CF9AE}" pid="31" name="_Kirjeen tyyppi">
    <vt:lpwstr/>
  </property>
  <property fmtid="{D5CDD505-2E9C-101B-9397-08002B2CF9AE}" pid="32" name="Videotiedoston tyyppi">
    <vt:lpwstr>1;#Videokuva|82098cdd-6e57-4a24-8887-90ce7bab4a54</vt:lpwstr>
  </property>
</Properties>
</file>