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sldIdLst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87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55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2506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937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955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265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70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61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65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Toimenpiteet, joita toimintoanalyysin perusteella esitetään tarkemmin selvitettäviksi – Vapaa-aikatoimiala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4ED2EF-5F81-BF4E-B183-FC9EBAF08F64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01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16.2.2015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88979765"/>
              </p:ext>
            </p:extLst>
          </p:nvPr>
        </p:nvGraphicFramePr>
        <p:xfrm>
          <a:off x="611560" y="692696"/>
          <a:ext cx="7775576" cy="4401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5183288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Kirjastopalvelut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Aart De Heer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</a:t>
                      </a:r>
                      <a:r>
                        <a:rPr lang="fi-FI" sz="1400" dirty="0" err="1" smtClean="0"/>
                        <a:t>lkm</a:t>
                      </a:r>
                      <a:r>
                        <a:rPr lang="fi-FI" sz="1400" dirty="0" smtClean="0"/>
                        <a:t>.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13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 2015)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151,5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Toimenpiteet, joita esitetään</a:t>
                      </a:r>
                      <a:r>
                        <a:rPr lang="fi-FI" sz="1400" baseline="0" dirty="0" smtClean="0"/>
                        <a:t> selvitettäviksi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Henkilötyövuosien ja resurssien vähentäminen toiminnossa;  Käyttäjäkoulutus, asiakasopastus ja neuvonta (- 2,5 </a:t>
                      </a:r>
                      <a:r>
                        <a:rPr lang="fi-FI" sz="1400" baseline="0" dirty="0" err="1" smtClean="0">
                          <a:solidFill>
                            <a:schemeClr val="tx1"/>
                          </a:solidFill>
                        </a:rPr>
                        <a:t>htv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). </a:t>
                      </a:r>
                      <a:r>
                        <a:rPr lang="fi-FI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Lähikirjastojen lakkauttaminen vaatii kulttuurilautakunnan päätöksen.</a:t>
                      </a:r>
                      <a:endParaRPr lang="fi-FI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Kokoelmien uudistamiseen käytettävien resurssien uudelleenmitoitus mm. kirjastoaineistohankintojen supistaminen (- 1,5 </a:t>
                      </a:r>
                      <a:r>
                        <a:rPr lang="fi-FI" sz="1400" baseline="0" dirty="0" err="1" smtClean="0">
                          <a:solidFill>
                            <a:schemeClr val="tx1"/>
                          </a:solidFill>
                        </a:rPr>
                        <a:t>htv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).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Henkilötyövuosien ja resurssien vähentäminen toiminnossa; Tietojärjestelmät, </a:t>
                      </a:r>
                      <a:r>
                        <a:rPr lang="fi-FI" sz="1400" baseline="0" dirty="0" err="1" smtClean="0">
                          <a:solidFill>
                            <a:schemeClr val="tx1"/>
                          </a:solidFill>
                        </a:rPr>
                        <a:t>infra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, tapahtumat, näyttelyt (-1 </a:t>
                      </a:r>
                      <a:r>
                        <a:rPr lang="fi-FI" sz="1400" baseline="0" dirty="0" err="1" smtClean="0">
                          <a:solidFill>
                            <a:schemeClr val="tx1"/>
                          </a:solidFill>
                        </a:rPr>
                        <a:t>htv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).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Kehittämishanke lainaustoiminnan logistiikan kehittämiseen ja automatisoinnin lisäämiseen (6Aika, Älykäs kaupunki).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52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16.2.2015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43989377"/>
              </p:ext>
            </p:extLst>
          </p:nvPr>
        </p:nvGraphicFramePr>
        <p:xfrm>
          <a:off x="611560" y="609221"/>
          <a:ext cx="7775576" cy="4187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5183288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Museopalvelut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Olli Immonen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</a:t>
                      </a:r>
                      <a:r>
                        <a:rPr lang="fi-FI" sz="1400" dirty="0" err="1" smtClean="0"/>
                        <a:t>lkm</a:t>
                      </a:r>
                      <a:r>
                        <a:rPr lang="fi-FI" sz="1400" dirty="0" smtClean="0"/>
                        <a:t>.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 2015)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135</a:t>
                      </a:r>
                    </a:p>
                  </a:txBody>
                  <a:tcPr/>
                </a:tc>
              </a:tr>
              <a:tr h="2568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Toimenpiteet, joita esitetään</a:t>
                      </a:r>
                      <a:r>
                        <a:rPr lang="fi-FI" sz="1400" baseline="0" dirty="0" smtClean="0"/>
                        <a:t> selvitettäviksi</a:t>
                      </a:r>
                      <a:endParaRPr lang="fi-FI" sz="1400" dirty="0" smtClean="0"/>
                    </a:p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dirty="0" smtClean="0"/>
                        <a:t>Vähennetään tiloja ja tehostetaan toimintaa Suurtorilla (tilat, galleriatoiminta, tapahtumatoiminta, taidelainaamo, vuokraukset) (-3 </a:t>
                      </a:r>
                      <a:r>
                        <a:rPr lang="fi-FI" sz="1400" dirty="0" err="1" smtClean="0"/>
                        <a:t>htv</a:t>
                      </a:r>
                      <a:r>
                        <a:rPr lang="fi-FI" sz="1400" dirty="0" smtClean="0"/>
                        <a:t>). Tiloista luopuminen v</a:t>
                      </a:r>
                      <a:r>
                        <a:rPr lang="fi-FI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aatii kulttuurilautakunnan päätöksen.</a:t>
                      </a:r>
                      <a:endParaRPr lang="fi-FI" sz="14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Myyntitoiminnan ulkoistamisen selvittäminen </a:t>
                      </a:r>
                      <a:r>
                        <a:rPr lang="fi-FI" sz="1400" baseline="0" dirty="0" smtClean="0"/>
                        <a:t>Turun linnassa ja museokauppa konseptin kehittäminen yhdessä konsernin muiden kauppojen kanssa (-1 </a:t>
                      </a:r>
                      <a:r>
                        <a:rPr lang="fi-FI" sz="1400" baseline="0" dirty="0" err="1" smtClean="0"/>
                        <a:t>htv</a:t>
                      </a:r>
                      <a:r>
                        <a:rPr lang="fi-FI" sz="1400" baseline="0" dirty="0" smtClean="0"/>
                        <a:t>). 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Kauppapalvelujen tuottajan kilpailuttaminen ja valinta vaatii kulttuurilautakunnan päätöksen.</a:t>
                      </a:r>
                      <a:endParaRPr lang="fi-FI" sz="14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Kokoelmavarastojen tiivistäminen ja muut säästöt sekä lisätulot (palvelutuotanto, tilavuokraus). Tilajärjestelyt vaativat kulttuurilautakunnan päätöksen</a:t>
                      </a:r>
                      <a:endParaRPr lang="fi-FI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66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16.2.2015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61165907"/>
              </p:ext>
            </p:extLst>
          </p:nvPr>
        </p:nvGraphicFramePr>
        <p:xfrm>
          <a:off x="611560" y="692696"/>
          <a:ext cx="7775576" cy="359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4967264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Nuorisopalvelut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Annina Lehtiö-Vainio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</a:t>
                      </a:r>
                      <a:r>
                        <a:rPr lang="fi-FI" sz="1400" dirty="0" err="1" smtClean="0"/>
                        <a:t>lkm</a:t>
                      </a:r>
                      <a:r>
                        <a:rPr lang="fi-FI" sz="1400" dirty="0" smtClean="0"/>
                        <a:t>.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10</a:t>
                      </a:r>
                    </a:p>
                  </a:txBody>
                  <a:tcPr/>
                </a:tc>
              </a:tr>
              <a:tr h="432047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 2015)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107,5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Toimenpiteet, joita esitetään</a:t>
                      </a:r>
                      <a:r>
                        <a:rPr lang="fi-FI" sz="1400" baseline="0" dirty="0" smtClean="0"/>
                        <a:t> selvitettäviksi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fi-FI" sz="14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Palveluverkoston tehostaminen (mahdollisesti Kirkkoaukio pois, Kuuvuori pois ja sen tilalle Halinen, ¼ Runosmäestä kirjastolle) Palveluverkon muuttaminen vaatii nuorisolautakunnan päätöksen.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Prosessien, hallinnon ja toimintatapojen tehostaminen, hankintojen keskittäminen ja vähentäminen, vapautuvien vakanssien täyttämättä jättäminen (-2 </a:t>
                      </a:r>
                      <a:r>
                        <a:rPr lang="fi-FI" sz="1400" baseline="0" dirty="0" err="1" smtClean="0"/>
                        <a:t>htv</a:t>
                      </a:r>
                      <a:r>
                        <a:rPr lang="fi-FI" sz="1400" baseline="0" dirty="0" smtClean="0"/>
                        <a:t>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fi-FI" sz="14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29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16.2.2015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131840" y="6381328"/>
            <a:ext cx="2895600" cy="365125"/>
          </a:xfrm>
        </p:spPr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31901136"/>
              </p:ext>
            </p:extLst>
          </p:nvPr>
        </p:nvGraphicFramePr>
        <p:xfrm>
          <a:off x="611560" y="692696"/>
          <a:ext cx="7775576" cy="5175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5399312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Liikuntapalvelut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Arto Sinkkonen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</a:t>
                      </a:r>
                      <a:r>
                        <a:rPr lang="fi-FI" sz="1400" dirty="0" err="1" smtClean="0"/>
                        <a:t>lkm</a:t>
                      </a:r>
                      <a:r>
                        <a:rPr lang="fi-FI" sz="1400" dirty="0" smtClean="0"/>
                        <a:t>.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14</a:t>
                      </a:r>
                      <a:endParaRPr lang="fi-FI" sz="1400" dirty="0"/>
                    </a:p>
                  </a:txBody>
                  <a:tcPr/>
                </a:tc>
              </a:tr>
              <a:tr h="432047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(HTV2015)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95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Toimenpiteet, joita esitetään</a:t>
                      </a:r>
                      <a:r>
                        <a:rPr lang="fi-FI" sz="1400" baseline="0" dirty="0" smtClean="0"/>
                        <a:t> selvitettäviksi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Hinnaston muutokset </a:t>
                      </a:r>
                      <a:r>
                        <a:rPr lang="fi-FI" sz="1400" dirty="0" err="1" smtClean="0"/>
                        <a:t>Liiklk</a:t>
                      </a:r>
                      <a:r>
                        <a:rPr lang="fi-FI" sz="1400" dirty="0" smtClean="0"/>
                        <a:t> 18.11.2014</a:t>
                      </a:r>
                      <a:r>
                        <a:rPr lang="fi-FI" sz="1400" baseline="0" dirty="0" smtClean="0"/>
                        <a:t> § 147 pitkän tähtäimen linjausten ja lähetekeskustelun mukaisesti. Vaatii liikuntalautakunnan päätöksen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Ulkoliikuntapaikkaverkoston määrällinen supistaminen, hoitotasojen heikennykset ja kenttien ylläpidon ja käyttövastuu siirtäminen suunnitelmallisesti seuroille. Palveluverkkomuutokset vaativat liikuntalautakunnan päätöksen.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Aikuisten avustusten vähentäminen 50%. Vaatii liikuntalautakunnan päätöksen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Ulkoisten ja sisäisten vuokrakohteiden täsmentäminen ja kriittinen tarkastelu. Liikuntapaikkasuunnitelman hyväksyminen vaatii liikuntalautakunnan päätöksen.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Henkilöstösäästöt luonnollisen poistuman myötä kaikilla osastoilla lukuun ottamatta palvelualueen ydintehtäviä sekä keskeisiä asiakaspalvelutehtäviä. (-1htv)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15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16.2.2015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6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66022989"/>
              </p:ext>
            </p:extLst>
          </p:nvPr>
        </p:nvGraphicFramePr>
        <p:xfrm>
          <a:off x="611560" y="692696"/>
          <a:ext cx="7775576" cy="2188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4967264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Kaupunginorkesteri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Emilie Gardberg</a:t>
                      </a:r>
                      <a:endParaRPr lang="fi-FI" sz="1400" dirty="0"/>
                    </a:p>
                  </a:txBody>
                  <a:tcPr/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</a:t>
                      </a:r>
                      <a:r>
                        <a:rPr lang="fi-FI" sz="1400" dirty="0" err="1" smtClean="0"/>
                        <a:t>lkm</a:t>
                      </a:r>
                      <a:r>
                        <a:rPr lang="fi-FI" sz="1400" dirty="0" smtClean="0"/>
                        <a:t>.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3</a:t>
                      </a:r>
                    </a:p>
                    <a:p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 2015)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92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Toimenpiteet, joita esitetään</a:t>
                      </a:r>
                      <a:r>
                        <a:rPr lang="fi-FI" sz="1400" baseline="0" dirty="0" smtClean="0"/>
                        <a:t> selvitettäviksi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Tuottojen</a:t>
                      </a:r>
                      <a:r>
                        <a:rPr lang="fi-FI" sz="1400" baseline="0" dirty="0" smtClean="0"/>
                        <a:t> kasvattaminen tila- ja tapahtumamyynnissä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Myynnin uudelleenjärjestelyt  (-1 </a:t>
                      </a:r>
                      <a:r>
                        <a:rPr lang="fi-FI" sz="1400" baseline="0" dirty="0" err="1" smtClean="0"/>
                        <a:t>htv</a:t>
                      </a:r>
                      <a:r>
                        <a:rPr lang="fi-FI" sz="1400" baseline="0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11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16.2.2015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7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30218994"/>
              </p:ext>
            </p:extLst>
          </p:nvPr>
        </p:nvGraphicFramePr>
        <p:xfrm>
          <a:off x="611560" y="692696"/>
          <a:ext cx="7775576" cy="2267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5183288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Vapaa-aikatoimialan</a:t>
                      </a:r>
                      <a:r>
                        <a:rPr lang="fi-FI" sz="1600" baseline="0" dirty="0" smtClean="0"/>
                        <a:t> hallinto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Seija Tölkkö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</a:t>
                      </a:r>
                      <a:r>
                        <a:rPr lang="fi-FI" sz="1400" dirty="0" err="1" smtClean="0"/>
                        <a:t>lkm</a:t>
                      </a:r>
                      <a:r>
                        <a:rPr lang="fi-FI" sz="1400" dirty="0" smtClean="0"/>
                        <a:t>.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 käyttö (HTV 2015)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smtClean="0"/>
                        <a:t>45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Toimenpiteet, joita esitetään</a:t>
                      </a:r>
                      <a:r>
                        <a:rPr lang="fi-FI" sz="1400" baseline="0" dirty="0" smtClean="0"/>
                        <a:t> selvitettäviksi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Talouden</a:t>
                      </a:r>
                      <a:r>
                        <a:rPr lang="fi-FI" sz="1400" baseline="0" dirty="0" smtClean="0"/>
                        <a:t> ja henkilöstöasioiden päivittäistoimintojen  uudelleenjärjestelyt (- 2 </a:t>
                      </a:r>
                      <a:r>
                        <a:rPr lang="fi-FI" sz="1400" baseline="0" dirty="0" err="1" smtClean="0"/>
                        <a:t>htv</a:t>
                      </a:r>
                      <a:r>
                        <a:rPr lang="fi-FI" sz="1400" baseline="0" dirty="0" smtClean="0"/>
                        <a:t>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Kohderyhmätyön ja aluetyön uudelleenjärjestelyt (- 2 </a:t>
                      </a:r>
                      <a:r>
                        <a:rPr lang="fi-FI" sz="1400" baseline="0" dirty="0" err="1" smtClean="0"/>
                        <a:t>htv</a:t>
                      </a:r>
                      <a:r>
                        <a:rPr lang="fi-FI" sz="1400" baseline="0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56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Julkisuus_ xmlns="b03131df-fdca-4f96-b491-cb071e0af91d">Julkinen</_Julkisuus_>
    <TaxCatchAll xmlns="b03131df-fdca-4f96-b491-cb071e0af91d">
      <Value>2</Value>
      <Value>4</Value>
      <Value>3</Value>
      <Value>13</Value>
      <Value>1</Value>
    </TaxCatchAll>
    <f6425a5d6274420ba12265519cac2494 xmlns="b03131df-fdca-4f96-b491-cb071e0af9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Suunnitelma</TermName>
          <TermId xmlns="http://schemas.microsoft.com/office/infopath/2007/PartnerControls">cfe62796-5d0d-4f9c-88a6-a18691657d5e</TermId>
        </TermInfo>
      </Terms>
    </f6425a5d6274420ba12265519cac2494>
    <Kuvaus_x0020_ xmlns="c0669cf5-47b7-434b-b628-527048ee54de">&lt;div class="ExternalClassDB2B01A07F6B4EE4BD72E69A7AE69942"&gt;Liite 1 valmis&lt;/div&gt;</Kuvaus_x0020_>
    <_kuvaus xmlns="b03131df-fdca-4f96-b491-cb071e0af91d" xsi:nil="true"/>
  </documentManagement>
</p:properti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6948e327-c22f-45f3-ba73-76ec8822dedd" ContentTypeId="0x010100BABE01DC4AF04CBC98B987127D9FC69A08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Teksti Turku" ma:contentTypeID="0x010100BABE01DC4AF04CBC98B987127D9FC69A08002CEE565C158DD241AC0A71A280E47AEA" ma:contentTypeVersion="9" ma:contentTypeDescription="Luo uusi asiakirja." ma:contentTypeScope="" ma:versionID="56425974e16c7c6335a18d0aa69a3246">
  <xsd:schema xmlns:xsd="http://www.w3.org/2001/XMLSchema" xmlns:xs="http://www.w3.org/2001/XMLSchema" xmlns:p="http://schemas.microsoft.com/office/2006/metadata/properties" xmlns:ns2="b03131df-fdca-4f96-b491-cb071e0af91d" xmlns:ns3="b7caa62b-7ad8-4ac0-91e3-d215c04b2f01" xmlns:ns4="c0669cf5-47b7-434b-b628-527048ee54de" targetNamespace="http://schemas.microsoft.com/office/2006/metadata/properties" ma:root="true" ma:fieldsID="976e5443534245095d5276c4083aab0f" ns2:_="" ns3:_="" ns4:_="">
    <xsd:import namespace="b03131df-fdca-4f96-b491-cb071e0af91d"/>
    <xsd:import namespace="b7caa62b-7ad8-4ac0-91e3-d215c04b2f01"/>
    <xsd:import namespace="c0669cf5-47b7-434b-b628-527048ee54de"/>
    <xsd:element name="properties">
      <xsd:complexType>
        <xsd:sequence>
          <xsd:element name="documentManagement">
            <xsd:complexType>
              <xsd:all>
                <xsd:element ref="ns2:_Julkisuus_" minOccurs="0"/>
                <xsd:element ref="ns3:_dlc_DocId" minOccurs="0"/>
                <xsd:element ref="ns3:_dlc_DocIdUrl" minOccurs="0"/>
                <xsd:element ref="ns3:_dlc_DocIdPersistId" minOccurs="0"/>
                <xsd:element ref="ns2:f6425a5d6274420ba12265519cac2494" minOccurs="0"/>
                <xsd:element ref="ns2:TaxCatchAll" minOccurs="0"/>
                <xsd:element ref="ns2:TaxCatchAllLabel" minOccurs="0"/>
                <xsd:element ref="ns4:Kuvaus_x0020_" minOccurs="0"/>
                <xsd:element ref="ns2:_kuva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_Julkisuus_" ma:index="1" nillable="true" ma:displayName="Julkisuus" ma:default="Julkinen" ma:format="Dropdown" ma:internalName="_Julkisuus_">
      <xsd:simpleType>
        <xsd:restriction base="dms:Choice">
          <xsd:enumeration value="Julkinen"/>
          <xsd:enumeration value="Salassa pidettävä"/>
        </xsd:restriction>
      </xsd:simpleType>
    </xsd:element>
    <xsd:element name="f6425a5d6274420ba12265519cac2494" ma:index="11" ma:taxonomy="true" ma:internalName="f6425a5d6274420ba12265519cac2494" ma:taxonomyFieldName="_Tekstin_x0020_tyyppi" ma:displayName="Tekstin tyyppi" ma:default="" ma:fieldId="{f6425a5d-6274-420b-a122-65519cac2494}" ma:sspId="6948e327-c22f-45f3-ba73-76ec8822dedd" ma:termSetId="11208e52-d581-4242-bb75-ee5be9a498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cf563096-266a-42ed-8931-a7b027161080}" ma:internalName="TaxCatchAll" ma:showField="CatchAllData" ma:web="17c042a4-a892-4986-a9a8-53f06a3154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cf563096-266a-42ed-8931-a7b027161080}" ma:internalName="TaxCatchAllLabel" ma:readOnly="true" ma:showField="CatchAllDataLabel" ma:web="17c042a4-a892-4986-a9a8-53f06a3154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kuvaus" ma:index="18" nillable="true" ma:displayName="Kuvaus" ma:internalName="_kuvau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8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669cf5-47b7-434b-b628-527048ee54de" elementFormDefault="qualified">
    <xsd:import namespace="http://schemas.microsoft.com/office/2006/documentManagement/types"/>
    <xsd:import namespace="http://schemas.microsoft.com/office/infopath/2007/PartnerControls"/>
    <xsd:element name="Kuvaus_x0020_" ma:index="17" nillable="true" ma:displayName="Kuvaus" ma:internalName="Kuvaus_x0020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1C0960-95B2-4837-A727-A63478E8BB43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www.w3.org/XML/1998/namespace"/>
    <ds:schemaRef ds:uri="c0669cf5-47b7-434b-b628-527048ee54de"/>
    <ds:schemaRef ds:uri="b7caa62b-7ad8-4ac0-91e3-d215c04b2f01"/>
    <ds:schemaRef ds:uri="b03131df-fdca-4f96-b491-cb071e0af91d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3853DEA-061A-4EA3-AFB2-4AF6C961E10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998845C-D627-4194-990A-0F6F29D26D8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67A7234-C27F-4B44-A684-6DB6F7A438D4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14C2CB3B-61C7-4327-A971-7669EC823E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3131df-fdca-4f96-b491-cb071e0af91d"/>
    <ds:schemaRef ds:uri="b7caa62b-7ad8-4ac0-91e3-d215c04b2f01"/>
    <ds:schemaRef ds:uri="c0669cf5-47b7-434b-b628-527048ee54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453</Words>
  <Application>Microsoft Office PowerPoint</Application>
  <PresentationFormat>Näytössä katseltava diaesitys (4:3)</PresentationFormat>
  <Paragraphs>95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Esitysmalli Suomi</vt:lpstr>
      <vt:lpstr>Toimenpiteet, joita toimintoanalyysin perusteella esitetään tarkemmin selvitettäviksi – Vapaa-aikatoimiala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Toimenpiteet joita toimintoanalyysin perusteella esitetään tarkemmin selvitettäväksi – Vapaa-aikatoimiala</dc:title>
  <dc:creator>Mäkynen Ilkka</dc:creator>
  <cp:lastModifiedBy>Lundgren Tiina-Mari</cp:lastModifiedBy>
  <cp:revision>10</cp:revision>
  <dcterms:created xsi:type="dcterms:W3CDTF">2015-02-05T07:12:39Z</dcterms:created>
  <dcterms:modified xsi:type="dcterms:W3CDTF">2015-02-16T10:09:16Z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0x010100BABE01DC4AF04CBC98B987127D9FC69A08002CEE565C158DD241AC0A71A280E47AEA</vt:lpwstr>
  </property>
  <property fmtid="{D5CDD505-2E9C-101B-9397-08002B2CF9AE}" pid="3" name="h94c21d59b064f78a5c2e322551a3e88">
    <vt:lpwstr>Diaesitys|29bf125c-3304-4b20-a038-e327a30ca536</vt:lpwstr>
  </property>
  <property fmtid="{D5CDD505-2E9C-101B-9397-08002B2CF9AE}" pid="4" name="_Kieli">
    <vt:lpwstr>3;#Suomi|ddab1725-3888-478f-9c8c-3eeceecd16e9</vt:lpwstr>
  </property>
  <property fmtid="{D5CDD505-2E9C-101B-9397-08002B2CF9AE}" pid="5" name="ec87dd8dbe3f4b87b196639a53969ad4">
    <vt:lpwstr>Suomi|ddab1725-3888-478f-9c8c-3eeceecd16e9</vt:lpwstr>
  </property>
  <property fmtid="{D5CDD505-2E9C-101B-9397-08002B2CF9AE}" pid="6" name="_Julkaisun_x0020_tyyppi">
    <vt:lpwstr/>
  </property>
  <property fmtid="{D5CDD505-2E9C-101B-9397-08002B2CF9AE}" pid="7" name="_Tekstin tyyppi">
    <vt:lpwstr>13;#Suunnitelma|cfe62796-5d0d-4f9c-88a6-a18691657d5e</vt:lpwstr>
  </property>
  <property fmtid="{D5CDD505-2E9C-101B-9397-08002B2CF9AE}" pid="8" name="_Esitysaineistojen_x0020_tyyppi">
    <vt:lpwstr>4;#Diaesitys|29bf125c-3304-4b20-a038-e327a30ca536</vt:lpwstr>
  </property>
  <property fmtid="{D5CDD505-2E9C-101B-9397-08002B2CF9AE}" pid="9" name="_Esitysaineistojen tyyppi">
    <vt:lpwstr>4;#Diaesitys|29bf125c-3304-4b20-a038-e327a30ca536</vt:lpwstr>
  </property>
  <property fmtid="{D5CDD505-2E9C-101B-9397-08002B2CF9AE}" pid="10" name="cce61818c60f4dbb9510e6154db3ba57">
    <vt:lpwstr/>
  </property>
  <property fmtid="{D5CDD505-2E9C-101B-9397-08002B2CF9AE}" pid="11" name="j08d1eaf84c644719eb3d45d656088a2">
    <vt:lpwstr>Videokuva|82098cdd-6e57-4a24-8887-90ce7bab4a54</vt:lpwstr>
  </property>
  <property fmtid="{D5CDD505-2E9C-101B-9397-08002B2CF9AE}" pid="12" name="bcb735522fc34cde8200f6a746f2dda6">
    <vt:lpwstr>Äänitiedosto|2ce7008b-f285-403a-bd25-9c3fffad5372</vt:lpwstr>
  </property>
  <property fmtid="{D5CDD505-2E9C-101B-9397-08002B2CF9AE}" pid="13" name="_Julkaisuvuosi">
    <vt:lpwstr/>
  </property>
  <property fmtid="{D5CDD505-2E9C-101B-9397-08002B2CF9AE}" pid="14" name="Julkaisun tekijä">
    <vt:lpwstr/>
  </property>
  <property fmtid="{D5CDD505-2E9C-101B-9397-08002B2CF9AE}" pid="15" name="Order">
    <vt:r8>1400</vt:r8>
  </property>
  <property fmtid="{D5CDD505-2E9C-101B-9397-08002B2CF9AE}" pid="16" name="URL">
    <vt:lpwstr/>
  </property>
  <property fmtid="{D5CDD505-2E9C-101B-9397-08002B2CF9AE}" pid="17" name="Diaarinumero">
    <vt:lpwstr/>
  </property>
  <property fmtid="{D5CDD505-2E9C-101B-9397-08002B2CF9AE}" pid="18" name="Kuvaus">
    <vt:lpwstr>Ehdotus</vt:lpwstr>
  </property>
  <property fmtid="{D5CDD505-2E9C-101B-9397-08002B2CF9AE}" pid="19" name="Kuvaaja/tekijä">
    <vt:lpwstr/>
  </property>
  <property fmtid="{D5CDD505-2E9C-101B-9397-08002B2CF9AE}" pid="20" name="g680a24bd22a4cdcb97ceb6b121eba3f">
    <vt:lpwstr/>
  </property>
  <property fmtid="{D5CDD505-2E9C-101B-9397-08002B2CF9AE}" pid="21" name="xd_ProgID">
    <vt:lpwstr/>
  </property>
  <property fmtid="{D5CDD505-2E9C-101B-9397-08002B2CF9AE}" pid="22" name="Videotiedoston_x0020_tyyppi">
    <vt:lpwstr>1;#Videokuva|82098cdd-6e57-4a24-8887-90ce7bab4a54</vt:lpwstr>
  </property>
  <property fmtid="{D5CDD505-2E9C-101B-9397-08002B2CF9AE}" pid="23" name="_Kirjeen_x0020_tyyppi">
    <vt:lpwstr/>
  </property>
  <property fmtid="{D5CDD505-2E9C-101B-9397-08002B2CF9AE}" pid="24" name="TemplateUrl">
    <vt:lpwstr/>
  </property>
  <property fmtid="{D5CDD505-2E9C-101B-9397-08002B2CF9AE}" pid="25" name="Esittäjä">
    <vt:lpwstr/>
  </property>
  <property fmtid="{D5CDD505-2E9C-101B-9397-08002B2CF9AE}" pid="26" name="Vastaanottaja">
    <vt:lpwstr/>
  </property>
  <property fmtid="{D5CDD505-2E9C-101B-9397-08002B2CF9AE}" pid="27" name="__x00c4__x00e4_nitiedoston_x0020_tyyppi">
    <vt:lpwstr>2;#Äänitiedosto|2ce7008b-f285-403a-bd25-9c3fffad5372</vt:lpwstr>
  </property>
  <property fmtid="{D5CDD505-2E9C-101B-9397-08002B2CF9AE}" pid="28" name="_CopySource">
    <vt:lpwstr>http://dotku.adturku.fi/yhteiset/projektit/toimintoanalyysin_syventaminen/Vapaaaikatoimiala/Toimintoanalyysi vapaa-aikatoimiala kh käsittely.pptx</vt:lpwstr>
  </property>
  <property fmtid="{D5CDD505-2E9C-101B-9397-08002B2CF9AE}" pid="29" name="_Julkaisun tyyppi">
    <vt:lpwstr/>
  </property>
  <property fmtid="{D5CDD505-2E9C-101B-9397-08002B2CF9AE}" pid="30" name="_Äänitiedoston tyyppi">
    <vt:lpwstr>2;#Äänitiedosto|2ce7008b-f285-403a-bd25-9c3fffad5372</vt:lpwstr>
  </property>
  <property fmtid="{D5CDD505-2E9C-101B-9397-08002B2CF9AE}" pid="31" name="_Kirjeen tyyppi">
    <vt:lpwstr/>
  </property>
  <property fmtid="{D5CDD505-2E9C-101B-9397-08002B2CF9AE}" pid="32" name="Videotiedoston tyyppi">
    <vt:lpwstr>1;#Videokuva|82098cdd-6e57-4a24-8887-90ce7bab4a54</vt:lpwstr>
  </property>
</Properties>
</file>