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22" r:id="rId5"/>
  </p:sldMasterIdLst>
  <p:notesMasterIdLst>
    <p:notesMasterId r:id="rId25"/>
  </p:notesMasterIdLst>
  <p:handoutMasterIdLst>
    <p:handoutMasterId r:id="rId26"/>
  </p:handoutMasterIdLst>
  <p:sldIdLst>
    <p:sldId id="354" r:id="rId6"/>
    <p:sldId id="382" r:id="rId7"/>
    <p:sldId id="385" r:id="rId8"/>
    <p:sldId id="386" r:id="rId9"/>
    <p:sldId id="388" r:id="rId10"/>
    <p:sldId id="383" r:id="rId11"/>
    <p:sldId id="389" r:id="rId12"/>
    <p:sldId id="390" r:id="rId13"/>
    <p:sldId id="391" r:id="rId14"/>
    <p:sldId id="392" r:id="rId15"/>
    <p:sldId id="393" r:id="rId16"/>
    <p:sldId id="384" r:id="rId17"/>
    <p:sldId id="400" r:id="rId18"/>
    <p:sldId id="394" r:id="rId19"/>
    <p:sldId id="395" r:id="rId20"/>
    <p:sldId id="396" r:id="rId21"/>
    <p:sldId id="397" r:id="rId22"/>
    <p:sldId id="398" r:id="rId23"/>
    <p:sldId id="399"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11">
          <p15:clr>
            <a:srgbClr val="A4A3A4"/>
          </p15:clr>
        </p15:guide>
        <p15:guide id="2" orient="horz" pos="239">
          <p15:clr>
            <a:srgbClr val="A4A3A4"/>
          </p15:clr>
        </p15:guide>
        <p15:guide id="3" orient="horz" pos="2783">
          <p15:clr>
            <a:srgbClr val="A4A3A4"/>
          </p15:clr>
        </p15:guide>
        <p15:guide id="4" orient="horz" pos="1026">
          <p15:clr>
            <a:srgbClr val="A4A3A4"/>
          </p15:clr>
        </p15:guide>
        <p15:guide id="5" pos="865">
          <p15:clr>
            <a:srgbClr val="A4A3A4"/>
          </p15:clr>
        </p15:guide>
        <p15:guide id="6" pos="5291">
          <p15:clr>
            <a:srgbClr val="A4A3A4"/>
          </p15:clr>
        </p15:guide>
        <p15:guide id="7" pos="2879">
          <p15:clr>
            <a:srgbClr val="A4A3A4"/>
          </p15:clr>
        </p15:guide>
        <p15:guide id="8" pos="5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5F"/>
    <a:srgbClr val="FFFFFF"/>
    <a:srgbClr val="DEDEDE"/>
    <a:srgbClr val="BFE6F6"/>
    <a:srgbClr val="C7D7EB"/>
    <a:srgbClr val="F26522"/>
    <a:srgbClr val="71020C"/>
    <a:srgbClr val="404040"/>
    <a:srgbClr val="7DCD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Normaali tyyli 2 - Korostu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6357" autoAdjust="0"/>
  </p:normalViewPr>
  <p:slideViewPr>
    <p:cSldViewPr snapToGrid="0" snapToObjects="1">
      <p:cViewPr varScale="1">
        <p:scale>
          <a:sx n="83" d="100"/>
          <a:sy n="83" d="100"/>
        </p:scale>
        <p:origin x="804" y="40"/>
      </p:cViewPr>
      <p:guideLst>
        <p:guide orient="horz" pos="711"/>
        <p:guide orient="horz" pos="239"/>
        <p:guide orient="horz" pos="2783"/>
        <p:guide orient="horz" pos="1026"/>
        <p:guide pos="865"/>
        <p:guide pos="5291"/>
        <p:guide pos="2879"/>
        <p:guide pos="557"/>
      </p:guideLst>
    </p:cSldViewPr>
  </p:slideViewPr>
  <p:outlineViewPr>
    <p:cViewPr>
      <p:scale>
        <a:sx n="33" d="100"/>
        <a:sy n="33" d="100"/>
      </p:scale>
      <p:origin x="0" y="-7386"/>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21B35D-A554-1C46-A8D1-9D72DD41DD25}" type="datetimeFigureOut">
              <a:rPr lang="en-US" smtClean="0"/>
              <a:t>3/2/2022</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812B44-70AE-664D-804A-D050CCDBEB5F}" type="slidenum">
              <a:rPr lang="fi-FI" smtClean="0"/>
              <a:t>‹#›</a:t>
            </a:fld>
            <a:endParaRPr lang="fi-FI"/>
          </a:p>
        </p:txBody>
      </p:sp>
    </p:spTree>
    <p:extLst>
      <p:ext uri="{BB962C8B-B14F-4D97-AF65-F5344CB8AC3E}">
        <p14:creationId xmlns:p14="http://schemas.microsoft.com/office/powerpoint/2010/main" val="35069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F78F42-7F9A-4504-974A-04618EA02151}" type="datetimeFigureOut">
              <a:rPr lang="fi-FI" smtClean="0"/>
              <a:t>2.3.2022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DF4533-E5B4-4320-8716-C922D11DF12F}" type="slidenum">
              <a:rPr lang="fi-FI" smtClean="0"/>
              <a:t>‹#›</a:t>
            </a:fld>
            <a:endParaRPr lang="fi-FI"/>
          </a:p>
        </p:txBody>
      </p:sp>
    </p:spTree>
    <p:extLst>
      <p:ext uri="{BB962C8B-B14F-4D97-AF65-F5344CB8AC3E}">
        <p14:creationId xmlns:p14="http://schemas.microsoft.com/office/powerpoint/2010/main" val="1099667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loitusdia">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733836" y="2210856"/>
            <a:ext cx="7733725" cy="1378901"/>
          </a:xfrm>
        </p:spPr>
        <p:txBody>
          <a:bodyPr anchor="t" anchorCtr="0">
            <a:noAutofit/>
          </a:bodyPr>
          <a:lstStyle>
            <a:lvl1pPr>
              <a:lnSpc>
                <a:spcPct val="85000"/>
              </a:lnSpc>
              <a:defRPr sz="5600">
                <a:solidFill>
                  <a:schemeClr val="bg1"/>
                </a:solidFill>
              </a:defRPr>
            </a:lvl1pPr>
          </a:lstStyle>
          <a:p>
            <a:r>
              <a:rPr lang="fi-FI" dirty="0"/>
              <a:t>Muokkaa pääotsikkoa napsauttamalla</a:t>
            </a:r>
            <a:endParaRPr lang="en-US" dirty="0"/>
          </a:p>
        </p:txBody>
      </p:sp>
      <p:sp>
        <p:nvSpPr>
          <p:cNvPr id="8" name="Subtitle 2"/>
          <p:cNvSpPr>
            <a:spLocks noGrp="1"/>
          </p:cNvSpPr>
          <p:nvPr>
            <p:ph type="subTitle" idx="1" hasCustomPrompt="1"/>
          </p:nvPr>
        </p:nvSpPr>
        <p:spPr>
          <a:xfrm>
            <a:off x="734510" y="3655142"/>
            <a:ext cx="7733052" cy="438811"/>
          </a:xfrm>
          <a:prstGeom prst="rect">
            <a:avLst/>
          </a:prstGeom>
        </p:spPr>
        <p:txBody>
          <a:bodyPr lIns="0" rIns="0" anchor="t" anchorCtr="0">
            <a:noAutofit/>
          </a:bodyPr>
          <a:lstStyle>
            <a:lvl1pPr marL="0" indent="0" algn="l">
              <a:lnSpc>
                <a:spcPct val="100000"/>
              </a:lnSpc>
              <a:spcAft>
                <a:spcPts val="0"/>
              </a:spcAft>
              <a:buNone/>
              <a:defRPr sz="24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endParaRPr lang="en-US" dirty="0"/>
          </a:p>
        </p:txBody>
      </p:sp>
      <p:sp>
        <p:nvSpPr>
          <p:cNvPr id="3" name="Tekstin paikkamerkki 2">
            <a:extLst>
              <a:ext uri="{FF2B5EF4-FFF2-40B4-BE49-F238E27FC236}">
                <a16:creationId xmlns:a16="http://schemas.microsoft.com/office/drawing/2014/main" id="{CA645D20-53F6-47A9-A67B-C5C4E0AD1E40}"/>
              </a:ext>
            </a:extLst>
          </p:cNvPr>
          <p:cNvSpPr>
            <a:spLocks noGrp="1"/>
          </p:cNvSpPr>
          <p:nvPr>
            <p:ph type="body" sz="quarter" idx="10" hasCustomPrompt="1"/>
          </p:nvPr>
        </p:nvSpPr>
        <p:spPr>
          <a:xfrm>
            <a:off x="733836" y="4412974"/>
            <a:ext cx="5661025" cy="256640"/>
          </a:xfrm>
        </p:spPr>
        <p:txBody>
          <a:bodyPr lIns="0" tIns="0" rIns="0" bIns="0">
            <a:noAutofit/>
          </a:bodyPr>
          <a:lstStyle>
            <a:lvl1pPr marL="0" indent="0">
              <a:lnSpc>
                <a:spcPct val="100000"/>
              </a:lnSpc>
              <a:spcAft>
                <a:spcPts val="0"/>
              </a:spcAft>
              <a:buNone/>
              <a:defRPr sz="1600" b="1">
                <a:solidFill>
                  <a:schemeClr val="bg1"/>
                </a:solidFill>
              </a:defRPr>
            </a:lvl1pPr>
          </a:lstStyle>
          <a:p>
            <a:pPr lvl="0"/>
            <a:r>
              <a:rPr lang="fi-FI" dirty="0"/>
              <a:t>Nimi / pvm</a:t>
            </a:r>
          </a:p>
        </p:txBody>
      </p:sp>
      <p:pic>
        <p:nvPicPr>
          <p:cNvPr id="6" name="Picture 5" descr="Logo: Turku Åb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0887" y="795806"/>
            <a:ext cx="1370090" cy="717808"/>
          </a:xfrm>
          <a:prstGeom prst="rect">
            <a:avLst/>
          </a:prstGeom>
        </p:spPr>
      </p:pic>
    </p:spTree>
    <p:extLst>
      <p:ext uri="{BB962C8B-B14F-4D97-AF65-F5344CB8AC3E}">
        <p14:creationId xmlns:p14="http://schemas.microsoft.com/office/powerpoint/2010/main" val="152420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ysymykse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527423" y="3079274"/>
            <a:ext cx="8091213" cy="1702131"/>
          </a:xfrm>
        </p:spPr>
        <p:txBody>
          <a:bodyPr anchor="t">
            <a:noAutofit/>
          </a:bodyPr>
          <a:lstStyle>
            <a:lvl1pPr algn="ctr">
              <a:lnSpc>
                <a:spcPct val="90000"/>
              </a:lnSpc>
              <a:defRPr sz="5600">
                <a:solidFill>
                  <a:schemeClr val="bg1"/>
                </a:solidFill>
              </a:defRPr>
            </a:lvl1pPr>
          </a:lstStyle>
          <a:p>
            <a:r>
              <a:rPr lang="fi-FI" noProof="0" dirty="0"/>
              <a:t>Muokkaa otsikkoa napsauttamalla</a:t>
            </a:r>
          </a:p>
        </p:txBody>
      </p:sp>
      <p:grpSp>
        <p:nvGrpSpPr>
          <p:cNvPr id="4" name="Group 6">
            <a:extLst>
              <a:ext uri="{FF2B5EF4-FFF2-40B4-BE49-F238E27FC236}">
                <a16:creationId xmlns:a16="http://schemas.microsoft.com/office/drawing/2014/main" id="{32B4390B-9075-4E0A-A9AF-04F1505275D2}"/>
              </a:ext>
              <a:ext uri="{C183D7F6-B498-43B3-948B-1728B52AA6E4}">
                <adec:decorative xmlns:adec="http://schemas.microsoft.com/office/drawing/2017/decorative" val="1"/>
              </a:ext>
            </a:extLst>
          </p:cNvPr>
          <p:cNvGrpSpPr/>
          <p:nvPr userDrawn="1"/>
        </p:nvGrpSpPr>
        <p:grpSpPr>
          <a:xfrm>
            <a:off x="2732063" y="762789"/>
            <a:ext cx="3679874" cy="2316485"/>
            <a:chOff x="2777122" y="837205"/>
            <a:chExt cx="3679874" cy="2316485"/>
          </a:xfrm>
        </p:grpSpPr>
        <p:pic>
          <p:nvPicPr>
            <p:cNvPr id="5" name="Picture 4" descr="A picture containing drawing&#10;&#10;Description automatically generated">
              <a:extLst>
                <a:ext uri="{FF2B5EF4-FFF2-40B4-BE49-F238E27FC236}">
                  <a16:creationId xmlns:a16="http://schemas.microsoft.com/office/drawing/2014/main" id="{5AA8C56B-3819-4543-839E-1C1FD515B181}"/>
                </a:ext>
              </a:extLst>
            </p:cNvPr>
            <p:cNvPicPr>
              <a:picLocks noChangeAspect="1"/>
            </p:cNvPicPr>
            <p:nvPr/>
          </p:nvPicPr>
          <p:blipFill>
            <a:blip r:embed="rId2"/>
            <a:stretch>
              <a:fillRect/>
            </a:stretch>
          </p:blipFill>
          <p:spPr>
            <a:xfrm>
              <a:off x="2777122" y="837205"/>
              <a:ext cx="2221997" cy="2316485"/>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7DD5EB96-9346-431E-B07C-D5D5FCA19092}"/>
                </a:ext>
              </a:extLst>
            </p:cNvPr>
            <p:cNvPicPr>
              <a:picLocks noChangeAspect="1"/>
            </p:cNvPicPr>
            <p:nvPr/>
          </p:nvPicPr>
          <p:blipFill>
            <a:blip r:embed="rId2"/>
            <a:stretch>
              <a:fillRect/>
            </a:stretch>
          </p:blipFill>
          <p:spPr>
            <a:xfrm flipH="1">
              <a:off x="4905384" y="890637"/>
              <a:ext cx="1551612" cy="1617593"/>
            </a:xfrm>
            <a:prstGeom prst="rect">
              <a:avLst/>
            </a:prstGeom>
          </p:spPr>
        </p:pic>
      </p:grpSp>
      <p:pic>
        <p:nvPicPr>
          <p:cNvPr id="8" name="Picture 6">
            <a:extLst>
              <a:ext uri="{FF2B5EF4-FFF2-40B4-BE49-F238E27FC236}">
                <a16:creationId xmlns:a16="http://schemas.microsoft.com/office/drawing/2014/main" id="{D3A46EBC-73BA-4877-AAF0-73F2A48B1152}"/>
              </a:ext>
              <a:ext uri="{C183D7F6-B498-43B3-948B-1728B52AA6E4}">
                <adec:decorative xmlns:adec="http://schemas.microsoft.com/office/drawing/2017/decorative" val="1"/>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63032"/>
          <a:stretch/>
        </p:blipFill>
        <p:spPr>
          <a:xfrm>
            <a:off x="270298" y="4253764"/>
            <a:ext cx="495821" cy="702681"/>
          </a:xfrm>
          <a:prstGeom prst="rect">
            <a:avLst/>
          </a:prstGeom>
        </p:spPr>
      </p:pic>
    </p:spTree>
    <p:extLst>
      <p:ext uri="{BB962C8B-B14F-4D97-AF65-F5344CB8AC3E}">
        <p14:creationId xmlns:p14="http://schemas.microsoft.com/office/powerpoint/2010/main" val="4277350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opetusdia kuva">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BE391C1B-AD5B-4C2F-9881-EE44FA79B2F8}"/>
              </a:ext>
            </a:extLst>
          </p:cNvPr>
          <p:cNvSpPr>
            <a:spLocks noGrp="1"/>
          </p:cNvSpPr>
          <p:nvPr>
            <p:ph type="pic" sz="quarter" idx="13" hasCustomPrompt="1"/>
          </p:nvPr>
        </p:nvSpPr>
        <p:spPr>
          <a:xfrm>
            <a:off x="0" y="0"/>
            <a:ext cx="9144001" cy="5143500"/>
          </a:xfrm>
        </p:spPr>
        <p:txBody>
          <a:bodyPr lIns="252000" tIns="216000" rIns="252000" bIns="252000" anchor="t">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100"/>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br>
              <a:rPr lang="fi-FI" dirty="0"/>
            </a:br>
            <a:r>
              <a:rPr lang="fi-FI" dirty="0"/>
              <a:t>Jos käytät </a:t>
            </a:r>
            <a:r>
              <a:rPr lang="fi-FI" dirty="0" err="1"/>
              <a:t>Kameleo</a:t>
            </a:r>
            <a:r>
              <a:rPr lang="fi-FI" dirty="0"/>
              <a:t>-järjestelmää, kuvakoko on 25,4 x 14,3 cm. Kuvasuhde on 16:9.</a:t>
            </a:r>
          </a:p>
        </p:txBody>
      </p:sp>
      <p:sp>
        <p:nvSpPr>
          <p:cNvPr id="4" name="Tekstin paikkamerkki 2">
            <a:extLst>
              <a:ext uri="{FF2B5EF4-FFF2-40B4-BE49-F238E27FC236}">
                <a16:creationId xmlns:a16="http://schemas.microsoft.com/office/drawing/2014/main" id="{AD0C20ED-879F-4492-91EA-2218BB4422C0}"/>
              </a:ext>
            </a:extLst>
          </p:cNvPr>
          <p:cNvSpPr>
            <a:spLocks noGrp="1"/>
          </p:cNvSpPr>
          <p:nvPr>
            <p:ph type="body" sz="quarter" idx="19" hasCustomPrompt="1"/>
          </p:nvPr>
        </p:nvSpPr>
        <p:spPr>
          <a:xfrm>
            <a:off x="7909535" y="4772882"/>
            <a:ext cx="1071829"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Tree>
    <p:extLst>
      <p:ext uri="{BB962C8B-B14F-4D97-AF65-F5344CB8AC3E}">
        <p14:creationId xmlns:p14="http://schemas.microsoft.com/office/powerpoint/2010/main" val="1854299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ogan">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59625" y="900004"/>
            <a:ext cx="7824751" cy="3343492"/>
          </a:xfrm>
        </p:spPr>
        <p:txBody>
          <a:bodyPr anchor="ctr" anchorCtr="0">
            <a:noAutofit/>
          </a:bodyPr>
          <a:lstStyle>
            <a:lvl1pPr algn="ctr">
              <a:lnSpc>
                <a:spcPct val="90000"/>
              </a:lnSpc>
              <a:defRPr sz="6000">
                <a:solidFill>
                  <a:schemeClr val="bg1"/>
                </a:solidFill>
              </a:defRPr>
            </a:lvl1pPr>
          </a:lstStyle>
          <a:p>
            <a:r>
              <a:rPr lang="fi-FI" dirty="0"/>
              <a:t>Muokkaa slogania napsauttamalla</a:t>
            </a:r>
            <a:endParaRPr lang="en-US" dirty="0"/>
          </a:p>
        </p:txBody>
      </p:sp>
    </p:spTree>
    <p:extLst>
      <p:ext uri="{BB962C8B-B14F-4D97-AF65-F5344CB8AC3E}">
        <p14:creationId xmlns:p14="http://schemas.microsoft.com/office/powerpoint/2010/main" val="2141853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iitos">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FC3A0389-86EC-4472-829C-009BEE20910D}"/>
              </a:ext>
            </a:extLst>
          </p:cNvPr>
          <p:cNvSpPr>
            <a:spLocks noGrp="1"/>
          </p:cNvSpPr>
          <p:nvPr>
            <p:ph type="title" hasCustomPrompt="1"/>
          </p:nvPr>
        </p:nvSpPr>
        <p:spPr>
          <a:xfrm>
            <a:off x="865921" y="2627869"/>
            <a:ext cx="7412159" cy="972065"/>
          </a:xfrm>
        </p:spPr>
        <p:txBody>
          <a:bodyPr anchor="t" anchorCtr="0"/>
          <a:lstStyle>
            <a:lvl1pPr algn="ctr">
              <a:lnSpc>
                <a:spcPct val="90000"/>
              </a:lnSpc>
              <a:defRPr sz="6600">
                <a:solidFill>
                  <a:schemeClr val="bg1"/>
                </a:solidFill>
              </a:defRPr>
            </a:lvl1pPr>
          </a:lstStyle>
          <a:p>
            <a:r>
              <a:rPr lang="fi-FI" dirty="0"/>
              <a:t>Kiitos!</a:t>
            </a:r>
          </a:p>
        </p:txBody>
      </p:sp>
      <p:pic>
        <p:nvPicPr>
          <p:cNvPr id="2" name="Picture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19847" y="1100381"/>
            <a:ext cx="906364" cy="1259847"/>
          </a:xfrm>
          <a:prstGeom prst="rect">
            <a:avLst/>
          </a:prstGeom>
        </p:spPr>
      </p:pic>
    </p:spTree>
    <p:extLst>
      <p:ext uri="{BB962C8B-B14F-4D97-AF65-F5344CB8AC3E}">
        <p14:creationId xmlns:p14="http://schemas.microsoft.com/office/powerpoint/2010/main" val="1863419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loitusdia_sininen">
    <p:spTree>
      <p:nvGrpSpPr>
        <p:cNvPr id="1" name=""/>
        <p:cNvGrpSpPr/>
        <p:nvPr/>
      </p:nvGrpSpPr>
      <p:grpSpPr>
        <a:xfrm>
          <a:off x="0" y="0"/>
          <a:ext cx="0" cy="0"/>
          <a:chOff x="0" y="0"/>
          <a:chExt cx="0" cy="0"/>
        </a:xfrm>
      </p:grpSpPr>
      <p:pic>
        <p:nvPicPr>
          <p:cNvPr id="6" name="Picture 5" descr="TURKUABO_WHITE-0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662" y="795807"/>
            <a:ext cx="1370090" cy="717808"/>
          </a:xfrm>
          <a:prstGeom prst="rect">
            <a:avLst/>
          </a:prstGeom>
        </p:spPr>
      </p:pic>
      <p:sp>
        <p:nvSpPr>
          <p:cNvPr id="8" name="Subtitle 2"/>
          <p:cNvSpPr>
            <a:spLocks noGrp="1"/>
          </p:cNvSpPr>
          <p:nvPr>
            <p:ph type="subTitle" idx="1"/>
          </p:nvPr>
        </p:nvSpPr>
        <p:spPr>
          <a:xfrm>
            <a:off x="884912" y="3893083"/>
            <a:ext cx="5902175" cy="697424"/>
          </a:xfrm>
          <a:prstGeom prst="rect">
            <a:avLst/>
          </a:prstGeom>
        </p:spPr>
        <p:txBody>
          <a:bodyPr anchor="b"/>
          <a:lstStyle>
            <a:lvl1pPr marL="0" indent="0" algn="l">
              <a:buNone/>
              <a:defRPr>
                <a:solidFill>
                  <a:schemeClr val="tx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9" name="Title 1"/>
          <p:cNvSpPr>
            <a:spLocks noGrp="1"/>
          </p:cNvSpPr>
          <p:nvPr>
            <p:ph type="ctrTitle"/>
          </p:nvPr>
        </p:nvSpPr>
        <p:spPr>
          <a:xfrm>
            <a:off x="884912" y="1801908"/>
            <a:ext cx="7733725" cy="1385387"/>
          </a:xfrm>
        </p:spPr>
        <p:txBody>
          <a:bodyPr anchor="t">
            <a:noAutofit/>
          </a:bodyPr>
          <a:lstStyle>
            <a:lvl1pPr>
              <a:lnSpc>
                <a:spcPct val="90000"/>
              </a:lnSpc>
              <a:defRPr sz="56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Tree>
    <p:extLst>
      <p:ext uri="{BB962C8B-B14F-4D97-AF65-F5344CB8AC3E}">
        <p14:creationId xmlns:p14="http://schemas.microsoft.com/office/powerpoint/2010/main" val="1413432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sällysluettelo_1-palsta">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1563689" y="1376364"/>
            <a:ext cx="6734175" cy="3043436"/>
          </a:xfrm>
          <a:prstGeom prst="rect">
            <a:avLst/>
          </a:prstGeom>
        </p:spPr>
        <p:txBody>
          <a:bodyPr vert="horz" lIns="0" tIns="45720" rIns="91440" bIns="45720" rtlCol="0">
            <a:noAutofit/>
          </a:bodyPr>
          <a:lstStyle>
            <a:lvl1pPr marL="305993" indent="-341992">
              <a:spcAft>
                <a:spcPts val="600"/>
              </a:spcAft>
              <a:buFont typeface="+mj-lt"/>
              <a:buAutoNum type="arabicPeriod"/>
              <a:defRPr b="1" cap="none">
                <a:solidFill>
                  <a:srgbClr val="FFFFFF"/>
                </a:solidFill>
              </a:defRPr>
            </a:lvl1pPr>
            <a:lvl2pPr marL="539737" indent="-179384">
              <a:spcAft>
                <a:spcPts val="600"/>
              </a:spcAft>
              <a:defRPr b="0" i="0" cap="none"/>
            </a:lvl2pPr>
            <a:lvl3pPr marL="791981">
              <a:spcAft>
                <a:spcPts val="600"/>
              </a:spcAft>
              <a:defRPr b="0" i="0" cap="none"/>
            </a:lvl3pPr>
            <a:lvl4pPr marL="1007975">
              <a:spcAft>
                <a:spcPts val="600"/>
              </a:spcAft>
              <a:defRPr b="0" i="0" cap="none"/>
            </a:lvl4pPr>
            <a:lvl5pPr marL="1223969">
              <a:spcAft>
                <a:spcPts val="600"/>
              </a:spcAft>
              <a:defRPr b="0" i="0" cap="none"/>
            </a:lvl5pPr>
          </a:lstStyle>
          <a:p>
            <a:pPr lvl="0"/>
            <a:r>
              <a:rPr lang="fi-FI" dirty="0"/>
              <a:t>Click to </a:t>
            </a:r>
            <a:br>
              <a:rPr lang="fi-FI" dirty="0"/>
            </a:br>
            <a:r>
              <a:rPr lang="fi-FI" dirty="0"/>
              <a:t>edit master text styles</a:t>
            </a:r>
          </a:p>
          <a:p>
            <a:pPr lvl="1"/>
            <a:r>
              <a:rPr lang="fi-FI" dirty="0"/>
              <a:t>Second </a:t>
            </a:r>
            <a:r>
              <a:rPr lang="fi-FI" dirty="0" err="1"/>
              <a:t>level</a:t>
            </a:r>
            <a:endParaRPr lang="fi-FI" dirty="0"/>
          </a:p>
        </p:txBody>
      </p:sp>
      <p:sp>
        <p:nvSpPr>
          <p:cNvPr id="5" name="Title Placeholder 1"/>
          <p:cNvSpPr>
            <a:spLocks noGrp="1"/>
          </p:cNvSpPr>
          <p:nvPr>
            <p:ph type="title" hasCustomPrompt="1"/>
          </p:nvPr>
        </p:nvSpPr>
        <p:spPr>
          <a:xfrm>
            <a:off x="884911" y="379810"/>
            <a:ext cx="7412952" cy="748904"/>
          </a:xfrm>
          <a:prstGeom prst="rect">
            <a:avLst/>
          </a:prstGeom>
        </p:spPr>
        <p:txBody>
          <a:bodyPr vert="horz" lIns="0" tIns="0" rIns="0" bIns="0" rtlCol="0" anchor="b">
            <a:noAutofit/>
          </a:bodyPr>
          <a:lstStyle/>
          <a:p>
            <a:r>
              <a:rPr lang="fi-FI" dirty="0"/>
              <a:t>Sisällysluettelo</a:t>
            </a:r>
            <a:endParaRPr lang="en-US" dirty="0"/>
          </a:p>
        </p:txBody>
      </p:sp>
    </p:spTree>
    <p:extLst>
      <p:ext uri="{BB962C8B-B14F-4D97-AF65-F5344CB8AC3E}">
        <p14:creationId xmlns:p14="http://schemas.microsoft.com/office/powerpoint/2010/main" val="570480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sällysluettelo_2-palstaa">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884911" y="379810"/>
            <a:ext cx="7412952" cy="748904"/>
          </a:xfrm>
          <a:prstGeom prst="rect">
            <a:avLst/>
          </a:prstGeom>
        </p:spPr>
        <p:txBody>
          <a:bodyPr vert="horz" lIns="0" tIns="0" rIns="0" bIns="0" rtlCol="0" anchor="b">
            <a:noAutofit/>
          </a:bodyPr>
          <a:lstStyle/>
          <a:p>
            <a:r>
              <a:rPr lang="fi-FI" dirty="0"/>
              <a:t>Sisällysluettelo</a:t>
            </a:r>
            <a:endParaRPr lang="en-US" dirty="0"/>
          </a:p>
        </p:txBody>
      </p:sp>
      <p:sp>
        <p:nvSpPr>
          <p:cNvPr id="10" name="Text Placeholder 2"/>
          <p:cNvSpPr>
            <a:spLocks noGrp="1"/>
          </p:cNvSpPr>
          <p:nvPr>
            <p:ph type="body" idx="1" hasCustomPrompt="1"/>
          </p:nvPr>
        </p:nvSpPr>
        <p:spPr>
          <a:xfrm>
            <a:off x="1563690" y="1376364"/>
            <a:ext cx="3306721" cy="3043436"/>
          </a:xfrm>
          <a:prstGeom prst="rect">
            <a:avLst/>
          </a:prstGeom>
        </p:spPr>
        <p:txBody>
          <a:bodyPr vert="horz" lIns="0" tIns="45720" rIns="91440" bIns="45720" rtlCol="0">
            <a:noAutofit/>
          </a:bodyPr>
          <a:lstStyle>
            <a:lvl1pPr marL="305993" indent="-341992">
              <a:spcAft>
                <a:spcPts val="600"/>
              </a:spcAft>
              <a:buFont typeface="+mj-lt"/>
              <a:buAutoNum type="arabicPeriod"/>
              <a:defRPr b="1" cap="none" baseline="0">
                <a:solidFill>
                  <a:srgbClr val="FFFFFF"/>
                </a:solidFill>
              </a:defRPr>
            </a:lvl1pPr>
            <a:lvl2pPr marL="539737" indent="-179384">
              <a:spcAft>
                <a:spcPts val="600"/>
              </a:spcAft>
              <a:defRPr b="0" i="0" cap="none"/>
            </a:lvl2pPr>
            <a:lvl3pPr marL="791981">
              <a:spcAft>
                <a:spcPts val="600"/>
              </a:spcAft>
              <a:defRPr b="0" i="0" cap="none"/>
            </a:lvl3pPr>
            <a:lvl4pPr marL="1007975">
              <a:spcAft>
                <a:spcPts val="600"/>
              </a:spcAft>
              <a:defRPr b="0" i="0" cap="none"/>
            </a:lvl4pPr>
            <a:lvl5pPr marL="1223969">
              <a:spcAft>
                <a:spcPts val="600"/>
              </a:spcAft>
              <a:defRPr b="0" i="0" cap="none"/>
            </a:lvl5pPr>
          </a:lstStyle>
          <a:p>
            <a:pPr lvl="0"/>
            <a:r>
              <a:rPr lang="fi-FI" dirty="0"/>
              <a:t>Click to edit master text styles</a:t>
            </a:r>
          </a:p>
          <a:p>
            <a:pPr lvl="1"/>
            <a:r>
              <a:rPr lang="fi-FI" dirty="0"/>
              <a:t>Second </a:t>
            </a:r>
            <a:r>
              <a:rPr lang="fi-FI" dirty="0" err="1"/>
              <a:t>level</a:t>
            </a:r>
            <a:endParaRPr lang="fi-FI" dirty="0"/>
          </a:p>
        </p:txBody>
      </p:sp>
      <p:sp>
        <p:nvSpPr>
          <p:cNvPr id="11" name="Text Placeholder 2"/>
          <p:cNvSpPr>
            <a:spLocks noGrp="1"/>
          </p:cNvSpPr>
          <p:nvPr>
            <p:ph type="body" idx="10" hasCustomPrompt="1"/>
          </p:nvPr>
        </p:nvSpPr>
        <p:spPr>
          <a:xfrm>
            <a:off x="5110472" y="1376364"/>
            <a:ext cx="3187392" cy="3043436"/>
          </a:xfrm>
          <a:prstGeom prst="rect">
            <a:avLst/>
          </a:prstGeom>
        </p:spPr>
        <p:txBody>
          <a:bodyPr vert="horz" lIns="0" tIns="45720" rIns="91440" bIns="45720" rtlCol="0">
            <a:noAutofit/>
          </a:bodyPr>
          <a:lstStyle>
            <a:lvl1pPr marL="305993" indent="-342892">
              <a:spcAft>
                <a:spcPts val="600"/>
              </a:spcAft>
              <a:buFont typeface="+mj-lt"/>
              <a:buAutoNum type="arabicPeriod"/>
              <a:defRPr b="1" cap="none">
                <a:solidFill>
                  <a:srgbClr val="FFFFFF"/>
                </a:solidFill>
              </a:defRPr>
            </a:lvl1pPr>
            <a:lvl2pPr marL="539737" indent="-179384">
              <a:spcAft>
                <a:spcPts val="600"/>
              </a:spcAft>
              <a:defRPr b="0" i="0" cap="none"/>
            </a:lvl2pPr>
            <a:lvl3pPr marL="791981">
              <a:spcAft>
                <a:spcPts val="600"/>
              </a:spcAft>
              <a:defRPr b="0" i="0" cap="none"/>
            </a:lvl3pPr>
            <a:lvl4pPr marL="1007975">
              <a:spcAft>
                <a:spcPts val="600"/>
              </a:spcAft>
              <a:defRPr b="0" i="0" cap="none"/>
            </a:lvl4pPr>
            <a:lvl5pPr marL="1223969">
              <a:spcAft>
                <a:spcPts val="600"/>
              </a:spcAft>
              <a:defRPr b="0" i="0" cap="none"/>
            </a:lvl5pPr>
          </a:lstStyle>
          <a:p>
            <a:pPr lvl="0"/>
            <a:r>
              <a:rPr lang="fi-FI" dirty="0"/>
              <a:t>Click to edit master text styles</a:t>
            </a:r>
          </a:p>
          <a:p>
            <a:pPr lvl="1"/>
            <a:r>
              <a:rPr lang="fi-FI" dirty="0"/>
              <a:t>Second </a:t>
            </a:r>
            <a:r>
              <a:rPr lang="fi-FI" dirty="0" err="1"/>
              <a:t>level</a:t>
            </a:r>
            <a:endParaRPr lang="fi-FI" dirty="0"/>
          </a:p>
        </p:txBody>
      </p:sp>
    </p:spTree>
    <p:extLst>
      <p:ext uri="{BB962C8B-B14F-4D97-AF65-F5344CB8AC3E}">
        <p14:creationId xmlns:p14="http://schemas.microsoft.com/office/powerpoint/2010/main" val="3481260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laotsikko">
    <p:spTree>
      <p:nvGrpSpPr>
        <p:cNvPr id="1" name=""/>
        <p:cNvGrpSpPr/>
        <p:nvPr/>
      </p:nvGrpSpPr>
      <p:grpSpPr>
        <a:xfrm>
          <a:off x="0" y="0"/>
          <a:ext cx="0" cy="0"/>
          <a:chOff x="0" y="0"/>
          <a:chExt cx="0" cy="0"/>
        </a:xfrm>
      </p:grpSpPr>
      <p:sp>
        <p:nvSpPr>
          <p:cNvPr id="8" name="Title 1"/>
          <p:cNvSpPr>
            <a:spLocks noGrp="1"/>
          </p:cNvSpPr>
          <p:nvPr>
            <p:ph type="ctrTitle"/>
          </p:nvPr>
        </p:nvSpPr>
        <p:spPr>
          <a:xfrm>
            <a:off x="2463403" y="2121013"/>
            <a:ext cx="6031310" cy="1655030"/>
          </a:xfrm>
        </p:spPr>
        <p:txBody>
          <a:bodyPr anchor="t">
            <a:noAutofit/>
          </a:bodyPr>
          <a:lstStyle>
            <a:lvl1pPr>
              <a:lnSpc>
                <a:spcPct val="90000"/>
              </a:lnSpc>
              <a:defRPr sz="3700">
                <a:solidFill>
                  <a:srgbClr val="000000"/>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Text Placeholder 10"/>
          <p:cNvSpPr>
            <a:spLocks noGrp="1"/>
          </p:cNvSpPr>
          <p:nvPr>
            <p:ph type="body" sz="quarter" idx="10" hasCustomPrompt="1"/>
          </p:nvPr>
        </p:nvSpPr>
        <p:spPr>
          <a:xfrm>
            <a:off x="519911" y="2121013"/>
            <a:ext cx="1773017" cy="1087167"/>
          </a:xfrm>
          <a:prstGeom prst="rect">
            <a:avLst/>
          </a:prstGeom>
        </p:spPr>
        <p:txBody>
          <a:bodyPr anchor="t">
            <a:noAutofit/>
          </a:bodyPr>
          <a:lstStyle>
            <a:lvl1pPr algn="r">
              <a:lnSpc>
                <a:spcPts val="8500"/>
              </a:lnSpc>
              <a:spcAft>
                <a:spcPts val="0"/>
              </a:spcAft>
              <a:defRPr sz="8500" b="1">
                <a:solidFill>
                  <a:schemeClr val="bg1"/>
                </a:solidFill>
              </a:defRPr>
            </a:lvl1pPr>
          </a:lstStyle>
          <a:p>
            <a:pPr lvl="0"/>
            <a:r>
              <a:rPr lang="fi-FI" dirty="0"/>
              <a:t>00</a:t>
            </a:r>
            <a:endParaRPr lang="en-US" dirty="0"/>
          </a:p>
        </p:txBody>
      </p:sp>
    </p:spTree>
    <p:extLst>
      <p:ext uri="{BB962C8B-B14F-4D97-AF65-F5344CB8AC3E}">
        <p14:creationId xmlns:p14="http://schemas.microsoft.com/office/powerpoint/2010/main" val="4092121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äliotsikko+teksti_sininen">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1563689" y="1376364"/>
            <a:ext cx="7104061" cy="3043436"/>
          </a:xfrm>
          <a:prstGeom prst="rect">
            <a:avLst/>
          </a:prstGeom>
        </p:spPr>
        <p:txBody>
          <a:bodyPr vert="horz" lIns="91440" tIns="45720" rIns="91440" bIns="45720" rtlCol="0">
            <a:noAutofit/>
          </a:body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5" name="Title Placeholder 1"/>
          <p:cNvSpPr>
            <a:spLocks noGrp="1"/>
          </p:cNvSpPr>
          <p:nvPr>
            <p:ph type="title"/>
          </p:nvPr>
        </p:nvSpPr>
        <p:spPr>
          <a:xfrm>
            <a:off x="884912" y="379810"/>
            <a:ext cx="7782839" cy="748904"/>
          </a:xfrm>
          <a:prstGeom prst="rect">
            <a:avLst/>
          </a:prstGeom>
        </p:spPr>
        <p:txBody>
          <a:bodyPr vert="horz" lIns="0" tIns="0" rIns="0" bIns="0" rtlCol="0" anchor="b">
            <a:noAutofit/>
          </a:body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Tree>
    <p:extLst>
      <p:ext uri="{BB962C8B-B14F-4D97-AF65-F5344CB8AC3E}">
        <p14:creationId xmlns:p14="http://schemas.microsoft.com/office/powerpoint/2010/main" val="4144616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ogan">
    <p:spTree>
      <p:nvGrpSpPr>
        <p:cNvPr id="1" name=""/>
        <p:cNvGrpSpPr/>
        <p:nvPr/>
      </p:nvGrpSpPr>
      <p:grpSpPr>
        <a:xfrm>
          <a:off x="0" y="0"/>
          <a:ext cx="0" cy="0"/>
          <a:chOff x="0" y="0"/>
          <a:chExt cx="0" cy="0"/>
        </a:xfrm>
      </p:grpSpPr>
      <p:sp>
        <p:nvSpPr>
          <p:cNvPr id="3" name="Title 1"/>
          <p:cNvSpPr>
            <a:spLocks noGrp="1"/>
          </p:cNvSpPr>
          <p:nvPr>
            <p:ph type="ctrTitle"/>
          </p:nvPr>
        </p:nvSpPr>
        <p:spPr>
          <a:xfrm>
            <a:off x="527423" y="1801906"/>
            <a:ext cx="8091213" cy="2408660"/>
          </a:xfrm>
        </p:spPr>
        <p:txBody>
          <a:bodyPr anchor="t">
            <a:noAutofit/>
          </a:bodyPr>
          <a:lstStyle>
            <a:lvl1pPr algn="ctr">
              <a:lnSpc>
                <a:spcPct val="90000"/>
              </a:lnSpc>
              <a:defRPr sz="56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Tree>
    <p:extLst>
      <p:ext uri="{BB962C8B-B14F-4D97-AF65-F5344CB8AC3E}">
        <p14:creationId xmlns:p14="http://schemas.microsoft.com/office/powerpoint/2010/main" val="9052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loitusdia + kuva">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485354" y="1975246"/>
            <a:ext cx="4619307" cy="1761868"/>
          </a:xfrm>
        </p:spPr>
        <p:txBody>
          <a:bodyPr anchor="b" anchorCtr="0">
            <a:noAutofit/>
          </a:bodyPr>
          <a:lstStyle>
            <a:lvl1pPr>
              <a:lnSpc>
                <a:spcPct val="85000"/>
              </a:lnSpc>
              <a:defRPr sz="4800">
                <a:solidFill>
                  <a:schemeClr val="bg1"/>
                </a:solidFill>
              </a:defRPr>
            </a:lvl1pPr>
          </a:lstStyle>
          <a:p>
            <a:r>
              <a:rPr lang="fi-FI" dirty="0"/>
              <a:t>Muokkaa pääotsikkoa napsauttamalla</a:t>
            </a:r>
            <a:endParaRPr lang="en-US" dirty="0"/>
          </a:p>
        </p:txBody>
      </p:sp>
      <p:sp>
        <p:nvSpPr>
          <p:cNvPr id="8" name="Subtitle 2"/>
          <p:cNvSpPr>
            <a:spLocks noGrp="1"/>
          </p:cNvSpPr>
          <p:nvPr>
            <p:ph type="subTitle" idx="1" hasCustomPrompt="1"/>
          </p:nvPr>
        </p:nvSpPr>
        <p:spPr>
          <a:xfrm>
            <a:off x="485355" y="3808358"/>
            <a:ext cx="4619307" cy="340243"/>
          </a:xfrm>
          <a:prstGeom prst="rect">
            <a:avLst/>
          </a:prstGeom>
        </p:spPr>
        <p:txBody>
          <a:bodyPr lIns="0" tIns="0" rIns="0" bIns="0" anchor="t" anchorCtr="0">
            <a:noAutofit/>
          </a:bodyPr>
          <a:lstStyle>
            <a:lvl1pPr marL="0" indent="0" algn="l">
              <a:lnSpc>
                <a:spcPct val="100000"/>
              </a:lnSpc>
              <a:spcAft>
                <a:spcPts val="0"/>
              </a:spcAft>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Alaotsikko</a:t>
            </a:r>
            <a:endParaRPr lang="en-US" dirty="0"/>
          </a:p>
        </p:txBody>
      </p:sp>
      <p:sp>
        <p:nvSpPr>
          <p:cNvPr id="11" name="Tekstin paikkamerkki 2">
            <a:extLst>
              <a:ext uri="{FF2B5EF4-FFF2-40B4-BE49-F238E27FC236}">
                <a16:creationId xmlns:a16="http://schemas.microsoft.com/office/drawing/2014/main" id="{7A0D5E0D-E612-44B1-8381-4EC8265D2D4A}"/>
              </a:ext>
            </a:extLst>
          </p:cNvPr>
          <p:cNvSpPr>
            <a:spLocks noGrp="1"/>
          </p:cNvSpPr>
          <p:nvPr>
            <p:ph type="body" sz="quarter" idx="10" hasCustomPrompt="1"/>
          </p:nvPr>
        </p:nvSpPr>
        <p:spPr>
          <a:xfrm>
            <a:off x="485355" y="4451058"/>
            <a:ext cx="4619307" cy="236880"/>
          </a:xfrm>
        </p:spPr>
        <p:txBody>
          <a:bodyPr lIns="0" tIns="0" rIns="0" bIns="0">
            <a:noAutofit/>
          </a:bodyPr>
          <a:lstStyle>
            <a:lvl1pPr marL="0" indent="0">
              <a:lnSpc>
                <a:spcPct val="100000"/>
              </a:lnSpc>
              <a:spcAft>
                <a:spcPts val="0"/>
              </a:spcAft>
              <a:buNone/>
              <a:defRPr sz="1600" b="1">
                <a:solidFill>
                  <a:schemeClr val="bg1"/>
                </a:solidFill>
              </a:defRPr>
            </a:lvl1pPr>
          </a:lstStyle>
          <a:p>
            <a:pPr lvl="0"/>
            <a:r>
              <a:rPr lang="fi-FI" dirty="0"/>
              <a:t>Nimi / pvm</a:t>
            </a:r>
          </a:p>
        </p:txBody>
      </p:sp>
      <p:sp>
        <p:nvSpPr>
          <p:cNvPr id="10" name="Kuvan paikkamerkki 2">
            <a:extLst>
              <a:ext uri="{FF2B5EF4-FFF2-40B4-BE49-F238E27FC236}">
                <a16:creationId xmlns:a16="http://schemas.microsoft.com/office/drawing/2014/main" id="{32ED3686-A12F-4190-89FF-0112BD6168F8}"/>
              </a:ext>
            </a:extLst>
          </p:cNvPr>
          <p:cNvSpPr>
            <a:spLocks noGrp="1"/>
          </p:cNvSpPr>
          <p:nvPr>
            <p:ph type="pic" sz="quarter" idx="15" hasCustomPrompt="1"/>
          </p:nvPr>
        </p:nvSpPr>
        <p:spPr>
          <a:xfrm>
            <a:off x="5464175" y="0"/>
            <a:ext cx="3679826" cy="5143500"/>
          </a:xfrm>
        </p:spPr>
        <p:txBody>
          <a:bodyPr lIns="180000" tIns="180000" rIns="180000">
            <a:no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lang="fi-FI" sz="1000" b="0" i="0" smtClean="0">
                <a:solidFill>
                  <a:schemeClr val="bg1"/>
                </a:solidFill>
                <a:effectLst/>
              </a:defRPr>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br>
              <a:rPr lang="fi-FI" dirty="0"/>
            </a:br>
            <a:r>
              <a:rPr lang="fi-FI" dirty="0"/>
              <a:t>Jos käytät </a:t>
            </a:r>
            <a:r>
              <a:rPr lang="fi-FI" dirty="0" err="1"/>
              <a:t>Kameleo</a:t>
            </a:r>
            <a:r>
              <a:rPr lang="fi-FI" dirty="0"/>
              <a:t>-järjestelmää, kuvakoko </a:t>
            </a:r>
            <a:br>
              <a:rPr lang="fi-FI" dirty="0"/>
            </a:br>
            <a:r>
              <a:rPr lang="fi-FI" dirty="0"/>
              <a:t>on 10,2 x 14,3 cm.</a:t>
            </a:r>
          </a:p>
        </p:txBody>
      </p:sp>
      <p:sp>
        <p:nvSpPr>
          <p:cNvPr id="12" name="Tekstin paikkamerkki 2">
            <a:extLst>
              <a:ext uri="{FF2B5EF4-FFF2-40B4-BE49-F238E27FC236}">
                <a16:creationId xmlns:a16="http://schemas.microsoft.com/office/drawing/2014/main" id="{7B75B78D-FF90-4001-8307-6C1B603FD8B2}"/>
              </a:ext>
            </a:extLst>
          </p:cNvPr>
          <p:cNvSpPr>
            <a:spLocks noGrp="1"/>
          </p:cNvSpPr>
          <p:nvPr>
            <p:ph type="body" sz="quarter" idx="17" hasCustomPrompt="1"/>
          </p:nvPr>
        </p:nvSpPr>
        <p:spPr>
          <a:xfrm>
            <a:off x="7905838"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pic>
        <p:nvPicPr>
          <p:cNvPr id="6" name="Picture 5" descr="Logo: Turku Åb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706" y="795806"/>
            <a:ext cx="1370090" cy="717808"/>
          </a:xfrm>
          <a:prstGeom prst="rect">
            <a:avLst/>
          </a:prstGeom>
        </p:spPr>
      </p:pic>
    </p:spTree>
    <p:extLst>
      <p:ext uri="{BB962C8B-B14F-4D97-AF65-F5344CB8AC3E}">
        <p14:creationId xmlns:p14="http://schemas.microsoft.com/office/powerpoint/2010/main" val="17718086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iitos">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527423" y="2256230"/>
            <a:ext cx="8091213" cy="1385387"/>
          </a:xfrm>
        </p:spPr>
        <p:txBody>
          <a:bodyPr anchor="t">
            <a:noAutofit/>
          </a:bodyPr>
          <a:lstStyle>
            <a:lvl1pPr algn="ctr">
              <a:lnSpc>
                <a:spcPct val="90000"/>
              </a:lnSpc>
              <a:defRPr sz="5600">
                <a:solidFill>
                  <a:schemeClr val="bg1"/>
                </a:solidFill>
              </a:defRPr>
            </a:lvl1pPr>
          </a:lstStyle>
          <a:p>
            <a:r>
              <a:rPr lang="fi-FI" dirty="0"/>
              <a:t>Kiitos!</a:t>
            </a:r>
            <a:endParaRPr lang="en-US" dirty="0"/>
          </a:p>
        </p:txBody>
      </p:sp>
      <p:pic>
        <p:nvPicPr>
          <p:cNvPr id="2" name="Picture 1" descr="LILJA_VALKOINEN.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33807" y="1103871"/>
            <a:ext cx="676860" cy="940836"/>
          </a:xfrm>
          <a:prstGeom prst="rect">
            <a:avLst/>
          </a:prstGeom>
        </p:spPr>
      </p:pic>
    </p:spTree>
    <p:extLst>
      <p:ext uri="{BB962C8B-B14F-4D97-AF65-F5344CB8AC3E}">
        <p14:creationId xmlns:p14="http://schemas.microsoft.com/office/powerpoint/2010/main" val="3504979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so väliotsikko väritaustalla">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659625" y="900004"/>
            <a:ext cx="7824751" cy="3343492"/>
          </a:xfrm>
        </p:spPr>
        <p:txBody>
          <a:bodyPr anchor="ctr" anchorCtr="0">
            <a:noAutofit/>
          </a:bodyPr>
          <a:lstStyle>
            <a:lvl1pPr algn="ctr">
              <a:lnSpc>
                <a:spcPct val="90000"/>
              </a:lnSpc>
              <a:defRPr sz="5600">
                <a:solidFill>
                  <a:schemeClr val="bg1"/>
                </a:solidFill>
              </a:defRPr>
            </a:lvl1pPr>
          </a:lstStyle>
          <a:p>
            <a:r>
              <a:rPr lang="fi-FI" dirty="0"/>
              <a:t>Muokkaa väliotsikkoa napsauttamalla</a:t>
            </a:r>
            <a:endParaRPr lang="en-US" dirty="0"/>
          </a:p>
        </p:txBody>
      </p:sp>
      <p:pic>
        <p:nvPicPr>
          <p:cNvPr id="7" name="Picture 6">
            <a:extLst>
              <a:ext uri="{FF2B5EF4-FFF2-40B4-BE49-F238E27FC236}">
                <a16:creationId xmlns:a16="http://schemas.microsoft.com/office/drawing/2014/main" id="{1D661BE5-DDE9-4966-965A-0AFA3A9ABD75}"/>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3032"/>
          <a:stretch/>
        </p:blipFill>
        <p:spPr>
          <a:xfrm>
            <a:off x="270298" y="4253764"/>
            <a:ext cx="495821" cy="702681"/>
          </a:xfrm>
          <a:prstGeom prst="rect">
            <a:avLst/>
          </a:prstGeom>
        </p:spPr>
      </p:pic>
    </p:spTree>
    <p:extLst>
      <p:ext uri="{BB962C8B-B14F-4D97-AF65-F5344CB8AC3E}">
        <p14:creationId xmlns:p14="http://schemas.microsoft.com/office/powerpoint/2010/main" val="29334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Iso väliotsikko kuvan päällä">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6BB53CD9-1364-4369-A795-7748F443FEEB}"/>
              </a:ext>
            </a:extLst>
          </p:cNvPr>
          <p:cNvSpPr>
            <a:spLocks noGrp="1"/>
          </p:cNvSpPr>
          <p:nvPr>
            <p:ph type="pic" sz="quarter" idx="13" hasCustomPrompt="1"/>
          </p:nvPr>
        </p:nvSpPr>
        <p:spPr>
          <a:xfrm>
            <a:off x="0" y="0"/>
            <a:ext cx="9144001" cy="5143500"/>
          </a:xfrm>
        </p:spPr>
        <p:txBody>
          <a:bodyPr lIns="252000" tIns="252000" rIns="252000" bIns="252000" anchor="b" anchorCtr="0">
            <a:normAutofit/>
          </a:bodyPr>
          <a:lstStyle>
            <a:lvl1pPr marL="0" indent="0" algn="l">
              <a:lnSpc>
                <a:spcPct val="114000"/>
              </a:lnSpc>
              <a:spcAft>
                <a:spcPts val="0"/>
              </a:spcAft>
              <a:buNone/>
              <a:defRPr sz="1100"/>
            </a:lvl1pPr>
          </a:lstStyle>
          <a:p>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br>
              <a:rPr lang="fi-FI" dirty="0"/>
            </a:br>
            <a:r>
              <a:rPr lang="fi-FI" dirty="0"/>
              <a:t>Jos käytät </a:t>
            </a:r>
            <a:r>
              <a:rPr lang="fi-FI" dirty="0" err="1"/>
              <a:t>Kameleo</a:t>
            </a:r>
            <a:r>
              <a:rPr lang="fi-FI" dirty="0"/>
              <a:t>-järjestelmää, kuvakoko on 25,4 x 14,3 cm. Kuvasuhde 16:9.</a:t>
            </a:r>
          </a:p>
        </p:txBody>
      </p:sp>
      <p:sp>
        <p:nvSpPr>
          <p:cNvPr id="4" name="Tekstin paikkamerkki 2">
            <a:extLst>
              <a:ext uri="{FF2B5EF4-FFF2-40B4-BE49-F238E27FC236}">
                <a16:creationId xmlns:a16="http://schemas.microsoft.com/office/drawing/2014/main" id="{410E57AC-F052-4EB4-91E4-68D1C8D2F347}"/>
              </a:ext>
            </a:extLst>
          </p:cNvPr>
          <p:cNvSpPr>
            <a:spLocks noGrp="1"/>
          </p:cNvSpPr>
          <p:nvPr>
            <p:ph type="body" sz="quarter" idx="16" hasCustomPrompt="1"/>
          </p:nvPr>
        </p:nvSpPr>
        <p:spPr>
          <a:xfrm>
            <a:off x="7905838"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
        <p:nvSpPr>
          <p:cNvPr id="2" name="Otsikko 1">
            <a:extLst>
              <a:ext uri="{FF2B5EF4-FFF2-40B4-BE49-F238E27FC236}">
                <a16:creationId xmlns:a16="http://schemas.microsoft.com/office/drawing/2014/main" id="{9C77320A-281E-4200-BCF9-5CC0B2AF28D7}"/>
              </a:ext>
            </a:extLst>
          </p:cNvPr>
          <p:cNvSpPr>
            <a:spLocks noGrp="1"/>
          </p:cNvSpPr>
          <p:nvPr>
            <p:ph type="title" hasCustomPrompt="1"/>
          </p:nvPr>
        </p:nvSpPr>
        <p:spPr>
          <a:xfrm>
            <a:off x="417442" y="406249"/>
            <a:ext cx="4587327" cy="1587303"/>
          </a:xfrm>
          <a:solidFill>
            <a:schemeClr val="tx2"/>
          </a:solidFill>
        </p:spPr>
        <p:txBody>
          <a:bodyPr wrap="square" lIns="252000" tIns="252000" rIns="72000" bIns="180000" anchor="ctr" anchorCtr="0">
            <a:spAutoFit/>
          </a:bodyPr>
          <a:lstStyle>
            <a:lvl1pPr>
              <a:lnSpc>
                <a:spcPct val="85000"/>
              </a:lnSpc>
              <a:defRPr sz="4400">
                <a:solidFill>
                  <a:schemeClr val="bg1"/>
                </a:solidFill>
              </a:defRPr>
            </a:lvl1pPr>
          </a:lstStyle>
          <a:p>
            <a:r>
              <a:rPr lang="fi-FI" dirty="0"/>
              <a:t>Väliotsikko kuvan päällä</a:t>
            </a:r>
          </a:p>
        </p:txBody>
      </p:sp>
    </p:spTree>
    <p:extLst>
      <p:ext uri="{BB962C8B-B14F-4D97-AF65-F5344CB8AC3E}">
        <p14:creationId xmlns:p14="http://schemas.microsoft.com/office/powerpoint/2010/main" val="382085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 teksti">
    <p:bg>
      <p:bgPr>
        <a:solidFill>
          <a:schemeClr val="bg1"/>
        </a:solidFill>
        <a:effectLst/>
      </p:bgPr>
    </p:bg>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678318" y="559548"/>
            <a:ext cx="7826318" cy="536498"/>
          </a:xfrm>
          <a:prstGeom prst="rect">
            <a:avLst/>
          </a:prstGeom>
        </p:spPr>
        <p:txBody>
          <a:bodyPr vert="horz" lIns="0" tIns="0" rIns="0" bIns="0" rtlCol="0" anchor="ctr"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4" name="Text Placeholder 2"/>
          <p:cNvSpPr>
            <a:spLocks noGrp="1"/>
          </p:cNvSpPr>
          <p:nvPr>
            <p:ph type="body" idx="1" hasCustomPrompt="1"/>
          </p:nvPr>
        </p:nvSpPr>
        <p:spPr>
          <a:xfrm>
            <a:off x="678317" y="1257817"/>
            <a:ext cx="7826319" cy="3163414"/>
          </a:xfrm>
          <a:prstGeom prst="rect">
            <a:avLst/>
          </a:prstGeom>
        </p:spPr>
        <p:txBody>
          <a:bodyPr vert="horz" lIns="0" tIns="45720" rIns="0" bIns="45720" rtlCol="0">
            <a:noAutofit/>
          </a:bodyPr>
          <a:lstStyle>
            <a:lvl1pPr marL="179388" indent="-179388">
              <a:lnSpc>
                <a:spcPct val="107000"/>
              </a:lnSpc>
              <a:spcAft>
                <a:spcPts val="800"/>
              </a:spcAft>
              <a:buFont typeface="Arial"/>
              <a:buChar char="•"/>
              <a:defRPr sz="1800"/>
            </a:lvl1pPr>
            <a:lvl2pPr marL="540000" indent="-180000">
              <a:lnSpc>
                <a:spcPct val="107000"/>
              </a:lnSpc>
              <a:spcAft>
                <a:spcPts val="800"/>
              </a:spcAft>
              <a:buFont typeface="Lucida Grande"/>
              <a:buChar char="–"/>
              <a:defRPr sz="1500"/>
            </a:lvl2pPr>
            <a:lvl3pPr marL="900000" indent="-180000">
              <a:lnSpc>
                <a:spcPct val="107000"/>
              </a:lnSpc>
              <a:spcAft>
                <a:spcPts val="800"/>
              </a:spcAft>
              <a:buSzPct val="60000"/>
              <a:buFont typeface="Courier New"/>
              <a:buChar char="o"/>
              <a:defRPr sz="1200"/>
            </a:lvl3pPr>
            <a:lvl4pPr marL="1260000" indent="-180000">
              <a:lnSpc>
                <a:spcPct val="107000"/>
              </a:lnSpc>
              <a:spcAft>
                <a:spcPts val="800"/>
              </a:spcAft>
              <a:buSzPct val="100000"/>
              <a:buFont typeface="Lucida Grande"/>
              <a:buChar char="–"/>
              <a:defRPr sz="1200"/>
            </a:lvl4pPr>
            <a:lvl5pPr marL="1620000">
              <a:lnSpc>
                <a:spcPct val="107000"/>
              </a:lnSpc>
              <a:spcAft>
                <a:spcPts val="800"/>
              </a:spcAft>
              <a:defRPr sz="1000"/>
            </a:lvl5pPr>
          </a:lstStyle>
          <a:p>
            <a:pPr lvl="0"/>
            <a:r>
              <a:rPr lang="fi-FI" dirty="0"/>
              <a:t>Muokkaa tekstiä napsauttamalla. Voit siirtää tekstilaatikoita ylemmäs tai alemmas otsikon pituuden ja sisältötekstin määrän mukaan. </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pic>
        <p:nvPicPr>
          <p:cNvPr id="6" name="Picture 6">
            <a:extLst>
              <a:ext uri="{FF2B5EF4-FFF2-40B4-BE49-F238E27FC236}">
                <a16:creationId xmlns:a16="http://schemas.microsoft.com/office/drawing/2014/main" id="{521A838D-1252-4382-B14F-424E055BE4F1}"/>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2739"/>
          <a:stretch/>
        </p:blipFill>
        <p:spPr>
          <a:xfrm>
            <a:off x="256713" y="4421231"/>
            <a:ext cx="381377" cy="535215"/>
          </a:xfrm>
          <a:prstGeom prst="rect">
            <a:avLst/>
          </a:prstGeom>
        </p:spPr>
      </p:pic>
    </p:spTree>
    <p:extLst>
      <p:ext uri="{BB962C8B-B14F-4D97-AF65-F5344CB8AC3E}">
        <p14:creationId xmlns:p14="http://schemas.microsoft.com/office/powerpoint/2010/main" val="114659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 teksti + kuv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654566" y="535920"/>
            <a:ext cx="4286024" cy="1082472"/>
          </a:xfrm>
          <a:prstGeom prst="rect">
            <a:avLst/>
          </a:prstGeom>
        </p:spPr>
        <p:txBody>
          <a:bodyPr vert="horz" lIns="0" tIns="0" rIns="0" bIns="0" rtlCol="0" anchor="b"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654565" y="1748480"/>
            <a:ext cx="4286025" cy="2609336"/>
          </a:xfrm>
          <a:noFill/>
        </p:spPr>
        <p:txBody>
          <a:bodyPr lIns="0" tIns="0" rIns="0" bIns="0">
            <a:noAutofit/>
          </a:bodyPr>
          <a:lstStyle>
            <a:lvl1pPr marL="180000" indent="-180000">
              <a:lnSpc>
                <a:spcPct val="107000"/>
              </a:lnSpc>
              <a:spcAft>
                <a:spcPts val="600"/>
              </a:spcAft>
              <a:buFont typeface="Arial" panose="020B0604020202020204" pitchFamily="34" charset="0"/>
              <a:buChar char="•"/>
              <a:defRPr sz="1600" baseline="0">
                <a:solidFill>
                  <a:schemeClr val="tx1"/>
                </a:solidFill>
              </a:defRPr>
            </a:lvl1pPr>
            <a:lvl2pPr marL="540000" indent="-180000">
              <a:lnSpc>
                <a:spcPct val="107000"/>
              </a:lnSpc>
              <a:spcAft>
                <a:spcPts val="600"/>
              </a:spcAft>
              <a:buFont typeface="Arial" panose="020B0604020202020204" pitchFamily="34" charset="0"/>
              <a:buChar char="–"/>
              <a:defRPr sz="1400" baseline="0">
                <a:solidFill>
                  <a:schemeClr val="tx1"/>
                </a:solidFill>
              </a:defRPr>
            </a:lvl2pPr>
            <a:lvl3pPr marL="360000" indent="-180000">
              <a:lnSpc>
                <a:spcPts val="2200"/>
              </a:lnSpc>
              <a:buSzPct val="90000"/>
              <a:buFont typeface="Lucida Grande"/>
              <a:buChar char="-"/>
              <a:defRPr sz="1800" baseline="0"/>
            </a:lvl3pPr>
            <a:lvl4pPr>
              <a:lnSpc>
                <a:spcPts val="1900"/>
              </a:lnSpc>
              <a:defRPr sz="1600"/>
            </a:lvl4pPr>
            <a:lvl5pPr>
              <a:lnSpc>
                <a:spcPts val="1900"/>
              </a:lnSpc>
              <a:defRPr sz="1600"/>
            </a:lvl5pPr>
          </a:lstStyle>
          <a:p>
            <a:pPr lvl="0"/>
            <a:r>
              <a:rPr lang="fi-FI" dirty="0"/>
              <a:t>Muokkaa tekstiä napsauttamalla. Voit siirtää tekstilaatikoita ylemmäs tai alemmas otsikon pituuden ja sisältötekstin määrän mukaan.</a:t>
            </a:r>
          </a:p>
          <a:p>
            <a:pPr lvl="1"/>
            <a:r>
              <a:rPr lang="fi-FI" dirty="0"/>
              <a:t>Toinen taso</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5214173" y="0"/>
            <a:ext cx="3929827" cy="5143500"/>
          </a:xfrm>
        </p:spPr>
        <p:txBody>
          <a:bodyPr lIns="216000" tIns="216000" rIns="180000">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000"/>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a:t>
            </a:r>
            <a:br>
              <a:rPr lang="fi-FI" dirty="0"/>
            </a:br>
            <a:r>
              <a:rPr lang="fi-FI" dirty="0"/>
              <a:t>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a:t>
            </a:r>
            <a:br>
              <a:rPr lang="fi-FI" dirty="0"/>
            </a:br>
            <a:r>
              <a:rPr lang="fi-FI" dirty="0"/>
              <a:t> </a:t>
            </a:r>
            <a:br>
              <a:rPr lang="fi-FI" dirty="0"/>
            </a:br>
            <a:r>
              <a:rPr lang="fi-FI" dirty="0"/>
              <a:t>Jos käytät </a:t>
            </a:r>
            <a:r>
              <a:rPr lang="fi-FI" dirty="0" err="1"/>
              <a:t>Kameleo</a:t>
            </a:r>
            <a:r>
              <a:rPr lang="fi-FI" dirty="0"/>
              <a:t>-järjestelmää, kuvakoko on 10,9 x 14,3 cm.</a:t>
            </a:r>
          </a:p>
        </p:txBody>
      </p:sp>
      <p:sp>
        <p:nvSpPr>
          <p:cNvPr id="8" name="Tekstin paikkamerkki 2">
            <a:extLst>
              <a:ext uri="{FF2B5EF4-FFF2-40B4-BE49-F238E27FC236}">
                <a16:creationId xmlns:a16="http://schemas.microsoft.com/office/drawing/2014/main" id="{5DBEC439-60DC-4E06-AF8F-66E0FE2BDB55}"/>
              </a:ext>
            </a:extLst>
          </p:cNvPr>
          <p:cNvSpPr>
            <a:spLocks noGrp="1"/>
          </p:cNvSpPr>
          <p:nvPr>
            <p:ph type="body" sz="quarter" idx="17" hasCustomPrompt="1"/>
          </p:nvPr>
        </p:nvSpPr>
        <p:spPr>
          <a:xfrm>
            <a:off x="7899014" y="4764854"/>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pic>
        <p:nvPicPr>
          <p:cNvPr id="11" name="Picture 6">
            <a:extLst>
              <a:ext uri="{FF2B5EF4-FFF2-40B4-BE49-F238E27FC236}">
                <a16:creationId xmlns:a16="http://schemas.microsoft.com/office/drawing/2014/main" id="{370B1FCA-6282-417C-B11A-C5C7814FE890}"/>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2739"/>
          <a:stretch/>
        </p:blipFill>
        <p:spPr>
          <a:xfrm>
            <a:off x="256713" y="4421231"/>
            <a:ext cx="381377" cy="535215"/>
          </a:xfrm>
          <a:prstGeom prst="rect">
            <a:avLst/>
          </a:prstGeom>
        </p:spPr>
      </p:pic>
    </p:spTree>
    <p:extLst>
      <p:ext uri="{BB962C8B-B14F-4D97-AF65-F5344CB8AC3E}">
        <p14:creationId xmlns:p14="http://schemas.microsoft.com/office/powerpoint/2010/main" val="4268147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 + teksti + 2 kuva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654566" y="535920"/>
            <a:ext cx="4286024" cy="1082472"/>
          </a:xfrm>
          <a:prstGeom prst="rect">
            <a:avLst/>
          </a:prstGeom>
        </p:spPr>
        <p:txBody>
          <a:bodyPr vert="horz" lIns="0" tIns="0" rIns="0" bIns="0" rtlCol="0" anchor="b" anchorCtr="0">
            <a:noAutofit/>
          </a:bodyPr>
          <a:lstStyle>
            <a:lvl1pPr>
              <a:lnSpc>
                <a:spcPct val="85000"/>
              </a:lnSpc>
              <a:defRPr sz="3600">
                <a:solidFill>
                  <a:schemeClr val="tx2"/>
                </a:solidFill>
              </a:defRPr>
            </a:lvl1pPr>
          </a:lstStyle>
          <a:p>
            <a:r>
              <a:rPr lang="fi-FI" dirty="0"/>
              <a:t>Muokkaa otsikkoa napsauttamalla</a:t>
            </a:r>
            <a:endParaRPr lang="en-US" dirty="0"/>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654565" y="1748480"/>
            <a:ext cx="4286025" cy="2609336"/>
          </a:xfrm>
          <a:noFill/>
        </p:spPr>
        <p:txBody>
          <a:bodyPr lIns="0" tIns="0" rIns="0" bIns="0">
            <a:noAutofit/>
          </a:bodyPr>
          <a:lstStyle>
            <a:lvl1pPr marL="180000" indent="-180000">
              <a:lnSpc>
                <a:spcPct val="107000"/>
              </a:lnSpc>
              <a:spcAft>
                <a:spcPts val="600"/>
              </a:spcAft>
              <a:buFont typeface="Arial" panose="020B0604020202020204" pitchFamily="34" charset="0"/>
              <a:buChar char="•"/>
              <a:defRPr sz="1600" baseline="0">
                <a:solidFill>
                  <a:schemeClr val="tx1"/>
                </a:solidFill>
              </a:defRPr>
            </a:lvl1pPr>
            <a:lvl2pPr marL="540000" indent="-180000">
              <a:lnSpc>
                <a:spcPct val="107000"/>
              </a:lnSpc>
              <a:spcAft>
                <a:spcPts val="600"/>
              </a:spcAft>
              <a:buFont typeface="Arial" panose="020B0604020202020204" pitchFamily="34" charset="0"/>
              <a:buChar char="–"/>
              <a:defRPr sz="1400" baseline="0">
                <a:solidFill>
                  <a:schemeClr val="tx1"/>
                </a:solidFill>
              </a:defRPr>
            </a:lvl2pPr>
            <a:lvl3pPr marL="360000" indent="-180000">
              <a:lnSpc>
                <a:spcPts val="2200"/>
              </a:lnSpc>
              <a:buSzPct val="90000"/>
              <a:buFont typeface="Lucida Grande"/>
              <a:buChar char="-"/>
              <a:defRPr sz="1800" baseline="0"/>
            </a:lvl3pPr>
            <a:lvl4pPr>
              <a:lnSpc>
                <a:spcPts val="1900"/>
              </a:lnSpc>
              <a:defRPr sz="1600"/>
            </a:lvl4pPr>
            <a:lvl5pPr>
              <a:lnSpc>
                <a:spcPts val="1900"/>
              </a:lnSpc>
              <a:defRPr sz="1600"/>
            </a:lvl5pPr>
          </a:lstStyle>
          <a:p>
            <a:pPr lvl="0"/>
            <a:r>
              <a:rPr lang="fi-FI" dirty="0"/>
              <a:t>Muokkaa tekstiä napsauttamalla. Voit siirtää tekstilaatikoita ylemmäs tai alemmas otsikon pituuden ja sisältötekstin määrän mukaan.</a:t>
            </a:r>
          </a:p>
          <a:p>
            <a:pPr lvl="1"/>
            <a:r>
              <a:rPr lang="fi-FI" dirty="0"/>
              <a:t>Toinen taso</a:t>
            </a:r>
          </a:p>
        </p:txBody>
      </p:sp>
      <p:sp>
        <p:nvSpPr>
          <p:cNvPr id="9" name="Kuvan paikkamerkki 2">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5143992" y="335086"/>
            <a:ext cx="3780000" cy="2088000"/>
          </a:xfrm>
        </p:spPr>
        <p:txBody>
          <a:bodyPr lIns="144000" tIns="0" rIns="144000" anchor="ctr"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sz="850"/>
            </a:lvl1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br>
              <a:rPr lang="fi-FI" dirty="0"/>
            </a:br>
            <a:r>
              <a:rPr lang="fi-FI" dirty="0"/>
              <a:t>Jos käytät </a:t>
            </a:r>
            <a:r>
              <a:rPr lang="fi-FI" dirty="0" err="1"/>
              <a:t>Kameleo</a:t>
            </a:r>
            <a:r>
              <a:rPr lang="fi-FI" dirty="0"/>
              <a:t>-järjestelmää, kuvakoko on 10,5 x 5,8 cm.</a:t>
            </a:r>
          </a:p>
        </p:txBody>
      </p:sp>
      <p:sp>
        <p:nvSpPr>
          <p:cNvPr id="11" name="Tekstin paikkamerkki 2">
            <a:extLst>
              <a:ext uri="{FF2B5EF4-FFF2-40B4-BE49-F238E27FC236}">
                <a16:creationId xmlns:a16="http://schemas.microsoft.com/office/drawing/2014/main" id="{9EDF4FB6-C203-4B5B-B8C6-D2C927FAEDE6}"/>
              </a:ext>
            </a:extLst>
          </p:cNvPr>
          <p:cNvSpPr>
            <a:spLocks noGrp="1"/>
          </p:cNvSpPr>
          <p:nvPr>
            <p:ph type="body" sz="quarter" idx="16" hasCustomPrompt="1"/>
          </p:nvPr>
        </p:nvSpPr>
        <p:spPr>
          <a:xfrm>
            <a:off x="6872748" y="2452534"/>
            <a:ext cx="2051244" cy="154474"/>
          </a:xfrm>
        </p:spPr>
        <p:txBody>
          <a:bodyPr lIns="0" tIns="0" rIns="0" bIns="0" anchor="b" anchorCtr="0">
            <a:noAutofit/>
          </a:bodyPr>
          <a:lstStyle>
            <a:lvl1pPr marL="0" indent="0" algn="r">
              <a:lnSpc>
                <a:spcPct val="90000"/>
              </a:lnSpc>
              <a:spcAft>
                <a:spcPts val="0"/>
              </a:spcAft>
              <a:buNone/>
              <a:defRPr sz="800"/>
            </a:lvl1pPr>
          </a:lstStyle>
          <a:p>
            <a:pPr lvl="0"/>
            <a:r>
              <a:rPr lang="fi-FI" dirty="0"/>
              <a:t>Kuva: Kuvaajan nimi </a:t>
            </a:r>
          </a:p>
        </p:txBody>
      </p:sp>
      <p:sp>
        <p:nvSpPr>
          <p:cNvPr id="12" name="Kuvan paikkamerkki 2">
            <a:extLst>
              <a:ext uri="{FF2B5EF4-FFF2-40B4-BE49-F238E27FC236}">
                <a16:creationId xmlns:a16="http://schemas.microsoft.com/office/drawing/2014/main" id="{1747F73E-808D-4F4D-B519-9D3F19B14171}"/>
              </a:ext>
            </a:extLst>
          </p:cNvPr>
          <p:cNvSpPr>
            <a:spLocks noGrp="1"/>
          </p:cNvSpPr>
          <p:nvPr>
            <p:ph type="pic" sz="quarter" idx="17" hasCustomPrompt="1"/>
          </p:nvPr>
        </p:nvSpPr>
        <p:spPr>
          <a:xfrm>
            <a:off x="5143992" y="2710948"/>
            <a:ext cx="3780000" cy="2088000"/>
          </a:xfrm>
        </p:spPr>
        <p:txBody>
          <a:bodyPr lIns="144000" tIns="0" rIns="144000" anchor="ctr" anchorCtr="0">
            <a:norm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sz="850"/>
            </a:lvl1p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br>
              <a:rPr lang="fi-FI" dirty="0"/>
            </a:br>
            <a:r>
              <a:rPr lang="fi-FI" dirty="0"/>
              <a:t>Jos käytät </a:t>
            </a:r>
            <a:r>
              <a:rPr lang="fi-FI" dirty="0" err="1"/>
              <a:t>Kameleo</a:t>
            </a:r>
            <a:r>
              <a:rPr lang="fi-FI" dirty="0"/>
              <a:t>-järjestelmää, kuvakoko on 10,5 x 5,8 cm.</a:t>
            </a:r>
          </a:p>
        </p:txBody>
      </p:sp>
      <p:sp>
        <p:nvSpPr>
          <p:cNvPr id="14" name="Tekstin paikkamerkki 2">
            <a:extLst>
              <a:ext uri="{FF2B5EF4-FFF2-40B4-BE49-F238E27FC236}">
                <a16:creationId xmlns:a16="http://schemas.microsoft.com/office/drawing/2014/main" id="{C3FFB981-5C4F-420D-A592-673A569A8858}"/>
              </a:ext>
            </a:extLst>
          </p:cNvPr>
          <p:cNvSpPr>
            <a:spLocks noGrp="1"/>
          </p:cNvSpPr>
          <p:nvPr>
            <p:ph type="body" sz="quarter" idx="18" hasCustomPrompt="1"/>
          </p:nvPr>
        </p:nvSpPr>
        <p:spPr>
          <a:xfrm>
            <a:off x="6872748" y="4828396"/>
            <a:ext cx="2051244" cy="154474"/>
          </a:xfrm>
        </p:spPr>
        <p:txBody>
          <a:bodyPr lIns="0" tIns="0" rIns="0" bIns="0" anchor="b" anchorCtr="0">
            <a:noAutofit/>
          </a:bodyPr>
          <a:lstStyle>
            <a:lvl1pPr marL="0" indent="0" algn="r">
              <a:lnSpc>
                <a:spcPct val="90000"/>
              </a:lnSpc>
              <a:spcAft>
                <a:spcPts val="0"/>
              </a:spcAft>
              <a:buNone/>
              <a:defRPr sz="800"/>
            </a:lvl1pPr>
          </a:lstStyle>
          <a:p>
            <a:pPr lvl="0"/>
            <a:r>
              <a:rPr lang="fi-FI" dirty="0"/>
              <a:t>Kuva: Kuvaajan nimi </a:t>
            </a:r>
          </a:p>
        </p:txBody>
      </p:sp>
      <p:pic>
        <p:nvPicPr>
          <p:cNvPr id="15" name="Picture 6">
            <a:extLst>
              <a:ext uri="{FF2B5EF4-FFF2-40B4-BE49-F238E27FC236}">
                <a16:creationId xmlns:a16="http://schemas.microsoft.com/office/drawing/2014/main" id="{040AB88C-9E1A-4808-AFA6-74B3C206EB00}"/>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2739"/>
          <a:stretch/>
        </p:blipFill>
        <p:spPr>
          <a:xfrm>
            <a:off x="256713" y="4421231"/>
            <a:ext cx="381377" cy="535215"/>
          </a:xfrm>
          <a:prstGeom prst="rect">
            <a:avLst/>
          </a:prstGeom>
        </p:spPr>
      </p:pic>
    </p:spTree>
    <p:extLst>
      <p:ext uri="{BB962C8B-B14F-4D97-AF65-F5344CB8AC3E}">
        <p14:creationId xmlns:p14="http://schemas.microsoft.com/office/powerpoint/2010/main" val="2875522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kollaasi (3 kuvaa)">
    <p:bg>
      <p:bgPr>
        <a:solidFill>
          <a:schemeClr val="bg1"/>
        </a:solidFill>
        <a:effectLst/>
      </p:bgPr>
    </p:bg>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5EEDD00B-46CD-4983-8E22-87F37B6FDDDB}"/>
              </a:ext>
            </a:extLst>
          </p:cNvPr>
          <p:cNvSpPr>
            <a:spLocks noGrp="1"/>
          </p:cNvSpPr>
          <p:nvPr>
            <p:ph type="pic" sz="quarter" idx="11" hasCustomPrompt="1"/>
          </p:nvPr>
        </p:nvSpPr>
        <p:spPr>
          <a:xfrm>
            <a:off x="105196" y="113288"/>
            <a:ext cx="4359778" cy="4907374"/>
          </a:xfrm>
        </p:spPr>
        <p:txBody>
          <a:bodyPr lIns="144000" tIns="144000" rIns="144000" anchor="t" anchorCtr="1">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r>
              <a:rPr lang="fi-FI" dirty="0"/>
              <a:t>Jos käytät </a:t>
            </a:r>
            <a:r>
              <a:rPr lang="fi-FI" dirty="0" err="1"/>
              <a:t>Kameleo</a:t>
            </a:r>
            <a:r>
              <a:rPr lang="fi-FI" dirty="0"/>
              <a:t>-järjestelmää, kuvakoko on 12 x 13,7 cm.</a:t>
            </a:r>
          </a:p>
        </p:txBody>
      </p:sp>
      <p:sp>
        <p:nvSpPr>
          <p:cNvPr id="14" name="Tekstin paikkamerkki 2">
            <a:extLst>
              <a:ext uri="{FF2B5EF4-FFF2-40B4-BE49-F238E27FC236}">
                <a16:creationId xmlns:a16="http://schemas.microsoft.com/office/drawing/2014/main" id="{FFA53543-86C7-4C7E-A6AB-7B6F2098B992}"/>
              </a:ext>
            </a:extLst>
          </p:cNvPr>
          <p:cNvSpPr>
            <a:spLocks noGrp="1"/>
          </p:cNvSpPr>
          <p:nvPr>
            <p:ph type="body" sz="quarter" idx="21" hasCustomPrompt="1"/>
          </p:nvPr>
        </p:nvSpPr>
        <p:spPr>
          <a:xfrm>
            <a:off x="200137" y="4727905"/>
            <a:ext cx="1075464" cy="219854"/>
          </a:xfrm>
          <a:solidFill>
            <a:schemeClr val="tx1"/>
          </a:solidFill>
        </p:spPr>
        <p:txBody>
          <a:bodyPr wrap="none" lIns="72000" tIns="54000" rIns="61200" bIns="54000" anchor="ctr" anchorCtr="0">
            <a:spAutoFit/>
          </a:bodyPr>
          <a:lstStyle>
            <a:lvl1pPr marL="0" indent="0" algn="l">
              <a:lnSpc>
                <a:spcPct val="90000"/>
              </a:lnSpc>
              <a:spcAft>
                <a:spcPts val="0"/>
              </a:spcAft>
              <a:buNone/>
              <a:defRPr sz="800">
                <a:solidFill>
                  <a:schemeClr val="bg1"/>
                </a:solidFill>
              </a:defRPr>
            </a:lvl1pPr>
          </a:lstStyle>
          <a:p>
            <a:pPr lvl="0"/>
            <a:r>
              <a:rPr lang="fi-FI" dirty="0"/>
              <a:t>Kuva: Kuvaajan nimi</a:t>
            </a:r>
          </a:p>
        </p:txBody>
      </p:sp>
      <p:sp>
        <p:nvSpPr>
          <p:cNvPr id="6" name="Kuvan paikkamerkki 8">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4581946" y="113288"/>
            <a:ext cx="4438800" cy="2397600"/>
          </a:xfrm>
        </p:spPr>
        <p:txBody>
          <a:bodyPr lIns="144000" tIns="126000" rIns="108000">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r>
              <a:rPr lang="fi-FI" dirty="0"/>
              <a:t>Jos käytät </a:t>
            </a:r>
            <a:r>
              <a:rPr lang="fi-FI" dirty="0" err="1"/>
              <a:t>Kameleo</a:t>
            </a:r>
            <a:r>
              <a:rPr lang="fi-FI" dirty="0"/>
              <a:t>-järjestelmää, kuvakoko on 12,3 x 6,7 cm.</a:t>
            </a:r>
          </a:p>
        </p:txBody>
      </p:sp>
      <p:sp>
        <p:nvSpPr>
          <p:cNvPr id="13" name="Tekstin paikkamerkki 2">
            <a:extLst>
              <a:ext uri="{FF2B5EF4-FFF2-40B4-BE49-F238E27FC236}">
                <a16:creationId xmlns:a16="http://schemas.microsoft.com/office/drawing/2014/main" id="{D3404D98-E1C1-42E5-BFB0-40ED50A240DE}"/>
              </a:ext>
            </a:extLst>
          </p:cNvPr>
          <p:cNvSpPr>
            <a:spLocks noGrp="1"/>
          </p:cNvSpPr>
          <p:nvPr>
            <p:ph type="body" sz="quarter" idx="20" hasCustomPrompt="1"/>
          </p:nvPr>
        </p:nvSpPr>
        <p:spPr>
          <a:xfrm>
            <a:off x="7861024" y="2213686"/>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
        <p:nvSpPr>
          <p:cNvPr id="8" name="Kuvan paikkamerkki 8">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4581947" y="2623062"/>
            <a:ext cx="4438800" cy="2397600"/>
          </a:xfrm>
        </p:spPr>
        <p:txBody>
          <a:bodyPr lIns="144000" tIns="126000" rIns="108000">
            <a:normAutofit/>
          </a:bodyPr>
          <a:lstStyle>
            <a:lvl1pPr marL="0" marR="0" indent="0" algn="l" defTabSz="457200" rtl="0" eaLnBrk="1" fontAlgn="auto" latinLnBrk="0" hangingPunct="1">
              <a:lnSpc>
                <a:spcPct val="100000"/>
              </a:lnSpc>
              <a:spcBef>
                <a:spcPts val="0"/>
              </a:spcBef>
              <a:spcAft>
                <a:spcPts val="1200"/>
              </a:spcAft>
              <a:buClrTx/>
              <a:buSzTx/>
              <a:buFont typeface="Arial"/>
              <a:buNone/>
              <a:tabLst/>
              <a:defRPr sz="900"/>
            </a:lvl1pPr>
          </a:lstStyle>
          <a:p>
            <a:pPr marL="0" marR="0" lvl="0" indent="0" algn="l" defTabSz="457200" rtl="0" eaLnBrk="1" fontAlgn="auto" latinLnBrk="0" hangingPunct="1">
              <a:lnSpc>
                <a:spcPct val="100000"/>
              </a:lnSpc>
              <a:spcBef>
                <a:spcPts val="0"/>
              </a:spcBef>
              <a:spcAft>
                <a:spcPts val="120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r>
              <a:rPr lang="fi-FI" dirty="0"/>
              <a:t>Jos käytät </a:t>
            </a:r>
            <a:r>
              <a:rPr lang="fi-FI" dirty="0" err="1"/>
              <a:t>Kameleo</a:t>
            </a:r>
            <a:r>
              <a:rPr lang="fi-FI" dirty="0"/>
              <a:t>-järjestelmää, kuvakoko on 12,3 x 6,7 cm.</a:t>
            </a:r>
          </a:p>
        </p:txBody>
      </p:sp>
      <p:sp>
        <p:nvSpPr>
          <p:cNvPr id="12" name="Tekstin paikkamerkki 2">
            <a:extLst>
              <a:ext uri="{FF2B5EF4-FFF2-40B4-BE49-F238E27FC236}">
                <a16:creationId xmlns:a16="http://schemas.microsoft.com/office/drawing/2014/main" id="{E85BA919-9FE2-4B09-8654-3A39277A4559}"/>
              </a:ext>
            </a:extLst>
          </p:cNvPr>
          <p:cNvSpPr>
            <a:spLocks noGrp="1"/>
          </p:cNvSpPr>
          <p:nvPr>
            <p:ph type="body" sz="quarter" idx="19" hasCustomPrompt="1"/>
          </p:nvPr>
        </p:nvSpPr>
        <p:spPr>
          <a:xfrm>
            <a:off x="7868399" y="4727905"/>
            <a:ext cx="1075464" cy="219854"/>
          </a:xfrm>
          <a:solidFill>
            <a:schemeClr val="tx1"/>
          </a:solidFill>
        </p:spPr>
        <p:txBody>
          <a:bodyPr wrap="none" lIns="61200" tIns="54000" rIns="72000" bIns="54000" anchor="ctr" anchorCtr="0">
            <a:spAutoFit/>
          </a:bodyPr>
          <a:lstStyle>
            <a:lvl1pPr marL="0" indent="0" algn="r">
              <a:lnSpc>
                <a:spcPct val="90000"/>
              </a:lnSpc>
              <a:spcAft>
                <a:spcPts val="0"/>
              </a:spcAft>
              <a:buNone/>
              <a:defRPr sz="800">
                <a:solidFill>
                  <a:schemeClr val="bg1"/>
                </a:solidFill>
              </a:defRPr>
            </a:lvl1pPr>
          </a:lstStyle>
          <a:p>
            <a:pPr lvl="0"/>
            <a:r>
              <a:rPr lang="fi-FI" dirty="0"/>
              <a:t>Kuva: Kuvaajan nimi</a:t>
            </a:r>
          </a:p>
        </p:txBody>
      </p:sp>
    </p:spTree>
    <p:extLst>
      <p:ext uri="{BB962C8B-B14F-4D97-AF65-F5344CB8AC3E}">
        <p14:creationId xmlns:p14="http://schemas.microsoft.com/office/powerpoint/2010/main" val="125416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so kuva + kuvateksti väritaustalla">
    <p:spTree>
      <p:nvGrpSpPr>
        <p:cNvPr id="1" name=""/>
        <p:cNvGrpSpPr/>
        <p:nvPr/>
      </p:nvGrpSpPr>
      <p:grpSpPr>
        <a:xfrm>
          <a:off x="0" y="0"/>
          <a:ext cx="0" cy="0"/>
          <a:chOff x="0" y="0"/>
          <a:chExt cx="0" cy="0"/>
        </a:xfrm>
      </p:grpSpPr>
      <p:sp>
        <p:nvSpPr>
          <p:cNvPr id="7" name="Tekstin paikkamerkki 2">
            <a:extLst>
              <a:ext uri="{FF2B5EF4-FFF2-40B4-BE49-F238E27FC236}">
                <a16:creationId xmlns:a16="http://schemas.microsoft.com/office/drawing/2014/main" id="{5310E2D3-C2DC-45C6-BB68-45C753318F56}"/>
              </a:ext>
            </a:extLst>
          </p:cNvPr>
          <p:cNvSpPr>
            <a:spLocks noGrp="1"/>
          </p:cNvSpPr>
          <p:nvPr>
            <p:ph type="body" sz="quarter" idx="12" hasCustomPrompt="1"/>
          </p:nvPr>
        </p:nvSpPr>
        <p:spPr>
          <a:xfrm>
            <a:off x="1146412" y="4041508"/>
            <a:ext cx="7645164" cy="1101992"/>
          </a:xfrm>
          <a:noFill/>
        </p:spPr>
        <p:txBody>
          <a:bodyPr wrap="square" lIns="0" tIns="144000" rIns="0" bIns="144000" anchor="ctr" anchorCtr="0">
            <a:noAutofit/>
          </a:bodyPr>
          <a:lstStyle>
            <a:lvl1pPr marL="0" indent="0" algn="r">
              <a:lnSpc>
                <a:spcPct val="100000"/>
              </a:lnSpc>
              <a:spcAft>
                <a:spcPts val="0"/>
              </a:spcAft>
              <a:buFont typeface="Arial" panose="020B0604020202020204" pitchFamily="34" charset="0"/>
              <a:buNone/>
              <a:defRPr sz="1600" b="1">
                <a:solidFill>
                  <a:schemeClr val="bg1"/>
                </a:solidFill>
              </a:defRPr>
            </a:lvl1pPr>
            <a:lvl2pPr>
              <a:lnSpc>
                <a:spcPct val="90000"/>
              </a:lnSpc>
              <a:defRPr sz="1400">
                <a:solidFill>
                  <a:schemeClr val="bg1"/>
                </a:solidFill>
              </a:defRPr>
            </a:lvl2pPr>
            <a:lvl3pPr>
              <a:lnSpc>
                <a:spcPct val="90000"/>
              </a:lnSpc>
              <a:spcAft>
                <a:spcPts val="800"/>
              </a:spcAft>
              <a:defRPr sz="1100">
                <a:solidFill>
                  <a:schemeClr val="bg1"/>
                </a:solidFill>
              </a:defRPr>
            </a:lvl3pPr>
            <a:lvl4pPr>
              <a:lnSpc>
                <a:spcPct val="90000"/>
              </a:lnSpc>
              <a:spcAft>
                <a:spcPts val="800"/>
              </a:spcAft>
              <a:defRPr sz="1200">
                <a:solidFill>
                  <a:schemeClr val="bg1"/>
                </a:solidFill>
              </a:defRPr>
            </a:lvl4pPr>
            <a:lvl5pPr>
              <a:lnSpc>
                <a:spcPct val="90000"/>
              </a:lnSpc>
              <a:defRPr sz="1400">
                <a:solidFill>
                  <a:schemeClr val="bg1"/>
                </a:solidFill>
              </a:defRPr>
            </a:lvl5pPr>
          </a:lstStyle>
          <a:p>
            <a:pPr lvl="0"/>
            <a:r>
              <a:rPr lang="fi-FI" dirty="0"/>
              <a:t>Kuvateksti väritaustalla. </a:t>
            </a:r>
            <a:br>
              <a:rPr lang="fi-FI" dirty="0"/>
            </a:br>
            <a:r>
              <a:rPr lang="fi-FI" dirty="0"/>
              <a:t>Voit rajata kuvan korkeutta jos kuvateksti on pitkä. (Kuvan muotoilu &gt; Rajaa) </a:t>
            </a:r>
            <a:br>
              <a:rPr lang="fi-FI" dirty="0"/>
            </a:br>
            <a:r>
              <a:rPr lang="fi-FI" dirty="0"/>
              <a:t>Kuvatekstin oletuskorkeuteen mahtuu korkeintaan kolme riviä tekstiä.</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0" y="0"/>
            <a:ext cx="9144001" cy="4041508"/>
          </a:xfrm>
        </p:spPr>
        <p:txBody>
          <a:bodyPr lIns="252000" tIns="216000" rIns="252000" bIns="252000" anchor="t">
            <a:normAutofit/>
          </a:bodyPr>
          <a:lstStyle>
            <a:lvl1pPr marL="0" marR="0" indent="0" algn="l" defTabSz="457200" rtl="0" eaLnBrk="1" fontAlgn="auto" latinLnBrk="0" hangingPunct="1">
              <a:lnSpc>
                <a:spcPct val="114000"/>
              </a:lnSpc>
              <a:spcBef>
                <a:spcPts val="0"/>
              </a:spcBef>
              <a:spcAft>
                <a:spcPts val="0"/>
              </a:spcAft>
              <a:buClrTx/>
              <a:buSzTx/>
              <a:buFont typeface="Arial"/>
              <a:buNone/>
              <a:tabLst/>
              <a:defRPr sz="1100">
                <a:solidFill>
                  <a:schemeClr val="bg1"/>
                </a:solidFill>
              </a:defRPr>
            </a:lvl1pPr>
          </a:lstStyle>
          <a:p>
            <a:pPr marL="0" marR="0" lvl="0" indent="0" algn="l" defTabSz="457200" rtl="0" eaLnBrk="1" fontAlgn="auto" latinLnBrk="0" hangingPunct="1">
              <a:lnSpc>
                <a:spcPct val="114000"/>
              </a:lnSpc>
              <a:spcBef>
                <a:spcPts val="0"/>
              </a:spcBef>
              <a:spcAft>
                <a:spcPts val="0"/>
              </a:spcAft>
              <a:buClrTx/>
              <a:buSzTx/>
              <a:buFont typeface="Arial"/>
              <a:buNone/>
              <a:tabLst/>
              <a:defRPr/>
            </a:pPr>
            <a:r>
              <a:rPr lang="fi-FI" dirty="0"/>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dirty="0"/>
            </a:br>
            <a:br>
              <a:rPr lang="fi-FI" dirty="0"/>
            </a:br>
            <a:r>
              <a:rPr lang="fi-FI" dirty="0"/>
              <a:t>HUOM. Jos kokeilet useampaa kuin yhtä kuvavaihtoehtoa, diapohjaan määritetty lukujärjestys muuttuu. Tämä vaikuttaa </a:t>
            </a:r>
            <a:r>
              <a:rPr lang="fi-FI" b="0" i="0" dirty="0">
                <a:effectLst/>
                <a:latin typeface="Arial" panose="020B0604020202020204" pitchFamily="34" charset="0"/>
              </a:rPr>
              <a:t>ruudunlukijan käyttäjien mahdollisuuteen ymmärtää dian sisältöjä</a:t>
            </a:r>
            <a:r>
              <a:rPr lang="fi-FI" dirty="0"/>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br>
              <a:rPr lang="fi-FI" dirty="0"/>
            </a:br>
            <a:br>
              <a:rPr lang="fi-FI" dirty="0"/>
            </a:br>
            <a:r>
              <a:rPr lang="fi-FI" dirty="0"/>
              <a:t>Jos käytät </a:t>
            </a:r>
            <a:r>
              <a:rPr lang="fi-FI" dirty="0" err="1"/>
              <a:t>Kameleo</a:t>
            </a:r>
            <a:r>
              <a:rPr lang="fi-FI" dirty="0"/>
              <a:t>-järjestelmää, kuvakoko on 25,4 x 11,2 cm.</a:t>
            </a:r>
          </a:p>
        </p:txBody>
      </p:sp>
      <p:sp>
        <p:nvSpPr>
          <p:cNvPr id="9" name="Tekstin paikkamerkki 2">
            <a:extLst>
              <a:ext uri="{FF2B5EF4-FFF2-40B4-BE49-F238E27FC236}">
                <a16:creationId xmlns:a16="http://schemas.microsoft.com/office/drawing/2014/main" id="{73E1C6AB-D5BB-4613-9A4D-55DA83F18F93}"/>
              </a:ext>
            </a:extLst>
          </p:cNvPr>
          <p:cNvSpPr>
            <a:spLocks noGrp="1"/>
          </p:cNvSpPr>
          <p:nvPr>
            <p:ph type="body" sz="quarter" idx="17" hasCustomPrompt="1"/>
          </p:nvPr>
        </p:nvSpPr>
        <p:spPr>
          <a:xfrm>
            <a:off x="101117" y="3722502"/>
            <a:ext cx="1068194" cy="219854"/>
          </a:xfrm>
          <a:solidFill>
            <a:schemeClr val="tx1"/>
          </a:solidFill>
        </p:spPr>
        <p:txBody>
          <a:bodyPr wrap="none" lIns="72000" tIns="54000" rIns="61200" bIns="54000" anchor="ctr" anchorCtr="0">
            <a:spAutoFit/>
          </a:bodyPr>
          <a:lstStyle>
            <a:lvl1pPr marL="0" indent="0" algn="l">
              <a:lnSpc>
                <a:spcPct val="90000"/>
              </a:lnSpc>
              <a:spcAft>
                <a:spcPts val="0"/>
              </a:spcAft>
              <a:buNone/>
              <a:defRPr sz="800">
                <a:solidFill>
                  <a:schemeClr val="bg1"/>
                </a:solidFill>
              </a:defRPr>
            </a:lvl1pPr>
          </a:lstStyle>
          <a:p>
            <a:pPr lvl="0"/>
            <a:r>
              <a:rPr lang="fi-FI" dirty="0"/>
              <a:t>Kuva: Kuvaajan nimi</a:t>
            </a:r>
          </a:p>
        </p:txBody>
      </p:sp>
      <p:pic>
        <p:nvPicPr>
          <p:cNvPr id="10" name="Picture 6">
            <a:extLst>
              <a:ext uri="{FF2B5EF4-FFF2-40B4-BE49-F238E27FC236}">
                <a16:creationId xmlns:a16="http://schemas.microsoft.com/office/drawing/2014/main" id="{3B4F2E11-9F53-41EC-8132-C0115ACE503D}"/>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3032"/>
          <a:stretch/>
        </p:blipFill>
        <p:spPr>
          <a:xfrm>
            <a:off x="270298" y="4253764"/>
            <a:ext cx="495821" cy="702681"/>
          </a:xfrm>
          <a:prstGeom prst="rect">
            <a:avLst/>
          </a:prstGeom>
        </p:spPr>
      </p:pic>
    </p:spTree>
    <p:extLst>
      <p:ext uri="{BB962C8B-B14F-4D97-AF65-F5344CB8AC3E}">
        <p14:creationId xmlns:p14="http://schemas.microsoft.com/office/powerpoint/2010/main" val="124492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63688" y="1379388"/>
            <a:ext cx="6733382" cy="304184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2" name="Title Placeholder 1"/>
          <p:cNvSpPr>
            <a:spLocks noGrp="1"/>
          </p:cNvSpPr>
          <p:nvPr>
            <p:ph type="title"/>
          </p:nvPr>
        </p:nvSpPr>
        <p:spPr>
          <a:xfrm>
            <a:off x="884910" y="386408"/>
            <a:ext cx="7412159" cy="741567"/>
          </a:xfrm>
          <a:prstGeom prst="rect">
            <a:avLst/>
          </a:prstGeom>
        </p:spPr>
        <p:txBody>
          <a:bodyPr vert="horz" wrap="square" lIns="0" tIns="0" rIns="0" bIns="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Tree>
    <p:extLst>
      <p:ext uri="{BB962C8B-B14F-4D97-AF65-F5344CB8AC3E}">
        <p14:creationId xmlns:p14="http://schemas.microsoft.com/office/powerpoint/2010/main" val="2993035294"/>
      </p:ext>
    </p:extLst>
  </p:cSld>
  <p:clrMap bg1="lt1" tx1="dk1" bg2="lt2" tx2="dk2" accent1="accent1" accent2="accent2" accent3="accent3" accent4="accent4" accent5="accent5" accent6="accent6" hlink="hlink" folHlink="folHlink"/>
  <p:sldLayoutIdLst>
    <p:sldLayoutId id="2147483660" r:id="rId1"/>
    <p:sldLayoutId id="2147483712" r:id="rId2"/>
    <p:sldLayoutId id="2147483656" r:id="rId3"/>
    <p:sldLayoutId id="2147483706" r:id="rId4"/>
    <p:sldLayoutId id="2147483718" r:id="rId5"/>
    <p:sldLayoutId id="2147483710" r:id="rId6"/>
    <p:sldLayoutId id="2147483720" r:id="rId7"/>
    <p:sldLayoutId id="2147483709" r:id="rId8"/>
    <p:sldLayoutId id="2147483716" r:id="rId9"/>
    <p:sldLayoutId id="2147483691" r:id="rId10"/>
    <p:sldLayoutId id="2147483688" r:id="rId11"/>
    <p:sldLayoutId id="2147483721" r:id="rId12"/>
    <p:sldLayoutId id="2147483715" r:id="rId13"/>
  </p:sldLayoutIdLst>
  <p:txStyles>
    <p:titleStyle>
      <a:lvl1pPr algn="l" defTabSz="457200" rtl="0" eaLnBrk="1" latinLnBrk="0" hangingPunct="1">
        <a:lnSpc>
          <a:spcPts val="3300"/>
        </a:lnSpc>
        <a:spcBef>
          <a:spcPct val="0"/>
        </a:spcBef>
        <a:buNone/>
        <a:defRPr sz="3200" b="1" kern="1200">
          <a:solidFill>
            <a:schemeClr val="tx1"/>
          </a:solidFill>
          <a:latin typeface="Arial"/>
          <a:ea typeface="+mj-ea"/>
          <a:cs typeface="Arial"/>
        </a:defRPr>
      </a:lvl1pPr>
    </p:titleStyle>
    <p:bodyStyle>
      <a:lvl1pPr marL="177800" indent="-177800" algn="l" defTabSz="457200" rtl="0" eaLnBrk="1" latinLnBrk="0" hangingPunct="1">
        <a:lnSpc>
          <a:spcPts val="2100"/>
        </a:lnSpc>
        <a:spcBef>
          <a:spcPts val="0"/>
        </a:spcBef>
        <a:spcAft>
          <a:spcPts val="1200"/>
        </a:spcAft>
        <a:buFont typeface="Arial"/>
        <a:buChar char="•"/>
        <a:defRPr sz="1700" kern="1200">
          <a:solidFill>
            <a:schemeClr val="tx1"/>
          </a:solidFill>
          <a:latin typeface="Arial"/>
          <a:ea typeface="+mn-ea"/>
          <a:cs typeface="Arial"/>
        </a:defRPr>
      </a:lvl1pPr>
      <a:lvl2pPr marL="576000" indent="-180000" algn="l" defTabSz="457200" rtl="0" eaLnBrk="1" latinLnBrk="0" hangingPunct="1">
        <a:lnSpc>
          <a:spcPts val="2100"/>
        </a:lnSpc>
        <a:spcBef>
          <a:spcPts val="0"/>
        </a:spcBef>
        <a:spcAft>
          <a:spcPts val="1200"/>
        </a:spcAft>
        <a:buFont typeface="Lucida Grande"/>
        <a:buChar char="–"/>
        <a:defRPr sz="1700" kern="1200">
          <a:solidFill>
            <a:schemeClr val="tx1"/>
          </a:solidFill>
          <a:latin typeface="Arial"/>
          <a:ea typeface="+mn-ea"/>
          <a:cs typeface="Arial"/>
        </a:defRPr>
      </a:lvl2pPr>
      <a:lvl3pPr marL="936000" indent="-180000" algn="l" defTabSz="457200" rtl="0" eaLnBrk="1" latinLnBrk="0" hangingPunct="1">
        <a:lnSpc>
          <a:spcPts val="2100"/>
        </a:lnSpc>
        <a:spcBef>
          <a:spcPts val="0"/>
        </a:spcBef>
        <a:spcAft>
          <a:spcPts val="1200"/>
        </a:spcAft>
        <a:buSzPct val="60000"/>
        <a:buFont typeface="Courier New"/>
        <a:buChar char="o"/>
        <a:defRPr sz="1700" kern="1200">
          <a:solidFill>
            <a:schemeClr val="tx1"/>
          </a:solidFill>
          <a:latin typeface="Arial"/>
          <a:ea typeface="+mn-ea"/>
          <a:cs typeface="Arial"/>
        </a:defRPr>
      </a:lvl3pPr>
      <a:lvl4pPr marL="1296000" indent="-180000" algn="l" defTabSz="457200" rtl="0" eaLnBrk="1" latinLnBrk="0" hangingPunct="1">
        <a:lnSpc>
          <a:spcPts val="2100"/>
        </a:lnSpc>
        <a:spcBef>
          <a:spcPts val="0"/>
        </a:spcBef>
        <a:spcAft>
          <a:spcPts val="1200"/>
        </a:spcAft>
        <a:buSzPct val="100000"/>
        <a:buFont typeface="Lucida Grande"/>
        <a:buChar char="–"/>
        <a:defRPr sz="1700" kern="1200">
          <a:solidFill>
            <a:schemeClr val="tx1"/>
          </a:solidFill>
          <a:latin typeface="Arial"/>
          <a:ea typeface="+mn-ea"/>
          <a:cs typeface="Arial"/>
        </a:defRPr>
      </a:lvl4pPr>
      <a:lvl5pPr marL="1656000" indent="-180000" algn="l" defTabSz="457200" rtl="0" eaLnBrk="1" latinLnBrk="0" hangingPunct="1">
        <a:lnSpc>
          <a:spcPts val="2100"/>
        </a:lnSpc>
        <a:spcBef>
          <a:spcPts val="0"/>
        </a:spcBef>
        <a:spcAft>
          <a:spcPts val="1200"/>
        </a:spcAft>
        <a:buFont typeface="Arial"/>
        <a:buChar char="–"/>
        <a:defRPr sz="17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4911" y="379811"/>
            <a:ext cx="7412952" cy="748902"/>
          </a:xfrm>
          <a:prstGeom prst="rect">
            <a:avLst/>
          </a:prstGeom>
        </p:spPr>
        <p:txBody>
          <a:bodyPr vert="horz" lIns="0" tIns="0" rIns="0" bIns="0" rtlCol="0" anchor="b">
            <a:noAutofit/>
          </a:body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5" name="Text Placeholder 2"/>
          <p:cNvSpPr>
            <a:spLocks noGrp="1"/>
          </p:cNvSpPr>
          <p:nvPr>
            <p:ph type="body" idx="1"/>
          </p:nvPr>
        </p:nvSpPr>
        <p:spPr>
          <a:xfrm>
            <a:off x="1563688" y="1379389"/>
            <a:ext cx="6733382" cy="3041843"/>
          </a:xfrm>
          <a:prstGeom prst="rect">
            <a:avLst/>
          </a:prstGeom>
        </p:spPr>
        <p:txBody>
          <a:bodyPr vert="horz" lIns="91440" tIns="45720" rIns="91440" bIns="45720" rtlCol="0">
            <a:noAutofit/>
          </a:body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pic>
        <p:nvPicPr>
          <p:cNvPr id="6" name="Picture 5" descr="TURKUABO_WHITE-01.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429907" y="4421231"/>
            <a:ext cx="1021572" cy="535215"/>
          </a:xfrm>
          <a:prstGeom prst="rect">
            <a:avLst/>
          </a:prstGeom>
        </p:spPr>
      </p:pic>
    </p:spTree>
    <p:extLst>
      <p:ext uri="{BB962C8B-B14F-4D97-AF65-F5344CB8AC3E}">
        <p14:creationId xmlns:p14="http://schemas.microsoft.com/office/powerpoint/2010/main" val="2568071238"/>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Lst>
  <p:txStyles>
    <p:titleStyle>
      <a:lvl1pPr algn="l" defTabSz="457189" rtl="0" eaLnBrk="1" latinLnBrk="0" hangingPunct="1">
        <a:lnSpc>
          <a:spcPts val="3300"/>
        </a:lnSpc>
        <a:spcBef>
          <a:spcPct val="0"/>
        </a:spcBef>
        <a:buNone/>
        <a:defRPr sz="3200" b="1" kern="1200">
          <a:solidFill>
            <a:schemeClr val="bg1"/>
          </a:solidFill>
          <a:latin typeface="Arial"/>
          <a:ea typeface="+mj-ea"/>
          <a:cs typeface="Arial"/>
        </a:defRPr>
      </a:lvl1pPr>
    </p:titleStyle>
    <p:bodyStyle>
      <a:lvl1pPr marL="0" indent="0" algn="l" defTabSz="457189" rtl="0" eaLnBrk="1" latinLnBrk="0" hangingPunct="1">
        <a:lnSpc>
          <a:spcPts val="2100"/>
        </a:lnSpc>
        <a:spcBef>
          <a:spcPts val="0"/>
        </a:spcBef>
        <a:spcAft>
          <a:spcPts val="1200"/>
        </a:spcAft>
        <a:buFont typeface="Arial"/>
        <a:buNone/>
        <a:defRPr sz="1700" kern="1200">
          <a:solidFill>
            <a:schemeClr val="tx1"/>
          </a:solidFill>
          <a:latin typeface="Arial"/>
          <a:ea typeface="+mn-ea"/>
          <a:cs typeface="Arial"/>
        </a:defRPr>
      </a:lvl1pPr>
      <a:lvl2pPr marL="143996" indent="-179996" algn="l" defTabSz="457189" rtl="0" eaLnBrk="1" latinLnBrk="0" hangingPunct="1">
        <a:lnSpc>
          <a:spcPts val="2100"/>
        </a:lnSpc>
        <a:spcBef>
          <a:spcPts val="0"/>
        </a:spcBef>
        <a:spcAft>
          <a:spcPts val="1200"/>
        </a:spcAft>
        <a:buFont typeface="Arial"/>
        <a:buChar char="•"/>
        <a:defRPr sz="1700" kern="1200">
          <a:solidFill>
            <a:schemeClr val="tx1"/>
          </a:solidFill>
          <a:latin typeface="Arial"/>
          <a:ea typeface="+mn-ea"/>
          <a:cs typeface="Arial"/>
        </a:defRPr>
      </a:lvl2pPr>
      <a:lvl3pPr marL="539987" indent="-179996" algn="l" defTabSz="457189" rtl="0" eaLnBrk="1" latinLnBrk="0" hangingPunct="1">
        <a:lnSpc>
          <a:spcPts val="2100"/>
        </a:lnSpc>
        <a:spcBef>
          <a:spcPts val="0"/>
        </a:spcBef>
        <a:spcAft>
          <a:spcPts val="1200"/>
        </a:spcAft>
        <a:buFont typeface="Lucida Grande"/>
        <a:buChar char="–"/>
        <a:defRPr sz="1700" kern="1200">
          <a:solidFill>
            <a:schemeClr val="tx1"/>
          </a:solidFill>
          <a:latin typeface="Arial"/>
          <a:ea typeface="+mn-ea"/>
          <a:cs typeface="Arial"/>
        </a:defRPr>
      </a:lvl3pPr>
      <a:lvl4pPr marL="899978" indent="-179996" algn="l" defTabSz="457189" rtl="0" eaLnBrk="1" latinLnBrk="0" hangingPunct="1">
        <a:lnSpc>
          <a:spcPts val="2100"/>
        </a:lnSpc>
        <a:spcBef>
          <a:spcPts val="0"/>
        </a:spcBef>
        <a:spcAft>
          <a:spcPts val="1200"/>
        </a:spcAft>
        <a:buSzPct val="60000"/>
        <a:buFont typeface="Courier New"/>
        <a:buChar char="o"/>
        <a:defRPr sz="1700" kern="1200">
          <a:solidFill>
            <a:schemeClr val="tx1"/>
          </a:solidFill>
          <a:latin typeface="Arial"/>
          <a:ea typeface="+mn-ea"/>
          <a:cs typeface="Arial"/>
        </a:defRPr>
      </a:lvl4pPr>
      <a:lvl5pPr marL="1259969" indent="-179996" algn="l" defTabSz="457189" rtl="0" eaLnBrk="1" latinLnBrk="0" hangingPunct="1">
        <a:lnSpc>
          <a:spcPts val="2100"/>
        </a:lnSpc>
        <a:spcBef>
          <a:spcPts val="0"/>
        </a:spcBef>
        <a:spcAft>
          <a:spcPts val="1200"/>
        </a:spcAft>
        <a:buFont typeface="Arial"/>
        <a:buChar char="–"/>
        <a:defRPr sz="1700" kern="1200">
          <a:solidFill>
            <a:schemeClr val="tx1"/>
          </a:solidFill>
          <a:latin typeface="Arial"/>
          <a:ea typeface="+mn-ea"/>
          <a:cs typeface="Arial"/>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89B6EE-29C1-4D98-B768-9E18C2607963}"/>
              </a:ext>
            </a:extLst>
          </p:cNvPr>
          <p:cNvSpPr>
            <a:spLocks noGrp="1"/>
          </p:cNvSpPr>
          <p:nvPr>
            <p:ph type="ctrTitle"/>
          </p:nvPr>
        </p:nvSpPr>
        <p:spPr>
          <a:xfrm>
            <a:off x="883664" y="1976659"/>
            <a:ext cx="7591825" cy="1378901"/>
          </a:xfrm>
        </p:spPr>
        <p:txBody>
          <a:bodyPr/>
          <a:lstStyle/>
          <a:p>
            <a:r>
              <a:rPr lang="fi-FI" sz="4400" noProof="0" dirty="0"/>
              <a:t>Millainen olisi unelmien Karhunaukion koulu?</a:t>
            </a:r>
            <a:endParaRPr lang="fi-FI" sz="4400" dirty="0"/>
          </a:p>
        </p:txBody>
      </p:sp>
      <p:sp>
        <p:nvSpPr>
          <p:cNvPr id="3" name="Tekstiruutu 2">
            <a:extLst>
              <a:ext uri="{FF2B5EF4-FFF2-40B4-BE49-F238E27FC236}">
                <a16:creationId xmlns:a16="http://schemas.microsoft.com/office/drawing/2014/main" id="{96DCE3E0-7A65-4DC0-8121-EF9CD20A8CF3}"/>
              </a:ext>
            </a:extLst>
          </p:cNvPr>
          <p:cNvSpPr txBox="1"/>
          <p:nvPr/>
        </p:nvSpPr>
        <p:spPr>
          <a:xfrm>
            <a:off x="791456" y="3786114"/>
            <a:ext cx="6239435" cy="646331"/>
          </a:xfrm>
          <a:prstGeom prst="rect">
            <a:avLst/>
          </a:prstGeom>
          <a:noFill/>
        </p:spPr>
        <p:txBody>
          <a:bodyPr wrap="square" rtlCol="0">
            <a:spAutoFit/>
          </a:bodyPr>
          <a:lstStyle/>
          <a:p>
            <a:r>
              <a:rPr lang="fi-FI" b="1" dirty="0" err="1">
                <a:solidFill>
                  <a:schemeClr val="bg1"/>
                </a:solidFill>
              </a:rPr>
              <a:t>Kerrokantasi</a:t>
            </a:r>
            <a:r>
              <a:rPr lang="fi-FI" b="1" dirty="0">
                <a:solidFill>
                  <a:schemeClr val="bg1"/>
                </a:solidFill>
              </a:rPr>
              <a:t>-kysely 10.1.-28.2.2022</a:t>
            </a:r>
          </a:p>
          <a:p>
            <a:r>
              <a:rPr lang="fi-FI" b="1" dirty="0">
                <a:solidFill>
                  <a:schemeClr val="bg1"/>
                </a:solidFill>
              </a:rPr>
              <a:t>Kommentteja 453. </a:t>
            </a:r>
          </a:p>
        </p:txBody>
      </p:sp>
    </p:spTree>
    <p:extLst>
      <p:ext uri="{BB962C8B-B14F-4D97-AF65-F5344CB8AC3E}">
        <p14:creationId xmlns:p14="http://schemas.microsoft.com/office/powerpoint/2010/main" val="1897624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F2511302-C234-4F37-8B5B-D43A09213974}"/>
              </a:ext>
            </a:extLst>
          </p:cNvPr>
          <p:cNvSpPr>
            <a:spLocks noGrp="1"/>
          </p:cNvSpPr>
          <p:nvPr>
            <p:ph type="body" idx="1"/>
          </p:nvPr>
        </p:nvSpPr>
        <p:spPr>
          <a:xfrm>
            <a:off x="545567" y="330413"/>
            <a:ext cx="7959070" cy="4090818"/>
          </a:xfrm>
        </p:spPr>
        <p:txBody>
          <a:bodyPr/>
          <a:lstStyle/>
          <a:p>
            <a:r>
              <a:rPr lang="fi-FI" dirty="0"/>
              <a:t>Riittävästi tilaa. Toivottavasti ei rakenneta jo valmiiksi liian pientä mitä </a:t>
            </a:r>
            <a:r>
              <a:rPr lang="fi-FI" dirty="0" err="1"/>
              <a:t>esim</a:t>
            </a:r>
            <a:r>
              <a:rPr lang="fi-FI" dirty="0"/>
              <a:t> Ypsilon on. Mahdollisille pienluokille normaalikokoiset luokkatilat, eikä mitään koppeja.</a:t>
            </a:r>
          </a:p>
          <a:p>
            <a:r>
              <a:rPr lang="fi-FI" dirty="0"/>
              <a:t>Iltapäivätoiminta otetaan hyvin huomioon tiloineen ja omine ulko-ovineen.</a:t>
            </a:r>
          </a:p>
          <a:p>
            <a:r>
              <a:rPr lang="fi-FI" dirty="0"/>
              <a:t>Riittävästi luokkatiloja, ei avonaista tilaa, jossa on vaikea keskittyä.</a:t>
            </a:r>
          </a:p>
          <a:p>
            <a:r>
              <a:rPr lang="fi-FI" dirty="0"/>
              <a:t>Kaappeja/isoja lokeroita, joihin mahtuu tavarat turvallisesti säilöön. Omat tilat rauhoittumiseen ja lepoon sekä vastavuoroisesti paikka/paikkoja, joissa voi purkaa energiaa!</a:t>
            </a:r>
          </a:p>
          <a:p>
            <a:r>
              <a:rPr lang="fi-FI" dirty="0"/>
              <a:t>Tiloja, joita saisi käyttää myös koulun jälkeen</a:t>
            </a:r>
          </a:p>
          <a:p>
            <a:r>
              <a:rPr lang="fi-FI" dirty="0"/>
              <a:t>Värikäs ja nykyaikainen, selkeä sekä esteetön. Tulisi olla erilliset siivet/kerrokset sekä </a:t>
            </a:r>
            <a:r>
              <a:rPr lang="fi-FI" dirty="0" err="1"/>
              <a:t>ylä</a:t>
            </a:r>
            <a:r>
              <a:rPr lang="fi-FI" dirty="0"/>
              <a:t> että ala-asteelle.</a:t>
            </a:r>
          </a:p>
          <a:p>
            <a:endParaRPr lang="fi-FI" dirty="0"/>
          </a:p>
        </p:txBody>
      </p:sp>
    </p:spTree>
    <p:extLst>
      <p:ext uri="{BB962C8B-B14F-4D97-AF65-F5344CB8AC3E}">
        <p14:creationId xmlns:p14="http://schemas.microsoft.com/office/powerpoint/2010/main" val="123450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91598E92-BD04-4DD2-8C10-0013B19D2CEC}"/>
              </a:ext>
            </a:extLst>
          </p:cNvPr>
          <p:cNvSpPr>
            <a:spLocks noGrp="1"/>
          </p:cNvSpPr>
          <p:nvPr>
            <p:ph type="body" idx="1"/>
          </p:nvPr>
        </p:nvSpPr>
        <p:spPr>
          <a:xfrm>
            <a:off x="668512" y="1191025"/>
            <a:ext cx="8005174" cy="4136922"/>
          </a:xfrm>
        </p:spPr>
        <p:txBody>
          <a:bodyPr/>
          <a:lstStyle/>
          <a:p>
            <a:r>
              <a:rPr lang="fi-FI" dirty="0"/>
              <a:t>Turvallisuus huomioon. Helposti valvottavat tilat.</a:t>
            </a:r>
          </a:p>
          <a:p>
            <a:r>
              <a:rPr lang="fi-FI" dirty="0"/>
              <a:t>Lapset eivät hyödy ”avokonttorista”. Eläinavusteinen opetus tulisi huomioida tiloissa.</a:t>
            </a:r>
          </a:p>
          <a:p>
            <a:r>
              <a:rPr lang="fi-FI" dirty="0"/>
              <a:t>Avara ruokala, josta voisi myös ostaa välipalaa, oleskelutilaa oppilaille, </a:t>
            </a:r>
            <a:r>
              <a:rPr lang="fi-FI" dirty="0" err="1"/>
              <a:t>puu-ja</a:t>
            </a:r>
            <a:r>
              <a:rPr lang="fi-FI" dirty="0"/>
              <a:t> käsityöluokat, kotitalousluokka, nuorisotilat </a:t>
            </a:r>
            <a:r>
              <a:rPr lang="fi-FI" dirty="0" err="1"/>
              <a:t>ala-ja</a:t>
            </a:r>
            <a:r>
              <a:rPr lang="fi-FI" dirty="0"/>
              <a:t> yläasteelle sekä kirjasto, joka palvelee koululaisten lisäksi alueen asukkaita. </a:t>
            </a:r>
          </a:p>
          <a:p>
            <a:r>
              <a:rPr lang="fi-FI" dirty="0"/>
              <a:t>Akustiikka huomioitu, jotta minimoidaan kakofonia ja siten oppilaiden ja henkilökunnan hyvinvointi.</a:t>
            </a:r>
          </a:p>
          <a:p>
            <a:endParaRPr lang="fi-FI" dirty="0"/>
          </a:p>
        </p:txBody>
      </p:sp>
    </p:spTree>
    <p:extLst>
      <p:ext uri="{BB962C8B-B14F-4D97-AF65-F5344CB8AC3E}">
        <p14:creationId xmlns:p14="http://schemas.microsoft.com/office/powerpoint/2010/main" val="202682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9BA6C1-61CB-41D3-8F36-F7BAEDBACB41}"/>
              </a:ext>
            </a:extLst>
          </p:cNvPr>
          <p:cNvSpPr>
            <a:spLocks noGrp="1"/>
          </p:cNvSpPr>
          <p:nvPr>
            <p:ph type="title"/>
          </p:nvPr>
        </p:nvSpPr>
        <p:spPr>
          <a:xfrm>
            <a:off x="770527" y="2303026"/>
            <a:ext cx="7826318" cy="536498"/>
          </a:xfrm>
        </p:spPr>
        <p:txBody>
          <a:bodyPr/>
          <a:lstStyle/>
          <a:p>
            <a:r>
              <a:rPr lang="fi-FI" dirty="0"/>
              <a:t>Muut toiveet kouluun liittyen</a:t>
            </a:r>
          </a:p>
        </p:txBody>
      </p:sp>
    </p:spTree>
    <p:extLst>
      <p:ext uri="{BB962C8B-B14F-4D97-AF65-F5344CB8AC3E}">
        <p14:creationId xmlns:p14="http://schemas.microsoft.com/office/powerpoint/2010/main" val="47353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D0032E-70A1-4B29-9D07-B69F129226FE}"/>
              </a:ext>
            </a:extLst>
          </p:cNvPr>
          <p:cNvSpPr>
            <a:spLocks noGrp="1"/>
          </p:cNvSpPr>
          <p:nvPr>
            <p:ph type="title"/>
          </p:nvPr>
        </p:nvSpPr>
        <p:spPr/>
        <p:txBody>
          <a:bodyPr/>
          <a:lstStyle/>
          <a:p>
            <a:r>
              <a:rPr lang="fi-FI" dirty="0"/>
              <a:t>Usein toistuvia kommentteja</a:t>
            </a:r>
          </a:p>
        </p:txBody>
      </p:sp>
      <p:sp>
        <p:nvSpPr>
          <p:cNvPr id="3" name="Tekstin paikkamerkki 2">
            <a:extLst>
              <a:ext uri="{FF2B5EF4-FFF2-40B4-BE49-F238E27FC236}">
                <a16:creationId xmlns:a16="http://schemas.microsoft.com/office/drawing/2014/main" id="{DCA8851E-5140-4235-9DC7-CE2E99FA8DCF}"/>
              </a:ext>
            </a:extLst>
          </p:cNvPr>
          <p:cNvSpPr>
            <a:spLocks noGrp="1"/>
          </p:cNvSpPr>
          <p:nvPr>
            <p:ph type="body" idx="1"/>
          </p:nvPr>
        </p:nvSpPr>
        <p:spPr/>
        <p:txBody>
          <a:bodyPr/>
          <a:lstStyle/>
          <a:p>
            <a:r>
              <a:rPr lang="fi-FI" dirty="0"/>
              <a:t>Vastustetaan isoja kouluja.</a:t>
            </a:r>
          </a:p>
          <a:p>
            <a:r>
              <a:rPr lang="fi-FI" dirty="0"/>
              <a:t>Tontti ja paikka koetaan liian pieneksi ja märäksi.</a:t>
            </a:r>
          </a:p>
          <a:p>
            <a:r>
              <a:rPr lang="fi-FI" dirty="0"/>
              <a:t>Lisääntynyt liikenne ja parkkipaikkojen vähyys mietityttää.</a:t>
            </a:r>
          </a:p>
          <a:p>
            <a:r>
              <a:rPr lang="fi-FI" dirty="0"/>
              <a:t>Kupittaan liikuntapaikat koettiin ylivertaisiksi ja Vasaramäen liikuntalinjojen jatko huolestuttaa. </a:t>
            </a:r>
          </a:p>
          <a:p>
            <a:r>
              <a:rPr lang="fi-FI" dirty="0"/>
              <a:t>Osallisuus koetaan huonoksi.</a:t>
            </a:r>
          </a:p>
          <a:p>
            <a:endParaRPr lang="fi-FI" dirty="0"/>
          </a:p>
        </p:txBody>
      </p:sp>
    </p:spTree>
    <p:extLst>
      <p:ext uri="{BB962C8B-B14F-4D97-AF65-F5344CB8AC3E}">
        <p14:creationId xmlns:p14="http://schemas.microsoft.com/office/powerpoint/2010/main" val="139012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5325F80C-3C86-4A18-857F-3E5A281D1A51}"/>
              </a:ext>
            </a:extLst>
          </p:cNvPr>
          <p:cNvSpPr>
            <a:spLocks noGrp="1"/>
          </p:cNvSpPr>
          <p:nvPr>
            <p:ph type="body" idx="1"/>
          </p:nvPr>
        </p:nvSpPr>
        <p:spPr>
          <a:xfrm>
            <a:off x="407255" y="284310"/>
            <a:ext cx="8097382" cy="4136922"/>
          </a:xfrm>
        </p:spPr>
        <p:txBody>
          <a:bodyPr/>
          <a:lstStyle/>
          <a:p>
            <a:r>
              <a:rPr lang="fi-FI" dirty="0"/>
              <a:t>Ideaali on tietenkin säilyttää koulu Vasaramäen alueella sijainnin ja liikuntapaikkojen sijainnin takia ! Mikäli tarvitsee siirtää, niin Skanssin alueella on hyvin tilaa. </a:t>
            </a:r>
          </a:p>
          <a:p>
            <a:r>
              <a:rPr lang="fi-FI" dirty="0"/>
              <a:t>Järjettömän ahdas paikka yhtenäiskoululle. </a:t>
            </a:r>
          </a:p>
          <a:p>
            <a:r>
              <a:rPr lang="fi-FI" dirty="0"/>
              <a:t>Yläkoulun tulee säilyä Vasaramäessä. Olympiakomitean arvostamaa liikuntalinjaa ei saa turmella. Ylisuuret yksiköt eivät edistä oppimista. Tämä esitys on mielivaltainen.</a:t>
            </a:r>
          </a:p>
          <a:p>
            <a:r>
              <a:rPr lang="fi-FI" dirty="0"/>
              <a:t>Yläkoulun tulisi pysyä jatkossakin Vasaramäessä. En näe yhtään syytä, miksi lapseni lähtisivät kouluun Lausteelle, ja saman olen kuullut kaikilta muiltakin perheiltä. Koululla on keskeinen sijainti liikuntalinjaa ja bussiyhteyksiäkin ajatellen.</a:t>
            </a:r>
          </a:p>
          <a:p>
            <a:r>
              <a:rPr lang="fi-FI" dirty="0"/>
              <a:t>Uusi koulu tulisi ehdottomasti sijoittaa Vasaramäkeen kuten aiempi koulu. Isojen yhtenäiskoulujen maine on tunnetusti huono ja aiheuttaa lapsille turvattomuuden tunnetta.</a:t>
            </a:r>
          </a:p>
          <a:p>
            <a:pPr marL="0" indent="0">
              <a:buNone/>
            </a:pPr>
            <a:endParaRPr lang="fi-FI" dirty="0"/>
          </a:p>
        </p:txBody>
      </p:sp>
    </p:spTree>
    <p:extLst>
      <p:ext uri="{BB962C8B-B14F-4D97-AF65-F5344CB8AC3E}">
        <p14:creationId xmlns:p14="http://schemas.microsoft.com/office/powerpoint/2010/main" val="1918152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D6D9BEF8-5A6B-4288-9B54-48F069A47098}"/>
              </a:ext>
            </a:extLst>
          </p:cNvPr>
          <p:cNvSpPr>
            <a:spLocks noGrp="1"/>
          </p:cNvSpPr>
          <p:nvPr>
            <p:ph type="body" idx="1"/>
          </p:nvPr>
        </p:nvSpPr>
        <p:spPr>
          <a:xfrm>
            <a:off x="330413" y="0"/>
            <a:ext cx="8174223" cy="4421231"/>
          </a:xfrm>
        </p:spPr>
        <p:txBody>
          <a:bodyPr/>
          <a:lstStyle/>
          <a:p>
            <a:endParaRPr lang="fi-FI" dirty="0"/>
          </a:p>
          <a:p>
            <a:r>
              <a:rPr lang="fi-FI" dirty="0"/>
              <a:t>Koulureitti tulisi tehdä mahdollisimman turvalliseksi kaikilta eri alueilta saapuville lapsille.</a:t>
            </a:r>
          </a:p>
          <a:p>
            <a:r>
              <a:rPr lang="fi-FI" dirty="0"/>
              <a:t>Suunnitellun koulun </a:t>
            </a:r>
            <a:r>
              <a:rPr lang="fi-FI" dirty="0" err="1"/>
              <a:t>saavutettuus</a:t>
            </a:r>
            <a:r>
              <a:rPr lang="fi-FI" dirty="0"/>
              <a:t> on keskustasta ja muilta alueilta tulevia ajatellen onneton. Käytännössä Karhunaukion pohjoispuolelta oppilaat tulevat suuntaamaan keskustan kouluihin. Suunnitelma jättää aikamoisen aukon Kupittaan kohdalle.</a:t>
            </a:r>
          </a:p>
          <a:p>
            <a:r>
              <a:rPr lang="fi-FI" dirty="0"/>
              <a:t>"En ymmärrä Karhunaukion koulun puolesta esitettyä segregaation vähentämiseen liittyvää argumenttia. Vasaramäen yläkoulua käyvät lähikoulunaan tälläkin hetkellä sekä Lausteen, Huhkolan että Vasaramäen nuoret. </a:t>
            </a:r>
          </a:p>
          <a:p>
            <a:r>
              <a:rPr lang="fi-FI" dirty="0"/>
              <a:t>Segregaatiota vähennetään kouluissa pitämällä luokkakoot järkevinä ja palkkaamalla riittävästi henkilökuntaa, jotta tukea tarvitsevat pysyvät mukana yhteiskunnassa. Jättiläiskoulu jonkun ojan varressa ei edistä yhdenkään lapsen koulutietä, oli hänen taustansa mikä tahansa."</a:t>
            </a:r>
          </a:p>
        </p:txBody>
      </p:sp>
    </p:spTree>
    <p:extLst>
      <p:ext uri="{BB962C8B-B14F-4D97-AF65-F5344CB8AC3E}">
        <p14:creationId xmlns:p14="http://schemas.microsoft.com/office/powerpoint/2010/main" val="3757706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EAE2D6D1-410C-4719-869A-A2627D16A073}"/>
              </a:ext>
            </a:extLst>
          </p:cNvPr>
          <p:cNvSpPr>
            <a:spLocks noGrp="1"/>
          </p:cNvSpPr>
          <p:nvPr>
            <p:ph type="body" idx="1"/>
          </p:nvPr>
        </p:nvSpPr>
        <p:spPr>
          <a:xfrm>
            <a:off x="330413" y="192101"/>
            <a:ext cx="8174223" cy="4229130"/>
          </a:xfrm>
        </p:spPr>
        <p:txBody>
          <a:bodyPr/>
          <a:lstStyle/>
          <a:p>
            <a:r>
              <a:rPr lang="fi-FI" dirty="0"/>
              <a:t>Pyöräily-yhteydet Huhkolaan Vasaramäestä eivät oikein paremmat voisi olla. Helposti polkee, molempiin suuntiin.</a:t>
            </a:r>
          </a:p>
          <a:p>
            <a:r>
              <a:rPr lang="fi-FI" dirty="0"/>
              <a:t>Pitää huomioida niitä lapsia, jotka kulkee </a:t>
            </a:r>
            <a:r>
              <a:rPr lang="fi-FI" dirty="0" err="1"/>
              <a:t>esim</a:t>
            </a:r>
            <a:r>
              <a:rPr lang="fi-FI" dirty="0"/>
              <a:t> bussilla että siirtyminen bussipysäkiltä kouluun pihalle olisi mahdollisimman turvallista.  Lisäksi kävelytiet ja suojatiet kuntoon lapsille jotka kävelee kouluun.</a:t>
            </a:r>
          </a:p>
          <a:p>
            <a:r>
              <a:rPr lang="fi-FI" dirty="0"/>
              <a:t>Mikä tarkemmin ottaen vasaramäkeläisiä sitten pelottaa? Oletko miettinyt, että demonisoimiesi alueiden ihan tavalliset lapset lukevat näitä kommentteja? Tunnen nämä alueet ja paljon ihmisiä täältä. Jos sinäkin tuntisit, olisit luultavasti eri mieltä. Älä pelkää, vasaramäkeläinen!</a:t>
            </a:r>
          </a:p>
          <a:p>
            <a:r>
              <a:rPr lang="fi-FI" dirty="0"/>
              <a:t>Hienoa, että Karhunaukiolle tulle koulu. Siihen pääsee helposti Huhkolasta, Vaalasta, Lausteelta, Skanssista ja Kupittaaltakin. </a:t>
            </a:r>
            <a:r>
              <a:rPr lang="fi-FI" dirty="0" err="1"/>
              <a:t>Skansiin</a:t>
            </a:r>
            <a:r>
              <a:rPr lang="fi-FI" dirty="0"/>
              <a:t> koulu olisi järjestönä laittaa, koska siellä ei ole lapsiakaan. Turvalliset koulumatkat ovat tärkeitä.</a:t>
            </a:r>
          </a:p>
          <a:p>
            <a:r>
              <a:rPr lang="fi-FI" dirty="0"/>
              <a:t>Alueen lapsilta kannattaa kysyä myös ideoita, mitä kouluun haluttaisiin pihalle ja sisätiloihin. He siellä opiskelevat.</a:t>
            </a:r>
          </a:p>
          <a:p>
            <a:endParaRPr lang="fi-FI" dirty="0"/>
          </a:p>
        </p:txBody>
      </p:sp>
    </p:spTree>
    <p:extLst>
      <p:ext uri="{BB962C8B-B14F-4D97-AF65-F5344CB8AC3E}">
        <p14:creationId xmlns:p14="http://schemas.microsoft.com/office/powerpoint/2010/main" val="3716924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A5B905C2-4B8B-421D-BC11-E6E370A0880C}"/>
              </a:ext>
            </a:extLst>
          </p:cNvPr>
          <p:cNvSpPr>
            <a:spLocks noGrp="1"/>
          </p:cNvSpPr>
          <p:nvPr>
            <p:ph type="body" idx="1"/>
          </p:nvPr>
        </p:nvSpPr>
        <p:spPr>
          <a:xfrm>
            <a:off x="376519" y="476410"/>
            <a:ext cx="8128118" cy="3944821"/>
          </a:xfrm>
        </p:spPr>
        <p:txBody>
          <a:bodyPr/>
          <a:lstStyle/>
          <a:p>
            <a:r>
              <a:rPr lang="fi-FI" dirty="0"/>
              <a:t>On mahtavaa, että meitä Huhkola-Lauste-Vaalan asukkaita on kuultu kouluasiassa. Karhunaukion alue on vaihtoehdoista ehdottomasti paras ja palvelee alueen asukkaita erinomaisesti mm. loistavien kulkuyhteyksien vuoksi. Tähän kouluun on joka suunnasta näppärä kulkea. </a:t>
            </a:r>
          </a:p>
          <a:p>
            <a:r>
              <a:rPr lang="fi-FI" dirty="0"/>
              <a:t>Erityisen arvokasta on tulevan koulun merkitys alueellisen eriytymisen ja ennakkoluulojen vähentämisen kannalta.</a:t>
            </a:r>
          </a:p>
          <a:p>
            <a:r>
              <a:rPr lang="fi-FI" dirty="0"/>
              <a:t>Kouluruokailuun on panostettava! Laatia, kotimaisia raaka-aineita, lähiruokaa, ja ennen kaikkea maukasta ruokaa. Myös astiat, siisteys, puhtaus, tilojen viihtyisyys tärkeä.</a:t>
            </a:r>
          </a:p>
          <a:p>
            <a:r>
              <a:rPr lang="fi-FI" dirty="0"/>
              <a:t>Aivan todella käsittämätön sijainti koululle. Rakentakaa se Skanssin pellolle, johon mahtuu niin autot, kuin urheilukenttä. Haluaisin myös tietää kuka/ketkä tätä sijaintia on/ovat ehdottaneet?</a:t>
            </a:r>
          </a:p>
          <a:p>
            <a:endParaRPr lang="fi-FI" dirty="0"/>
          </a:p>
        </p:txBody>
      </p:sp>
    </p:spTree>
    <p:extLst>
      <p:ext uri="{BB962C8B-B14F-4D97-AF65-F5344CB8AC3E}">
        <p14:creationId xmlns:p14="http://schemas.microsoft.com/office/powerpoint/2010/main" val="476520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BA67D5A9-FD01-4AF2-A173-06EAB107A008}"/>
              </a:ext>
            </a:extLst>
          </p:cNvPr>
          <p:cNvSpPr>
            <a:spLocks noGrp="1"/>
          </p:cNvSpPr>
          <p:nvPr>
            <p:ph type="body" idx="1"/>
          </p:nvPr>
        </p:nvSpPr>
        <p:spPr>
          <a:xfrm>
            <a:off x="678317" y="0"/>
            <a:ext cx="7826319" cy="4421231"/>
          </a:xfrm>
        </p:spPr>
        <p:txBody>
          <a:bodyPr/>
          <a:lstStyle/>
          <a:p>
            <a:r>
              <a:rPr lang="fi-FI" dirty="0"/>
              <a:t>Poropuisto ja alueen luonto tulee säilyttää. Kevyen liikenteen väylällä on ollut turvallista kulkea lasten kanssa ja ojan ylittävällä sillalla pääsee tutkimaan sorsia. Suunniteltu koulu pihoineen tulee aivan liian lähelle Poronkadun asuintaloja ja tuhoaa alueen lapsille rakkaan puiston ja ulkoilualueen.</a:t>
            </a:r>
          </a:p>
          <a:p>
            <a:r>
              <a:rPr lang="fi-FI" dirty="0"/>
              <a:t>Ei koulua Karhunaukiolle, kiitos. Erittäin huono idea. Olisi ahdas paikka koululle ja lisäisi vain turhaa liikennettä alueella.</a:t>
            </a:r>
          </a:p>
          <a:p>
            <a:r>
              <a:rPr lang="fi-FI" dirty="0"/>
              <a:t>Turussa on Suomen pahimpia integraatio-ongelmia. Kieltämättä ratkaistava on kysymys, miten Lausteen kehityssuunta saataisiin terveemmäksi eli </a:t>
            </a:r>
            <a:r>
              <a:rPr lang="fi-FI" dirty="0" err="1"/>
              <a:t>maahanmuuttaat</a:t>
            </a:r>
            <a:r>
              <a:rPr lang="fi-FI" dirty="0"/>
              <a:t> ja kantasuomalaiset vuorovaikutukseen keskenään. Tämä kouluratkaisu ei kuitenkaan mielestäni ratkaise ongelmaa. Valtaosa Vasaramäen oppilaista hakeutuu oletettavasti erityisluokille ja pyrkii välttämään nyt suunnitteilla olevaa koulua viimeiseen asti. Huhkolassa on rajallinen määrä lapsia per ikäluokka  ja näiden sekoittaminen </a:t>
            </a:r>
            <a:r>
              <a:rPr lang="fi-FI" dirty="0" err="1"/>
              <a:t>lausteelaisten</a:t>
            </a:r>
            <a:r>
              <a:rPr lang="fi-FI" dirty="0"/>
              <a:t> kanssa samaan kouluun ei vielä muuta suuntaa olennaisesti.</a:t>
            </a:r>
          </a:p>
          <a:p>
            <a:endParaRPr lang="fi-FI" dirty="0"/>
          </a:p>
          <a:p>
            <a:endParaRPr lang="fi-FI" dirty="0"/>
          </a:p>
          <a:p>
            <a:endParaRPr lang="fi-FI" dirty="0"/>
          </a:p>
        </p:txBody>
      </p:sp>
    </p:spTree>
    <p:extLst>
      <p:ext uri="{BB962C8B-B14F-4D97-AF65-F5344CB8AC3E}">
        <p14:creationId xmlns:p14="http://schemas.microsoft.com/office/powerpoint/2010/main" val="1609167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1378D2A3-88C7-41A3-97E2-4F8F732FF901}"/>
              </a:ext>
            </a:extLst>
          </p:cNvPr>
          <p:cNvSpPr>
            <a:spLocks noGrp="1"/>
          </p:cNvSpPr>
          <p:nvPr>
            <p:ph type="body" idx="1"/>
          </p:nvPr>
        </p:nvSpPr>
        <p:spPr>
          <a:xfrm>
            <a:off x="484095" y="315045"/>
            <a:ext cx="8020542" cy="4106186"/>
          </a:xfrm>
        </p:spPr>
        <p:txBody>
          <a:bodyPr/>
          <a:lstStyle/>
          <a:p>
            <a:r>
              <a:rPr lang="fi-FI" dirty="0"/>
              <a:t>Urheilupainotteisten oppilaiden osalta koulun siirto Karhunaukiolle on myös äärimmäisen huono ratkaisu. Tämän useat vastaajat ovat nostaneet täällä esiin. </a:t>
            </a:r>
          </a:p>
          <a:p>
            <a:r>
              <a:rPr lang="fi-FI" dirty="0"/>
              <a:t>Kommenteissa nousee myös esiin, ettei risteysalue täytä meluvaatimuksia koululle. Miten näistä säädöksistä voidaan poiketa?</a:t>
            </a:r>
          </a:p>
          <a:p>
            <a:r>
              <a:rPr lang="fi-FI" dirty="0"/>
              <a:t>Toivottavasti päätöksentekijät vastaavat näihin kuntalaisten esittämiin moniin huolenaiheisiin. Vahvempi osallistuminen olisi erittäin tärkeää hankkeen hyväksyttävyyden kannalta ja siinä kaupunki on nyt epäonnistunut. Toivottavaa olisi, että aiheesta järjestettäisiin mahdollisuus lapsille ja nuorille itselleen kertoa näkemyksensä. Voisivatko valtuutetut kutsua heitä kertomaan mielipiteensä?"</a:t>
            </a:r>
          </a:p>
          <a:p>
            <a:r>
              <a:rPr lang="fi-FI" dirty="0"/>
              <a:t>Koulu pitää rakentaa sinne missä on oppilaat. </a:t>
            </a:r>
          </a:p>
        </p:txBody>
      </p:sp>
    </p:spTree>
    <p:extLst>
      <p:ext uri="{BB962C8B-B14F-4D97-AF65-F5344CB8AC3E}">
        <p14:creationId xmlns:p14="http://schemas.microsoft.com/office/powerpoint/2010/main" val="253861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282A8F9-C22F-4D13-B2EF-7CC85231D89E}"/>
              </a:ext>
            </a:extLst>
          </p:cNvPr>
          <p:cNvSpPr>
            <a:spLocks noGrp="1"/>
          </p:cNvSpPr>
          <p:nvPr>
            <p:ph type="title"/>
          </p:nvPr>
        </p:nvSpPr>
        <p:spPr>
          <a:xfrm>
            <a:off x="758733" y="2308092"/>
            <a:ext cx="7826318" cy="536498"/>
          </a:xfrm>
        </p:spPr>
        <p:txBody>
          <a:bodyPr/>
          <a:lstStyle/>
          <a:p>
            <a:r>
              <a:rPr lang="fi-FI" sz="3200" dirty="0"/>
              <a:t>Toiveet koulun pihaan liittyen? </a:t>
            </a:r>
            <a:br>
              <a:rPr lang="fi-FI" sz="3200" dirty="0"/>
            </a:br>
            <a:r>
              <a:rPr lang="fi-FI" sz="3200" dirty="0"/>
              <a:t>Mikä innostaisi liikkumaan ja leikkimään? </a:t>
            </a:r>
            <a:br>
              <a:rPr lang="fi-FI" sz="3200" dirty="0"/>
            </a:br>
            <a:r>
              <a:rPr lang="fi-FI" sz="3200" dirty="0"/>
              <a:t>Mitä välineitä pihalle? </a:t>
            </a:r>
            <a:br>
              <a:rPr lang="fi-FI" sz="3200" dirty="0"/>
            </a:br>
            <a:r>
              <a:rPr lang="fi-FI" sz="3200" dirty="0"/>
              <a:t>Mikä lisäisi turvallisuuden tunnetta? </a:t>
            </a:r>
            <a:br>
              <a:rPr lang="fi-FI" sz="3200" dirty="0"/>
            </a:br>
            <a:br>
              <a:rPr lang="fi-FI" sz="3200" dirty="0"/>
            </a:br>
            <a:endParaRPr lang="fi-FI" sz="3200" dirty="0"/>
          </a:p>
        </p:txBody>
      </p:sp>
    </p:spTree>
    <p:extLst>
      <p:ext uri="{BB962C8B-B14F-4D97-AF65-F5344CB8AC3E}">
        <p14:creationId xmlns:p14="http://schemas.microsoft.com/office/powerpoint/2010/main" val="1246474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9177B560-E7F7-416D-BBC1-2F6877AA9369}"/>
              </a:ext>
            </a:extLst>
          </p:cNvPr>
          <p:cNvSpPr>
            <a:spLocks noGrp="1"/>
          </p:cNvSpPr>
          <p:nvPr>
            <p:ph type="body" idx="1"/>
          </p:nvPr>
        </p:nvSpPr>
        <p:spPr>
          <a:xfrm>
            <a:off x="658840" y="753035"/>
            <a:ext cx="7826319" cy="4029345"/>
          </a:xfrm>
        </p:spPr>
        <p:txBody>
          <a:bodyPr/>
          <a:lstStyle/>
          <a:p>
            <a:r>
              <a:rPr lang="fi-FI" dirty="0"/>
              <a:t>Liikkumiseen kannustavia välineitä, jotka ovat laadukkaita ja kestäviä. Keinut erityisesti ovat tärkeitä, myös kuntoilu- ja kiipeilylaitteet olisivat hyviä.</a:t>
            </a:r>
          </a:p>
          <a:p>
            <a:r>
              <a:rPr lang="fi-FI" dirty="0"/>
              <a:t>Erilaisia pelialueita: jalkapallokenttä, joka talvella voisi olla luistelukenttä, koripallo, frisbeegolf ym. </a:t>
            </a:r>
          </a:p>
          <a:p>
            <a:r>
              <a:rPr lang="fi-FI" dirty="0"/>
              <a:t>Luonto vahvaksi elementiksi pihalle. Viereistä metsää ei saa tuhota!</a:t>
            </a:r>
          </a:p>
          <a:p>
            <a:r>
              <a:rPr lang="fi-FI" dirty="0"/>
              <a:t>Luonnon terveys- ja hyvinvointivaikutuksista on paljon tutkimusnäyttöä, ja tämän päivän lasten luontosuhdetta olisi hyvä vahvistaa koulustakin käsin. Ja olisipa hienoa, että lapsilla olisi itselläänkin mahdollisuus kasvattaa jotain. </a:t>
            </a:r>
          </a:p>
        </p:txBody>
      </p:sp>
    </p:spTree>
    <p:extLst>
      <p:ext uri="{BB962C8B-B14F-4D97-AF65-F5344CB8AC3E}">
        <p14:creationId xmlns:p14="http://schemas.microsoft.com/office/powerpoint/2010/main" val="3600261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2BFD4451-98B2-4207-9277-BECAB64C2606}"/>
              </a:ext>
            </a:extLst>
          </p:cNvPr>
          <p:cNvSpPr>
            <a:spLocks noGrp="1"/>
          </p:cNvSpPr>
          <p:nvPr>
            <p:ph type="body" idx="1"/>
          </p:nvPr>
        </p:nvSpPr>
        <p:spPr>
          <a:xfrm>
            <a:off x="678317" y="668512"/>
            <a:ext cx="7826319" cy="4067765"/>
          </a:xfrm>
        </p:spPr>
        <p:txBody>
          <a:bodyPr/>
          <a:lstStyle/>
          <a:p>
            <a:r>
              <a:rPr lang="fi-FI" dirty="0"/>
              <a:t>Ala- ja yläkoululaisten pihat ja tilat erikseen.</a:t>
            </a:r>
          </a:p>
          <a:p>
            <a:r>
              <a:rPr lang="fi-FI" dirty="0"/>
              <a:t>Pihan hyvä valaistus.</a:t>
            </a:r>
          </a:p>
          <a:p>
            <a:r>
              <a:rPr lang="fi-FI" dirty="0"/>
              <a:t>Valvontakamerat pihalle.</a:t>
            </a:r>
          </a:p>
          <a:p>
            <a:r>
              <a:rPr lang="fi-FI" dirty="0"/>
              <a:t>Parkkialue: Olen huolissani siitä, että yläkoululaisten mopoautot täyttää lähiseudun kadunvarret.</a:t>
            </a:r>
          </a:p>
          <a:p>
            <a:r>
              <a:rPr lang="fi-FI" dirty="0"/>
              <a:t>Toivon koulun pihalle nurmikkoa, ei vain betonia, puustoa, ei vain pylväslamppuja, pensaikkoa, ei vain teräsaitoja.</a:t>
            </a:r>
          </a:p>
          <a:p>
            <a:r>
              <a:rPr lang="fi-FI" dirty="0"/>
              <a:t>Yrittäkää pitää ympäristö sekä käytännöllisenä että luonnollisena huomioiden kuitenkin ympäristö, jossa koulu sijaitsee.</a:t>
            </a:r>
          </a:p>
          <a:p>
            <a:r>
              <a:rPr lang="fi-FI" dirty="0"/>
              <a:t>Pihalle katettuja alueita, joissa voi olla sateensuojassa.</a:t>
            </a:r>
          </a:p>
          <a:p>
            <a:endParaRPr lang="fi-FI" dirty="0"/>
          </a:p>
          <a:p>
            <a:endParaRPr lang="fi-FI" dirty="0"/>
          </a:p>
        </p:txBody>
      </p:sp>
    </p:spTree>
    <p:extLst>
      <p:ext uri="{BB962C8B-B14F-4D97-AF65-F5344CB8AC3E}">
        <p14:creationId xmlns:p14="http://schemas.microsoft.com/office/powerpoint/2010/main" val="2907514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BD9A622A-0E99-4DA7-821F-F15B9F27D4D2}"/>
              </a:ext>
            </a:extLst>
          </p:cNvPr>
          <p:cNvSpPr>
            <a:spLocks noGrp="1"/>
          </p:cNvSpPr>
          <p:nvPr>
            <p:ph type="body" idx="1"/>
          </p:nvPr>
        </p:nvSpPr>
        <p:spPr>
          <a:xfrm>
            <a:off x="422622" y="1060366"/>
            <a:ext cx="8181907" cy="4083134"/>
          </a:xfrm>
        </p:spPr>
        <p:txBody>
          <a:bodyPr/>
          <a:lstStyle/>
          <a:p>
            <a:r>
              <a:rPr lang="fi-FI" dirty="0"/>
              <a:t>Penkki ja pöytäryhmiä. Sisäänkäynnillä on merkitystä, erityisesti, kun piha on liukas. Ahtaat ovet ovat houkuttaneet ongelmakäyttäytymiseen. Tehdään tahallaan ruuhkaa ja heitellään lumipalloja. </a:t>
            </a:r>
          </a:p>
          <a:p>
            <a:r>
              <a:rPr lang="fi-FI" dirty="0"/>
              <a:t>Koska koulun käyttäjät monen ikäisiä niin selkeä oma piha pienemmille koululaisille.</a:t>
            </a:r>
          </a:p>
          <a:p>
            <a:r>
              <a:rPr lang="fi-FI" dirty="0"/>
              <a:t>Keinuja saisi olla paljon. Moni tykkää ja keinujonot pariin keinuun on usein pitkät.</a:t>
            </a:r>
          </a:p>
          <a:p>
            <a:r>
              <a:rPr lang="fi-FI" dirty="0"/>
              <a:t>Pihan leikkitelineet hyödynnettävissä myös koulupäivän jälkeen. </a:t>
            </a:r>
          </a:p>
          <a:p>
            <a:r>
              <a:rPr lang="fi-FI" dirty="0"/>
              <a:t>Jos koulun on tarkoitus tulla tuohon kohtaan jossa sinistä viivaa on niin täysin väärä paikka koululle turvallisuuden kannalta. Liikaa liikennettä läheisyydessä.</a:t>
            </a:r>
          </a:p>
          <a:p>
            <a:endParaRPr lang="fi-FI" dirty="0"/>
          </a:p>
        </p:txBody>
      </p:sp>
    </p:spTree>
    <p:extLst>
      <p:ext uri="{BB962C8B-B14F-4D97-AF65-F5344CB8AC3E}">
        <p14:creationId xmlns:p14="http://schemas.microsoft.com/office/powerpoint/2010/main" val="368272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DD2B10-2614-489E-A0E7-3BD1227CFED7}"/>
              </a:ext>
            </a:extLst>
          </p:cNvPr>
          <p:cNvSpPr>
            <a:spLocks noGrp="1"/>
          </p:cNvSpPr>
          <p:nvPr>
            <p:ph type="title"/>
          </p:nvPr>
        </p:nvSpPr>
        <p:spPr>
          <a:xfrm>
            <a:off x="658841" y="2187179"/>
            <a:ext cx="7826318" cy="536498"/>
          </a:xfrm>
        </p:spPr>
        <p:txBody>
          <a:bodyPr/>
          <a:lstStyle/>
          <a:p>
            <a:r>
              <a:rPr lang="fi-FI" sz="3200" dirty="0"/>
              <a:t>Mitä toivot koulun sisätiloihin? </a:t>
            </a:r>
            <a:br>
              <a:rPr lang="fi-FI" sz="3200" dirty="0"/>
            </a:br>
            <a:r>
              <a:rPr lang="fi-FI" sz="3200" dirty="0"/>
              <a:t>Mikä lisäisi innostusta oppimaan? </a:t>
            </a:r>
            <a:br>
              <a:rPr lang="fi-FI" sz="3200" dirty="0"/>
            </a:br>
            <a:r>
              <a:rPr lang="fi-FI" sz="3200" dirty="0"/>
              <a:t>Mitä haluaisit luokissa ja tiloissa voivan tehdä? </a:t>
            </a:r>
            <a:br>
              <a:rPr lang="fi-FI" sz="3200" dirty="0"/>
            </a:br>
            <a:r>
              <a:rPr lang="fi-FI" sz="3200" dirty="0"/>
              <a:t>Mitä välineitä? </a:t>
            </a:r>
            <a:br>
              <a:rPr lang="fi-FI" sz="3200" dirty="0"/>
            </a:br>
            <a:r>
              <a:rPr lang="fi-FI" sz="3200" dirty="0"/>
              <a:t>Mikä lisäisi turvallisuuden tunnetta? </a:t>
            </a:r>
          </a:p>
        </p:txBody>
      </p:sp>
    </p:spTree>
    <p:extLst>
      <p:ext uri="{BB962C8B-B14F-4D97-AF65-F5344CB8AC3E}">
        <p14:creationId xmlns:p14="http://schemas.microsoft.com/office/powerpoint/2010/main" val="372867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8C803C27-6974-4AA1-844E-32FA8B208ABE}"/>
              </a:ext>
            </a:extLst>
          </p:cNvPr>
          <p:cNvSpPr>
            <a:spLocks noGrp="1"/>
          </p:cNvSpPr>
          <p:nvPr>
            <p:ph type="body" idx="1"/>
          </p:nvPr>
        </p:nvSpPr>
        <p:spPr>
          <a:xfrm>
            <a:off x="560935" y="307361"/>
            <a:ext cx="7943702" cy="4113870"/>
          </a:xfrm>
        </p:spPr>
        <p:txBody>
          <a:bodyPr/>
          <a:lstStyle/>
          <a:p>
            <a:r>
              <a:rPr lang="fi-FI" dirty="0"/>
              <a:t>Monipuoliset ja muuntojoustavat oppimistilat olisi hyvät ja luonnollisesti huippuluokan opetusvälineet. </a:t>
            </a:r>
          </a:p>
          <a:p>
            <a:r>
              <a:rPr lang="fi-FI" dirty="0"/>
              <a:t>Mahdollisuus opiskeluun avoimissa ja suljetuissa tiloissa, ja monipuolisia istuinmahdollisuuksia erilaiset oppijat huomioiden. Myös sisällä olisi hyvä olla esim. keinuja, tai ihan vaikka aistihuone (aistimodulaatiohuone), jotta oppilailla olisi mahdollisuus säädellä omaa vireystilaansa päivän mittaan (rauhoittua, virkistyä).</a:t>
            </a:r>
          </a:p>
          <a:p>
            <a:r>
              <a:rPr lang="fi-FI" dirty="0"/>
              <a:t>Luokkien hyvä valaistus ja valoisuus, tilavuus ja selkeys, riittävä seinien eristävyys.</a:t>
            </a:r>
          </a:p>
          <a:p>
            <a:r>
              <a:rPr lang="fi-FI" dirty="0"/>
              <a:t>Leveät käytävät ym. valoisuus ja värikkyys, riittävästi istuinpaikkoja, säilytyskaappeja.</a:t>
            </a:r>
          </a:p>
          <a:p>
            <a:r>
              <a:rPr lang="fi-FI" dirty="0"/>
              <a:t>Vessat; tytöille ja pojille omat sekä sukupuolineutraalit: huomioi kaikki. Hyvät lukot, siisteys.</a:t>
            </a:r>
          </a:p>
          <a:p>
            <a:endParaRPr lang="fi-FI" dirty="0"/>
          </a:p>
        </p:txBody>
      </p:sp>
    </p:spTree>
    <p:extLst>
      <p:ext uri="{BB962C8B-B14F-4D97-AF65-F5344CB8AC3E}">
        <p14:creationId xmlns:p14="http://schemas.microsoft.com/office/powerpoint/2010/main" val="2988948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45C0E2D0-CC5F-4DBE-A024-DBB2240D800D}"/>
              </a:ext>
            </a:extLst>
          </p:cNvPr>
          <p:cNvSpPr>
            <a:spLocks noGrp="1"/>
          </p:cNvSpPr>
          <p:nvPr>
            <p:ph type="body" idx="1"/>
          </p:nvPr>
        </p:nvSpPr>
        <p:spPr>
          <a:xfrm>
            <a:off x="678317" y="583987"/>
            <a:ext cx="8396527" cy="3837244"/>
          </a:xfrm>
        </p:spPr>
        <p:txBody>
          <a:bodyPr/>
          <a:lstStyle/>
          <a:p>
            <a:r>
              <a:rPr lang="fi-FI" dirty="0"/>
              <a:t>Muistakaa esteettömyys.</a:t>
            </a:r>
          </a:p>
          <a:p>
            <a:r>
              <a:rPr lang="fi-FI" dirty="0"/>
              <a:t>Omia tiloja itsenäiselle opiskelulle ja erityisluokkien mahd. tarve.</a:t>
            </a:r>
          </a:p>
          <a:p>
            <a:r>
              <a:rPr lang="fi-FI" dirty="0"/>
              <a:t>Iso liikuntasali ja saliin lava esiintymistä varten. </a:t>
            </a:r>
          </a:p>
          <a:p>
            <a:r>
              <a:rPr lang="fi-FI" dirty="0"/>
              <a:t>Liikuntasaliin renkaat ja köydet, joista voi roikkua ja tehdä temppuja. </a:t>
            </a:r>
          </a:p>
          <a:p>
            <a:r>
              <a:rPr lang="fi-FI" dirty="0"/>
              <a:t>Yksityiset suihkut liikuntasalin pukuhuoneisiin.</a:t>
            </a:r>
          </a:p>
          <a:p>
            <a:r>
              <a:rPr lang="fi-FI" dirty="0"/>
              <a:t>Paljon erilaisia liikuntavälineitä mm. palloja ja hulavanteita, koripallokorit, trampoliineja, tilanjakaja/verho, jolla salia saa jaettua, kiipeilyseinä. </a:t>
            </a:r>
          </a:p>
          <a:p>
            <a:r>
              <a:rPr lang="fi-FI" dirty="0"/>
              <a:t>Liikuntatiloihin toivotaan uima-allasta. </a:t>
            </a:r>
          </a:p>
          <a:p>
            <a:r>
              <a:rPr lang="fi-FI" dirty="0"/>
              <a:t>Kouluun oma kirjasto, jossa saa lukea rauhassa. Kirjastoon mukavia sohvia ja istumapaikkoja.</a:t>
            </a:r>
          </a:p>
          <a:p>
            <a:endParaRPr lang="fi-FI" dirty="0"/>
          </a:p>
        </p:txBody>
      </p:sp>
    </p:spTree>
    <p:extLst>
      <p:ext uri="{BB962C8B-B14F-4D97-AF65-F5344CB8AC3E}">
        <p14:creationId xmlns:p14="http://schemas.microsoft.com/office/powerpoint/2010/main" val="2066808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617800F1-FDBB-45D8-B223-9A82A3D49067}"/>
              </a:ext>
            </a:extLst>
          </p:cNvPr>
          <p:cNvSpPr>
            <a:spLocks noGrp="1"/>
          </p:cNvSpPr>
          <p:nvPr>
            <p:ph type="body" idx="1"/>
          </p:nvPr>
        </p:nvSpPr>
        <p:spPr>
          <a:xfrm>
            <a:off x="678317" y="514830"/>
            <a:ext cx="7826319" cy="3906401"/>
          </a:xfrm>
        </p:spPr>
        <p:txBody>
          <a:bodyPr/>
          <a:lstStyle/>
          <a:p>
            <a:r>
              <a:rPr lang="fi-FI" dirty="0"/>
              <a:t>Iltapäiväkerho ja nuorisotilat samassa rakennuksessa kuin koulu. </a:t>
            </a:r>
          </a:p>
          <a:p>
            <a:r>
              <a:rPr lang="fi-FI" dirty="0"/>
              <a:t>Puutyöluokka ja käsityöluokka. </a:t>
            </a:r>
          </a:p>
          <a:p>
            <a:r>
              <a:rPr lang="fi-FI" dirty="0"/>
              <a:t>Iso ruokala.</a:t>
            </a:r>
          </a:p>
          <a:p>
            <a:r>
              <a:rPr lang="fi-FI" dirty="0"/>
              <a:t>Luokkahuoneissa isot ikkunat tuomaan valoa ja avaruutta.</a:t>
            </a:r>
          </a:p>
          <a:p>
            <a:r>
              <a:rPr lang="fi-FI" dirty="0"/>
              <a:t>Jokaisessa luokassa käsienpesupiste. </a:t>
            </a:r>
          </a:p>
          <a:p>
            <a:r>
              <a:rPr lang="fi-FI" dirty="0"/>
              <a:t>Koulun tiloihin huonekasveja.</a:t>
            </a:r>
          </a:p>
          <a:p>
            <a:r>
              <a:rPr lang="fi-FI" dirty="0"/>
              <a:t>Luokkahuoneiden lisäksi ryhmätyötiloja ja kokoushuoneita. </a:t>
            </a:r>
          </a:p>
          <a:p>
            <a:r>
              <a:rPr lang="fi-FI" dirty="0"/>
              <a:t>Jokaiseen tilaan tietokone, valkotaulu, dokumenttikamera tms. toimiva tekniikka. </a:t>
            </a:r>
          </a:p>
          <a:p>
            <a:r>
              <a:rPr lang="fi-FI" dirty="0"/>
              <a:t>Opettajillekin oma opehuone.</a:t>
            </a:r>
          </a:p>
          <a:p>
            <a:endParaRPr lang="fi-FI" dirty="0"/>
          </a:p>
          <a:p>
            <a:endParaRPr lang="fi-FI" dirty="0"/>
          </a:p>
        </p:txBody>
      </p:sp>
    </p:spTree>
    <p:extLst>
      <p:ext uri="{BB962C8B-B14F-4D97-AF65-F5344CB8AC3E}">
        <p14:creationId xmlns:p14="http://schemas.microsoft.com/office/powerpoint/2010/main" val="166806411"/>
      </p:ext>
    </p:extLst>
  </p:cSld>
  <p:clrMapOvr>
    <a:masterClrMapping/>
  </p:clrMapOvr>
</p:sld>
</file>

<file path=ppt/theme/theme1.xml><?xml version="1.0" encoding="utf-8"?>
<a:theme xmlns:a="http://schemas.openxmlformats.org/drawingml/2006/main" name="Turun kaupunki perustyyli">
  <a:themeElements>
    <a:clrScheme name="Turun kaupunki">
      <a:dk1>
        <a:sysClr val="windowText" lastClr="000000"/>
      </a:dk1>
      <a:lt1>
        <a:sysClr val="window" lastClr="FFFFFF"/>
      </a:lt1>
      <a:dk2>
        <a:srgbClr val="0062AE"/>
      </a:dk2>
      <a:lt2>
        <a:srgbClr val="CDCBBD"/>
      </a:lt2>
      <a:accent1>
        <a:srgbClr val="009BD8"/>
      </a:accent1>
      <a:accent2>
        <a:srgbClr val="CE4B16"/>
      </a:accent2>
      <a:accent3>
        <a:srgbClr val="00855F"/>
      </a:accent3>
      <a:accent4>
        <a:srgbClr val="E50064"/>
      </a:accent4>
      <a:accent5>
        <a:srgbClr val="3CA29A"/>
      </a:accent5>
      <a:accent6>
        <a:srgbClr val="FFD239"/>
      </a:accent6>
      <a:hlink>
        <a:srgbClr val="0062AE"/>
      </a:hlink>
      <a:folHlink>
        <a:srgbClr val="535353"/>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URUN_PPT_POHJA_16-9_FI_2021" id="{934DF857-1862-4454-A464-105457798266}" vid="{EB738106-AF4D-4813-A67E-08A096C3513D}"/>
    </a:ext>
  </a:extLst>
</a:theme>
</file>

<file path=ppt/theme/theme2.xml><?xml version="1.0" encoding="utf-8"?>
<a:theme xmlns:a="http://schemas.openxmlformats.org/drawingml/2006/main" name="Sininen">
  <a:themeElements>
    <a:clrScheme name="Custom 16">
      <a:dk1>
        <a:sysClr val="windowText" lastClr="000000"/>
      </a:dk1>
      <a:lt1>
        <a:sysClr val="window" lastClr="FFFFFF"/>
      </a:lt1>
      <a:dk2>
        <a:srgbClr val="1F497D"/>
      </a:dk2>
      <a:lt2>
        <a:srgbClr val="EEECE1"/>
      </a:lt2>
      <a:accent1>
        <a:srgbClr val="00ACEF"/>
      </a:accent1>
      <a:accent2>
        <a:srgbClr val="408FBB"/>
      </a:accent2>
      <a:accent3>
        <a:srgbClr val="BDDEF8"/>
      </a:accent3>
      <a:accent4>
        <a:srgbClr val="4B4B4A"/>
      </a:accent4>
      <a:accent5>
        <a:srgbClr val="E30C6E"/>
      </a:accent5>
      <a:accent6>
        <a:srgbClr val="FFC233"/>
      </a:accent6>
      <a:hlink>
        <a:srgbClr val="00ACEF"/>
      </a:hlink>
      <a:folHlink>
        <a:srgbClr val="05367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BF118C289FDED43BB1DC00182C036C8" ma:contentTypeVersion="2" ma:contentTypeDescription="Luo uusi asiakirja." ma:contentTypeScope="" ma:versionID="5e4405ac3f68d04f563c573865393466">
  <xsd:schema xmlns:xsd="http://www.w3.org/2001/XMLSchema" xmlns:xs="http://www.w3.org/2001/XMLSchema" xmlns:p="http://schemas.microsoft.com/office/2006/metadata/properties" xmlns:ns2="6236d760-dd00-4584-b34f-357cea1a955b" targetNamespace="http://schemas.microsoft.com/office/2006/metadata/properties" ma:root="true" ma:fieldsID="be05f289e5cef1153a58e09700ef70a8" ns2:_="">
    <xsd:import namespace="6236d760-dd00-4584-b34f-357cea1a955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36d760-dd00-4584-b34f-357cea1a95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FEEEC9-BFE1-4DD7-B8BB-322161319AAA}"/>
</file>

<file path=customXml/itemProps2.xml><?xml version="1.0" encoding="utf-8"?>
<ds:datastoreItem xmlns:ds="http://schemas.openxmlformats.org/officeDocument/2006/customXml" ds:itemID="{2A1BEEA7-9FE3-4AF7-9243-C46B5DE08EC3}">
  <ds:schemaRefs>
    <ds:schemaRef ds:uri="http://schemas.microsoft.com/sharepoint/v3/contenttype/forms"/>
  </ds:schemaRefs>
</ds:datastoreItem>
</file>

<file path=customXml/itemProps3.xml><?xml version="1.0" encoding="utf-8"?>
<ds:datastoreItem xmlns:ds="http://schemas.openxmlformats.org/officeDocument/2006/customXml" ds:itemID="{76930E45-4219-4191-B47D-7A46637DD451}">
  <ds:schemaRefs>
    <ds:schemaRef ds:uri="http://schemas.microsoft.com/office/2006/documentManagement/types"/>
    <ds:schemaRef ds:uri="http://www.w3.org/XML/1998/namespace"/>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901652f1-3ce5-4df2-acbd-043a7a05deb7"/>
    <ds:schemaRef ds:uri="cfd81b94-b996-4804-bc38-92eb5c7d3823"/>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Tku_ppt-pohja_FI-SV</Template>
  <TotalTime>1469</TotalTime>
  <Words>1417</Words>
  <Application>Microsoft Office PowerPoint</Application>
  <PresentationFormat>Näytössä katseltava esitys (16:9)</PresentationFormat>
  <Paragraphs>87</Paragraphs>
  <Slides>19</Slides>
  <Notes>0</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19</vt:i4>
      </vt:variant>
    </vt:vector>
  </HeadingPairs>
  <TitlesOfParts>
    <vt:vector size="25" baseType="lpstr">
      <vt:lpstr>Arial</vt:lpstr>
      <vt:lpstr>Calibri</vt:lpstr>
      <vt:lpstr>Courier New</vt:lpstr>
      <vt:lpstr>Lucida Grande</vt:lpstr>
      <vt:lpstr>Turun kaupunki perustyyli</vt:lpstr>
      <vt:lpstr>Sininen</vt:lpstr>
      <vt:lpstr>Millainen olisi unelmien Karhunaukion koulu?</vt:lpstr>
      <vt:lpstr>Toiveet koulun pihaan liittyen?  Mikä innostaisi liikkumaan ja leikkimään?  Mitä välineitä pihalle?  Mikä lisäisi turvallisuuden tunnetta?   </vt:lpstr>
      <vt:lpstr>PowerPoint-esitys</vt:lpstr>
      <vt:lpstr>PowerPoint-esitys</vt:lpstr>
      <vt:lpstr>PowerPoint-esitys</vt:lpstr>
      <vt:lpstr>Mitä toivot koulun sisätiloihin?  Mikä lisäisi innostusta oppimaan?  Mitä haluaisit luokissa ja tiloissa voivan tehdä?  Mitä välineitä?  Mikä lisäisi turvallisuuden tunnetta? </vt:lpstr>
      <vt:lpstr>PowerPoint-esitys</vt:lpstr>
      <vt:lpstr>PowerPoint-esitys</vt:lpstr>
      <vt:lpstr>PowerPoint-esitys</vt:lpstr>
      <vt:lpstr>PowerPoint-esitys</vt:lpstr>
      <vt:lpstr>PowerPoint-esitys</vt:lpstr>
      <vt:lpstr>Muut toiveet kouluun liittyen</vt:lpstr>
      <vt:lpstr>Usein toistuvia kommentteja</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KYPAn osallisuuskyselyn tulokset ja eteneminen</dc:title>
  <dc:creator>Niskala Anri</dc:creator>
  <cp:lastModifiedBy>Niskala Anri</cp:lastModifiedBy>
  <cp:revision>104</cp:revision>
  <cp:lastPrinted>2015-03-30T13:04:50Z</cp:lastPrinted>
  <dcterms:created xsi:type="dcterms:W3CDTF">2021-08-10T12:49:04Z</dcterms:created>
  <dcterms:modified xsi:type="dcterms:W3CDTF">2022-03-02T12:15:09Z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0x010100BBF118C289FDED43BB1DC00182C036C8</vt:lpwstr>
  </property>
</Properties>
</file>