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38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0ED4B-F07B-4329-A0FB-252E51276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E5DD3E2-4D5F-4F41-BCB9-A167008F6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5CEF39-A247-4697-94F0-ACFDDDA61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EEBB2B-FD66-4B9D-A13F-90482AB0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768E79-5328-4543-8C16-9FB29521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89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BEF534-9927-46F8-BFCF-39DE3B52F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3FED018-242F-4992-A60F-98DB39887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FBA515-2BE8-4396-B823-EE0674B79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05D93E-B401-4B69-A263-8E724DB31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61788C-D703-4E03-9141-C5920FF4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61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D5FFACB-8DCA-4D30-B558-F5A813FCA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DE3C6C1-BCA3-4E6B-9E93-8FDDE2A98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846FDE-92D4-46A2-B5E4-B9C7F661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CA9B47-04F9-4013-9CA6-D900C528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EF7613-69BB-4837-8A75-AE73D175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197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2084926" y="1835151"/>
            <a:ext cx="8978900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9173" indent="-239173">
              <a:buFont typeface="Arial"/>
              <a:buChar char="•"/>
              <a:defRPr/>
            </a:lvl1pPr>
            <a:lvl2pPr marL="719965" indent="-239989">
              <a:buFont typeface="Lucida Grande"/>
              <a:buChar char="–"/>
              <a:defRPr/>
            </a:lvl2pPr>
            <a:lvl3pPr marL="1199941" indent="-239989">
              <a:buSzPct val="60000"/>
              <a:buFont typeface="Courier New"/>
              <a:buChar char="o"/>
              <a:defRPr/>
            </a:lvl3pPr>
            <a:lvl4pPr marL="1679917" indent="-239989">
              <a:buSzPct val="100000"/>
              <a:buFont typeface="Lucida Grande"/>
              <a:buChar char="–"/>
              <a:defRPr/>
            </a:lvl4pPr>
            <a:lvl5pPr marL="2159893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179881" y="506413"/>
            <a:ext cx="9883936" cy="998539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1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FD8FBD-3FA7-4BFE-BC80-AB708BDE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102176-E0DA-48B8-9599-AE46126B8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CE0162-C3BB-4AA6-8A1A-BD0E0C0C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DC3181-F562-4F3D-B662-832C7A896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F06381-E589-406B-A082-31C062AD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45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FFAE36-4436-4F2A-BC88-61B1A578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A2417E8-74CF-45FA-813D-982542455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B0D8F3-8E3F-497F-9E11-68E79A3B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7757EE-2370-4FDF-9BBD-A8F8E2E8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46ADB2-C59E-4F55-83D5-B98431DD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77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D264F2-600D-47C4-B406-D2ADF471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F84853-0B27-474F-901B-6C525AC70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F13BBC2-15AC-4E0D-91FE-A948BE34A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40C210-00C7-40CE-8F57-CFF299AE7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8F24D20-B211-4A19-9F1F-55BBAA9C3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C68A1EB-B271-4181-804A-A9AB659E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136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DB91C7-656F-4031-9536-BDB981E89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58919E8-0BD7-461A-8FA4-2782D2D5C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44AACFB-0978-4061-963F-3AD8008ED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842E08C-C0D6-4A64-94BE-69B3BCDCA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2C02122-8EE8-4B9A-9979-0340EC951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DACA51A-D926-4C15-BAFD-9555690C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32690E7-AC71-4866-BFC5-04242F3AD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54363D6-F46E-4589-8485-50800DE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80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BBF483-1F5B-49A0-A1C0-A02335587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560EB90-4773-4A01-A9F2-27AA0112D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D2B9666-37F7-4C80-87BF-0F50F8F4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4C323E-71DE-4792-BB3A-0B7D26FE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34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99C6F03-FEF7-4E63-A614-7410761D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1B53B22-0453-439E-8B00-000B9562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E330D61-5C2C-4CA7-989E-D70FBDB7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7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346701-59C0-499F-8E37-C9E2A3666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732B3E-6212-4555-9709-A948C2E6C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C72E2EC-9CEF-4108-837E-02771F096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ADC790D-63EA-4931-8C92-8A6DFF83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953AA7-D420-4387-8100-DD5CDF83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CF399A8-C2D9-4B2C-B82D-EE99263B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99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8C7B02-BB95-4E8A-85CA-312A26597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7695780-E4B3-4F69-B44B-62C9085A7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F0BA0A6-45E2-4115-9751-29E6815C6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BA47220-40CA-44BF-A0A8-7A676B5E0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1436819-DAD2-495C-9C27-74717DEB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876FC66-0EA7-433F-9EF6-6E303F37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48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677C9E8-8878-4FB3-BE43-CE745832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5A2FFE4-5CA1-4DDF-83CC-8BB0F3214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B2CCD3-3B91-481A-9A10-A63DDAFE0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7208-A189-4A74-890D-34DD38822E55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19E11F-03B2-4862-BB2B-44588C0B2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F1AA83-C03C-4C63-AF1C-9B08A8E4C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A164-2F9B-4079-AA43-1B0C34110E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94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04C04FF4-6A4B-45C4-8A75-2B7BF7958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032" y="703550"/>
            <a:ext cx="9883936" cy="998539"/>
          </a:xfrm>
        </p:spPr>
        <p:txBody>
          <a:bodyPr/>
          <a:lstStyle/>
          <a:p>
            <a:r>
              <a:rPr lang="fi-FI" sz="3600" b="1" dirty="0"/>
              <a:t>Arvioituja vaikutukset toimialan talousarvion toteutumiseen - palvelut kiinni 13.3. – 31.5.2020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BBB0686-EE23-4376-8909-DEFA8F901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48896"/>
              </p:ext>
            </p:extLst>
          </p:nvPr>
        </p:nvGraphicFramePr>
        <p:xfrm>
          <a:off x="840509" y="2058335"/>
          <a:ext cx="10515600" cy="1527919"/>
        </p:xfrm>
        <a:graphic>
          <a:graphicData uri="http://schemas.openxmlformats.org/drawingml/2006/table">
            <a:tbl>
              <a:tblPr/>
              <a:tblGrid>
                <a:gridCol w="594774">
                  <a:extLst>
                    <a:ext uri="{9D8B030D-6E8A-4147-A177-3AD203B41FA5}">
                      <a16:colId xmlns:a16="http://schemas.microsoft.com/office/drawing/2014/main" val="1460774128"/>
                    </a:ext>
                  </a:extLst>
                </a:gridCol>
                <a:gridCol w="1763232">
                  <a:extLst>
                    <a:ext uri="{9D8B030D-6E8A-4147-A177-3AD203B41FA5}">
                      <a16:colId xmlns:a16="http://schemas.microsoft.com/office/drawing/2014/main" val="2183684388"/>
                    </a:ext>
                  </a:extLst>
                </a:gridCol>
                <a:gridCol w="897622">
                  <a:extLst>
                    <a:ext uri="{9D8B030D-6E8A-4147-A177-3AD203B41FA5}">
                      <a16:colId xmlns:a16="http://schemas.microsoft.com/office/drawing/2014/main" val="1751682187"/>
                    </a:ext>
                  </a:extLst>
                </a:gridCol>
                <a:gridCol w="967266">
                  <a:extLst>
                    <a:ext uri="{9D8B030D-6E8A-4147-A177-3AD203B41FA5}">
                      <a16:colId xmlns:a16="http://schemas.microsoft.com/office/drawing/2014/main" val="2264134879"/>
                    </a:ext>
                  </a:extLst>
                </a:gridCol>
                <a:gridCol w="6292706">
                  <a:extLst>
                    <a:ext uri="{9D8B030D-6E8A-4147-A177-3AD203B41FA5}">
                      <a16:colId xmlns:a16="http://schemas.microsoft.com/office/drawing/2014/main" val="1903203831"/>
                    </a:ext>
                  </a:extLst>
                </a:gridCol>
              </a:tblGrid>
              <a:tr h="39124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Toimielin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Tiliryhmä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Vaikutus 2020 (euroa)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Vaikutus 2021 (euroa)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Selite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754405"/>
                  </a:ext>
                </a:extLst>
              </a:tr>
              <a:tr h="22733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Henkilöstökulut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Palkan lisät ja tilapäisen työvoiman käyttö vähenee (muut palkkiot)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644928"/>
                  </a:ext>
                </a:extLst>
              </a:tr>
              <a:tr h="22733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Aineet, tarvikkeet ja tavarat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Energiaa ja vettä kuluu vähemmän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26570"/>
                  </a:ext>
                </a:extLst>
              </a:tr>
              <a:tr h="22733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Palvelujen ostot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Matkakustannukset, kiinteistöjen huolto ja alueiden rakennus- ja kunnossapitopalveluja tarvitaan vähemmän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188254"/>
                  </a:ext>
                </a:extLst>
              </a:tr>
              <a:tr h="22733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Muut toimintakulut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Esim. tekijänoikeuskorvaukset vähenevät, mutta toisaalta markkinointi kulut ja luottotappiot lisääntyvät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546215"/>
                  </a:ext>
                </a:extLst>
              </a:tr>
              <a:tr h="227334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Välisumma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479987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A7F4FBE5-8166-4987-AE7E-BECA2267E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73610"/>
              </p:ext>
            </p:extLst>
          </p:nvPr>
        </p:nvGraphicFramePr>
        <p:xfrm>
          <a:off x="839354" y="3690831"/>
          <a:ext cx="10513291" cy="2126049"/>
        </p:xfrm>
        <a:graphic>
          <a:graphicData uri="http://schemas.openxmlformats.org/drawingml/2006/table">
            <a:tbl>
              <a:tblPr/>
              <a:tblGrid>
                <a:gridCol w="592465">
                  <a:extLst>
                    <a:ext uri="{9D8B030D-6E8A-4147-A177-3AD203B41FA5}">
                      <a16:colId xmlns:a16="http://schemas.microsoft.com/office/drawing/2014/main" val="1232052626"/>
                    </a:ext>
                  </a:extLst>
                </a:gridCol>
                <a:gridCol w="1738065">
                  <a:extLst>
                    <a:ext uri="{9D8B030D-6E8A-4147-A177-3AD203B41FA5}">
                      <a16:colId xmlns:a16="http://schemas.microsoft.com/office/drawing/2014/main" val="2754753133"/>
                    </a:ext>
                  </a:extLst>
                </a:gridCol>
                <a:gridCol w="922789">
                  <a:extLst>
                    <a:ext uri="{9D8B030D-6E8A-4147-A177-3AD203B41FA5}">
                      <a16:colId xmlns:a16="http://schemas.microsoft.com/office/drawing/2014/main" val="1310355982"/>
                    </a:ext>
                  </a:extLst>
                </a:gridCol>
                <a:gridCol w="967266">
                  <a:extLst>
                    <a:ext uri="{9D8B030D-6E8A-4147-A177-3AD203B41FA5}">
                      <a16:colId xmlns:a16="http://schemas.microsoft.com/office/drawing/2014/main" val="2718638169"/>
                    </a:ext>
                  </a:extLst>
                </a:gridCol>
                <a:gridCol w="6292706">
                  <a:extLst>
                    <a:ext uri="{9D8B030D-6E8A-4147-A177-3AD203B41FA5}">
                      <a16:colId xmlns:a16="http://schemas.microsoft.com/office/drawing/2014/main" val="157127141"/>
                    </a:ext>
                  </a:extLst>
                </a:gridCol>
              </a:tblGrid>
              <a:tr h="20698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Toimielin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Tiliryhmä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Vaikutus 2020 (euroa)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Vaikutus 2021 (euroa)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Selite</a:t>
                      </a:r>
                    </a:p>
                  </a:txBody>
                  <a:tcPr marL="7137" marR="7137" marT="7137" marB="428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343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Myyntituotot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Vapaa-aikatoimialan paine (ml. Konserniin kuuluvat yhteisöt, joista paine kaupunkiemolle)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21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Maksutuotot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Liikunnan, orkesterin, museon ja nuorison pääsymaksut (13.3 - 31.5) kesäkuukausien asiakastuotot 1,5 milj.€, jos kaikki menetetään kokonaistappio 2,6 milj.€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976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Myyntituotot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Palvelujen oheismyynnit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461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Vuokratuotot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Liikuntatilojen käyttömaksut, konserttitalon ja museoiden  ulosvuokraukset, ns. alivuokralaiset toimialan tiloissa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053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Tuet ja avustukset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-1 000 000 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Valtion toinen lisätalousarvio teatteri, orkesteri, museo- vaihtelee laskentatavasta riippuen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610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Muut toimintatuotot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Tilaisuuksien ja tapahtumien oheismyynnin väheneminen</a:t>
                      </a: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27925"/>
                  </a:ext>
                </a:extLst>
              </a:tr>
              <a:tr h="84945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Välisumma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131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1 410 000</a:t>
                      </a: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7" marR="7137" marT="7137" marB="428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775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105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e907a47a-bef0-4de7-8dab-7bc0f3e3b801" ContentTypeId="0x010100C0195A1B6C5C44E9A6AB38BF336295CE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MeetingMaterialDate xmlns="801a4ecc-5c06-4555-9dd1-0bf5b16740cf">2020-04-21T21:00:00+00:00</dotku_MeetingMaterialDate>
    <dotku_MeetingMaterialType xmlns="801a4ecc-5c06-4555-9dd1-0bf5b16740cf">Oheismateriaali</dotku_MeetingMaterialType>
    <dotku_MeetingMaterialYear xmlns="801a4ecc-5c06-4555-9dd1-0bf5b16740cf" xsi:nil="true"/>
    <dotku_Description xmlns="801a4ecc-5c06-4555-9dd1-0bf5b16740cf" xsi:nil="true"/>
    <dotku_Publicity xmlns="801a4ecc-5c06-4555-9dd1-0bf5b16740cf">Julkinen</dotku_Publicity>
    <dotku_ContainsPersonalData xmlns="801a4ecc-5c06-4555-9dd1-0bf5b16740cf">Ei sisällä henkilötietoja</dotku_ContainsPersonalData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AF971E017FF84E44BAF4BFE6637F3A27" ma:contentTypeVersion="29" ma:contentTypeDescription="Luo uusi asiakirja." ma:contentTypeScope="" ma:versionID="f18b29e385ffc40e8915ba2f2f5dd23c">
  <xsd:schema xmlns:xsd="http://www.w3.org/2001/XMLSchema" xmlns:xs="http://www.w3.org/2001/XMLSchema" xmlns:p="http://schemas.microsoft.com/office/2006/metadata/properties" xmlns:ns2="801a4ecc-5c06-4555-9dd1-0bf5b16740cf" targetNamespace="http://schemas.microsoft.com/office/2006/metadata/properties" ma:root="true" ma:fieldsID="ec61522bfca2a1f80ef91cfab27929fe" ns2:_="">
    <xsd:import namespace="801a4ecc-5c06-4555-9dd1-0bf5b16740cf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 ma:readOnly="fals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Oikaisuvaatimus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4891C3-2DF6-4B68-AB00-54335077D8A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D333D22-A441-410A-97FA-2ED56BB6C8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DDACB8-87F3-4EE6-A0B0-944F7EA277DE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801a4ecc-5c06-4555-9dd1-0bf5b16740cf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E63E09A-E7A5-46F0-9052-2D234D557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225</Words>
  <Application>Microsoft Office PowerPoint</Application>
  <PresentationFormat>Laajakuva</PresentationFormat>
  <Paragraphs>57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Lucida Grande</vt:lpstr>
      <vt:lpstr>Office-teema</vt:lpstr>
      <vt:lpstr>Arvioituja vaikutukset toimialan talousarvion toteutumiseen - palvelut kiinni 13.3. – 31.5.2020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Arvioituja vaikutuksia toimialan talouteen 13.3. – 31.5.2020</dc:title>
  <dc:creator>Mäkynen Ilkka</dc:creator>
  <cp:lastModifiedBy>Siekkinen Jaana</cp:lastModifiedBy>
  <cp:revision>6</cp:revision>
  <dcterms:created xsi:type="dcterms:W3CDTF">2020-04-21T09:14:41Z</dcterms:created>
  <dcterms:modified xsi:type="dcterms:W3CDTF">2020-04-21T12:22:55Z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0x010100C0195A1B6C5C44E9A6AB38BF336295CE00AF971E017FF84E44BAF4BFE6637F3A27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j08d1eaf84c644719eb3d45d656088a2">
    <vt:lpwstr>Videokuva|82098cdd-6e57-4a24-8887-90ce7bab4a54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TaxCatchAll">
    <vt:lpwstr>12;#Äänitiedosto|2ce7008b-f285-403a-bd25-9c3fffad5372;#4;#Suomi|ddab1725-3888-478f-9c8c-3eeceecd16e9;#9;#Videokuva|82098cdd-6e57-4a24-8887-90ce7bab4a54;#1;#Diaesitys|29bf125c-3304-4b20-a038-e327a30ca536</vt:lpwstr>
  </property>
  <property fmtid="{D5CDD505-2E9C-101B-9397-08002B2CF9AE}" pid="7" name="bcb735522fc34cde8200f6a746f2dda6">
    <vt:lpwstr>Äänitiedosto|2ce7008b-f285-403a-bd25-9c3fffad5372</vt:lpwstr>
  </property>
  <property fmtid="{D5CDD505-2E9C-101B-9397-08002B2CF9AE}" pid="8" name="_Kieli">
    <vt:lpwstr>4;#Suomi|ddab1725-3888-478f-9c8c-3eeceecd16e9</vt:lpwstr>
  </property>
  <property fmtid="{D5CDD505-2E9C-101B-9397-08002B2CF9AE}" pid="9" name="_Äänitiedoston tyyppi">
    <vt:lpwstr>12;#Äänitiedosto|2ce7008b-f285-403a-bd25-9c3fffad5372</vt:lpwstr>
  </property>
  <property fmtid="{D5CDD505-2E9C-101B-9397-08002B2CF9AE}" pid="10" name="_Esitysaineistojen tyyppi">
    <vt:lpwstr>1;#Diaesitys|29bf125c-3304-4b20-a038-e327a30ca536</vt:lpwstr>
  </property>
  <property fmtid="{D5CDD505-2E9C-101B-9397-08002B2CF9AE}" pid="11" name="Videotiedoston tyyppi">
    <vt:lpwstr>9;#Videokuva|82098cdd-6e57-4a24-8887-90ce7bab4a54</vt:lpwstr>
  </property>
</Properties>
</file>