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5" r:id="rId6"/>
    <p:sldMasterId id="2147483655" r:id="rId7"/>
    <p:sldMasterId id="2147483695" r:id="rId8"/>
    <p:sldMasterId id="2147483698" r:id="rId9"/>
    <p:sldMasterId id="2147483701" r:id="rId10"/>
  </p:sldMasterIdLst>
  <p:notesMasterIdLst>
    <p:notesMasterId r:id="rId12"/>
  </p:notesMasterIdLst>
  <p:handoutMasterIdLst>
    <p:handoutMasterId r:id="rId13"/>
  </p:handoutMasterIdLst>
  <p:sldIdLst>
    <p:sldId id="383" r:id="rId11"/>
  </p:sldIdLst>
  <p:sldSz cx="9144000" cy="5143500" type="screen16x9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 userDrawn="1">
          <p15:clr>
            <a:srgbClr val="A4A3A4"/>
          </p15:clr>
        </p15:guide>
        <p15:guide id="2" orient="horz" pos="239" userDrawn="1">
          <p15:clr>
            <a:srgbClr val="A4A3A4"/>
          </p15:clr>
        </p15:guide>
        <p15:guide id="3" orient="horz" pos="2783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865" userDrawn="1">
          <p15:clr>
            <a:srgbClr val="A4A3A4"/>
          </p15:clr>
        </p15:guide>
        <p15:guide id="6" pos="5291" userDrawn="1">
          <p15:clr>
            <a:srgbClr val="A4A3A4"/>
          </p15:clr>
        </p15:guide>
        <p15:guide id="7" pos="2879" userDrawn="1">
          <p15:clr>
            <a:srgbClr val="A4A3A4"/>
          </p15:clr>
        </p15:guide>
        <p15:guide id="8" pos="5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E30C6E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9900" autoAdjust="0"/>
  </p:normalViewPr>
  <p:slideViewPr>
    <p:cSldViewPr snapToGrid="0" snapToObjects="1">
      <p:cViewPr varScale="1">
        <p:scale>
          <a:sx n="156" d="100"/>
          <a:sy n="156" d="100"/>
        </p:scale>
        <p:origin x="372" y="76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4/21/2020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FD6B-E0E7-48A0-A519-79B812C25F98}" type="datetimeFigureOut">
              <a:rPr lang="fi-FI" smtClean="0"/>
              <a:t>21.4.2020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1F578-8A78-4A3F-B607-1BC9F02CE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99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94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4" indent="-179384">
              <a:buFont typeface="Arial"/>
              <a:buChar char="•"/>
              <a:defRPr/>
            </a:lvl1pPr>
            <a:lvl2pPr marL="539987" indent="-179996">
              <a:buFont typeface="Lucida Grande"/>
              <a:buChar char="–"/>
              <a:defRPr/>
            </a:lvl2pPr>
            <a:lvl3pPr marL="899978" indent="-179996">
              <a:buSzPct val="60000"/>
              <a:buFont typeface="Courier New"/>
              <a:buChar char="o"/>
              <a:defRPr/>
            </a:lvl3pPr>
            <a:lvl4pPr marL="1259969" indent="-179996">
              <a:buSzPct val="100000"/>
              <a:buFont typeface="Lucida Grande"/>
              <a:buChar char="–"/>
              <a:defRPr/>
            </a:lvl4pPr>
            <a:lvl5pPr marL="161996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7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9" y="2809664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9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4421239"/>
            <a:ext cx="1023519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9" y="2809664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9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4421239"/>
            <a:ext cx="1023519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3" y="4468639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8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1" y="795806"/>
            <a:ext cx="1370091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7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2" y="1801915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94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1991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94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1991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5992" indent="-342891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37" indent="-179384">
              <a:spcAft>
                <a:spcPts val="600"/>
              </a:spcAft>
              <a:defRPr b="0" i="0" cap="none"/>
            </a:lvl2pPr>
            <a:lvl3pPr marL="791980">
              <a:spcAft>
                <a:spcPts val="600"/>
              </a:spcAft>
              <a:defRPr b="0" i="0" cap="none"/>
            </a:lvl3pPr>
            <a:lvl4pPr marL="1007975">
              <a:spcAft>
                <a:spcPts val="600"/>
              </a:spcAft>
              <a:defRPr b="0" i="0" cap="none"/>
            </a:lvl4pPr>
            <a:lvl5pPr marL="1223969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7" y="2121013"/>
            <a:ext cx="6031311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6" y="2121019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7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4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5"/>
            <a:ext cx="3829051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59991" indent="-179996">
              <a:buFont typeface="Arial"/>
              <a:buChar char="•"/>
              <a:defRPr/>
            </a:lvl2pPr>
            <a:lvl3pPr marL="575986" indent="-179996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7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4" y="2256237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94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4538" indent="-134538">
              <a:buFont typeface="Arial"/>
              <a:buChar char="•"/>
              <a:defRPr/>
            </a:lvl1pPr>
            <a:lvl2pPr marL="404990" indent="-134997">
              <a:buFont typeface="Lucida Grande"/>
              <a:buChar char="–"/>
              <a:defRPr/>
            </a:lvl2pPr>
            <a:lvl3pPr marL="674983" indent="-134997">
              <a:buSzPct val="60000"/>
              <a:buFont typeface="Courier New"/>
              <a:buChar char="o"/>
              <a:defRPr/>
            </a:lvl3pPr>
            <a:lvl4pPr marL="944976" indent="-134997">
              <a:buSzPct val="100000"/>
              <a:buFont typeface="Lucida Grande"/>
              <a:buChar char="–"/>
              <a:defRPr/>
            </a:lvl4pPr>
            <a:lvl5pPr marL="121497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19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5"/>
            <a:ext cx="3829051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269993" indent="-134997">
              <a:buFont typeface="Arial"/>
              <a:buChar char="•"/>
              <a:defRPr/>
            </a:lvl2pPr>
            <a:lvl3pPr marL="431989" indent="-134997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7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7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4541" indent="-134541">
              <a:buFont typeface="Arial"/>
              <a:buChar char="•"/>
              <a:defRPr/>
            </a:lvl1pPr>
            <a:lvl2pPr marL="405000" indent="-135000">
              <a:buFont typeface="Lucida Grande"/>
              <a:buChar char="–"/>
              <a:defRPr/>
            </a:lvl2pPr>
            <a:lvl3pPr marL="675000" indent="-135000">
              <a:buSzPct val="60000"/>
              <a:buFont typeface="Courier New"/>
              <a:buChar char="o"/>
              <a:defRPr/>
            </a:lvl3pPr>
            <a:lvl4pPr marL="945000" indent="-135000">
              <a:buSzPct val="100000"/>
              <a:buFont typeface="Lucida Grande"/>
              <a:buChar char="–"/>
              <a:defRPr/>
            </a:lvl4pPr>
            <a:lvl5pPr marL="1215000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0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270000" indent="-135000">
              <a:buFont typeface="Arial"/>
              <a:buChar char="•"/>
              <a:defRPr/>
            </a:lvl2pPr>
            <a:lvl3pPr marL="432000" indent="-135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20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98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33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84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33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4547046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41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8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4547046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1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raj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4547046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6" y="210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9" y="886185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7" y="3249012"/>
            <a:ext cx="6031311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6" y="3249011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2" y="3306448"/>
            <a:ext cx="7632951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2" y="2820469"/>
            <a:ext cx="7632951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2" y="3306448"/>
            <a:ext cx="7632951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539987" indent="-179996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2" y="2820469"/>
            <a:ext cx="7632951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4421239"/>
            <a:ext cx="1023519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7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9" y="2809664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9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4421239"/>
            <a:ext cx="1023519" cy="535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93" y="1379396"/>
            <a:ext cx="6733383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5" y="386416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1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1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</p:sldLayoutIdLst>
  <p:txStyles>
    <p:titleStyle>
      <a:lvl1pPr algn="l" defTabSz="457189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796" indent="-1777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5986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5977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5968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5959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93" y="1379396"/>
            <a:ext cx="6733383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5" y="386416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189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796" indent="-1777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39987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899978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59969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19960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93" y="1379396"/>
            <a:ext cx="6733383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8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189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3996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39987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899978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59969" indent="-179996" algn="l" defTabSz="457189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" y="4469567"/>
            <a:ext cx="1241463" cy="486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93" y="1379396"/>
            <a:ext cx="6733383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5" y="386416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342891" rtl="0" eaLnBrk="1" latinLnBrk="0" hangingPunct="1">
        <a:lnSpc>
          <a:spcPts val="2475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3347" indent="-13334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1pPr>
      <a:lvl2pPr marL="431989" indent="-13499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–"/>
        <a:defRPr sz="1351" kern="1200">
          <a:solidFill>
            <a:schemeClr val="tx1"/>
          </a:solidFill>
          <a:latin typeface="Arial"/>
          <a:ea typeface="+mn-ea"/>
          <a:cs typeface="Arial"/>
        </a:defRPr>
      </a:lvl2pPr>
      <a:lvl3pPr marL="701982" indent="-13499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60000"/>
        <a:buFont typeface="Courier New"/>
        <a:buChar char="o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971976" indent="-13499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100000"/>
        <a:buFont typeface="Lucida Grande"/>
        <a:buChar char="–"/>
        <a:defRPr sz="1351" kern="1200">
          <a:solidFill>
            <a:schemeClr val="tx1"/>
          </a:solidFill>
          <a:latin typeface="Arial"/>
          <a:ea typeface="+mn-ea"/>
          <a:cs typeface="Arial"/>
        </a:defRPr>
      </a:lvl4pPr>
      <a:lvl5pPr marL="1241969" indent="-134997" algn="l" defTabSz="342891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-"/>
        <a:defRPr sz="1351" kern="1200">
          <a:solidFill>
            <a:schemeClr val="tx1"/>
          </a:solidFill>
          <a:latin typeface="Arial"/>
          <a:ea typeface="+mn-ea"/>
          <a:cs typeface="Arial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69559"/>
            <a:ext cx="1241463" cy="486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1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342900" rtl="0" eaLnBrk="1" latinLnBrk="0" hangingPunct="1">
        <a:lnSpc>
          <a:spcPts val="2475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3350" indent="-13335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1pPr>
      <a:lvl2pPr marL="43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70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60000"/>
        <a:buFont typeface="Courier New"/>
        <a:buChar char="o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97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SzPct val="100000"/>
        <a:buFont typeface="Lucida Grande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1242000" indent="-135000" algn="l" defTabSz="342900" rtl="0" eaLnBrk="1" latinLnBrk="0" hangingPunct="1">
        <a:lnSpc>
          <a:spcPts val="1575"/>
        </a:lnSpc>
        <a:spcBef>
          <a:spcPts val="0"/>
        </a:spcBef>
        <a:spcAft>
          <a:spcPts val="900"/>
        </a:spcAft>
        <a:buFont typeface="Lucida Grande"/>
        <a:buChar char="-"/>
        <a:defRPr sz="135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630BC8-43BB-4F73-AA1C-C4D74091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779" y="1276865"/>
            <a:ext cx="7303898" cy="33445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Etätyössä on noin 350 vapaa-aikatoimialan työntekijää.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Henkilöstön siirtoja hyvinvointitoimialan tehtäviin on toteutettu ensiviikoista lähtien. Ensimmäiset siirretyt työntekijät aloittivat </a:t>
            </a:r>
            <a:r>
              <a:rPr lang="fi-FI" dirty="0" err="1"/>
              <a:t>hyton</a:t>
            </a:r>
            <a:r>
              <a:rPr lang="fi-FI" dirty="0"/>
              <a:t> avustavissa tehtävissä 23.3. ja vahvistettuja siirtoja on tällä hetkellä yli 40.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Työntekijöitä on ohjattu pitämään vuosilomia ja mahdollisia muita vapaita yksiköiden työtilanteen mukaan.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Rekrytointeja on lykätty ja työtehtäviä hoidettu sisäisin järjestelyin.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Tässä vaiheessa on vielä vaikea arvioida kokonaisvaikutuksia, koska kriisin kesto ei ole tiedossa.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4C04FF4-6A4B-45C4-8A75-2B7BF795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1" y="301128"/>
            <a:ext cx="7412952" cy="748904"/>
          </a:xfrm>
        </p:spPr>
        <p:txBody>
          <a:bodyPr/>
          <a:lstStyle/>
          <a:p>
            <a:pPr algn="ctr"/>
            <a:r>
              <a:rPr lang="fi-FI" dirty="0"/>
              <a:t>Koronakriisin vaikutukset vapaa-aikatoimialan henkilöstöön</a:t>
            </a:r>
          </a:p>
        </p:txBody>
      </p:sp>
    </p:spTree>
    <p:extLst>
      <p:ext uri="{BB962C8B-B14F-4D97-AF65-F5344CB8AC3E}">
        <p14:creationId xmlns:p14="http://schemas.microsoft.com/office/powerpoint/2010/main" val="3401152178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Mukautettu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907a47a-bef0-4de7-8dab-7bc0f3e3b801" ContentTypeId="0x01010064614A6ADD554301B9A3FBA1BCE52C07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tku_EventName xmlns="801a4ecc-5c06-4555-9dd1-0bf5b16740cf" xsi:nil="true"/>
    <dotku_Creator xmlns="801a4ecc-5c06-4555-9dd1-0bf5b16740cf" xsi:nil="true"/>
    <dotku_PresentationDate xmlns="801a4ecc-5c06-4555-9dd1-0bf5b16740cf">2020-04-21T21:00:00+00:00</dotku_PresentationDate>
    <dotku_Description xmlns="801a4ecc-5c06-4555-9dd1-0bf5b16740cf">Tee oman palvelualueen versio ja tallenna oman lautakunnan valmisteluaineistoon. Kalvoja saa muokata, lisätä, poistaa ja kaunistaa maun mukaan</dotku_Description>
    <dotku_Presenter xmlns="801a4ecc-5c06-4555-9dd1-0bf5b16740cf">Vapaa-aikatoimiala</dotku_Presenter>
    <dotku_Publicity xmlns="801a4ecc-5c06-4555-9dd1-0bf5b16740cf">Julkinen</dotku_Publicity>
    <dotku_PresentationType xmlns="801a4ecc-5c06-4555-9dd1-0bf5b16740cf">Esitysaineisto</dotku_PresentationType>
    <dotku_ContainsPersonalData xmlns="801a4ecc-5c06-4555-9dd1-0bf5b16740cf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itys- ja koulutusaineisto" ma:contentTypeID="0x01010064614A6ADD554301B9A3FBA1BCE52C07001EFCFBC06C3AFE438DC53298EEC187CD" ma:contentTypeVersion="22" ma:contentTypeDescription="Luo uusi asiakirja." ma:contentTypeScope="" ma:versionID="8571b42cca7fd9e306137749e6fc6ef0">
  <xsd:schema xmlns:xsd="http://www.w3.org/2001/XMLSchema" xmlns:xs="http://www.w3.org/2001/XMLSchema" xmlns:p="http://schemas.microsoft.com/office/2006/metadata/properties" xmlns:ns2="801a4ecc-5c06-4555-9dd1-0bf5b16740cf" targetNamespace="http://schemas.microsoft.com/office/2006/metadata/properties" ma:root="true" ma:fieldsID="b8e34836ff55288ceabf4636e52b8889" ns2:_="">
    <xsd:import namespace="801a4ecc-5c06-4555-9dd1-0bf5b16740cf"/>
    <xsd:element name="properties">
      <xsd:complexType>
        <xsd:sequence>
          <xsd:element name="documentManagement">
            <xsd:complexType>
              <xsd:all>
                <xsd:element ref="ns2:dotku_ContainsPersonalData" minOccurs="0"/>
                <xsd:element ref="ns2:dotku_Publicity"/>
                <xsd:element ref="ns2:dotku_Description" minOccurs="0"/>
                <xsd:element ref="ns2:dotku_PresentationDate"/>
                <xsd:element ref="ns2:dotku_EventName" minOccurs="0"/>
                <xsd:element ref="ns2:dotku_Creator" minOccurs="0"/>
                <xsd:element ref="ns2:dotku_Presenter"/>
                <xsd:element ref="ns2:dotku_Presentation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4ecc-5c06-4555-9dd1-0bf5b16740cf" elementFormDefault="qualified">
    <xsd:import namespace="http://schemas.microsoft.com/office/2006/documentManagement/types"/>
    <xsd:import namespace="http://schemas.microsoft.com/office/infopath/2007/PartnerControls"/>
    <xsd:element name="dotku_ContainsPersonalData" ma:index="2" nillable="true" ma:displayName="Sisältää henkilötietoja" ma:default="" ma:description="Henkilötietolaki 3 § 1 mom" ma:format="Dropdown" ma:internalName="dotku_ContainsPersonalData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dotku_Publicity" ma:index="3" ma:displayName="Julkisuus" ma:default="Julkinen" ma:format="Dropdown" ma:internalName="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dotku_Description" ma:index="4" nillable="true" ma:displayName="Kuvaus" ma:internalName="dotku_Description">
      <xsd:simpleType>
        <xsd:restriction base="dms:Note">
          <xsd:maxLength value="255"/>
        </xsd:restriction>
      </xsd:simpleType>
    </xsd:element>
    <xsd:element name="dotku_PresentationDate" ma:index="5" ma:displayName="Esityspvm" ma:format="DateOnly" ma:internalName="dotku_PresentationDate">
      <xsd:simpleType>
        <xsd:restriction base="dms:DateTime"/>
      </xsd:simpleType>
    </xsd:element>
    <xsd:element name="dotku_EventName" ma:index="6" nillable="true" ma:displayName="Tilaisuuden nimi" ma:internalName="dotku_EventName">
      <xsd:simpleType>
        <xsd:restriction base="dms:Note">
          <xsd:maxLength value="255"/>
        </xsd:restriction>
      </xsd:simpleType>
    </xsd:element>
    <xsd:element name="dotku_Creator" ma:index="7" nillable="true" ma:displayName="Tekijä" ma:description="Sukunimi Etunimi" ma:internalName="dotku_Creator">
      <xsd:simpleType>
        <xsd:restriction base="dms:Text">
          <xsd:maxLength value="100"/>
        </xsd:restriction>
      </xsd:simpleType>
    </xsd:element>
    <xsd:element name="dotku_Presenter" ma:index="8" ma:displayName="Esittäjä" ma:description="Sukunimi Etunimi" ma:internalName="dotku_Presenter">
      <xsd:simpleType>
        <xsd:restriction base="dms:Text">
          <xsd:maxLength value="255"/>
        </xsd:restriction>
      </xsd:simpleType>
    </xsd:element>
    <xsd:element name="dotku_PresentationType" ma:index="9" ma:displayName="Esitys- ja koulutusaineiston tyyppi" ma:format="Dropdown" ma:internalName="dotku_PresentationType">
      <xsd:simpleType>
        <xsd:restriction base="dms:Choice">
          <xsd:enumeration value="Esitysaineisto"/>
          <xsd:enumeration value="Koulutusaineisto"/>
          <xsd:enumeration value="Ohjelma"/>
          <xsd:enumeration value="Puh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2A741-BE03-471F-B5C0-A3E6C12DC9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392AFE-8468-4A44-9C28-EAD88264D7F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E212F3B-91F2-4B66-A9D2-B7270EBBBAA1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801a4ecc-5c06-4555-9dd1-0bf5b16740cf"/>
    <ds:schemaRef ds:uri="http://www.w3.org/XML/1998/namespace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8BCBB02-3FC8-478F-8FDA-80AF28931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a4ecc-5c06-4555-9dd1-0bf5b1674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4800</TotalTime>
  <Words>75</Words>
  <Application>Microsoft Office PowerPoint</Application>
  <PresentationFormat>Näytössä katseltava esitys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</vt:i4>
      </vt:variant>
    </vt:vector>
  </HeadingPairs>
  <TitlesOfParts>
    <vt:vector size="11" baseType="lpstr">
      <vt:lpstr>Arial</vt:lpstr>
      <vt:lpstr>Calibri</vt:lpstr>
      <vt:lpstr>Courier New</vt:lpstr>
      <vt:lpstr>Lucida Grande</vt:lpstr>
      <vt:lpstr>Valkoinen</vt:lpstr>
      <vt:lpstr>Kuvalliset</vt:lpstr>
      <vt:lpstr>Värilliset</vt:lpstr>
      <vt:lpstr>1_Valkoinen</vt:lpstr>
      <vt:lpstr>2_Valkoinen</vt:lpstr>
      <vt:lpstr>1_Värilliset</vt:lpstr>
      <vt:lpstr>Koronakriisin vaikutukset vapaa-aikatoimialan henkilöstöön</vt:lpstr>
    </vt:vector>
  </TitlesOfParts>
  <Company>Turun kaupunki (hallinto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kaupungin vapaa-aikatoimiala</dc:title>
  <dc:creator>Laiho Katja</dc:creator>
  <cp:lastModifiedBy>Siekkinen Jaana</cp:lastModifiedBy>
  <cp:revision>430</cp:revision>
  <cp:lastPrinted>2015-03-30T13:04:50Z</cp:lastPrinted>
  <dcterms:created xsi:type="dcterms:W3CDTF">2015-12-30T09:18:29Z</dcterms:created>
  <dcterms:modified xsi:type="dcterms:W3CDTF">2020-04-21T12:21:47Z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0x01010064614A6ADD554301B9A3FBA1BCE52C07001EFCFBC06C3AFE438DC53298EEC187CD</vt:lpwstr>
  </property>
  <property fmtid="{D5CDD505-2E9C-101B-9397-08002B2CF9AE}" pid="3" name="TurkuDoTku_LanguageTaxHTField0">
    <vt:lpwstr>Suomi|ddab1725-3888-478f-9c8c-3eeceecd16e9</vt:lpwstr>
  </property>
  <property fmtid="{D5CDD505-2E9C-101B-9397-08002B2CF9AE}" pid="4" name="TurkuDoTku_PresentationMaterialType">
    <vt:lpwstr>1;#Diaesitys|29bf125c-3304-4b20-a038-e327a30ca536</vt:lpwstr>
  </property>
  <property fmtid="{D5CDD505-2E9C-101B-9397-08002B2CF9AE}" pid="5" name="TurkuDoTku_Language">
    <vt:lpwstr>4;#Suomi|ddab1725-3888-478f-9c8c-3eeceecd16e9</vt:lpwstr>
  </property>
  <property fmtid="{D5CDD505-2E9C-101B-9397-08002B2CF9AE}" pid="6" name="TaxCatchAll">
    <vt:lpwstr>12;#Äänitiedosto|2ce7008b-f285-403a-bd25-9c3fffad5372;#4;#Suomi|ddab1725-3888-478f-9c8c-3eeceecd16e9;#9;#Videokuva|82098cdd-6e57-4a24-8887-90ce7bab4a54;#1;#Diaesitys|29bf125c-3304-4b20-a038-e327a30ca536</vt:lpwstr>
  </property>
  <property fmtid="{D5CDD505-2E9C-101B-9397-08002B2CF9AE}" pid="7" name="TurkuDoTku_PresentationMaterialTypeTaxHTField0">
    <vt:lpwstr>Diaesitys|29bf125c-3304-4b20-a038-e327a30ca536</vt:lpwstr>
  </property>
  <property fmtid="{D5CDD505-2E9C-101B-9397-08002B2CF9AE}" pid="8" name="h94c21d59b064f78a5c2e322551a3e88">
    <vt:lpwstr>Diaesitys|29bf125c-3304-4b20-a038-e327a30ca536</vt:lpwstr>
  </property>
  <property fmtid="{D5CDD505-2E9C-101B-9397-08002B2CF9AE}" pid="9" name="ec87dd8dbe3f4b87b196639a53969ad4">
    <vt:lpwstr>Suomi|ddab1725-3888-478f-9c8c-3eeceecd16e9</vt:lpwstr>
  </property>
  <property fmtid="{D5CDD505-2E9C-101B-9397-08002B2CF9AE}" pid="10" name="bcb735522fc34cde8200f6a746f2dda6">
    <vt:lpwstr>Äänitiedosto|2ce7008b-f285-403a-bd25-9c3fffad5372</vt:lpwstr>
  </property>
  <property fmtid="{D5CDD505-2E9C-101B-9397-08002B2CF9AE}" pid="11" name="j08d1eaf84c644719eb3d45d656088a2">
    <vt:lpwstr>Videokuva|82098cdd-6e57-4a24-8887-90ce7bab4a54</vt:lpwstr>
  </property>
  <property fmtid="{D5CDD505-2E9C-101B-9397-08002B2CF9AE}" pid="12" name="_Kieli">
    <vt:lpwstr>4;#Suomi|ddab1725-3888-478f-9c8c-3eeceecd16e9</vt:lpwstr>
  </property>
  <property fmtid="{D5CDD505-2E9C-101B-9397-08002B2CF9AE}" pid="13" name="_Äänitiedoston tyyppi">
    <vt:lpwstr>12;#Äänitiedosto|2ce7008b-f285-403a-bd25-9c3fffad5372</vt:lpwstr>
  </property>
  <property fmtid="{D5CDD505-2E9C-101B-9397-08002B2CF9AE}" pid="14" name="_Esitysaineistojen tyyppi">
    <vt:lpwstr>1;#Diaesitys|29bf125c-3304-4b20-a038-e327a30ca536</vt:lpwstr>
  </property>
  <property fmtid="{D5CDD505-2E9C-101B-9397-08002B2CF9AE}" pid="15" name="Videotiedoston tyyppi">
    <vt:lpwstr>9;#Videokuva|82098cdd-6e57-4a24-8887-90ce7bab4a54</vt:lpwstr>
  </property>
</Properties>
</file>