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5" r:id="rId6"/>
    <p:sldMasterId id="2147483655" r:id="rId7"/>
    <p:sldMasterId id="2147483695" r:id="rId8"/>
    <p:sldMasterId id="2147483698" r:id="rId9"/>
    <p:sldMasterId id="2147483701" r:id="rId10"/>
  </p:sldMasterIdLst>
  <p:notesMasterIdLst>
    <p:notesMasterId r:id="rId20"/>
  </p:notesMasterIdLst>
  <p:handoutMasterIdLst>
    <p:handoutMasterId r:id="rId21"/>
  </p:handoutMasterIdLst>
  <p:sldIdLst>
    <p:sldId id="349" r:id="rId11"/>
    <p:sldId id="381" r:id="rId12"/>
    <p:sldId id="385" r:id="rId13"/>
    <p:sldId id="382" r:id="rId14"/>
    <p:sldId id="383" r:id="rId15"/>
    <p:sldId id="384" r:id="rId16"/>
    <p:sldId id="386" r:id="rId17"/>
    <p:sldId id="387" r:id="rId18"/>
    <p:sldId id="352" r:id="rId19"/>
  </p:sldIdLst>
  <p:sldSz cx="9144000" cy="5143500" type="screen16x9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 userDrawn="1">
          <p15:clr>
            <a:srgbClr val="A4A3A4"/>
          </p15:clr>
        </p15:guide>
        <p15:guide id="2" orient="horz" pos="239" userDrawn="1">
          <p15:clr>
            <a:srgbClr val="A4A3A4"/>
          </p15:clr>
        </p15:guide>
        <p15:guide id="3" orient="horz" pos="2783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865" userDrawn="1">
          <p15:clr>
            <a:srgbClr val="A4A3A4"/>
          </p15:clr>
        </p15:guide>
        <p15:guide id="6" pos="5291" userDrawn="1">
          <p15:clr>
            <a:srgbClr val="A4A3A4"/>
          </p15:clr>
        </p15:guide>
        <p15:guide id="7" pos="2879" userDrawn="1">
          <p15:clr>
            <a:srgbClr val="A4A3A4"/>
          </p15:clr>
        </p15:guide>
        <p15:guide id="8" pos="5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26522"/>
    <a:srgbClr val="E30C6E"/>
    <a:srgbClr val="7D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9900" autoAdjust="0"/>
  </p:normalViewPr>
  <p:slideViewPr>
    <p:cSldViewPr snapToGrid="0" snapToObjects="1">
      <p:cViewPr varScale="1">
        <p:scale>
          <a:sx n="41" d="100"/>
          <a:sy n="41" d="100"/>
        </p:scale>
        <p:origin x="392" y="20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4/17/2020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8FD6B-E0E7-48A0-A519-79B812C25F98}" type="datetimeFigureOut">
              <a:rPr lang="fi-FI" smtClean="0"/>
              <a:t>17.4.2020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1F578-8A78-4A3F-B607-1BC9F02CE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99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94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4" indent="-179384">
              <a:buFont typeface="Arial"/>
              <a:buChar char="•"/>
              <a:defRPr/>
            </a:lvl1pPr>
            <a:lvl2pPr marL="539987" indent="-179996">
              <a:buFont typeface="Lucida Grande"/>
              <a:buChar char="–"/>
              <a:defRPr/>
            </a:lvl2pPr>
            <a:lvl3pPr marL="899978" indent="-179996">
              <a:buSzPct val="60000"/>
              <a:buFont typeface="Courier New"/>
              <a:buChar char="o"/>
              <a:defRPr/>
            </a:lvl3pPr>
            <a:lvl4pPr marL="1259969" indent="-179996">
              <a:buSzPct val="100000"/>
              <a:buFont typeface="Lucida Grande"/>
              <a:buChar char="–"/>
              <a:defRPr/>
            </a:lvl4pPr>
            <a:lvl5pPr marL="1619960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7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7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9" y="2809664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7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9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1" y="4421239"/>
            <a:ext cx="1023519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9" y="2809664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7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9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1" y="4421239"/>
            <a:ext cx="1023519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7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4266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25,4 x 15,8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3" y="4468639"/>
            <a:ext cx="6626252" cy="674869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/>
              <a:t>Tähän lyhyt kuvateksti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8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5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25,4 x 15,8 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8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9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1" y="795806"/>
            <a:ext cx="1370091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7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2" y="1801915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94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5992" indent="-341991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37" indent="-179384">
              <a:spcAft>
                <a:spcPts val="600"/>
              </a:spcAft>
              <a:defRPr b="0" i="0" cap="none"/>
            </a:lvl2pPr>
            <a:lvl3pPr marL="791980">
              <a:spcAft>
                <a:spcPts val="600"/>
              </a:spcAft>
              <a:defRPr b="0" i="0" cap="none"/>
            </a:lvl3pPr>
            <a:lvl4pPr marL="1007975">
              <a:spcAft>
                <a:spcPts val="600"/>
              </a:spcAft>
              <a:defRPr b="0" i="0" cap="none"/>
            </a:lvl4pPr>
            <a:lvl5pPr marL="1223969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</a:t>
            </a:r>
            <a:br>
              <a:rPr lang="fi-FI" dirty="0"/>
            </a:br>
            <a:r>
              <a:rPr lang="fi-FI" dirty="0"/>
              <a:t>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94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5992" indent="-341991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37" indent="-179384">
              <a:spcAft>
                <a:spcPts val="600"/>
              </a:spcAft>
              <a:defRPr b="0" i="0" cap="none"/>
            </a:lvl2pPr>
            <a:lvl3pPr marL="791980">
              <a:spcAft>
                <a:spcPts val="600"/>
              </a:spcAft>
              <a:defRPr b="0" i="0" cap="none"/>
            </a:lvl3pPr>
            <a:lvl4pPr marL="1007975">
              <a:spcAft>
                <a:spcPts val="600"/>
              </a:spcAft>
              <a:defRPr b="0" i="0" cap="none"/>
            </a:lvl4pPr>
            <a:lvl5pPr marL="1223969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5992" indent="-342891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37" indent="-179384">
              <a:spcAft>
                <a:spcPts val="600"/>
              </a:spcAft>
              <a:defRPr b="0" i="0" cap="none"/>
            </a:lvl2pPr>
            <a:lvl3pPr marL="791980">
              <a:spcAft>
                <a:spcPts val="600"/>
              </a:spcAft>
              <a:defRPr b="0" i="0" cap="none"/>
            </a:lvl3pPr>
            <a:lvl4pPr marL="1007975">
              <a:spcAft>
                <a:spcPts val="600"/>
              </a:spcAft>
              <a:defRPr b="0" i="0" cap="none"/>
            </a:lvl4pPr>
            <a:lvl5pPr marL="1223969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7" y="2121013"/>
            <a:ext cx="6031311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6" y="2121019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7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6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4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5"/>
            <a:ext cx="3829051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59991" indent="-179996">
              <a:buFont typeface="Arial"/>
              <a:buChar char="•"/>
              <a:defRPr/>
            </a:lvl2pPr>
            <a:lvl3pPr marL="575986" indent="-179996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7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04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4" y="2256237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94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4538" indent="-134538">
              <a:buFont typeface="Arial"/>
              <a:buChar char="•"/>
              <a:defRPr/>
            </a:lvl1pPr>
            <a:lvl2pPr marL="404990" indent="-134997">
              <a:buFont typeface="Lucida Grande"/>
              <a:buChar char="–"/>
              <a:defRPr/>
            </a:lvl2pPr>
            <a:lvl3pPr marL="674983" indent="-134997">
              <a:buSzPct val="60000"/>
              <a:buFont typeface="Courier New"/>
              <a:buChar char="o"/>
              <a:defRPr/>
            </a:lvl3pPr>
            <a:lvl4pPr marL="944976" indent="-134997">
              <a:buSzPct val="100000"/>
              <a:buFont typeface="Lucida Grande"/>
              <a:buChar char="–"/>
              <a:defRPr/>
            </a:lvl4pPr>
            <a:lvl5pPr marL="1214970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19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5"/>
            <a:ext cx="3829051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269993" indent="-134997">
              <a:buFont typeface="Arial"/>
              <a:buChar char="•"/>
              <a:defRPr/>
            </a:lvl2pPr>
            <a:lvl3pPr marL="431989" indent="-134997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7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74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4541" indent="-134541">
              <a:buFont typeface="Arial"/>
              <a:buChar char="•"/>
              <a:defRPr/>
            </a:lvl1pPr>
            <a:lvl2pPr marL="405000" indent="-135000">
              <a:buFont typeface="Lucida Grande"/>
              <a:buChar char="–"/>
              <a:defRPr/>
            </a:lvl2pPr>
            <a:lvl3pPr marL="675000" indent="-135000">
              <a:buSzPct val="60000"/>
              <a:buFont typeface="Courier New"/>
              <a:buChar char="o"/>
              <a:defRPr/>
            </a:lvl3pPr>
            <a:lvl4pPr marL="945000" indent="-135000">
              <a:buSzPct val="100000"/>
              <a:buFont typeface="Lucida Grande"/>
              <a:buChar char="–"/>
              <a:defRPr/>
            </a:lvl4pPr>
            <a:lvl5pPr marL="1215000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08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1"/>
            <a:ext cx="3829050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270000" indent="-135000">
              <a:buFont typeface="Arial"/>
              <a:buChar char="•"/>
              <a:defRPr/>
            </a:lvl2pPr>
            <a:lvl3pPr marL="432000" indent="-135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20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98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</a:t>
            </a:r>
            <a:br>
              <a:rPr lang="fi-FI" dirty="0"/>
            </a:br>
            <a:r>
              <a:rPr lang="fi-FI" dirty="0"/>
              <a:t>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33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6848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33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1" y="4547046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2" y="1337650"/>
            <a:ext cx="1119784" cy="19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8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41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6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8"/>
            <a:ext cx="9144000" cy="4320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1" y="4547046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1" y="2808528"/>
            <a:ext cx="2162363" cy="11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uraj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1" y="4547046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6" y="210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79" y="886185"/>
            <a:ext cx="1633825" cy="2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8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7" y="3249012"/>
            <a:ext cx="6031311" cy="91931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6" y="3249011"/>
            <a:ext cx="1773017" cy="9193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7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8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2" y="3306448"/>
            <a:ext cx="7632951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700" baseline="0"/>
            </a:lvl2pPr>
            <a:lvl3pPr marL="539987" indent="-179996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2" y="2820469"/>
            <a:ext cx="7632951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2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2" y="3306448"/>
            <a:ext cx="7632951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700" baseline="0"/>
            </a:lvl2pPr>
            <a:lvl3pPr marL="539987" indent="-179996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2" y="2820469"/>
            <a:ext cx="7632951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1" y="4421239"/>
            <a:ext cx="1023519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7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9" y="2809664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7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9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8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URKUABO_VAAK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1" y="4421239"/>
            <a:ext cx="1023519" cy="5352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93" y="1379396"/>
            <a:ext cx="6733383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5" y="386416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5" name="Picture 4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1" y="5959412"/>
            <a:ext cx="1241463" cy="649182"/>
          </a:xfrm>
          <a:prstGeom prst="rect">
            <a:avLst/>
          </a:prstGeom>
        </p:spPr>
      </p:pic>
      <p:pic>
        <p:nvPicPr>
          <p:cNvPr id="8" name="Picture 7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1" y="6111812"/>
            <a:ext cx="1241463" cy="649182"/>
          </a:xfrm>
          <a:prstGeom prst="rect">
            <a:avLst/>
          </a:prstGeom>
        </p:spPr>
      </p:pic>
      <p:pic>
        <p:nvPicPr>
          <p:cNvPr id="9" name="Picture 8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1" y="6264212"/>
            <a:ext cx="1241463" cy="6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4" r:id="rId2"/>
  </p:sldLayoutIdLst>
  <p:txStyles>
    <p:titleStyle>
      <a:lvl1pPr algn="l" defTabSz="457189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796" indent="-1777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75986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35977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95968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55959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93" y="1379396"/>
            <a:ext cx="6733383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5" y="386416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6" r:id="rId2"/>
    <p:sldLayoutId id="2147483688" r:id="rId3"/>
    <p:sldLayoutId id="2147483678" r:id="rId4"/>
    <p:sldLayoutId id="2147483689" r:id="rId5"/>
    <p:sldLayoutId id="2147483680" r:id="rId6"/>
    <p:sldLayoutId id="2147483681" r:id="rId7"/>
    <p:sldLayoutId id="2147483690" r:id="rId8"/>
    <p:sldLayoutId id="2147483682" r:id="rId9"/>
    <p:sldLayoutId id="2147483685" r:id="rId10"/>
    <p:sldLayoutId id="2147483691" r:id="rId11"/>
  </p:sldLayoutIdLst>
  <p:txStyles>
    <p:titleStyle>
      <a:lvl1pPr algn="l" defTabSz="457189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796" indent="-1777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39987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899978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59969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19960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93" y="1379396"/>
            <a:ext cx="6733383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8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56" r:id="rId4"/>
    <p:sldLayoutId id="2147483657" r:id="rId5"/>
    <p:sldLayoutId id="2147483661" r:id="rId6"/>
    <p:sldLayoutId id="2147483662" r:id="rId7"/>
  </p:sldLayoutIdLst>
  <p:txStyles>
    <p:titleStyle>
      <a:lvl1pPr algn="l" defTabSz="457189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3996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39987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899978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59969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3" y="4469567"/>
            <a:ext cx="1241463" cy="48688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93" y="1379396"/>
            <a:ext cx="6733383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5" y="386416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6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342891" rtl="0" eaLnBrk="1" latinLnBrk="0" hangingPunct="1">
        <a:lnSpc>
          <a:spcPts val="2475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33347" indent="-133347" algn="l" defTabSz="342891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Arial"/>
        <a:buChar char="•"/>
        <a:defRPr sz="1351" kern="1200">
          <a:solidFill>
            <a:schemeClr val="tx1"/>
          </a:solidFill>
          <a:latin typeface="Arial"/>
          <a:ea typeface="+mn-ea"/>
          <a:cs typeface="Arial"/>
        </a:defRPr>
      </a:lvl1pPr>
      <a:lvl2pPr marL="431989" indent="-134997" algn="l" defTabSz="342891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Lucida Grande"/>
        <a:buChar char="–"/>
        <a:defRPr sz="1351" kern="1200">
          <a:solidFill>
            <a:schemeClr val="tx1"/>
          </a:solidFill>
          <a:latin typeface="Arial"/>
          <a:ea typeface="+mn-ea"/>
          <a:cs typeface="Arial"/>
        </a:defRPr>
      </a:lvl2pPr>
      <a:lvl3pPr marL="701982" indent="-134997" algn="l" defTabSz="342891" rtl="0" eaLnBrk="1" latinLnBrk="0" hangingPunct="1">
        <a:lnSpc>
          <a:spcPts val="1575"/>
        </a:lnSpc>
        <a:spcBef>
          <a:spcPts val="0"/>
        </a:spcBef>
        <a:spcAft>
          <a:spcPts val="900"/>
        </a:spcAft>
        <a:buSzPct val="60000"/>
        <a:buFont typeface="Courier New"/>
        <a:buChar char="o"/>
        <a:defRPr sz="1351" kern="1200">
          <a:solidFill>
            <a:schemeClr val="tx1"/>
          </a:solidFill>
          <a:latin typeface="Arial"/>
          <a:ea typeface="+mn-ea"/>
          <a:cs typeface="Arial"/>
        </a:defRPr>
      </a:lvl3pPr>
      <a:lvl4pPr marL="971976" indent="-134997" algn="l" defTabSz="342891" rtl="0" eaLnBrk="1" latinLnBrk="0" hangingPunct="1">
        <a:lnSpc>
          <a:spcPts val="1575"/>
        </a:lnSpc>
        <a:spcBef>
          <a:spcPts val="0"/>
        </a:spcBef>
        <a:spcAft>
          <a:spcPts val="900"/>
        </a:spcAft>
        <a:buSzPct val="100000"/>
        <a:buFont typeface="Lucida Grande"/>
        <a:buChar char="–"/>
        <a:defRPr sz="1351" kern="1200">
          <a:solidFill>
            <a:schemeClr val="tx1"/>
          </a:solidFill>
          <a:latin typeface="Arial"/>
          <a:ea typeface="+mn-ea"/>
          <a:cs typeface="Arial"/>
        </a:defRPr>
      </a:lvl4pPr>
      <a:lvl5pPr marL="1241969" indent="-134997" algn="l" defTabSz="342891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Lucida Grande"/>
        <a:buChar char="-"/>
        <a:defRPr sz="1351" kern="1200">
          <a:solidFill>
            <a:schemeClr val="tx1"/>
          </a:solidFill>
          <a:latin typeface="Arial"/>
          <a:ea typeface="+mn-ea"/>
          <a:cs typeface="Arial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69559"/>
            <a:ext cx="1241463" cy="48688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1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342900" rtl="0" eaLnBrk="1" latinLnBrk="0" hangingPunct="1">
        <a:lnSpc>
          <a:spcPts val="2475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33350" indent="-133350" algn="l" defTabSz="342900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Arial"/>
        <a:buChar char="•"/>
        <a:defRPr sz="1350" kern="1200">
          <a:solidFill>
            <a:schemeClr val="tx1"/>
          </a:solidFill>
          <a:latin typeface="Arial"/>
          <a:ea typeface="+mn-ea"/>
          <a:cs typeface="Arial"/>
        </a:defRPr>
      </a:lvl1pPr>
      <a:lvl2pPr marL="432000" indent="-135000" algn="l" defTabSz="342900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Lucida Grande"/>
        <a:buChar char="–"/>
        <a:defRPr sz="1350" kern="1200">
          <a:solidFill>
            <a:schemeClr val="tx1"/>
          </a:solidFill>
          <a:latin typeface="Arial"/>
          <a:ea typeface="+mn-ea"/>
          <a:cs typeface="Arial"/>
        </a:defRPr>
      </a:lvl2pPr>
      <a:lvl3pPr marL="702000" indent="-135000" algn="l" defTabSz="342900" rtl="0" eaLnBrk="1" latinLnBrk="0" hangingPunct="1">
        <a:lnSpc>
          <a:spcPts val="1575"/>
        </a:lnSpc>
        <a:spcBef>
          <a:spcPts val="0"/>
        </a:spcBef>
        <a:spcAft>
          <a:spcPts val="900"/>
        </a:spcAft>
        <a:buSzPct val="60000"/>
        <a:buFont typeface="Courier New"/>
        <a:buChar char="o"/>
        <a:defRPr sz="1350" kern="1200">
          <a:solidFill>
            <a:schemeClr val="tx1"/>
          </a:solidFill>
          <a:latin typeface="Arial"/>
          <a:ea typeface="+mn-ea"/>
          <a:cs typeface="Arial"/>
        </a:defRPr>
      </a:lvl3pPr>
      <a:lvl4pPr marL="972000" indent="-135000" algn="l" defTabSz="342900" rtl="0" eaLnBrk="1" latinLnBrk="0" hangingPunct="1">
        <a:lnSpc>
          <a:spcPts val="1575"/>
        </a:lnSpc>
        <a:spcBef>
          <a:spcPts val="0"/>
        </a:spcBef>
        <a:spcAft>
          <a:spcPts val="900"/>
        </a:spcAft>
        <a:buSzPct val="100000"/>
        <a:buFont typeface="Lucida Grande"/>
        <a:buChar char="–"/>
        <a:defRPr sz="1350" kern="1200">
          <a:solidFill>
            <a:schemeClr val="tx1"/>
          </a:solidFill>
          <a:latin typeface="Arial"/>
          <a:ea typeface="+mn-ea"/>
          <a:cs typeface="Arial"/>
        </a:defRPr>
      </a:lvl4pPr>
      <a:lvl5pPr marL="1242000" indent="-135000" algn="l" defTabSz="342900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Lucida Grande"/>
        <a:buChar char="-"/>
        <a:defRPr sz="135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3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impivaaranuimahalli" TargetMode="External"/><Relationship Id="rId2" Type="http://schemas.openxmlformats.org/officeDocument/2006/relationships/hyperlink" Target="http://www.turku.fi/kulttuuri-ja-liikunta/liikunta/liikkeelle-netissa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likiliikkuja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rsinais-suomi.fi/fi/96-ajankohtaista/2068-rahoitusta-alueen-omaehtoiseen-kehittaemiseen-hae-pe-17-4-2020-klo-15-00-mennessae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noProof="0" dirty="0"/>
              <a:t>Markus Kalmari </a:t>
            </a:r>
          </a:p>
          <a:p>
            <a:r>
              <a:rPr lang="fi-FI" dirty="0"/>
              <a:t>21.4.2020</a:t>
            </a:r>
            <a:endParaRPr lang="fi-FI" noProof="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dirty="0"/>
              <a:t>Liikuntapalvelualueen koronakatsaus</a:t>
            </a:r>
            <a:br>
              <a:rPr lang="fi-FI" sz="4000" dirty="0"/>
            </a:br>
            <a:r>
              <a:rPr lang="fi-FI" sz="4000" dirty="0"/>
              <a:t>liikuntalautakunnalle</a:t>
            </a:r>
            <a:endParaRPr lang="fi-FI" sz="4000" noProof="0" dirty="0"/>
          </a:p>
        </p:txBody>
      </p:sp>
    </p:spTree>
    <p:extLst>
      <p:ext uri="{BB962C8B-B14F-4D97-AF65-F5344CB8AC3E}">
        <p14:creationId xmlns:p14="http://schemas.microsoft.com/office/powerpoint/2010/main" val="396155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45426C3-9109-40F3-8679-E539916FF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2677" y="1050032"/>
            <a:ext cx="7213421" cy="3043436"/>
          </a:xfrm>
        </p:spPr>
        <p:txBody>
          <a:bodyPr/>
          <a:lstStyle/>
          <a:p>
            <a:r>
              <a:rPr lang="fi-FI" dirty="0"/>
              <a:t>Pe 13.3.20 sisäliikuntapaikat ja uimalaitokset suljettiin sekä kaikki varatut vuorot peruttiin 13.4.20 asti. </a:t>
            </a:r>
          </a:p>
          <a:p>
            <a:pPr lvl="1"/>
            <a:r>
              <a:rPr lang="fi-FI" dirty="0"/>
              <a:t>Tiedotetta tarkennettiin 23.3.20: kaikki ulkoliikuntapaikat on myös suljettu, pois luettuna ulkokuntoilulaitteet ja ulkoilureitit. </a:t>
            </a:r>
          </a:p>
          <a:p>
            <a:pPr lvl="1"/>
            <a:r>
              <a:rPr lang="fi-FI" dirty="0"/>
              <a:t>Ti 31.3.20 valtioneuvoston päätöksellä kaikki liikuntapaikat pysyvät kiinni 13.5.20 asti. </a:t>
            </a:r>
          </a:p>
          <a:p>
            <a:r>
              <a:rPr lang="fi-FI" dirty="0"/>
              <a:t>Ke 18.3.20 Liikuntapalvelukeskuksen asiakaspalvelupiste suljettiin. </a:t>
            </a:r>
          </a:p>
          <a:p>
            <a:r>
              <a:rPr lang="fi-FI" dirty="0"/>
              <a:t>Pe 13.3.20 Liikunnallisen elämäntavan yksikön kaikki ohjaustoiminta ja tapahtumat peruttiin. Liikuntaneuvontaa on jatkettu puhelinpalveluna asiakkaille, joiden neuvontaprosessi on kesken.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4BBAC77-A1C7-47EC-9763-4BED69E9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99" y="191232"/>
            <a:ext cx="7412952" cy="577383"/>
          </a:xfrm>
        </p:spPr>
        <p:txBody>
          <a:bodyPr/>
          <a:lstStyle/>
          <a:p>
            <a:r>
              <a:rPr lang="fi-FI" dirty="0"/>
              <a:t>Palvelujen ja toimintojen sulkeminen</a:t>
            </a:r>
          </a:p>
        </p:txBody>
      </p:sp>
    </p:spTree>
    <p:extLst>
      <p:ext uri="{BB962C8B-B14F-4D97-AF65-F5344CB8AC3E}">
        <p14:creationId xmlns:p14="http://schemas.microsoft.com/office/powerpoint/2010/main" val="174446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45426C3-9109-40F3-8679-E539916FF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0083" y="1189022"/>
            <a:ext cx="7505634" cy="304343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/>
              <a:t>Etä- ja verkkopalvelujen tuottaminen saatiin pystyyn nopealla aikataululla (ks. seuraava dia)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/>
              <a:t>Liikuntapaikkojen käyttäjät sopeutuneet tilanteeseen suhteellisen hyvin.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fi-FI" dirty="0"/>
              <a:t>Jonkin verran jouduttu puuttumaan käytännössä sekä vastattu kirjallisiin palautteisiin.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fi-FI" dirty="0"/>
              <a:t>Sisäsalien osalta moni seura perui koko kevään vuoronsa omatoimisesti heti 13.3.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dirty="0"/>
              <a:t>Viestintä ja tiedottaminen on toiminut hyvin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/>
              <a:t>Asiakaspalvelu on pystytty toteuttamaan hyvin sähköpostitse ja puhelimitse.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/>
              <a:t>Toimialan/kaupungin sisäinen toiminta kriisitilanteessa on toiminut hyvin huomioiden tilanteen nopea eteneminen.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4BBAC77-A1C7-47EC-9763-4BED69E9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60" y="285811"/>
            <a:ext cx="7412952" cy="748904"/>
          </a:xfrm>
        </p:spPr>
        <p:txBody>
          <a:bodyPr/>
          <a:lstStyle/>
          <a:p>
            <a:r>
              <a:rPr lang="fi-FI" dirty="0"/>
              <a:t>Kokemuksia ja ajatuksia palvelujen ja toimintojen sulkemisesta</a:t>
            </a:r>
          </a:p>
        </p:txBody>
      </p:sp>
    </p:spTree>
    <p:extLst>
      <p:ext uri="{BB962C8B-B14F-4D97-AF65-F5344CB8AC3E}">
        <p14:creationId xmlns:p14="http://schemas.microsoft.com/office/powerpoint/2010/main" val="288414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627B0F5-3673-4358-BDEB-C7AC55E6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063" y="861091"/>
            <a:ext cx="7470577" cy="415713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sz="1600" dirty="0">
                <a:hlinkClick r:id="rId2"/>
              </a:rPr>
              <a:t>Liikkeelle netissä</a:t>
            </a:r>
            <a:r>
              <a:rPr lang="fi-FI" sz="1600" dirty="0"/>
              <a:t> kotijumpan ja luonto- ja lähiliikunnan koontisivusto sisältää noin 50 liikkumaan innostavaa linkkiä kaikki ikäryhmät huomioiden – materiaali osin itse tuotettua ja osin on hyödynnetty valmista.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fi-FI" sz="1600" dirty="0"/>
              <a:t>Ajalla 1.-9.4. sivustolla on ollut 2500 käyntikertaa.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i-FI" sz="1600" dirty="0">
                <a:hlinkClick r:id="rId3"/>
              </a:rPr>
              <a:t>Live-jumppaa</a:t>
            </a:r>
            <a:r>
              <a:rPr lang="fi-FI" sz="1600" dirty="0"/>
              <a:t> Impivaaran uimahallista 2–3 harjoitusta/päivä vaihtuvin teemoin</a:t>
            </a:r>
            <a:r>
              <a:rPr lang="fi-FI" sz="1600" dirty="0" smtClean="0"/>
              <a:t>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fi-FI" sz="1600" dirty="0" smtClean="0"/>
              <a:t>Ajalla 25.3.–9.4. n. 1300 katsojaa / harjoitus (620–4600 katsojaa)</a:t>
            </a:r>
            <a:endParaRPr lang="fi-FI" sz="16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sz="1600" dirty="0"/>
              <a:t>Kaupungin henkilöstön live-taukojumpat 6.4. </a:t>
            </a:r>
            <a:r>
              <a:rPr lang="fi-FI" sz="1600" dirty="0" smtClean="0"/>
              <a:t>alkaen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fi-FI" sz="1600" dirty="0" smtClean="0"/>
              <a:t>Viikolla </a:t>
            </a:r>
            <a:r>
              <a:rPr lang="fi-FI" sz="1600" dirty="0"/>
              <a:t>15 keskimäärin 158 osallistujaa/ pvä.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1600" dirty="0"/>
              <a:t>Koululiikunnanohjaajien vinkit liikunnanopettajille OPAS-verkossa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sz="1600" dirty="0">
                <a:hlinkClick r:id="rId4"/>
              </a:rPr>
              <a:t>Likiliikkuja</a:t>
            </a:r>
            <a:r>
              <a:rPr lang="fi-FI" sz="1600" dirty="0"/>
              <a:t> kokoaa seudulliset liikuntavinkit yhteistyössä Rajatonta liikuntaa kuntakumppanuus -verkoston kanssa. Sivustolla on 396 seuraajaa.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sz="1600" dirty="0" smtClean="0"/>
              <a:t>Urheilijalähettiläs karateka </a:t>
            </a:r>
            <a:r>
              <a:rPr lang="fi-FI" sz="1600" dirty="0"/>
              <a:t>Titta Keinäsen video harjoittelusta ulkona puistoissa ja Tuomiokirkon portailla on tavoittanut </a:t>
            </a:r>
            <a:r>
              <a:rPr lang="fi-FI" sz="1600" dirty="0" smtClean="0"/>
              <a:t>n. 400 </a:t>
            </a:r>
            <a:r>
              <a:rPr lang="fi-FI" sz="1600" dirty="0"/>
              <a:t>000 katsojaa Turku Liikkeelle </a:t>
            </a:r>
            <a:r>
              <a:rPr lang="fi-FI" sz="1600" dirty="0" smtClean="0"/>
              <a:t>Facebook-sivulla</a:t>
            </a:r>
            <a:endParaRPr lang="fi-FI" sz="16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ADF4D8D-063A-4B7A-8582-09BC0A5A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3" y="211560"/>
            <a:ext cx="8061578" cy="541906"/>
          </a:xfrm>
        </p:spPr>
        <p:txBody>
          <a:bodyPr/>
          <a:lstStyle/>
          <a:p>
            <a:r>
              <a:rPr lang="fi-FI" dirty="0"/>
              <a:t>Virtuaalipalveluja tarjotaan ja kehitetään</a:t>
            </a:r>
          </a:p>
        </p:txBody>
      </p:sp>
    </p:spTree>
    <p:extLst>
      <p:ext uri="{BB962C8B-B14F-4D97-AF65-F5344CB8AC3E}">
        <p14:creationId xmlns:p14="http://schemas.microsoft.com/office/powerpoint/2010/main" val="420222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630BC8-43BB-4F73-AA1C-C4D74091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5726" y="1137815"/>
            <a:ext cx="7130244" cy="304343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/>
              <a:t>Talous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fi-FI" dirty="0"/>
              <a:t>Mahdotonta vielä arvioida kokonaistalousvaikutuksia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fi-FI" dirty="0"/>
              <a:t>Tällä hetkellä arvioidut vaikutukset 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fi-FI" b="1" u="sng" dirty="0"/>
              <a:t>tuloihin</a:t>
            </a:r>
            <a:r>
              <a:rPr lang="fi-FI" dirty="0"/>
              <a:t> ovat toimialalla noin -1,8M€ ja TKT Oy -1M€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fi-FI" b="1" u="sng" dirty="0"/>
              <a:t>menoihin</a:t>
            </a:r>
            <a:r>
              <a:rPr lang="fi-FI" dirty="0"/>
              <a:t> ovat noin -0,4 M€</a:t>
            </a:r>
            <a:endParaRPr lang="fi-FI" b="1" u="sng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dirty="0"/>
              <a:t>Henkilöstö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fi-FI" dirty="0"/>
              <a:t>Tässä vaiheessa on vielä vaikea arvioida kokonaisvaikutuksia.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fi-FI" dirty="0"/>
              <a:t>Henkilöstön siirtoja </a:t>
            </a:r>
            <a:r>
              <a:rPr lang="fi-FI" dirty="0" err="1"/>
              <a:t>hyton</a:t>
            </a:r>
            <a:r>
              <a:rPr lang="fi-FI" dirty="0"/>
              <a:t> tehtäviin valmistellaan ja toteutetaan kiihtyvällä tahdilla. Ensimmäiset siirretyt työntekijät aloittivat </a:t>
            </a:r>
            <a:r>
              <a:rPr lang="fi-FI" dirty="0" err="1"/>
              <a:t>hyton</a:t>
            </a:r>
            <a:r>
              <a:rPr lang="fi-FI" dirty="0"/>
              <a:t> avustavissa tehtävissä 23.3.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4C04FF4-6A4B-45C4-8A75-2B7BF7958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14" y="242606"/>
            <a:ext cx="7412952" cy="748904"/>
          </a:xfrm>
        </p:spPr>
        <p:txBody>
          <a:bodyPr/>
          <a:lstStyle/>
          <a:p>
            <a:r>
              <a:rPr lang="fi-FI" dirty="0"/>
              <a:t>Arvioituja vaikutuksia talouteen ja henkilöstöön koko toimialalla</a:t>
            </a:r>
          </a:p>
        </p:txBody>
      </p:sp>
    </p:spTree>
    <p:extLst>
      <p:ext uri="{BB962C8B-B14F-4D97-AF65-F5344CB8AC3E}">
        <p14:creationId xmlns:p14="http://schemas.microsoft.com/office/powerpoint/2010/main" val="340115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630BC8-43BB-4F73-AA1C-C4D74091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8214" y="1145907"/>
            <a:ext cx="7726760" cy="339627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sz="1800" dirty="0"/>
              <a:t>Talous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fi-FI" sz="1800" dirty="0"/>
              <a:t>Tulonmenetyksiä arviolta n. </a:t>
            </a:r>
            <a:r>
              <a:rPr lang="fi-FI" sz="1800" dirty="0" smtClean="0"/>
              <a:t>350 000 </a:t>
            </a:r>
            <a:r>
              <a:rPr lang="fi-FI" sz="1800" dirty="0"/>
              <a:t>€/kk  (sis. käyttäjämaksut, tilavuokrat, palvelut – verrattu v. 2019 vastaavaan ajankohtaan)</a:t>
            </a:r>
          </a:p>
          <a:p>
            <a:pPr marL="359991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fi-FI" sz="1800" dirty="0"/>
              <a:t>- Menosäästöjä n. </a:t>
            </a:r>
            <a:r>
              <a:rPr lang="fi-FI" sz="1800" dirty="0" smtClean="0"/>
              <a:t>80 000 </a:t>
            </a:r>
            <a:r>
              <a:rPr lang="fi-FI" sz="1800" dirty="0"/>
              <a:t>€/kk (sis. energia, vesi, ostopalvelut, palkat)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sz="1800" dirty="0"/>
              <a:t>Henkilöstö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fi-FI" sz="1800" dirty="0"/>
              <a:t>Työtehtävät jatkuvat liikuntapaikkojen ylläpito-, kunnostus- ja kausihuoltotehtävissä sekä valvonnassa, digipalvelujen tuottamisessa, liikuntasuunnittelussa, vuoronvarauksessa, asiakaspalvelussa ja hallinnossa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fi-FI" sz="1800" dirty="0"/>
              <a:t>Siirtolistalla muihin kaupungin tehtäviin 50 henkilöä osa- tai kokoaikaisesti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4C04FF4-6A4B-45C4-8A75-2B7BF7958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183"/>
            <a:ext cx="7412952" cy="748904"/>
          </a:xfrm>
        </p:spPr>
        <p:txBody>
          <a:bodyPr/>
          <a:lstStyle/>
          <a:p>
            <a:r>
              <a:rPr lang="fi-FI" dirty="0"/>
              <a:t>Arvioituja vaikutuksia talouteen ja henkilöstöön liikuntapalvelualueella</a:t>
            </a:r>
          </a:p>
        </p:txBody>
      </p:sp>
    </p:spTree>
    <p:extLst>
      <p:ext uri="{BB962C8B-B14F-4D97-AF65-F5344CB8AC3E}">
        <p14:creationId xmlns:p14="http://schemas.microsoft.com/office/powerpoint/2010/main" val="86110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630BC8-43BB-4F73-AA1C-C4D74091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366" y="1069398"/>
            <a:ext cx="7454189" cy="37845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sz="1800" dirty="0"/>
              <a:t>Ei tilavuokra- ja käyttömaksuja kunnallisista tiloista, koska ei ole varattuja vuoroja eikä toimintaa.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sz="1800" dirty="0"/>
              <a:t>Vuoden 2020 liikuntalautakunnan avustukset: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fi-FI" sz="1800" dirty="0"/>
              <a:t>Toiminta-avustukset urheiluseuroille ja muuhun yhdistystoimintaan esitetään jaettavaksi normaaliin tapaan (</a:t>
            </a:r>
            <a:r>
              <a:rPr lang="fi-FI" sz="1800" dirty="0" err="1"/>
              <a:t>Liiklk</a:t>
            </a:r>
            <a:r>
              <a:rPr lang="fi-FI" sz="1800" dirty="0"/>
              <a:t> 21.4.20)         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fi-FI" sz="1800" dirty="0"/>
              <a:t>Harjoitustilojen osalta avustusprosentti saattaa kasvaa, koska kokonaiskustannukset todennäköisesti pienenevät. Tarkasteltava myös mm. yksityistilojen toteutuneita kustannuksia (käsitellään 11/2020).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fi-FI" sz="1800" dirty="0"/>
              <a:t>Muiden toimintaan ja </a:t>
            </a:r>
            <a:r>
              <a:rPr lang="fi-FI" sz="1800"/>
              <a:t>olosuhteisiin liittyvien avustusten </a:t>
            </a:r>
            <a:r>
              <a:rPr lang="fi-FI" sz="1800" dirty="0"/>
              <a:t>tilaa seurataan sekä tehdään tarvittaessa muutosesityksiä avustusmäärärahojen jakoon.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fi-FI" sz="1800" dirty="0"/>
          </a:p>
          <a:p>
            <a:endParaRPr lang="fi-FI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4C04FF4-6A4B-45C4-8A75-2B7BF7958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866"/>
            <a:ext cx="7772072" cy="748904"/>
          </a:xfrm>
        </p:spPr>
        <p:txBody>
          <a:bodyPr/>
          <a:lstStyle/>
          <a:p>
            <a:r>
              <a:rPr lang="fi-FI" dirty="0"/>
              <a:t>Arvioituja vaikutuksia liikuntaseurojen toimintaan – dia 1</a:t>
            </a:r>
          </a:p>
        </p:txBody>
      </p:sp>
    </p:spTree>
    <p:extLst>
      <p:ext uri="{BB962C8B-B14F-4D97-AF65-F5344CB8AC3E}">
        <p14:creationId xmlns:p14="http://schemas.microsoft.com/office/powerpoint/2010/main" val="42219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630BC8-43BB-4F73-AA1C-C4D74091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366" y="1069398"/>
            <a:ext cx="7746797" cy="37845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sz="1800"/>
              <a:t>3.4.20 liikunta- </a:t>
            </a:r>
            <a:r>
              <a:rPr lang="fi-FI" sz="1800" dirty="0"/>
              <a:t>ja urheiluseuroille lähetetty kysely tilanteen vaikutusten arvioinnista heidän toimintaansa.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fi-FI" sz="1800" dirty="0"/>
              <a:t>Tuloksia käsitellään </a:t>
            </a:r>
            <a:r>
              <a:rPr lang="fi-FI" sz="1800" dirty="0" err="1"/>
              <a:t>LiikUn</a:t>
            </a:r>
            <a:r>
              <a:rPr lang="fi-FI" sz="1800" dirty="0"/>
              <a:t> järjestämässä seuraillassa 28.4.20.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sz="1800" dirty="0">
                <a:hlinkClick r:id="rId2"/>
              </a:rPr>
              <a:t>Varsinais-Suomen liiton rahoitushaku </a:t>
            </a:r>
            <a:r>
              <a:rPr lang="fi-FI" sz="1800" dirty="0"/>
              <a:t>alueen omaehtoiseen kehittämiseen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fi-FI" sz="1800" dirty="0" err="1"/>
              <a:t>Vapan</a:t>
            </a:r>
            <a:r>
              <a:rPr lang="fi-FI" sz="1800" dirty="0"/>
              <a:t> yhteinen projekti: </a:t>
            </a:r>
            <a:r>
              <a:rPr lang="fi-FI" dirty="0"/>
              <a:t>”Kolmannen sektorin osaamisen vahvistaminen digi/</a:t>
            </a:r>
            <a:r>
              <a:rPr lang="fi-FI" dirty="0" err="1"/>
              <a:t>etä</a:t>
            </a:r>
            <a:r>
              <a:rPr lang="fi-FI" dirty="0"/>
              <a:t>/virtuaalipalvelujen tuottamisessa (erityisesti heikommassa asemassa oleville) kuntalaisille”</a:t>
            </a:r>
            <a:endParaRPr lang="fi-FI" sz="1800" dirty="0"/>
          </a:p>
          <a:p>
            <a:pPr lvl="1"/>
            <a:endParaRPr lang="fi-FI" sz="18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fi-FI" sz="1800" dirty="0"/>
          </a:p>
          <a:p>
            <a:endParaRPr lang="fi-FI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4C04FF4-6A4B-45C4-8A75-2B7BF7958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866"/>
            <a:ext cx="7772072" cy="748904"/>
          </a:xfrm>
        </p:spPr>
        <p:txBody>
          <a:bodyPr/>
          <a:lstStyle/>
          <a:p>
            <a:r>
              <a:rPr lang="fi-FI" dirty="0"/>
              <a:t>Arvioituja vaikutuksia liikuntaseurojen toimintaan – dia 2</a:t>
            </a:r>
          </a:p>
        </p:txBody>
      </p:sp>
    </p:spTree>
    <p:extLst>
      <p:ext uri="{BB962C8B-B14F-4D97-AF65-F5344CB8AC3E}">
        <p14:creationId xmlns:p14="http://schemas.microsoft.com/office/powerpoint/2010/main" val="191984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400" dirty="0"/>
              <a:t>Hyvän elämän Turku! Aktiivisuus elämäntavaksi!</a:t>
            </a:r>
          </a:p>
        </p:txBody>
      </p:sp>
      <p:pic>
        <p:nvPicPr>
          <p:cNvPr id="7" name="Kuvan paikkamerkki 6" descr="Kolme naista jumppaa kuminauhoilla Aurajoen rannalla Barkerin leikkipuistossa.&#10;&#10;Kuvaus luotu automaattisesti">
            <a:extLst>
              <a:ext uri="{FF2B5EF4-FFF2-40B4-BE49-F238E27FC236}">
                <a16:creationId xmlns:a16="http://schemas.microsoft.com/office/drawing/2014/main" id="{94E6377C-F25D-449E-ADC7-A99D13C05C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9" b="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9440614"/>
      </p:ext>
    </p:extLst>
  </p:cSld>
  <p:clrMapOvr>
    <a:masterClrMapping/>
  </p:clrMapOvr>
</p:sld>
</file>

<file path=ppt/theme/theme1.xml><?xml version="1.0" encoding="utf-8"?>
<a:theme xmlns:a="http://schemas.openxmlformats.org/drawingml/2006/main" name="Valkoinen">
  <a:themeElements>
    <a:clrScheme name="Custom 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Mukautettu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Valkoinen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Valkoinen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e907a47a-bef0-4de7-8dab-7bc0f3e3b801" ContentTypeId="0x010100C0195A1B6C5C44E9A6AB38BF336295CE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okousaineisto" ma:contentTypeID="0x010100C0195A1B6C5C44E9A6AB38BF336295CE005B58B1AE98F1B74B8D8AD4312158A3BA" ma:contentTypeVersion="29" ma:contentTypeDescription="Luo uusi asiakirja." ma:contentTypeScope="" ma:versionID="973ec735cefe4443a05df0b69fb3d7c7">
  <xsd:schema xmlns:xsd="http://www.w3.org/2001/XMLSchema" xmlns:xs="http://www.w3.org/2001/XMLSchema" xmlns:p="http://schemas.microsoft.com/office/2006/metadata/properties" xmlns:ns2="801a4ecc-5c06-4555-9dd1-0bf5b16740cf" xmlns:ns3="http://schemas.microsoft.com/sharepoint/v4" targetNamespace="http://schemas.microsoft.com/office/2006/metadata/properties" ma:root="true" ma:fieldsID="71dd70dfeac862e9f671fe4058e96f84" ns2:_="" ns3:_="">
    <xsd:import namespace="801a4ecc-5c06-4555-9dd1-0bf5b16740c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tku_ContainsPersonalData" minOccurs="0"/>
                <xsd:element ref="ns2:dotku_Publicity"/>
                <xsd:element ref="ns2:dotku_Description" minOccurs="0"/>
                <xsd:element ref="ns2:dotku_MeetingMaterialYear" minOccurs="0"/>
                <xsd:element ref="ns2:dotku_MeetingMaterialDate"/>
                <xsd:element ref="ns2:dotku_MeetingMaterialType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a4ecc-5c06-4555-9dd1-0bf5b16740cf" elementFormDefault="qualified">
    <xsd:import namespace="http://schemas.microsoft.com/office/2006/documentManagement/types"/>
    <xsd:import namespace="http://schemas.microsoft.com/office/infopath/2007/PartnerControls"/>
    <xsd:element name="dotku_ContainsPersonalData" ma:index="2" nillable="true" ma:displayName="Sisältää henkilötietoja" ma:default="" ma:description="Henkilötietolaki 3 § 1 mom" ma:format="Dropdown" ma:internalName="dotku_ContainsPersonalData">
      <xsd:simpleType>
        <xsd:restriction base="dms:Choice">
          <xsd:enumeration value="Ei sisällä henkilötietoja"/>
          <xsd:enumeration value="Sisältää henkilötietoja"/>
          <xsd:enumeration value="Sisältää arkaluonteisia henkilötietoja"/>
        </xsd:restriction>
      </xsd:simpleType>
    </xsd:element>
    <xsd:element name="dotku_Publicity" ma:index="3" ma:displayName="Julkisuus" ma:default="Julkinen" ma:format="Dropdown" ma:internalName="dotku_Publicity">
      <xsd:simpleType>
        <xsd:restriction base="dms:Choice">
          <xsd:enumeration value="Julkinen"/>
          <xsd:enumeration value="Salassa pidettävä"/>
        </xsd:restriction>
      </xsd:simpleType>
    </xsd:element>
    <xsd:element name="dotku_Description" ma:index="4" nillable="true" ma:displayName="Kuvaus" ma:internalName="dotku_Description">
      <xsd:simpleType>
        <xsd:restriction base="dms:Note">
          <xsd:maxLength value="255"/>
        </xsd:restriction>
      </xsd:simpleType>
    </xsd:element>
    <xsd:element name="dotku_MeetingMaterialYear" ma:index="5" nillable="true" ma:displayName="Vuosi" ma:internalName="dotku_MeetingMaterialYear" ma:readOnly="false">
      <xsd:simpleType>
        <xsd:restriction base="dms:Number"/>
      </xsd:simpleType>
    </xsd:element>
    <xsd:element name="dotku_MeetingMaterialDate" ma:index="6" ma:displayName="Päätös-/kokouspvm" ma:format="DateOnly" ma:internalName="dotku_MeetingMaterialDate">
      <xsd:simpleType>
        <xsd:restriction base="dms:DateTime"/>
      </xsd:simpleType>
    </xsd:element>
    <xsd:element name="dotku_MeetingMaterialType" ma:index="7" ma:displayName="Kokousaineiston tyyppi" ma:format="Dropdown" ma:internalName="dotku_MeetingMaterialType" ma:readOnly="false">
      <xsd:simpleType>
        <xsd:restriction base="dms:Choice">
          <xsd:enumeration value="Asia-/esityslista"/>
          <xsd:enumeration value="Liite"/>
          <xsd:enumeration value="Muistio"/>
          <xsd:enumeration value="Oheismateriaali"/>
          <xsd:enumeration value="Oikaisuvaatimus"/>
          <xsd:enumeration value="Päätös"/>
          <xsd:enumeration value="Päätösehdotus"/>
          <xsd:enumeration value="Päätösesitys"/>
          <xsd:enumeration value="Päätöspöytäkirja"/>
          <xsd:enumeration value="Pöytäkirj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tku_Description xmlns="801a4ecc-5c06-4555-9dd1-0bf5b16740cf">Tee oman palvelualueen versio ja tallenna oman lautakunnan valmisteluaineistoon. Kalvoja saa muokata, lisätä, poistaa ja kaunistaa maun mukaan</dotku_Description>
    <dotku_Publicity xmlns="801a4ecc-5c06-4555-9dd1-0bf5b16740cf">Julkinen</dotku_Publicity>
    <dotku_ContainsPersonalData xmlns="801a4ecc-5c06-4555-9dd1-0bf5b16740cf" xsi:nil="true"/>
    <dotku_MeetingMaterialYear xmlns="801a4ecc-5c06-4555-9dd1-0bf5b16740cf">2020</dotku_MeetingMaterialYear>
    <dotku_MeetingMaterialType xmlns="801a4ecc-5c06-4555-9dd1-0bf5b16740cf">Liite</dotku_MeetingMaterialType>
    <dotku_MeetingMaterialDate xmlns="801a4ecc-5c06-4555-9dd1-0bf5b16740cf">2020-04-20T21:00:00+00:00</dotku_MeetingMaterialDate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28D57601-1735-44B6-9CF6-F2CD35CE337B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E12A741-BE03-471F-B5C0-A3E6C12DC9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55CEDB-3CC2-45E7-BA63-93A7B266FE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a4ecc-5c06-4555-9dd1-0bf5b16740c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E212F3B-91F2-4B66-A9D2-B7270EBBBAA1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801a4ecc-5c06-4555-9dd1-0bf5b16740c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TURKU_PPT_16-9</Template>
  <TotalTime>5368</TotalTime>
  <Words>561</Words>
  <Application>Microsoft Office PowerPoint</Application>
  <PresentationFormat>Näytössä katseltava esitys (16:9)</PresentationFormat>
  <Paragraphs>56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9</vt:i4>
      </vt:variant>
    </vt:vector>
  </HeadingPairs>
  <TitlesOfParts>
    <vt:vector size="19" baseType="lpstr">
      <vt:lpstr>Arial</vt:lpstr>
      <vt:lpstr>Calibri</vt:lpstr>
      <vt:lpstr>Courier New</vt:lpstr>
      <vt:lpstr>Lucida Grande</vt:lpstr>
      <vt:lpstr>Valkoinen</vt:lpstr>
      <vt:lpstr>Kuvalliset</vt:lpstr>
      <vt:lpstr>Värilliset</vt:lpstr>
      <vt:lpstr>1_Valkoinen</vt:lpstr>
      <vt:lpstr>2_Valkoinen</vt:lpstr>
      <vt:lpstr>1_Värilliset</vt:lpstr>
      <vt:lpstr>Liikuntapalvelualueen koronakatsaus liikuntalautakunnalle</vt:lpstr>
      <vt:lpstr>Palvelujen ja toimintojen sulkeminen</vt:lpstr>
      <vt:lpstr>Kokemuksia ja ajatuksia palvelujen ja toimintojen sulkemisesta</vt:lpstr>
      <vt:lpstr>Virtuaalipalveluja tarjotaan ja kehitetään</vt:lpstr>
      <vt:lpstr>Arvioituja vaikutuksia talouteen ja henkilöstöön koko toimialalla</vt:lpstr>
      <vt:lpstr>Arvioituja vaikutuksia talouteen ja henkilöstöön liikuntapalvelualueella</vt:lpstr>
      <vt:lpstr>Arvioituja vaikutuksia liikuntaseurojen toimintaan – dia 1</vt:lpstr>
      <vt:lpstr>Arvioituja vaikutuksia liikuntaseurojen toimintaan – dia 2</vt:lpstr>
      <vt:lpstr>PowerPoint-esitys</vt:lpstr>
    </vt:vector>
  </TitlesOfParts>
  <Company>Turun kaupunki (hallinto x64)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Turun kaupungin vapaa-aikatoimiala</dc:title>
  <dc:creator>Laiho Katja</dc:creator>
  <cp:lastModifiedBy>Siekkinen Jaana</cp:lastModifiedBy>
  <cp:revision>457</cp:revision>
  <cp:lastPrinted>2015-03-30T13:04:50Z</cp:lastPrinted>
  <dcterms:created xsi:type="dcterms:W3CDTF">2015-12-30T09:18:29Z</dcterms:created>
  <dcterms:modified xsi:type="dcterms:W3CDTF">2020-04-17T13:44:23Z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0x010100C0195A1B6C5C44E9A6AB38BF336295CE005B58B1AE98F1B74B8D8AD4312158A3BA</vt:lpwstr>
  </property>
  <property fmtid="{D5CDD505-2E9C-101B-9397-08002B2CF9AE}" pid="3" name="TurkuDoTku_LanguageTaxHTField0">
    <vt:lpwstr>Suomi|ddab1725-3888-478f-9c8c-3eeceecd16e9</vt:lpwstr>
  </property>
  <property fmtid="{D5CDD505-2E9C-101B-9397-08002B2CF9AE}" pid="4" name="TurkuDoTku_PresentationMaterialType">
    <vt:lpwstr>1;#Diaesitys|29bf125c-3304-4b20-a038-e327a30ca536</vt:lpwstr>
  </property>
  <property fmtid="{D5CDD505-2E9C-101B-9397-08002B2CF9AE}" pid="5" name="TurkuDoTku_Language">
    <vt:lpwstr>4;#Suomi|ddab1725-3888-478f-9c8c-3eeceecd16e9</vt:lpwstr>
  </property>
  <property fmtid="{D5CDD505-2E9C-101B-9397-08002B2CF9AE}" pid="6" name="TaxCatchAll">
    <vt:lpwstr>12;#Äänitiedosto|2ce7008b-f285-403a-bd25-9c3fffad5372;#4;#Suomi|ddab1725-3888-478f-9c8c-3eeceecd16e9;#9;#Videokuva|82098cdd-6e57-4a24-8887-90ce7bab4a54;#1;#Diaesitys|29bf125c-3304-4b20-a038-e327a30ca536</vt:lpwstr>
  </property>
  <property fmtid="{D5CDD505-2E9C-101B-9397-08002B2CF9AE}" pid="7" name="TurkuDoTku_PresentationMaterialTypeTaxHTField0">
    <vt:lpwstr>Diaesitys|29bf125c-3304-4b20-a038-e327a30ca536</vt:lpwstr>
  </property>
  <property fmtid="{D5CDD505-2E9C-101B-9397-08002B2CF9AE}" pid="8" name="h94c21d59b064f78a5c2e322551a3e88">
    <vt:lpwstr>Diaesitys|29bf125c-3304-4b20-a038-e327a30ca536</vt:lpwstr>
  </property>
  <property fmtid="{D5CDD505-2E9C-101B-9397-08002B2CF9AE}" pid="9" name="ec87dd8dbe3f4b87b196639a53969ad4">
    <vt:lpwstr>Suomi|ddab1725-3888-478f-9c8c-3eeceecd16e9</vt:lpwstr>
  </property>
  <property fmtid="{D5CDD505-2E9C-101B-9397-08002B2CF9AE}" pid="10" name="bcb735522fc34cde8200f6a746f2dda6">
    <vt:lpwstr>Äänitiedosto|2ce7008b-f285-403a-bd25-9c3fffad5372</vt:lpwstr>
  </property>
  <property fmtid="{D5CDD505-2E9C-101B-9397-08002B2CF9AE}" pid="11" name="j08d1eaf84c644719eb3d45d656088a2">
    <vt:lpwstr>Videokuva|82098cdd-6e57-4a24-8887-90ce7bab4a54</vt:lpwstr>
  </property>
  <property fmtid="{D5CDD505-2E9C-101B-9397-08002B2CF9AE}" pid="12" name="_Kieli">
    <vt:lpwstr>4;#Suomi|ddab1725-3888-478f-9c8c-3eeceecd16e9</vt:lpwstr>
  </property>
  <property fmtid="{D5CDD505-2E9C-101B-9397-08002B2CF9AE}" pid="13" name="_Äänitiedoston tyyppi">
    <vt:lpwstr>12;#Äänitiedosto|2ce7008b-f285-403a-bd25-9c3fffad5372</vt:lpwstr>
  </property>
  <property fmtid="{D5CDD505-2E9C-101B-9397-08002B2CF9AE}" pid="14" name="_Esitysaineistojen tyyppi">
    <vt:lpwstr>1;#Diaesitys|29bf125c-3304-4b20-a038-e327a30ca536</vt:lpwstr>
  </property>
  <property fmtid="{D5CDD505-2E9C-101B-9397-08002B2CF9AE}" pid="15" name="Videotiedoston tyyppi">
    <vt:lpwstr>9;#Videokuva|82098cdd-6e57-4a24-8887-90ce7bab4a54</vt:lpwstr>
  </property>
  <property fmtid="{D5CDD505-2E9C-101B-9397-08002B2CF9AE}" pid="16" name="dotku_Presenter">
    <vt:lpwstr>Vapaa-aikatoimiala</vt:lpwstr>
  </property>
  <property fmtid="{D5CDD505-2E9C-101B-9397-08002B2CF9AE}" pid="17" name="dotku_PresentationType">
    <vt:lpwstr>Esitysaineisto</vt:lpwstr>
  </property>
  <property fmtid="{D5CDD505-2E9C-101B-9397-08002B2CF9AE}" pid="18" name="dotku_PresentationDate">
    <vt:filetime>2020-04-20T21:00:00Z</vt:filetime>
  </property>
</Properties>
</file>