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5"/>
    <p:sldMasterId id="2147483653" r:id="rId6"/>
    <p:sldMasterId id="2147483676" r:id="rId7"/>
  </p:sldMasterIdLst>
  <p:handoutMasterIdLst>
    <p:handoutMasterId r:id="rId14"/>
  </p:handoutMasterIdLst>
  <p:sldIdLst>
    <p:sldId id="291" r:id="rId8"/>
    <p:sldId id="269" r:id="rId9"/>
    <p:sldId id="288" r:id="rId10"/>
    <p:sldId id="290" r:id="rId11"/>
    <p:sldId id="292" r:id="rId12"/>
    <p:sldId id="289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CDC8"/>
    <a:srgbClr val="F26522"/>
    <a:srgbClr val="F26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7" autoAdjust="0"/>
    <p:restoredTop sz="94737" autoAdjust="0"/>
  </p:normalViewPr>
  <p:slideViewPr>
    <p:cSldViewPr snapToGrid="0" snapToObjects="1">
      <p:cViewPr>
        <p:scale>
          <a:sx n="150" d="100"/>
          <a:sy n="150" d="100"/>
        </p:scale>
        <p:origin x="47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5A9E9-501E-1841-BA50-6502BBECA7D9}" type="datetimeFigureOut">
              <a:rPr lang="en-US" smtClean="0"/>
              <a:t>11/28/2017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E90A4-D7CA-284A-9756-5E9158D8BD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86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4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3" y="0"/>
            <a:ext cx="4573587" cy="6858000"/>
          </a:xfrm>
          <a:blipFill rotWithShape="1">
            <a:blip r:embed="rId2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9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kaksi_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2" y="417285"/>
            <a:ext cx="4140000" cy="2880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70412" y="3531248"/>
            <a:ext cx="4140000" cy="2880000"/>
          </a:xfrm>
          <a:blipFill rotWithShape="1">
            <a:blip r:embed="rId4"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</p:spTree>
    <p:extLst>
      <p:ext uri="{BB962C8B-B14F-4D97-AF65-F5344CB8AC3E}">
        <p14:creationId xmlns:p14="http://schemas.microsoft.com/office/powerpoint/2010/main" val="1049587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+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5688000"/>
          </a:xfrm>
          <a:blipFill rotWithShape="1">
            <a:blip r:embed="rId3"/>
            <a:srcRect/>
            <a:stretch>
              <a:fillRect b="-420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105662" y="5958174"/>
            <a:ext cx="6626252" cy="899825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spcAft>
                <a:spcPts val="0"/>
              </a:spcAft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smtClean="0"/>
              <a:t>Tähän lyhyt kuvateksti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8968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6858000"/>
          </a:xfrm>
          <a:blipFill rotWithShape="1">
            <a:blip r:embed="rId2"/>
            <a:srcRect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pic>
        <p:nvPicPr>
          <p:cNvPr id="4" name="Picture 3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311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0" y="5190776"/>
            <a:ext cx="5902175" cy="92989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0" y="2402542"/>
            <a:ext cx="7733725" cy="184718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1166438"/>
            <a:ext cx="1370090" cy="7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53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0" y="5190776"/>
            <a:ext cx="5902175" cy="92989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0" y="2402542"/>
            <a:ext cx="7733725" cy="184718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1166438"/>
            <a:ext cx="1370090" cy="7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05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</a:t>
            </a:r>
            <a:br>
              <a:rPr lang="fi-FI" dirty="0" smtClean="0"/>
            </a:br>
            <a:r>
              <a:rPr lang="fi-FI" dirty="0" smtClean="0"/>
              <a:t>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65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3306721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835150"/>
            <a:ext cx="3187392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783553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828016"/>
            <a:ext cx="6031310" cy="220670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09" y="2828016"/>
            <a:ext cx="1773017" cy="144955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32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7104061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0" y="506413"/>
            <a:ext cx="7782839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34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0413" y="506414"/>
            <a:ext cx="3829050" cy="1567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/>
            </a:lvl1pPr>
            <a:lvl2pPr marL="360000" indent="-180000">
              <a:buFont typeface="Arial"/>
              <a:buChar char="•"/>
              <a:defRPr/>
            </a:lvl2pPr>
            <a:lvl3pPr marL="576000" indent="-180000">
              <a:buSzPct val="100000"/>
              <a:buFont typeface="Lucida Grande"/>
              <a:buChar char="-"/>
              <a:defRPr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3463327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48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2" y="2402542"/>
            <a:ext cx="8091213" cy="3211546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391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2" y="3008304"/>
            <a:ext cx="8091213" cy="1847183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Kiitos!</a:t>
            </a:r>
            <a:endParaRPr lang="en-US" dirty="0"/>
          </a:p>
        </p:txBody>
      </p:sp>
      <p:pic>
        <p:nvPicPr>
          <p:cNvPr id="4" name="Picture 3" descr="LILJA_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19" y="1721664"/>
            <a:ext cx="720679" cy="100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6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n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1781175"/>
            <a:ext cx="12001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8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s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1030" r="833" b="7034"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4017963"/>
            <a:ext cx="264636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4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rajok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1" b="6973"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1565275"/>
            <a:ext cx="1919287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5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_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20000"/>
          </a:xfrm>
          <a:blipFill rotWithShape="1">
            <a:blip r:embed="rId3"/>
            <a:srcRect/>
            <a:stretch>
              <a:fillRect t="-48344" b="-30062"/>
            </a:stretch>
          </a:blipFill>
        </p:spPr>
        <p:txBody>
          <a:bodyPr tIns="360000" bIns="0" rtlCol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463403" y="4332005"/>
            <a:ext cx="6031310" cy="1225758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19909" y="4332003"/>
            <a:ext cx="1773017" cy="12257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09875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4408597"/>
            <a:ext cx="7632950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7" name="Title Placeholder 1"/>
          <p:cNvSpPr>
            <a:spLocks noGrp="1"/>
          </p:cNvSpPr>
          <p:nvPr>
            <p:ph type="title"/>
          </p:nvPr>
        </p:nvSpPr>
        <p:spPr>
          <a:xfrm>
            <a:off x="884911" y="3760614"/>
            <a:ext cx="7632950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20000"/>
          </a:xfrm>
          <a:blipFill rotWithShape="1">
            <a:blip r:embed="rId3"/>
            <a:srcRect/>
            <a:stretch>
              <a:fillRect t="-72205" b="-4091"/>
            </a:stretch>
          </a:blipFill>
        </p:spPr>
        <p:txBody>
          <a:bodyPr tIns="360000" bIns="0" rtlCol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515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420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4408597"/>
            <a:ext cx="7632950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84911" y="3760614"/>
            <a:ext cx="7632950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9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orans_pystykuv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3" y="0"/>
            <a:ext cx="4573587" cy="6858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</p:spTree>
    <p:extLst>
      <p:ext uri="{BB962C8B-B14F-4D97-AF65-F5344CB8AC3E}">
        <p14:creationId xmlns:p14="http://schemas.microsoft.com/office/powerpoint/2010/main" val="251572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VAAKA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9412"/>
            <a:ext cx="1241463" cy="6491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9184"/>
            <a:ext cx="6733382" cy="4055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515211"/>
            <a:ext cx="7412159" cy="98875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9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57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93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9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65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-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3688" y="1839913"/>
            <a:ext cx="67341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84238" y="515938"/>
            <a:ext cx="7413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3" r:id="rId6"/>
    <p:sldLayoutId id="2147483671" r:id="rId7"/>
    <p:sldLayoutId id="2147483672" r:id="rId8"/>
    <p:sldLayoutId id="2147483674" r:id="rId9"/>
    <p:sldLayoutId id="2147483665" r:id="rId10"/>
    <p:sldLayoutId id="2147483675" r:id="rId11"/>
    <p:sldLayoutId id="2147483689" r:id="rId12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7938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574675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3503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295400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655763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3688" y="1839913"/>
            <a:ext cx="67341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84238" y="515938"/>
            <a:ext cx="7413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  <p:pic>
        <p:nvPicPr>
          <p:cNvPr id="5" name="Picture 4" descr="TURKUABO_WHITE-0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8174"/>
            <a:ext cx="1241463" cy="6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7938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574675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3503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295400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655763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Liikuntapalvelut </a:t>
            </a:r>
            <a:r>
              <a:rPr lang="fi-FI" dirty="0"/>
              <a:t>/ </a:t>
            </a:r>
            <a:r>
              <a:rPr lang="fi-FI" dirty="0" smtClean="0"/>
              <a:t>31.10.2017</a:t>
            </a: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Kuukausiraportti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590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4000" y="504000"/>
            <a:ext cx="7412952" cy="998538"/>
          </a:xfrm>
        </p:spPr>
        <p:txBody>
          <a:bodyPr anchor="t"/>
          <a:lstStyle/>
          <a:p>
            <a:r>
              <a:rPr lang="fi-FI" sz="2800" dirty="0" smtClean="0"/>
              <a:t>Vapaa-aikatoimiala – liikuntalautakunta</a:t>
            </a:r>
            <a:endParaRPr lang="fi-FI" sz="2800" dirty="0"/>
          </a:p>
        </p:txBody>
      </p:sp>
      <p:sp>
        <p:nvSpPr>
          <p:cNvPr id="7" name="Sisällön paikkamerkki 6"/>
          <p:cNvSpPr txBox="1">
            <a:spLocks/>
          </p:cNvSpPr>
          <p:nvPr/>
        </p:nvSpPr>
        <p:spPr>
          <a:xfrm>
            <a:off x="1085995" y="4996236"/>
            <a:ext cx="7817373" cy="271066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24"/>
              </a:spcBef>
              <a:buClr>
                <a:srgbClr val="00468B"/>
              </a:buClr>
              <a:buSzPct val="120000"/>
              <a:buFontTx/>
              <a:buNone/>
              <a:defRPr sz="1800" b="1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dirty="0" smtClean="0"/>
              <a:t>Toimintamenojen/-tulojen tai nettomenojen poikkeamat</a:t>
            </a:r>
          </a:p>
          <a:p>
            <a:pPr lvl="1"/>
            <a:r>
              <a:rPr lang="fi-FI" sz="1200" dirty="0">
                <a:solidFill>
                  <a:schemeClr val="tx1"/>
                </a:solidFill>
              </a:rPr>
              <a:t>V</a:t>
            </a:r>
            <a:r>
              <a:rPr lang="fi-FI" sz="1200" dirty="0" smtClean="0">
                <a:solidFill>
                  <a:schemeClr val="tx1"/>
                </a:solidFill>
              </a:rPr>
              <a:t>uoteen 2016 verrattuna kohdassa Tuet ja avustukset Liikkuva koulu määräraha.</a:t>
            </a:r>
          </a:p>
          <a:p>
            <a:pPr lvl="1"/>
            <a:r>
              <a:rPr lang="fi-FI" sz="1200" dirty="0" smtClean="0">
                <a:solidFill>
                  <a:schemeClr val="tx1"/>
                </a:solidFill>
              </a:rPr>
              <a:t>Maksutuottojen nousussa näkyy </a:t>
            </a:r>
            <a:r>
              <a:rPr lang="fi-FI" sz="1200" dirty="0" err="1" smtClean="0">
                <a:solidFill>
                  <a:schemeClr val="tx1"/>
                </a:solidFill>
              </a:rPr>
              <a:t>Samppalinnan</a:t>
            </a:r>
            <a:r>
              <a:rPr lang="fi-FI" sz="1200" dirty="0" smtClean="0">
                <a:solidFill>
                  <a:schemeClr val="tx1"/>
                </a:solidFill>
              </a:rPr>
              <a:t> avaaminen kesällä 2017.</a:t>
            </a:r>
          </a:p>
          <a:p>
            <a:pPr lvl="1"/>
            <a:r>
              <a:rPr lang="fi-FI" sz="1200" dirty="0">
                <a:solidFill>
                  <a:schemeClr val="tx1"/>
                </a:solidFill>
              </a:rPr>
              <a:t>V</a:t>
            </a:r>
            <a:r>
              <a:rPr lang="fi-FI" sz="1200" dirty="0" smtClean="0">
                <a:solidFill>
                  <a:schemeClr val="tx1"/>
                </a:solidFill>
              </a:rPr>
              <a:t>uokratuottojen muutos, n. +150 000€, johtuu pääosin hinnankorotuksista..</a:t>
            </a:r>
            <a:endParaRPr lang="fi-FI" sz="1400" dirty="0" smtClean="0">
              <a:solidFill>
                <a:schemeClr val="tx1"/>
              </a:solidFill>
            </a:endParaRPr>
          </a:p>
          <a:p>
            <a:r>
              <a:rPr lang="fi-FI" sz="1600" dirty="0" smtClean="0">
                <a:solidFill>
                  <a:schemeClr val="tx1"/>
                </a:solidFill>
              </a:rPr>
              <a:t>Investointiosan menojen/tulojen poikkeamat</a:t>
            </a:r>
          </a:p>
          <a:p>
            <a:pPr lvl="1"/>
            <a:r>
              <a:rPr lang="fi-FI" sz="1200" dirty="0" smtClean="0">
                <a:solidFill>
                  <a:schemeClr val="tx1"/>
                </a:solidFill>
              </a:rPr>
              <a:t>Ei poikkeamia.</a:t>
            </a:r>
          </a:p>
          <a:p>
            <a:endParaRPr lang="fi-FI" dirty="0"/>
          </a:p>
        </p:txBody>
      </p:sp>
      <p:pic>
        <p:nvPicPr>
          <p:cNvPr id="1026" name="Kuva 2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"/>
          <a:stretch/>
        </p:blipFill>
        <p:spPr bwMode="auto">
          <a:xfrm>
            <a:off x="864000" y="1132764"/>
            <a:ext cx="6792394" cy="375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75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Samppalinnan</a:t>
            </a:r>
            <a:r>
              <a:rPr lang="fi-FI" dirty="0" smtClean="0"/>
              <a:t> maauimalan käyttöönotto.</a:t>
            </a:r>
          </a:p>
          <a:p>
            <a:r>
              <a:rPr lang="fi-FI" dirty="0" smtClean="0"/>
              <a:t>2018 rakentuvan Kupittaan palloiluhallin käyttöönottoon liittyvät käyttöomaisuusinvestoinnit sekä henkilöstörekrytoinnit.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4000" y="504000"/>
            <a:ext cx="7412952" cy="1393856"/>
          </a:xfrm>
        </p:spPr>
        <p:txBody>
          <a:bodyPr anchor="t"/>
          <a:lstStyle/>
          <a:p>
            <a:r>
              <a:rPr lang="fi-FI" sz="2800" dirty="0"/>
              <a:t>Olennaiset toiminnalliset ja talouden muutokset edelliseen vuoteen verrattuna</a:t>
            </a:r>
          </a:p>
        </p:txBody>
      </p:sp>
    </p:spTree>
    <p:extLst>
      <p:ext uri="{BB962C8B-B14F-4D97-AF65-F5344CB8AC3E}">
        <p14:creationId xmlns:p14="http://schemas.microsoft.com/office/powerpoint/2010/main" val="228631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14150" y="1565519"/>
            <a:ext cx="8188018" cy="4057915"/>
          </a:xfrm>
        </p:spPr>
        <p:txBody>
          <a:bodyPr/>
          <a:lstStyle/>
          <a:p>
            <a:r>
              <a:rPr lang="fi-FI" dirty="0" smtClean="0"/>
              <a:t>Alkuvuoden osalta säästöjä </a:t>
            </a:r>
            <a:r>
              <a:rPr lang="fi-FI" dirty="0"/>
              <a:t>on pystytty toteuttamaan henkilöstömenojen ja palveluostojen kautta suunnitellusti noin 130.000 euron verran.</a:t>
            </a:r>
          </a:p>
          <a:p>
            <a:r>
              <a:rPr lang="fi-FI" dirty="0" smtClean="0"/>
              <a:t>Loppuvuodesta kulukurin tavoitteet:</a:t>
            </a:r>
          </a:p>
          <a:p>
            <a:pPr lvl="1"/>
            <a:r>
              <a:rPr lang="fi-FI" dirty="0" smtClean="0"/>
              <a:t>Henkilöstömenot n</a:t>
            </a:r>
            <a:r>
              <a:rPr lang="fi-FI" dirty="0"/>
              <a:t>. </a:t>
            </a:r>
            <a:r>
              <a:rPr lang="fi-FI" dirty="0" smtClean="0"/>
              <a:t>- 20.000€</a:t>
            </a:r>
          </a:p>
          <a:p>
            <a:pPr lvl="1"/>
            <a:r>
              <a:rPr lang="fi-FI" dirty="0" smtClean="0"/>
              <a:t>Palveluostoja </a:t>
            </a:r>
            <a:r>
              <a:rPr lang="fi-FI" dirty="0"/>
              <a:t>jarrutetaan koko </a:t>
            </a:r>
            <a:r>
              <a:rPr lang="fi-FI" dirty="0" smtClean="0"/>
              <a:t>loppuvuosi. - n</a:t>
            </a:r>
            <a:r>
              <a:rPr lang="fi-FI" dirty="0"/>
              <a:t>. </a:t>
            </a:r>
            <a:r>
              <a:rPr lang="fi-FI" dirty="0" smtClean="0"/>
              <a:t>15.000€.</a:t>
            </a:r>
          </a:p>
          <a:p>
            <a:pPr lvl="1"/>
            <a:r>
              <a:rPr lang="fi-FI" dirty="0" smtClean="0"/>
              <a:t>Järjestöliikunnan harjoitustila- avustuksia jätetään jakamatta 20 000€</a:t>
            </a:r>
          </a:p>
          <a:p>
            <a:pPr lvl="1"/>
            <a:r>
              <a:rPr lang="fi-FI" dirty="0" smtClean="0"/>
              <a:t>Lisätuloja uimalaitosten </a:t>
            </a:r>
            <a:r>
              <a:rPr lang="fi-FI" dirty="0"/>
              <a:t>myyntikampanjoiden avulla </a:t>
            </a:r>
            <a:r>
              <a:rPr lang="fi-FI" dirty="0" smtClean="0"/>
              <a:t>+ 30.000€.</a:t>
            </a:r>
          </a:p>
          <a:p>
            <a:pPr lvl="1"/>
            <a:r>
              <a:rPr lang="fi-FI" dirty="0" smtClean="0"/>
              <a:t>Maksullisia </a:t>
            </a:r>
            <a:r>
              <a:rPr lang="fi-FI" dirty="0"/>
              <a:t>aikuiskäyttäjäryhmiä </a:t>
            </a:r>
            <a:r>
              <a:rPr lang="fi-FI" dirty="0" smtClean="0"/>
              <a:t>vapaille vuoroille +15.000€.</a:t>
            </a:r>
          </a:p>
          <a:p>
            <a:pPr lvl="1"/>
            <a:r>
              <a:rPr lang="fi-FI" dirty="0" smtClean="0"/>
              <a:t>Aktivointiosaston painatus- ja ilmoituskustannuksista, tarvikehankinnoista </a:t>
            </a:r>
            <a:r>
              <a:rPr lang="fi-FI" dirty="0"/>
              <a:t>sekä palveluostoista yhteensä </a:t>
            </a:r>
            <a:r>
              <a:rPr lang="fi-FI" dirty="0" smtClean="0"/>
              <a:t>- 20.000€.</a:t>
            </a:r>
          </a:p>
          <a:p>
            <a:r>
              <a:rPr lang="fi-FI" dirty="0" smtClean="0"/>
              <a:t>Lokakuussa ei ole saavutettu säästö ed. vuoden lokakuuhun verrattuna. Loppuvuoden toteuma ratkaisee saadaanko ylitystä kurottua umpeen.</a:t>
            </a:r>
            <a:endParaRPr lang="fi-FI" dirty="0"/>
          </a:p>
          <a:p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6128" y="504000"/>
            <a:ext cx="8376040" cy="1257123"/>
          </a:xfrm>
        </p:spPr>
        <p:txBody>
          <a:bodyPr anchor="t"/>
          <a:lstStyle/>
          <a:p>
            <a:pPr>
              <a:lnSpc>
                <a:spcPts val="2700"/>
              </a:lnSpc>
            </a:pPr>
            <a:r>
              <a:rPr lang="fi-FI" sz="2400" dirty="0"/>
              <a:t>Selvitys </a:t>
            </a:r>
            <a:r>
              <a:rPr lang="fi-FI" sz="2400" dirty="0" smtClean="0"/>
              <a:t>talousarvion taloudellisten tavoitteiden toteutumisesta </a:t>
            </a:r>
            <a:r>
              <a:rPr lang="fi-FI" sz="2400" dirty="0"/>
              <a:t>ja merkittävimmistä poikkeamista tulosalueittain/palvelualueittain</a:t>
            </a:r>
          </a:p>
        </p:txBody>
      </p:sp>
    </p:spTree>
    <p:extLst>
      <p:ext uri="{BB962C8B-B14F-4D97-AF65-F5344CB8AC3E}">
        <p14:creationId xmlns:p14="http://schemas.microsoft.com/office/powerpoint/2010/main" val="399585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4703" y="504000"/>
            <a:ext cx="7602249" cy="712241"/>
          </a:xfrm>
        </p:spPr>
        <p:txBody>
          <a:bodyPr anchor="t"/>
          <a:lstStyle/>
          <a:p>
            <a:pPr>
              <a:lnSpc>
                <a:spcPts val="2700"/>
              </a:lnSpc>
            </a:pPr>
            <a:r>
              <a:rPr lang="fi-FI" sz="2000" dirty="0" smtClean="0"/>
              <a:t>Kokonaisarvio operatiivisiin sopimuksiin sisältyvien toiminnallisten tavoitteiden toteutumisesta</a:t>
            </a:r>
            <a:endParaRPr lang="fi-FI" sz="2000" dirty="0"/>
          </a:p>
        </p:txBody>
      </p:sp>
      <p:sp>
        <p:nvSpPr>
          <p:cNvPr id="7" name="Sisällön paikkamerkki 6"/>
          <p:cNvSpPr txBox="1">
            <a:spLocks/>
          </p:cNvSpPr>
          <p:nvPr/>
        </p:nvSpPr>
        <p:spPr>
          <a:xfrm>
            <a:off x="674703" y="1793289"/>
            <a:ext cx="8076191" cy="42485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24"/>
              </a:spcBef>
              <a:buClr>
                <a:srgbClr val="00468B"/>
              </a:buClr>
              <a:buSzPct val="120000"/>
              <a:buFontTx/>
              <a:buNone/>
              <a:defRPr sz="1800" b="1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dirty="0" smtClean="0"/>
              <a:t>Kokonaisarvio operatiivisiin sopimuksiin sisältyvien tavoitteiden toteutumisesta </a:t>
            </a:r>
          </a:p>
          <a:p>
            <a:pPr lvl="1" defTabSz="457200">
              <a:spcBef>
                <a:spcPct val="0"/>
              </a:spcBef>
              <a:buClrTx/>
            </a:pPr>
            <a:endParaRPr lang="fi-FI" sz="1400" dirty="0" smtClean="0">
              <a:solidFill>
                <a:prstClr val="black"/>
              </a:solidFill>
              <a:latin typeface="Calibri" charset="0"/>
            </a:endParaRPr>
          </a:p>
          <a:p>
            <a:pPr lvl="1" defTabSz="457200">
              <a:spcBef>
                <a:spcPct val="0"/>
              </a:spcBef>
              <a:buClrTx/>
            </a:pPr>
            <a:r>
              <a:rPr lang="fi-FI" sz="1400" dirty="0" smtClean="0">
                <a:solidFill>
                  <a:prstClr val="black"/>
                </a:solidFill>
                <a:latin typeface="Calibri" charset="0"/>
              </a:rPr>
              <a:t>Operatiivisessa sopimuksessa esitettyjen tavoitteiden toteutuu vuoden 2017 loppuun mennessä.</a:t>
            </a:r>
            <a:endParaRPr lang="fi-FI" sz="1600" dirty="0" smtClean="0"/>
          </a:p>
          <a:p>
            <a:endParaRPr lang="fi-FI" sz="1600" dirty="0" smtClean="0"/>
          </a:p>
          <a:p>
            <a:r>
              <a:rPr lang="fi-FI" sz="1600" dirty="0" smtClean="0"/>
              <a:t>Keskeiset toiminnalliset riskit toiminnallisten tavoitteiden toteutumiselle</a:t>
            </a:r>
          </a:p>
          <a:p>
            <a:endParaRPr lang="fi-FI" sz="1600" dirty="0" smtClean="0"/>
          </a:p>
          <a:p>
            <a:pPr lvl="1"/>
            <a:r>
              <a:rPr lang="fi-FI" sz="1200" dirty="0" smtClean="0"/>
              <a:t>Ei mainittavia riskejä.</a:t>
            </a:r>
            <a:endParaRPr lang="fi-FI" sz="1400" dirty="0" smtClean="0"/>
          </a:p>
          <a:p>
            <a:pPr marL="457200" lvl="1" indent="0">
              <a:buFont typeface="Arial" pitchFamily="34" charset="0"/>
              <a:buNone/>
            </a:pPr>
            <a:endParaRPr lang="fi-FI" sz="1400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025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4000" y="504000"/>
            <a:ext cx="7412952" cy="998538"/>
          </a:xfrm>
        </p:spPr>
        <p:txBody>
          <a:bodyPr anchor="t"/>
          <a:lstStyle/>
          <a:p>
            <a:r>
              <a:rPr lang="fi-FI" sz="2800" dirty="0"/>
              <a:t>Työvoiman käyttö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872" y="2003557"/>
            <a:ext cx="5229826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5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RKU_PPT_4-3">
  <a:themeElements>
    <a:clrScheme name="Custom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uva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Väri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03131df-fdca-4f96-b491-cb071e0af91d">
      <Value>9</Value>
    </TaxCatchAll>
    <Päätös-_x0020__x002f_kokouspvm xmlns="b03131df-fdca-4f96-b491-cb071e0af91d">2017-11-27T22:00:00+00:00</Päätös-_x0020__x002f_kokouspvm>
    <Kuvaus_x0020_ xmlns="c0669cf5-47b7-434b-b628-527048ee54de">&lt;div class="ExternalClass276E25CE537C4C2B95A36DDC2C3EC780"&gt;&lt;p&gt;​Liite kuukausiseurantaan&lt;/p&gt;&lt;/div&gt;</Kuvaus_x0020_>
    <_Julkisuus_ xmlns="b03131df-fdca-4f96-b491-cb071e0af91d">Julkinen</_Julkisuus_>
    <ac19b25ddc254828948cf4ce84aad47a xmlns="b03131df-fdca-4f96-b491-cb071e0af9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Liite</TermName>
          <TermId xmlns="http://schemas.microsoft.com/office/infopath/2007/PartnerControls">2bf75084-fc5f-437d-8688-7a1f79a9adba</TermId>
        </TermInfo>
      </Terms>
    </ac19b25ddc254828948cf4ce84aad47a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okousasiakirja Turku" ma:contentTypeID="0x010100BABE01DC4AF04CBC98B987127D9FC69A0600950C2E49D69CDC4F88C06D48D82C9E83" ma:contentTypeVersion="10" ma:contentTypeDescription="Luo uusi asiakirja." ma:contentTypeScope="" ma:versionID="a673985d3d4169e1a5f6727b2191d323">
  <xsd:schema xmlns:xsd="http://www.w3.org/2001/XMLSchema" xmlns:xs="http://www.w3.org/2001/XMLSchema" xmlns:p="http://schemas.microsoft.com/office/2006/metadata/properties" xmlns:ns2="b03131df-fdca-4f96-b491-cb071e0af91d" xmlns:ns3="b7caa62b-7ad8-4ac0-91e3-d215c04b2f01" xmlns:ns4="c0669cf5-47b7-434b-b628-527048ee54de" targetNamespace="http://schemas.microsoft.com/office/2006/metadata/properties" ma:root="true" ma:fieldsID="ddf771d4222c1faa016a06cdc1cf3659" ns2:_="" ns3:_="" ns4:_="">
    <xsd:import namespace="b03131df-fdca-4f96-b491-cb071e0af91d"/>
    <xsd:import namespace="b7caa62b-7ad8-4ac0-91e3-d215c04b2f01"/>
    <xsd:import namespace="c0669cf5-47b7-434b-b628-527048ee54de"/>
    <xsd:element name="properties">
      <xsd:complexType>
        <xsd:sequence>
          <xsd:element name="documentManagement">
            <xsd:complexType>
              <xsd:all>
                <xsd:element ref="ns2:_Julkisuus_" minOccurs="0"/>
                <xsd:element ref="ns2:Päätös-_x0020__x002f_kokouspvm"/>
                <xsd:element ref="ns3:_dlc_DocId" minOccurs="0"/>
                <xsd:element ref="ns3:_dlc_DocIdUrl" minOccurs="0"/>
                <xsd:element ref="ns3:_dlc_DocIdPersistId" minOccurs="0"/>
                <xsd:element ref="ns2:ac19b25ddc254828948cf4ce84aad47a" minOccurs="0"/>
                <xsd:element ref="ns2:TaxCatchAll" minOccurs="0"/>
                <xsd:element ref="ns2:TaxCatchAllLabel" minOccurs="0"/>
                <xsd:element ref="ns4:Kuvaus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3131df-fdca-4f96-b491-cb071e0af91d" elementFormDefault="qualified">
    <xsd:import namespace="http://schemas.microsoft.com/office/2006/documentManagement/types"/>
    <xsd:import namespace="http://schemas.microsoft.com/office/infopath/2007/PartnerControls"/>
    <xsd:element name="_Julkisuus_" ma:index="1" nillable="true" ma:displayName="Julkisuus" ma:default="Julkinen" ma:format="Dropdown" ma:internalName="_Julkisuus_">
      <xsd:simpleType>
        <xsd:restriction base="dms:Choice">
          <xsd:enumeration value="Julkinen"/>
          <xsd:enumeration value="Salassa pidettävä"/>
        </xsd:restriction>
      </xsd:simpleType>
    </xsd:element>
    <xsd:element name="Päätös-_x0020__x002f_kokouspvm" ma:index="2" ma:displayName="Päätös- /kokouspvm" ma:format="DateOnly" ma:internalName="P_x00e4__x00e4_t_x00f6_s_x002d__x0020__x002F_kokouspvm">
      <xsd:simpleType>
        <xsd:restriction base="dms:DateTime"/>
      </xsd:simpleType>
    </xsd:element>
    <xsd:element name="ac19b25ddc254828948cf4ce84aad47a" ma:index="12" ma:taxonomy="true" ma:internalName="ac19b25ddc254828948cf4ce84aad47a" ma:taxonomyFieldName="_Kokousasiakirjan_x0020_tyyppi" ma:displayName="Kokousasiakirjan tyyppi" ma:default="" ma:fieldId="{ac19b25d-dc25-4828-948c-f4ce84aad47a}" ma:sspId="6948e327-c22f-45f3-ba73-76ec8822dedd" ma:termSetId="c95bffc7-408b-460f-9aa3-056411bfe71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description="" ma:hidden="true" ma:list="{cf563096-266a-42ed-8931-a7b027161080}" ma:internalName="TaxCatchAll" ma:showField="CatchAllData" ma:web="17c042a4-a892-4986-a9a8-53f06a3154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description="" ma:hidden="true" ma:list="{cf563096-266a-42ed-8931-a7b027161080}" ma:internalName="TaxCatchAllLabel" ma:readOnly="true" ma:showField="CatchAllDataLabel" ma:web="17c042a4-a892-4986-a9a8-53f06a3154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aa62b-7ad8-4ac0-91e3-d215c04b2f01" elementFormDefault="qualified">
    <xsd:import namespace="http://schemas.microsoft.com/office/2006/documentManagement/types"/>
    <xsd:import namespace="http://schemas.microsoft.com/office/infopath/2007/PartnerControls"/>
    <xsd:element name="_dlc_DocId" ma:index="7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8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9" nillable="true" ma:displayName="Pysyvä tunniste" ma:description="Tunniste säilytetään lisättäessä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669cf5-47b7-434b-b628-527048ee54de" elementFormDefault="qualified">
    <xsd:import namespace="http://schemas.microsoft.com/office/2006/documentManagement/types"/>
    <xsd:import namespace="http://schemas.microsoft.com/office/infopath/2007/PartnerControls"/>
    <xsd:element name="Kuvaus_x0020_" ma:index="18" nillable="true" ma:displayName="Kuvaus" ma:internalName="Kuvaus_x0020_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Sisältölaji"/>
        <xsd:element ref="dc:title" minOccurs="0" maxOccurs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53AA36CA-2026-40FA-ACAD-AA527FC402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CD4DA4-477C-4BAC-BAEE-E0F89614DDB1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www.w3.org/XML/1998/namespace"/>
    <ds:schemaRef ds:uri="c0669cf5-47b7-434b-b628-527048ee54de"/>
    <ds:schemaRef ds:uri="b7caa62b-7ad8-4ac0-91e3-d215c04b2f01"/>
    <ds:schemaRef ds:uri="b03131df-fdca-4f96-b491-cb071e0af91d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17BF92A-C165-4614-8895-89B776E7C3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3131df-fdca-4f96-b491-cb071e0af91d"/>
    <ds:schemaRef ds:uri="b7caa62b-7ad8-4ac0-91e3-d215c04b2f01"/>
    <ds:schemaRef ds:uri="c0669cf5-47b7-434b-b628-527048ee54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1B72238-7C1C-4374-A690-AD44E25A6C0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TURKU_PPT_4-3</Template>
  <TotalTime>263</TotalTime>
  <Words>211</Words>
  <Application>Microsoft Office PowerPoint</Application>
  <PresentationFormat>Näytössä katseltava diaesitys (4:3)</PresentationFormat>
  <Paragraphs>31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6</vt:i4>
      </vt:variant>
    </vt:vector>
  </HeadingPairs>
  <TitlesOfParts>
    <vt:vector size="14" baseType="lpstr">
      <vt:lpstr>Arial</vt:lpstr>
      <vt:lpstr>Calibri</vt:lpstr>
      <vt:lpstr>Courier New</vt:lpstr>
      <vt:lpstr>Lucida Grande</vt:lpstr>
      <vt:lpstr>ヒラギノ角ゴ Pro W3</vt:lpstr>
      <vt:lpstr>TURKU_PPT_4-3</vt:lpstr>
      <vt:lpstr>Kuvalliset</vt:lpstr>
      <vt:lpstr>Värilliset</vt:lpstr>
      <vt:lpstr>Kuukausiraportti</vt:lpstr>
      <vt:lpstr>Vapaa-aikatoimiala – liikuntalautakunta</vt:lpstr>
      <vt:lpstr>Olennaiset toiminnalliset ja talouden muutokset edelliseen vuoteen verrattuna</vt:lpstr>
      <vt:lpstr>Selvitys talousarvion taloudellisten tavoitteiden toteutumisesta ja merkittävimmistä poikkeamista tulosalueittain/palvelualueittain</vt:lpstr>
      <vt:lpstr>Kokonaisarvio operatiivisiin sopimuksiin sisältyvien toiminnallisten tavoitteiden toteutumisesta</vt:lpstr>
      <vt:lpstr>Työvoiman käyttö</vt:lpstr>
    </vt:vector>
  </TitlesOfParts>
  <Company>Turun kaupunki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Kuukausiraportin diapohja  /  18.1.2016</dc:title>
  <dc:creator>Puska Markku</dc:creator>
  <cp:lastModifiedBy>Siekkinen Jaana</cp:lastModifiedBy>
  <cp:revision>21</cp:revision>
  <dcterms:created xsi:type="dcterms:W3CDTF">2016-01-18T08:27:41Z</dcterms:created>
  <dcterms:modified xsi:type="dcterms:W3CDTF">2017-11-28T07:55:39Z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0x010100BABE01DC4AF04CBC98B987127D9FC69A0600950C2E49D69CDC4F88C06D48D82C9E83</vt:lpwstr>
  </property>
  <property fmtid="{D5CDD505-2E9C-101B-9397-08002B2CF9AE}" pid="3" name="TurkuDoTku_VideoFileTypeTaxHTField0">
    <vt:lpwstr>Videokuva|82098cdd-6e57-4a24-8887-90ce7bab4a54</vt:lpwstr>
  </property>
  <property fmtid="{D5CDD505-2E9C-101B-9397-08002B2CF9AE}" pid="4" name="TurkuDoTku_LanguageTaxHTField0">
    <vt:lpwstr>Suomi|ddab1725-3888-478f-9c8c-3eeceecd16e9</vt:lpwstr>
  </property>
  <property fmtid="{D5CDD505-2E9C-101B-9397-08002B2CF9AE}" pid="5" name="TurkuDoTku_AudioFileTypeTaxHTField0">
    <vt:lpwstr>Äänitiedosto|2ce7008b-f285-403a-bd25-9c3fffad5372</vt:lpwstr>
  </property>
  <property fmtid="{D5CDD505-2E9C-101B-9397-08002B2CF9AE}" pid="6" name="TurkuDoTku_PresentationMaterialType">
    <vt:lpwstr>4;#Diaesitys|29bf125c-3304-4b20-a038-e327a30ca536</vt:lpwstr>
  </property>
  <property fmtid="{D5CDD505-2E9C-101B-9397-08002B2CF9AE}" pid="7" name="TurkuDoTku_AudioFileType">
    <vt:lpwstr>2;#Äänitiedosto|2ce7008b-f285-403a-bd25-9c3fffad5372</vt:lpwstr>
  </property>
  <property fmtid="{D5CDD505-2E9C-101B-9397-08002B2CF9AE}" pid="8" name="TurkuDoTku_Language">
    <vt:lpwstr>3;#Suomi|ddab1725-3888-478f-9c8c-3eeceecd16e9</vt:lpwstr>
  </property>
  <property fmtid="{D5CDD505-2E9C-101B-9397-08002B2CF9AE}" pid="9" name="TaxCatchAll">
    <vt:lpwstr>9;#Liite|2bf75084-fc5f-437d-8688-7a1f79a9adba;#16;#Selvitys|ffd553a6-1967-4ed2-aad7-f053c75ebf5e;#4;#Diaesitys|29bf125c-3304-4b20-a038-e327a30ca536;#3;#Suomi|ddab1725-3888-478f-9c8c-3eeceecd16e9;#2;#Äänitiedosto|2ce7008b-f285-403a-bd25-9c3fffad5372;#1;#Vi</vt:lpwstr>
  </property>
  <property fmtid="{D5CDD505-2E9C-101B-9397-08002B2CF9AE}" pid="10" name="TurkuDoTku_PresentationMaterialTypeTaxHTField0">
    <vt:lpwstr>Diaesitys|29bf125c-3304-4b20-a038-e327a30ca536</vt:lpwstr>
  </property>
  <property fmtid="{D5CDD505-2E9C-101B-9397-08002B2CF9AE}" pid="11" name="TurkuDoTku_TextType">
    <vt:lpwstr>19;#Selvitys|ffd553a6-1967-4ed2-aad7-f053c75ebf5e</vt:lpwstr>
  </property>
  <property fmtid="{D5CDD505-2E9C-101B-9397-08002B2CF9AE}" pid="12" name="TurkuDoTku_VideoFileType">
    <vt:lpwstr>1;#Videokuva|82098cdd-6e57-4a24-8887-90ce7bab4a54</vt:lpwstr>
  </property>
  <property fmtid="{D5CDD505-2E9C-101B-9397-08002B2CF9AE}" pid="13" name="TurkuDoTku_MeetingDocumentType">
    <vt:lpwstr>9;#Liite|2bf75084-fc5f-437d-8688-7a1f79a9adba</vt:lpwstr>
  </property>
  <property fmtid="{D5CDD505-2E9C-101B-9397-08002B2CF9AE}" pid="14" name="TurkuDoTku_TextTypeTaxHTField0">
    <vt:lpwstr>Selvitys|ffd553a6-1967-4ed2-aad7-f053c75ebf5e</vt:lpwstr>
  </property>
  <property fmtid="{D5CDD505-2E9C-101B-9397-08002B2CF9AE}" pid="15" name="TurkuDoTku_MeetingDocumentTypeTaxHTField0">
    <vt:lpwstr>Liite|2bf75084-fc5f-437d-8688-7a1f79a9adba</vt:lpwstr>
  </property>
  <property fmtid="{D5CDD505-2E9C-101B-9397-08002B2CF9AE}" pid="16" name="TurkuDoTku_DecisionOrMeetingDate">
    <vt:filetime>2017-11-07T22:00:00Z</vt:filetime>
  </property>
  <property fmtid="{D5CDD505-2E9C-101B-9397-08002B2CF9AE}" pid="17" name="_Kokousasiakirjan tyyppi">
    <vt:lpwstr>9;#Liite|2bf75084-fc5f-437d-8688-7a1f79a9adba</vt:lpwstr>
  </property>
</Properties>
</file>