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4" r:id="rId4"/>
    <p:sldId id="266" r:id="rId5"/>
    <p:sldId id="265" r:id="rId6"/>
    <p:sldId id="263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10" d="100"/>
          <a:sy n="110" d="100"/>
        </p:scale>
        <p:origin x="-1644" y="-20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8.11.2013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8.11.2013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64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TYKY-TOIMINTA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Esityksen alaotsikko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MUUTOKSELLE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Sisäinen tarkastus on kiinnittänyt huomiota </a:t>
            </a:r>
            <a:r>
              <a:rPr lang="fi-FI" dirty="0" err="1" smtClean="0"/>
              <a:t>tyky-käytäntöjen</a:t>
            </a:r>
            <a:r>
              <a:rPr lang="fi-FI" dirty="0" smtClean="0"/>
              <a:t> epätasaiseen jakautumiseen kaupungissa – käytäntöä tulee yhtenäistää</a:t>
            </a:r>
          </a:p>
          <a:p>
            <a:r>
              <a:rPr lang="fi-FI" dirty="0" smtClean="0"/>
              <a:t>Myöskään nykykäytännön valvonta mm. lippujen käytön osalta ei ole riittävää</a:t>
            </a:r>
          </a:p>
          <a:p>
            <a:r>
              <a:rPr lang="fi-FI" dirty="0" smtClean="0"/>
              <a:t>Nykykäytäntö eriävistä </a:t>
            </a:r>
            <a:r>
              <a:rPr lang="fi-FI" dirty="0" err="1" smtClean="0"/>
              <a:t>tyky-eduista</a:t>
            </a:r>
            <a:r>
              <a:rPr lang="fi-FI" dirty="0" smtClean="0"/>
              <a:t> ei täytä verottajankaan kriteereitä vero-vapaasta henkilöstöedusta: ollakseen verovapaa edun tulisi yhtäläisesti kaikkien saatavilla</a:t>
            </a:r>
          </a:p>
          <a:p>
            <a:r>
              <a:rPr lang="fi-FI" dirty="0" smtClean="0"/>
              <a:t>Parempi johtaminen-kokonaisuus ja toimintamallin uudistus tähtäävät yhtenäiseen työnantajakuvaan ja oikeudenmukaiseen toimintatapaan</a:t>
            </a:r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EHDOTUS UUDEKSI </a:t>
            </a:r>
            <a:br>
              <a:rPr lang="fi-FI" dirty="0" smtClean="0"/>
            </a:br>
            <a:r>
              <a:rPr lang="fi-FI" dirty="0" smtClean="0"/>
              <a:t>KOKEILUMALLIKSI + KUSTANNUKSET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0406211"/>
              </p:ext>
            </p:extLst>
          </p:nvPr>
        </p:nvGraphicFramePr>
        <p:xfrm>
          <a:off x="683568" y="1268760"/>
          <a:ext cx="7488238" cy="404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2807718"/>
              </a:tblGrid>
              <a:tr h="277847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ETU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ARVIO</a:t>
                      </a:r>
                      <a:r>
                        <a:rPr lang="fi-FI" baseline="0" dirty="0" smtClean="0"/>
                        <a:t> KUSTANNUKSISTA</a:t>
                      </a:r>
                      <a:endParaRPr lang="fi-FI" dirty="0"/>
                    </a:p>
                  </a:txBody>
                  <a:tcPr/>
                </a:tc>
              </a:tr>
              <a:tr h="890634">
                <a:tc>
                  <a:txBody>
                    <a:bodyPr/>
                    <a:lstStyle/>
                    <a:p>
                      <a:r>
                        <a:rPr lang="fi-FI" dirty="0" smtClean="0"/>
                        <a:t>Kuntosalien</a:t>
                      </a:r>
                      <a:r>
                        <a:rPr lang="fi-FI" baseline="0" dirty="0" smtClean="0"/>
                        <a:t>, uimahallin ja kaupungin vesijumppien käyttö à 7 €, (kuitenkin </a:t>
                      </a:r>
                      <a:r>
                        <a:rPr lang="fi-FI" baseline="0" dirty="0" err="1" smtClean="0"/>
                        <a:t>eneintään</a:t>
                      </a:r>
                      <a:r>
                        <a:rPr lang="fi-FI" baseline="0" dirty="0" smtClean="0"/>
                        <a:t>  </a:t>
                      </a:r>
                      <a:r>
                        <a:rPr lang="fi-FI" baseline="0" dirty="0" err="1" smtClean="0"/>
                        <a:t>max</a:t>
                      </a:r>
                      <a:r>
                        <a:rPr lang="fi-FI" baseline="0" dirty="0" smtClean="0"/>
                        <a:t>. </a:t>
                      </a:r>
                      <a:r>
                        <a:rPr lang="fi-FI" baseline="0" dirty="0" err="1" smtClean="0"/>
                        <a:t>KH:n</a:t>
                      </a:r>
                      <a:r>
                        <a:rPr lang="fi-FI" baseline="0" dirty="0" smtClean="0"/>
                        <a:t> linjaama 200 € raja)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450 000 €</a:t>
                      </a:r>
                      <a:endParaRPr lang="fi-FI" dirty="0"/>
                    </a:p>
                  </a:txBody>
                  <a:tcPr/>
                </a:tc>
              </a:tr>
              <a:tr h="277847">
                <a:tc>
                  <a:txBody>
                    <a:bodyPr/>
                    <a:lstStyle/>
                    <a:p>
                      <a:r>
                        <a:rPr lang="fi-FI" dirty="0" smtClean="0"/>
                        <a:t>Museoiden vapaa pääsy (</a:t>
                      </a:r>
                      <a:r>
                        <a:rPr lang="fi-FI" dirty="0" err="1" smtClean="0"/>
                        <a:t>keskim</a:t>
                      </a:r>
                      <a:r>
                        <a:rPr lang="fi-FI" dirty="0" smtClean="0"/>
                        <a:t>. 5 </a:t>
                      </a:r>
                      <a:r>
                        <a:rPr lang="fi-FI" dirty="0" err="1" smtClean="0"/>
                        <a:t>€/hlö</a:t>
                      </a:r>
                      <a:r>
                        <a:rPr lang="fi-FI" dirty="0" smtClean="0"/>
                        <a:t>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50 000 €</a:t>
                      </a:r>
                    </a:p>
                  </a:txBody>
                  <a:tcPr/>
                </a:tc>
              </a:tr>
              <a:tr h="479572">
                <a:tc>
                  <a:txBody>
                    <a:bodyPr/>
                    <a:lstStyle/>
                    <a:p>
                      <a:r>
                        <a:rPr lang="fi-FI" dirty="0" smtClean="0"/>
                        <a:t>Yksi teatteriesitys (ei</a:t>
                      </a:r>
                      <a:r>
                        <a:rPr lang="fi-FI" baseline="0" dirty="0" smtClean="0"/>
                        <a:t> ensi-ilta tai </a:t>
                      </a:r>
                      <a:r>
                        <a:rPr lang="fi-FI" baseline="0" dirty="0" err="1" smtClean="0"/>
                        <a:t>vierailu)/vuosi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keskim</a:t>
                      </a:r>
                      <a:r>
                        <a:rPr lang="fi-FI" baseline="0" dirty="0" smtClean="0"/>
                        <a:t>. 30  €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300</a:t>
                      </a:r>
                      <a:r>
                        <a:rPr lang="fi-FI" baseline="0" dirty="0" smtClean="0"/>
                        <a:t> 000 €</a:t>
                      </a:r>
                      <a:endParaRPr lang="fi-FI" dirty="0"/>
                    </a:p>
                  </a:txBody>
                  <a:tcPr/>
                </a:tc>
              </a:tr>
              <a:tr h="479572">
                <a:tc>
                  <a:txBody>
                    <a:bodyPr/>
                    <a:lstStyle/>
                    <a:p>
                      <a:r>
                        <a:rPr lang="fi-FI" dirty="0" smtClean="0"/>
                        <a:t>Yksi konsertti (ei</a:t>
                      </a:r>
                      <a:r>
                        <a:rPr lang="fi-FI" baseline="0" dirty="0" smtClean="0"/>
                        <a:t> ensi-ilta) </a:t>
                      </a:r>
                      <a:r>
                        <a:rPr lang="fi-FI" dirty="0" smtClean="0"/>
                        <a:t>/ vuosi (25*2000)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50 000 €</a:t>
                      </a:r>
                      <a:endParaRPr lang="fi-FI" dirty="0"/>
                    </a:p>
                  </a:txBody>
                  <a:tcPr/>
                </a:tc>
              </a:tr>
              <a:tr h="479572">
                <a:tc>
                  <a:txBody>
                    <a:bodyPr/>
                    <a:lstStyle/>
                    <a:p>
                      <a:r>
                        <a:rPr lang="fi-FI" dirty="0" smtClean="0"/>
                        <a:t>Vapaavalintainen </a:t>
                      </a:r>
                      <a:r>
                        <a:rPr lang="fi-FI" dirty="0" err="1" smtClean="0"/>
                        <a:t>tykytoiminta</a:t>
                      </a:r>
                      <a:r>
                        <a:rPr lang="fi-FI" dirty="0" smtClean="0"/>
                        <a:t> 25 € * 12 000 </a:t>
                      </a:r>
                      <a:r>
                        <a:rPr lang="fi-FI" b="1" dirty="0" smtClean="0"/>
                        <a:t>budjetoidaan keskitetysti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300 000 €</a:t>
                      </a:r>
                      <a:endParaRPr lang="fi-FI" dirty="0"/>
                    </a:p>
                  </a:txBody>
                  <a:tcPr/>
                </a:tc>
              </a:tr>
              <a:tr h="277847">
                <a:tc>
                  <a:txBody>
                    <a:bodyPr/>
                    <a:lstStyle/>
                    <a:p>
                      <a:r>
                        <a:rPr lang="fi-FI" dirty="0" smtClean="0"/>
                        <a:t>Yhteensä 95 €/ </a:t>
                      </a:r>
                      <a:r>
                        <a:rPr lang="fi-FI" dirty="0" err="1" smtClean="0"/>
                        <a:t>hlö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1 150 000€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3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6000" cy="576064"/>
          </a:xfrm>
        </p:spPr>
        <p:txBody>
          <a:bodyPr/>
          <a:lstStyle/>
          <a:p>
            <a:pPr algn="ctr"/>
            <a:r>
              <a:rPr lang="fi-FI" dirty="0" smtClean="0"/>
              <a:t>MUUT 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352927" cy="5112668"/>
          </a:xfrm>
        </p:spPr>
        <p:txBody>
          <a:bodyPr>
            <a:normAutofit/>
          </a:bodyPr>
          <a:lstStyle/>
          <a:p>
            <a:r>
              <a:rPr lang="fi-FI" dirty="0" smtClean="0"/>
              <a:t>Työajan käyttö: työaikaa ei saa jatkossa käyttää omatoimiseen liikuntaan / hierontaan (</a:t>
            </a:r>
            <a:r>
              <a:rPr lang="fi-FI" dirty="0" err="1" smtClean="0"/>
              <a:t>poislukien</a:t>
            </a:r>
            <a:r>
              <a:rPr lang="fi-FI" dirty="0" smtClean="0"/>
              <a:t> työ- ja virkaehtosopimuksen nojalla oikeuden omaavat)</a:t>
            </a:r>
          </a:p>
          <a:p>
            <a:r>
              <a:rPr lang="fi-FI" dirty="0" err="1" smtClean="0"/>
              <a:t>Alpe:n</a:t>
            </a:r>
            <a:r>
              <a:rPr lang="fi-FI" dirty="0" smtClean="0"/>
              <a:t> kohdalla määriteltävä huomioiden hajautuneisuus alueelle</a:t>
            </a:r>
          </a:p>
          <a:p>
            <a:r>
              <a:rPr lang="fi-FI" dirty="0" smtClean="0"/>
              <a:t>Lähtökohta vapaa käyttö sovittuun rajaan asti, paitsi teatteri ja konsertit joissa esim. 1 </a:t>
            </a:r>
            <a:r>
              <a:rPr lang="fi-FI" dirty="0" err="1" smtClean="0"/>
              <a:t>krt</a:t>
            </a:r>
            <a:r>
              <a:rPr lang="fi-FI" dirty="0" smtClean="0"/>
              <a:t> / vuosi. </a:t>
            </a:r>
          </a:p>
          <a:p>
            <a:r>
              <a:rPr lang="fi-FI" dirty="0" smtClean="0"/>
              <a:t>Kokeilu on määräaikainen – jos ongelmia kapasiteetin suhteen ilmenee, on käytäntö muutettavissa</a:t>
            </a:r>
          </a:p>
          <a:p>
            <a:r>
              <a:rPr lang="fi-FI" dirty="0" smtClean="0"/>
              <a:t>Muu virkistystoiminta budjetoidaan erikseen kaupunkitasoisesti </a:t>
            </a:r>
            <a:r>
              <a:rPr lang="fi-FI" dirty="0" err="1" smtClean="0"/>
              <a:t>€/hlö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9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6000" cy="576064"/>
          </a:xfrm>
        </p:spPr>
        <p:txBody>
          <a:bodyPr/>
          <a:lstStyle/>
          <a:p>
            <a:pPr algn="ctr"/>
            <a:r>
              <a:rPr lang="fi-FI" dirty="0" smtClean="0"/>
              <a:t>MUUT 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352927" cy="5112668"/>
          </a:xfrm>
        </p:spPr>
        <p:txBody>
          <a:bodyPr>
            <a:normAutofit/>
          </a:bodyPr>
          <a:lstStyle/>
          <a:p>
            <a:r>
              <a:rPr lang="fi-FI" dirty="0" smtClean="0"/>
              <a:t>Vapaa-aikatoimi ratkaisee teknisen toteutuksen</a:t>
            </a:r>
          </a:p>
          <a:p>
            <a:r>
              <a:rPr lang="fi-FI" dirty="0" smtClean="0"/>
              <a:t>Hajautetut </a:t>
            </a:r>
            <a:r>
              <a:rPr lang="fi-FI" dirty="0" err="1" smtClean="0"/>
              <a:t>tyky-rahat</a:t>
            </a:r>
            <a:r>
              <a:rPr lang="fi-FI" dirty="0" smtClean="0"/>
              <a:t> poistetaan taloushallinnon toimesta                                                                        </a:t>
            </a:r>
          </a:p>
          <a:p>
            <a:r>
              <a:rPr lang="fi-FI" dirty="0" smtClean="0"/>
              <a:t>Jokainen maksaa rannekkeen itselleen (7 €). </a:t>
            </a:r>
            <a:r>
              <a:rPr lang="fi-FI" dirty="0" err="1" smtClean="0"/>
              <a:t>Hlöstöhallinto</a:t>
            </a:r>
            <a:r>
              <a:rPr lang="fi-FI" dirty="0" smtClean="0"/>
              <a:t> tiedottaa päättyneistä palvelussuhteista vapaa-aikatoimea.</a:t>
            </a:r>
          </a:p>
          <a:p>
            <a:r>
              <a:rPr lang="fi-FI" dirty="0" smtClean="0"/>
              <a:t>Rannekkeella seurattavissa, ettei </a:t>
            </a:r>
            <a:r>
              <a:rPr lang="fi-FI" dirty="0" err="1" smtClean="0"/>
              <a:t>KH:n</a:t>
            </a:r>
            <a:r>
              <a:rPr lang="fi-FI" dirty="0" smtClean="0"/>
              <a:t> päätöksen 200 € raja ylity – jokainen vastaa tästä itse (vastaa myös verottajalle käyttönsä pysymisestä säädetyssä rajassa mahd. tarkastuksessa)</a:t>
            </a:r>
          </a:p>
          <a:p>
            <a:r>
              <a:rPr lang="fi-FI" dirty="0" smtClean="0"/>
              <a:t>Saatavissa kaikille halukkaille, kun ollut 6 kk töissä</a:t>
            </a:r>
          </a:p>
          <a:p>
            <a:r>
              <a:rPr lang="fi-FI" dirty="0" smtClean="0"/>
              <a:t>Tarkempi ohjeistus toteutuksesta valmistellaan ja käydään läpi toimialojen YT-elimissä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6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8.11.2013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1619672" y="2924944"/>
            <a:ext cx="720080" cy="720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2483768" y="2924944"/>
            <a:ext cx="720080" cy="720080"/>
          </a:xfrm>
          <a:prstGeom prst="rect">
            <a:avLst/>
          </a:prstGeom>
          <a:solidFill>
            <a:srgbClr val="0046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47864" y="2924944"/>
            <a:ext cx="720080" cy="720080"/>
          </a:xfrm>
          <a:prstGeom prst="rect">
            <a:avLst/>
          </a:prstGeom>
          <a:solidFill>
            <a:srgbClr val="FFB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4211960" y="2924944"/>
            <a:ext cx="720080" cy="72008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5076056" y="2924944"/>
            <a:ext cx="720080" cy="72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5940152" y="2924944"/>
            <a:ext cx="720080" cy="72008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6804248" y="2924944"/>
            <a:ext cx="720080" cy="72008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7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1772</TotalTime>
  <Words>317</Words>
  <Application>Microsoft Office PowerPoint</Application>
  <PresentationFormat>Näytössä katseltava diaesitys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Esitysmalli Suomi</vt:lpstr>
      <vt:lpstr>TYKY-TOIMINTA 2014</vt:lpstr>
      <vt:lpstr>TAUSTAA MUUTOKSELLE</vt:lpstr>
      <vt:lpstr>EHDOTUS UUDEKSI  KOKEILUMALLIKSI + KUSTANNUKSET</vt:lpstr>
      <vt:lpstr>MUUT PERIAATTEET</vt:lpstr>
      <vt:lpstr>MUUT PERIAATTEET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TYKY-TOIMINTA 2014</dc:title>
  <dc:creator>Valtonen Sinikka</dc:creator>
  <cp:lastModifiedBy>Siekkinen Jaana</cp:lastModifiedBy>
  <cp:revision>17</cp:revision>
  <cp:lastPrinted>2012-01-23T13:05:33Z</cp:lastPrinted>
  <dcterms:created xsi:type="dcterms:W3CDTF">2013-09-11T05:10:24Z</dcterms:created>
  <dcterms:modified xsi:type="dcterms:W3CDTF">2013-11-08T12:10:11Z</dcterms:modified>
</cp:coreProperties>
</file>