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F15D6-3F81-405F-AAA0-B49F50F06A56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A3E4A-B83A-42DE-8EAC-5F81B55E3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57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>
                <a:solidFill>
                  <a:prstClr val="black"/>
                </a:solidFill>
              </a:rPr>
              <a:pPr/>
              <a:t>1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37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5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0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079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46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264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831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4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4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uora yhdysviiva 41"/>
          <p:cNvCxnSpPr/>
          <p:nvPr/>
        </p:nvCxnSpPr>
        <p:spPr>
          <a:xfrm>
            <a:off x="1092029" y="3945076"/>
            <a:ext cx="0" cy="2880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yhdysviiva 38"/>
          <p:cNvCxnSpPr/>
          <p:nvPr/>
        </p:nvCxnSpPr>
        <p:spPr>
          <a:xfrm flipV="1">
            <a:off x="2555776" y="3185420"/>
            <a:ext cx="0" cy="45960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/>
          <p:cNvCxnSpPr/>
          <p:nvPr/>
        </p:nvCxnSpPr>
        <p:spPr>
          <a:xfrm>
            <a:off x="2207117" y="2732792"/>
            <a:ext cx="0" cy="37365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uora yhdysviiva 83"/>
          <p:cNvCxnSpPr/>
          <p:nvPr/>
        </p:nvCxnSpPr>
        <p:spPr>
          <a:xfrm>
            <a:off x="8192243" y="3933056"/>
            <a:ext cx="0" cy="2880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uora yhdysviiva 84"/>
          <p:cNvCxnSpPr/>
          <p:nvPr/>
        </p:nvCxnSpPr>
        <p:spPr>
          <a:xfrm>
            <a:off x="6741693" y="3933056"/>
            <a:ext cx="0" cy="2880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uora yhdysviiva 85"/>
          <p:cNvCxnSpPr/>
          <p:nvPr/>
        </p:nvCxnSpPr>
        <p:spPr>
          <a:xfrm>
            <a:off x="5249537" y="3933056"/>
            <a:ext cx="0" cy="2880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uora yhdysviiva 78"/>
          <p:cNvCxnSpPr/>
          <p:nvPr/>
        </p:nvCxnSpPr>
        <p:spPr>
          <a:xfrm>
            <a:off x="2915816" y="3773871"/>
            <a:ext cx="0" cy="1356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uora yhdysviiva 79"/>
          <p:cNvCxnSpPr/>
          <p:nvPr/>
        </p:nvCxnSpPr>
        <p:spPr>
          <a:xfrm>
            <a:off x="3777337" y="3933056"/>
            <a:ext cx="0" cy="2880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uora yhdysviiva 76"/>
          <p:cNvCxnSpPr/>
          <p:nvPr/>
        </p:nvCxnSpPr>
        <p:spPr>
          <a:xfrm>
            <a:off x="2322746" y="3983858"/>
            <a:ext cx="0" cy="2880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yhdysviiva 33"/>
          <p:cNvCxnSpPr/>
          <p:nvPr/>
        </p:nvCxnSpPr>
        <p:spPr>
          <a:xfrm>
            <a:off x="2195736" y="2740380"/>
            <a:ext cx="117900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/>
          <p:cNvCxnSpPr/>
          <p:nvPr/>
        </p:nvCxnSpPr>
        <p:spPr>
          <a:xfrm>
            <a:off x="4435218" y="1547704"/>
            <a:ext cx="0" cy="238535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Kuva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89" y="426555"/>
            <a:ext cx="1439099" cy="41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yöristetty suorakulmio 2" title="Kaupunginvaltuusto"/>
          <p:cNvSpPr/>
          <p:nvPr/>
        </p:nvSpPr>
        <p:spPr>
          <a:xfrm>
            <a:off x="341644" y="1052736"/>
            <a:ext cx="8291038" cy="5226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200" b="1" dirty="0">
                <a:solidFill>
                  <a:srgbClr val="000000"/>
                </a:solidFill>
                <a:ea typeface="Calibri"/>
                <a:cs typeface="Calibri"/>
              </a:rPr>
              <a:t>Kaupunginvaltuusto</a:t>
            </a:r>
            <a:endParaRPr lang="fi-FI" sz="1100" dirty="0">
              <a:solidFill>
                <a:prstClr val="white"/>
              </a:solidFill>
              <a:ea typeface="Calibri"/>
              <a:cs typeface="Calibri"/>
            </a:endParaRPr>
          </a:p>
        </p:txBody>
      </p:sp>
      <p:sp>
        <p:nvSpPr>
          <p:cNvPr id="4" name="Pyöristetty suorakulmio 3" title="Kaupunginvaltuusto"/>
          <p:cNvSpPr/>
          <p:nvPr/>
        </p:nvSpPr>
        <p:spPr>
          <a:xfrm>
            <a:off x="2322747" y="2487806"/>
            <a:ext cx="4121462" cy="306467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200" b="1" dirty="0">
                <a:solidFill>
                  <a:srgbClr val="000000"/>
                </a:solidFill>
                <a:ea typeface="Calibri"/>
                <a:cs typeface="Calibri"/>
              </a:rPr>
              <a:t>Kaupunginhallitus</a:t>
            </a:r>
            <a:endParaRPr lang="fi-FI" sz="1200" dirty="0">
              <a:solidFill>
                <a:prstClr val="black"/>
              </a:solidFill>
              <a:ea typeface="Calibri"/>
              <a:cs typeface="Calibri"/>
            </a:endParaRPr>
          </a:p>
        </p:txBody>
      </p:sp>
      <p:sp>
        <p:nvSpPr>
          <p:cNvPr id="7" name="Pyöristetty suorakulmio 6" title="Kaupunginvaltuusto"/>
          <p:cNvSpPr/>
          <p:nvPr/>
        </p:nvSpPr>
        <p:spPr>
          <a:xfrm>
            <a:off x="932627" y="2932915"/>
            <a:ext cx="3277424" cy="4250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Kaupunginhallituksen konserni- </a:t>
            </a:r>
          </a:p>
          <a:p>
            <a:pPr algn="ctr"/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ja suunnittelujaostot</a:t>
            </a:r>
            <a:endParaRPr lang="fi-FI" sz="1000" b="1" dirty="0">
              <a:solidFill>
                <a:prstClr val="white"/>
              </a:solidFill>
              <a:ea typeface="Calibri"/>
              <a:cs typeface="Calibri"/>
            </a:endParaRPr>
          </a:p>
        </p:txBody>
      </p:sp>
      <p:sp>
        <p:nvSpPr>
          <p:cNvPr id="30" name="Pyöristetty suorakulmio 29" title="Kaupunginvaltuusto"/>
          <p:cNvSpPr/>
          <p:nvPr/>
        </p:nvSpPr>
        <p:spPr>
          <a:xfrm>
            <a:off x="6889607" y="1728296"/>
            <a:ext cx="1743075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Tarkastuslautakunta</a:t>
            </a:r>
            <a:endParaRPr lang="fi-FI" sz="1000" b="1" dirty="0">
              <a:solidFill>
                <a:prstClr val="white"/>
              </a:solidFill>
              <a:ea typeface="Calibri"/>
              <a:cs typeface="Calibri"/>
            </a:endParaRPr>
          </a:p>
        </p:txBody>
      </p:sp>
      <p:cxnSp>
        <p:nvCxnSpPr>
          <p:cNvPr id="31" name="Suora yhdysviiva 30"/>
          <p:cNvCxnSpPr/>
          <p:nvPr/>
        </p:nvCxnSpPr>
        <p:spPr>
          <a:xfrm>
            <a:off x="4435219" y="2288582"/>
            <a:ext cx="2454388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yhdysviiva 31"/>
          <p:cNvCxnSpPr/>
          <p:nvPr/>
        </p:nvCxnSpPr>
        <p:spPr>
          <a:xfrm>
            <a:off x="6889607" y="2029832"/>
            <a:ext cx="0" cy="4572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yöristetty suorakulmio 32" title="Kaupunginvaltuusto"/>
          <p:cNvSpPr/>
          <p:nvPr/>
        </p:nvSpPr>
        <p:spPr>
          <a:xfrm>
            <a:off x="6889607" y="2392629"/>
            <a:ext cx="1743075" cy="466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Keskusvaalilautakunta</a:t>
            </a:r>
            <a:endParaRPr lang="fi-FI" sz="1000" b="1" dirty="0">
              <a:solidFill>
                <a:prstClr val="white"/>
              </a:solidFill>
              <a:ea typeface="Calibri"/>
              <a:cs typeface="Calibri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1098478" y="392216"/>
            <a:ext cx="63367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28675" fontAlgn="base">
              <a:spcBef>
                <a:spcPct val="0"/>
              </a:spcBef>
              <a:spcAft>
                <a:spcPct val="0"/>
              </a:spcAft>
            </a:pPr>
            <a:r>
              <a:rPr lang="fi-FI" sz="2400" b="1" dirty="0">
                <a:solidFill>
                  <a:srgbClr val="1F497D"/>
                </a:solidFill>
                <a:ea typeface="Calibri" pitchFamily="34" charset="0"/>
                <a:cs typeface="Calibri" pitchFamily="34" charset="0"/>
              </a:rPr>
              <a:t>Turun kaupungin uusi toimialamalli</a:t>
            </a:r>
            <a:endParaRPr lang="fi-FI" sz="2400" dirty="0">
              <a:solidFill>
                <a:srgbClr val="1F497D"/>
              </a:solidFill>
            </a:endParaRPr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900">
                <a:solidFill>
                  <a:prstClr val="black"/>
                </a:solidFill>
              </a:rPr>
              <a:t/>
            </a:r>
            <a:br>
              <a:rPr lang="fi-FI" sz="900">
                <a:solidFill>
                  <a:prstClr val="black"/>
                </a:solidFill>
              </a:rPr>
            </a:br>
            <a:endParaRPr lang="fi-FI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61" name="Pyöristetty suorakulmio 60" title="Kaupunginvaltuusto"/>
          <p:cNvSpPr/>
          <p:nvPr/>
        </p:nvSpPr>
        <p:spPr>
          <a:xfrm>
            <a:off x="1626181" y="4173671"/>
            <a:ext cx="1386978" cy="22796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Kiinteistötoimiala</a:t>
            </a:r>
          </a:p>
          <a:p>
            <a:pPr algn="ctr"/>
            <a:endParaRPr lang="fi-FI" sz="900" b="1" dirty="0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fi-FI" sz="900" b="1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Kiinteistö-liikelaitoksen johtokunta</a:t>
            </a:r>
            <a:endParaRPr lang="fi-FI" sz="900" dirty="0">
              <a:solidFill>
                <a:prstClr val="white"/>
              </a:solidFill>
              <a:ea typeface="Calibri"/>
              <a:cs typeface="Calibri"/>
            </a:endParaRPr>
          </a:p>
          <a:p>
            <a:pPr algn="ctr"/>
            <a:endParaRPr lang="fi-FI" sz="1000" dirty="0">
              <a:solidFill>
                <a:prstClr val="white"/>
              </a:solidFill>
              <a:ea typeface="Calibri"/>
              <a:cs typeface="Calibri"/>
            </a:endParaRPr>
          </a:p>
        </p:txBody>
      </p:sp>
      <p:sp>
        <p:nvSpPr>
          <p:cNvPr id="62" name="Pyöristetty suorakulmio 61" title="Kaupunginvaltuusto"/>
          <p:cNvSpPr/>
          <p:nvPr/>
        </p:nvSpPr>
        <p:spPr>
          <a:xfrm>
            <a:off x="3083848" y="4150772"/>
            <a:ext cx="1386978" cy="23025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Ympäristö-toimiala</a:t>
            </a:r>
          </a:p>
          <a:p>
            <a:pPr algn="ctr"/>
            <a:endParaRPr lang="fi-FI" sz="1000" b="1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Kaupunkisuunnittelu- ja ympäristölauta-kunta</a:t>
            </a: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Jätelautakunta</a:t>
            </a: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Joukkoliikennelauta-kunta</a:t>
            </a: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Rakennuslautakunta</a:t>
            </a:r>
            <a:endParaRPr lang="fi-FI" sz="900" dirty="0">
              <a:solidFill>
                <a:prstClr val="white"/>
              </a:solidFill>
              <a:ea typeface="Calibri"/>
              <a:cs typeface="Calibri"/>
            </a:endParaRPr>
          </a:p>
          <a:p>
            <a:pPr algn="ctr"/>
            <a:endParaRPr lang="fi-FI" sz="1000" dirty="0">
              <a:solidFill>
                <a:prstClr val="white"/>
              </a:solidFill>
              <a:ea typeface="Calibri"/>
              <a:cs typeface="Calibri"/>
            </a:endParaRPr>
          </a:p>
        </p:txBody>
      </p:sp>
      <p:sp>
        <p:nvSpPr>
          <p:cNvPr id="63" name="Pyöristetty suorakulmio 62" title="Kaupunginvaltuusto"/>
          <p:cNvSpPr/>
          <p:nvPr/>
        </p:nvSpPr>
        <p:spPr>
          <a:xfrm>
            <a:off x="4572000" y="4127873"/>
            <a:ext cx="1386978" cy="23254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Hyvinvointi-toimiala</a:t>
            </a:r>
          </a:p>
          <a:p>
            <a:pPr algn="ctr"/>
            <a:endParaRPr lang="fi-FI" sz="1000" b="1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Sosiaali- ja terveyslautakunta</a:t>
            </a: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Yksilöasioiden jaosto</a:t>
            </a:r>
            <a:endParaRPr lang="fi-FI" sz="1000" dirty="0">
              <a:solidFill>
                <a:prstClr val="white"/>
              </a:solidFill>
              <a:ea typeface="Calibri"/>
              <a:cs typeface="Calibri"/>
            </a:endParaRPr>
          </a:p>
        </p:txBody>
      </p:sp>
      <p:sp>
        <p:nvSpPr>
          <p:cNvPr id="64" name="Pyöristetty suorakulmio 63" title="Kaupunginvaltuusto"/>
          <p:cNvSpPr/>
          <p:nvPr/>
        </p:nvSpPr>
        <p:spPr>
          <a:xfrm>
            <a:off x="6048204" y="4114118"/>
            <a:ext cx="1386978" cy="2339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Sivistystoimiala</a:t>
            </a:r>
          </a:p>
          <a:p>
            <a:pPr algn="ctr"/>
            <a:endParaRPr lang="fi-FI" sz="1000" b="1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Kasvatus- ja opetuslautakunta</a:t>
            </a: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Varhaiskasvatus- ja</a:t>
            </a: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perusopetusjaosto</a:t>
            </a: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Lukio- ja ammattiopetusjaosto</a:t>
            </a: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Ruotsinkielinen jaosto</a:t>
            </a:r>
          </a:p>
          <a:p>
            <a:endParaRPr lang="fi-FI" sz="900" dirty="0">
              <a:solidFill>
                <a:prstClr val="white"/>
              </a:solidFill>
              <a:ea typeface="Calibri"/>
              <a:cs typeface="Calibri"/>
            </a:endParaRPr>
          </a:p>
          <a:p>
            <a:pPr algn="ctr"/>
            <a:endParaRPr lang="fi-FI" sz="1000" dirty="0">
              <a:solidFill>
                <a:prstClr val="white"/>
              </a:solidFill>
              <a:ea typeface="Calibri"/>
              <a:cs typeface="Calibri"/>
            </a:endParaRPr>
          </a:p>
        </p:txBody>
      </p:sp>
      <p:sp>
        <p:nvSpPr>
          <p:cNvPr id="66" name="Pyöristetty suorakulmio 65" title="Kaupunginvaltuusto"/>
          <p:cNvSpPr/>
          <p:nvPr/>
        </p:nvSpPr>
        <p:spPr>
          <a:xfrm>
            <a:off x="7524328" y="4127874"/>
            <a:ext cx="1386978" cy="23254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Vapaa-ajan toimiala</a:t>
            </a:r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Kulttuurilautakunta</a:t>
            </a: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Nuorisolautakunta</a:t>
            </a: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Liikuntalautakunta</a:t>
            </a:r>
          </a:p>
          <a:p>
            <a:endParaRPr lang="fi-FI" sz="900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fi-FI" sz="1000" dirty="0">
              <a:solidFill>
                <a:prstClr val="white"/>
              </a:solidFill>
              <a:ea typeface="Calibri"/>
              <a:cs typeface="Calibri"/>
            </a:endParaRPr>
          </a:p>
        </p:txBody>
      </p:sp>
      <p:sp>
        <p:nvSpPr>
          <p:cNvPr id="67" name="Pyöristetty suorakulmio 66" title="Kaupunginvaltuusto"/>
          <p:cNvSpPr/>
          <p:nvPr/>
        </p:nvSpPr>
        <p:spPr>
          <a:xfrm>
            <a:off x="163504" y="4178282"/>
            <a:ext cx="1386978" cy="2275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Konsernin yhtiöt ja yhteisöt</a:t>
            </a:r>
          </a:p>
          <a:p>
            <a:pPr algn="ctr"/>
            <a:endParaRPr lang="fi-FI" sz="1000" b="1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Yhtiöiden hallitukset</a:t>
            </a: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</a:p>
          <a:p>
            <a:r>
              <a:rPr lang="fi-FI" sz="900" dirty="0">
                <a:solidFill>
                  <a:srgbClr val="000000"/>
                </a:solidFill>
                <a:ea typeface="Calibri"/>
                <a:cs typeface="Calibri"/>
              </a:rPr>
              <a:t>V-S Aluepelastus-lautakunta</a:t>
            </a:r>
            <a:endParaRPr lang="fi-FI" sz="900" dirty="0">
              <a:solidFill>
                <a:prstClr val="white"/>
              </a:solidFill>
              <a:ea typeface="Calibri"/>
              <a:cs typeface="Calibri"/>
            </a:endParaRPr>
          </a:p>
        </p:txBody>
      </p:sp>
      <p:sp>
        <p:nvSpPr>
          <p:cNvPr id="37" name="Pyöristetty suorakulmio 36" title="Kaupunginvaltuusto"/>
          <p:cNvSpPr/>
          <p:nvPr/>
        </p:nvSpPr>
        <p:spPr>
          <a:xfrm>
            <a:off x="324588" y="3562350"/>
            <a:ext cx="8495883" cy="421508"/>
          </a:xfrm>
          <a:prstGeom prst="roundRect">
            <a:avLst/>
          </a:prstGeom>
          <a:solidFill>
            <a:srgbClr val="B6E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Konsernihallinto</a:t>
            </a:r>
            <a:endParaRPr lang="fi-FI" sz="1000" b="1" dirty="0">
              <a:solidFill>
                <a:prstClr val="white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3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Näytössä katseltava diaesitys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tku_ppt-pohja_25012012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Kauppila Riikka</dc:creator>
  <cp:lastModifiedBy>Siekkinen Jaana</cp:lastModifiedBy>
  <cp:revision>1</cp:revision>
  <dcterms:created xsi:type="dcterms:W3CDTF">2012-09-06T09:36:33Z</dcterms:created>
  <dcterms:modified xsi:type="dcterms:W3CDTF">2012-12-10T15:53:45Z</dcterms:modified>
</cp:coreProperties>
</file>