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68" r:id="rId7"/>
    <p:sldId id="269" r:id="rId8"/>
    <p:sldId id="256" r:id="rId9"/>
    <p:sldId id="258" r:id="rId10"/>
    <p:sldId id="259" r:id="rId11"/>
    <p:sldId id="260" r:id="rId12"/>
    <p:sldId id="262" r:id="rId13"/>
    <p:sldId id="264" r:id="rId14"/>
    <p:sldId id="266" r:id="rId15"/>
    <p:sldId id="267" r:id="rId16"/>
    <p:sldId id="26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ABA6-246A-4BF1-BD1A-B976C37EE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92FCDA-F129-40EF-BA7E-41E0D7A0C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81BC26-DB93-48E8-BC9A-6579C58B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449F18-7126-49DC-BD68-5A8BD883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FB9962-2146-4BC2-9EC3-07D6055A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30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DD9FF-365C-4D96-9426-5BC52386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830214-BD62-426E-90BB-C34A6A70B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705759-B4CE-47FB-925C-E3751755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527AF9-184F-442F-8A4C-C8BF2532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5F47E-3573-4DE7-9DC6-ADF1A519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19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C031890-582C-4B73-B530-8CBB00341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CEE84FA-3ACF-4435-9554-C9BCE7D5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266A6D-5B9D-4D9B-8ACC-CB264DC6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31AF42-0356-4F38-9DC1-1B527F49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AA42C7-1888-43E4-AD2C-27B59915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77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8E75B-4D1E-45E8-A1AA-346B394F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D84C1F-745E-4320-81C2-CD40D243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7511D1-176E-42D8-88CF-6A74F26D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DE2167-DC78-47AA-A064-7D84482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DA143E-0706-4FB2-9549-873E8173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9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A84C3-BC82-48EE-820A-F41C8720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0F2D32-2A40-4ECE-AB59-9B8DB0D60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F37F96-B6A7-41E3-AC62-C608C11E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197412-FD9D-4CE4-BE13-8B40677B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71B6BB-5F4B-4CFE-B096-E1230583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1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F09D5-62A2-4C02-AC73-AEB82208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B603E1-4463-4491-A85F-E2518EBD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BCB3E0-539C-4C73-A98D-5B8CD0995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4F3C06-D2B7-42C2-8AF6-7D86A75B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3384DB-74F8-4E7B-9783-B5040A74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C99BA0-8DC3-4121-9C50-EB408A3D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29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3CF99D-7B06-4DE9-9DCF-98EFDA36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E2A381-8D10-44A6-959B-15095D38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B9EF7A-2092-4238-98C1-8FCF91B78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8BE129-1C90-4FCE-823C-D4A86941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3446D2B-F9E7-4919-9291-94F9321AC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6A59228-4D47-4F12-9524-AA9126FF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0CA29F-EBA0-4877-BF00-D3F1B698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A1E9DF-6730-43EC-8EEB-33ECBB4D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0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9CF65D-2FD4-4633-9C95-A3DCC6AD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F2D0906-CB13-4807-8F59-B24D198D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230CC8-40F9-4019-B818-7DDEE8E2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0024F3-1062-4B0D-8AB9-5E6B5095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5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EFEFCC-4560-4E96-A1E9-E2C29F99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C1E94FC-4ED6-4FA9-A834-AE6D3B2A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EBBDBD-78A4-4C4F-875B-A4C4484D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6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9E961-EF7C-475B-B63E-71F52D64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1018AB-E8D8-4F64-9FCC-C9DB99501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89C175-0964-4EDB-9E44-E1C2ABED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941626-1606-4DF9-A904-8334AE4C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699BE5-767A-45D6-B5DF-B8C8F06E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2A4FB5-8DE6-4489-BD79-CCC3D25C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19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9C8C1-3E5C-488D-B1A3-2BFFF0A5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8870726-CC45-4F38-B4F3-2E22F54D3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50D537-5166-4D97-BF8A-99188C064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BC710A-FBF2-490B-873B-290C0999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BEE4F0-A037-4244-9B25-44AF8111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A4CDC-EAD0-4C2F-8D83-12AF3B51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2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069309-167D-4115-9193-09FF36B8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9F1787-1D90-417C-8B7C-81C18B24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9A9202-6D14-4EBF-B6F9-DFBA36E9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7709-2EB0-4CC8-9EEB-BF407CB35205}" type="datetimeFigureOut">
              <a:rPr lang="fi-FI" smtClean="0"/>
              <a:t>24.10.2022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745D5F-6CE4-4DBA-952D-AE23D8ECA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88A5CA-55E8-4621-92B6-D494A0C01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0418-438D-48FB-8526-6E77C2FED2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BC32CA-7E96-48C9-BF60-FAE6DE4A7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Itäisen Rantakadun ympäristön hankkeet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4BA72A2-726B-415E-83A0-B6862B18B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3600" dirty="0"/>
              <a:t>Liikenne ja saavutettavuus</a:t>
            </a:r>
          </a:p>
          <a:p>
            <a:endParaRPr lang="fi-FI" dirty="0"/>
          </a:p>
          <a:p>
            <a:r>
              <a:rPr lang="fi-FI" dirty="0"/>
              <a:t>M. </a:t>
            </a:r>
            <a:r>
              <a:rPr lang="fi-FI"/>
              <a:t>Norava 24.10.2022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255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7B0E1-8C66-4A05-94BE-4C098D33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0622"/>
            <a:ext cx="10515600" cy="1325563"/>
          </a:xfrm>
        </p:spPr>
        <p:txBody>
          <a:bodyPr/>
          <a:lstStyle/>
          <a:p>
            <a:r>
              <a:rPr lang="fi-FI" dirty="0"/>
              <a:t>Keskustavisio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038CEE-AD4E-4C32-81D7-DD82084A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2" y="1825625"/>
            <a:ext cx="5325991" cy="4351338"/>
          </a:xfrm>
        </p:spPr>
        <p:txBody>
          <a:bodyPr>
            <a:normAutofit/>
          </a:bodyPr>
          <a:lstStyle/>
          <a:p>
            <a:r>
              <a:rPr lang="fi-FI" sz="1650" dirty="0"/>
              <a:t>Visiossa on asetettu tavoitteeksi, että Itäinen Rantakatu on kävelypainotteinen Paavo Nurmen puistotielle saakka.</a:t>
            </a:r>
          </a:p>
          <a:p>
            <a:r>
              <a:rPr lang="fi-FI" sz="1650" dirty="0"/>
              <a:t>Itäisen Rantakadun liikennemäärästä (noin 12 000 ajon./vrk) suurin osa on läpiajoliikennettä, joka muutoksen jälkeen hakeutuu uusille reiteille.</a:t>
            </a:r>
          </a:p>
          <a:p>
            <a:r>
              <a:rPr lang="fi-FI" sz="1650" dirty="0"/>
              <a:t>Nykytilanteessa Neitsytpolulla, </a:t>
            </a:r>
            <a:r>
              <a:rPr lang="fi-FI" sz="1650" dirty="0" err="1"/>
              <a:t>Samppalinnakadulla</a:t>
            </a:r>
            <a:r>
              <a:rPr lang="fi-FI" sz="1650" dirty="0"/>
              <a:t> ja Paavo Nurmen puistotiellä on alueelle suuntautuvaa liikennettä (asukkaat, asioijat, työntekijät) ja kadut palvelevat sisäistä liikkumistarvetta.</a:t>
            </a:r>
          </a:p>
          <a:p>
            <a:r>
              <a:rPr lang="fi-FI" sz="1650" dirty="0"/>
              <a:t>Vision mukainen ratkaisu edellyttää kävelypainotteisella alueella huolto- ym. ajojen järjestämistä esimerkiksi nykyisen kävelykadun tapaan.</a:t>
            </a:r>
          </a:p>
          <a:p>
            <a:endParaRPr lang="fi-FI" sz="1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3442B1B-C04B-4A0B-9F68-91A2715C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13" y="1757488"/>
            <a:ext cx="6508467" cy="50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4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985C6D2-1EA8-4B8B-9A1B-BC24DA14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85000"/>
          </a:blip>
          <a:stretch>
            <a:fillRect/>
          </a:stretch>
        </p:blipFill>
        <p:spPr>
          <a:xfrm>
            <a:off x="3342409" y="0"/>
            <a:ext cx="8849591" cy="6858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DA4FF273-F383-47D8-9815-EBCE595E9587}"/>
              </a:ext>
            </a:extLst>
          </p:cNvPr>
          <p:cNvSpPr/>
          <p:nvPr/>
        </p:nvSpPr>
        <p:spPr>
          <a:xfrm>
            <a:off x="3691156" y="343480"/>
            <a:ext cx="8128932" cy="3582568"/>
          </a:xfrm>
          <a:custGeom>
            <a:avLst/>
            <a:gdLst>
              <a:gd name="connsiteX0" fmla="*/ 8397380 w 8397380"/>
              <a:gd name="connsiteY0" fmla="*/ 1502098 h 3582568"/>
              <a:gd name="connsiteX1" fmla="*/ 8120543 w 8397380"/>
              <a:gd name="connsiteY1" fmla="*/ 1560821 h 3582568"/>
              <a:gd name="connsiteX2" fmla="*/ 7977930 w 8397380"/>
              <a:gd name="connsiteY2" fmla="*/ 1409819 h 3582568"/>
              <a:gd name="connsiteX3" fmla="*/ 7726261 w 8397380"/>
              <a:gd name="connsiteY3" fmla="*/ 1451764 h 3582568"/>
              <a:gd name="connsiteX4" fmla="*/ 7482980 w 8397380"/>
              <a:gd name="connsiteY4" fmla="*/ 797423 h 3582568"/>
              <a:gd name="connsiteX5" fmla="*/ 7097086 w 8397380"/>
              <a:gd name="connsiteY5" fmla="*/ 260527 h 3582568"/>
              <a:gd name="connsiteX6" fmla="*/ 6711193 w 8397380"/>
              <a:gd name="connsiteY6" fmla="*/ 8858 h 3582568"/>
              <a:gd name="connsiteX7" fmla="*/ 6291743 w 8397380"/>
              <a:gd name="connsiteY7" fmla="*/ 75970 h 3582568"/>
              <a:gd name="connsiteX8" fmla="*/ 5914238 w 8397380"/>
              <a:gd name="connsiteY8" fmla="*/ 260527 h 3582568"/>
              <a:gd name="connsiteX9" fmla="*/ 5553512 w 8397380"/>
              <a:gd name="connsiteY9" fmla="*/ 428307 h 3582568"/>
              <a:gd name="connsiteX10" fmla="*/ 5125673 w 8397380"/>
              <a:gd name="connsiteY10" fmla="*/ 445085 h 3582568"/>
              <a:gd name="connsiteX11" fmla="*/ 4815281 w 8397380"/>
              <a:gd name="connsiteY11" fmla="*/ 302472 h 3582568"/>
              <a:gd name="connsiteX12" fmla="*/ 4471332 w 8397380"/>
              <a:gd name="connsiteY12" fmla="*/ 285694 h 3582568"/>
              <a:gd name="connsiteX13" fmla="*/ 4211273 w 8397380"/>
              <a:gd name="connsiteY13" fmla="*/ 352806 h 3582568"/>
              <a:gd name="connsiteX14" fmla="*/ 4026716 w 8397380"/>
              <a:gd name="connsiteY14" fmla="*/ 570920 h 3582568"/>
              <a:gd name="connsiteX15" fmla="*/ 3716323 w 8397380"/>
              <a:gd name="connsiteY15" fmla="*/ 847757 h 3582568"/>
              <a:gd name="connsiteX16" fmla="*/ 2550253 w 8397380"/>
              <a:gd name="connsiteY16" fmla="*/ 1602766 h 3582568"/>
              <a:gd name="connsiteX17" fmla="*/ 1208015 w 8397380"/>
              <a:gd name="connsiteY17" fmla="*/ 2450054 h 3582568"/>
              <a:gd name="connsiteX18" fmla="*/ 729842 w 8397380"/>
              <a:gd name="connsiteY18" fmla="*/ 2819170 h 3582568"/>
              <a:gd name="connsiteX19" fmla="*/ 0 w 8397380"/>
              <a:gd name="connsiteY19" fmla="*/ 3582568 h 3582568"/>
              <a:gd name="connsiteX0" fmla="*/ 8128932 w 8128932"/>
              <a:gd name="connsiteY0" fmla="*/ 1560821 h 3582568"/>
              <a:gd name="connsiteX1" fmla="*/ 8120543 w 8128932"/>
              <a:gd name="connsiteY1" fmla="*/ 1560821 h 3582568"/>
              <a:gd name="connsiteX2" fmla="*/ 7977930 w 8128932"/>
              <a:gd name="connsiteY2" fmla="*/ 1409819 h 3582568"/>
              <a:gd name="connsiteX3" fmla="*/ 7726261 w 8128932"/>
              <a:gd name="connsiteY3" fmla="*/ 1451764 h 3582568"/>
              <a:gd name="connsiteX4" fmla="*/ 7482980 w 8128932"/>
              <a:gd name="connsiteY4" fmla="*/ 797423 h 3582568"/>
              <a:gd name="connsiteX5" fmla="*/ 7097086 w 8128932"/>
              <a:gd name="connsiteY5" fmla="*/ 260527 h 3582568"/>
              <a:gd name="connsiteX6" fmla="*/ 6711193 w 8128932"/>
              <a:gd name="connsiteY6" fmla="*/ 8858 h 3582568"/>
              <a:gd name="connsiteX7" fmla="*/ 6291743 w 8128932"/>
              <a:gd name="connsiteY7" fmla="*/ 75970 h 3582568"/>
              <a:gd name="connsiteX8" fmla="*/ 5914238 w 8128932"/>
              <a:gd name="connsiteY8" fmla="*/ 260527 h 3582568"/>
              <a:gd name="connsiteX9" fmla="*/ 5553512 w 8128932"/>
              <a:gd name="connsiteY9" fmla="*/ 428307 h 3582568"/>
              <a:gd name="connsiteX10" fmla="*/ 5125673 w 8128932"/>
              <a:gd name="connsiteY10" fmla="*/ 445085 h 3582568"/>
              <a:gd name="connsiteX11" fmla="*/ 4815281 w 8128932"/>
              <a:gd name="connsiteY11" fmla="*/ 302472 h 3582568"/>
              <a:gd name="connsiteX12" fmla="*/ 4471332 w 8128932"/>
              <a:gd name="connsiteY12" fmla="*/ 285694 h 3582568"/>
              <a:gd name="connsiteX13" fmla="*/ 4211273 w 8128932"/>
              <a:gd name="connsiteY13" fmla="*/ 352806 h 3582568"/>
              <a:gd name="connsiteX14" fmla="*/ 4026716 w 8128932"/>
              <a:gd name="connsiteY14" fmla="*/ 570920 h 3582568"/>
              <a:gd name="connsiteX15" fmla="*/ 3716323 w 8128932"/>
              <a:gd name="connsiteY15" fmla="*/ 847757 h 3582568"/>
              <a:gd name="connsiteX16" fmla="*/ 2550253 w 8128932"/>
              <a:gd name="connsiteY16" fmla="*/ 1602766 h 3582568"/>
              <a:gd name="connsiteX17" fmla="*/ 1208015 w 8128932"/>
              <a:gd name="connsiteY17" fmla="*/ 2450054 h 3582568"/>
              <a:gd name="connsiteX18" fmla="*/ 729842 w 8128932"/>
              <a:gd name="connsiteY18" fmla="*/ 2819170 h 3582568"/>
              <a:gd name="connsiteX19" fmla="*/ 0 w 8128932"/>
              <a:gd name="connsiteY19" fmla="*/ 3582568 h 358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28932" h="3582568">
                <a:moveTo>
                  <a:pt x="8128932" y="1560821"/>
                </a:moveTo>
                <a:cubicBezTo>
                  <a:pt x="8025467" y="1597872"/>
                  <a:pt x="8145710" y="1585988"/>
                  <a:pt x="8120543" y="1560821"/>
                </a:cubicBezTo>
                <a:cubicBezTo>
                  <a:pt x="8095376" y="1535654"/>
                  <a:pt x="8043644" y="1427995"/>
                  <a:pt x="7977930" y="1409819"/>
                </a:cubicBezTo>
                <a:cubicBezTo>
                  <a:pt x="7912216" y="1391643"/>
                  <a:pt x="7808753" y="1553830"/>
                  <a:pt x="7726261" y="1451764"/>
                </a:cubicBezTo>
                <a:cubicBezTo>
                  <a:pt x="7643769" y="1349698"/>
                  <a:pt x="7587842" y="995962"/>
                  <a:pt x="7482980" y="797423"/>
                </a:cubicBezTo>
                <a:cubicBezTo>
                  <a:pt x="7378118" y="598884"/>
                  <a:pt x="7225717" y="391954"/>
                  <a:pt x="7097086" y="260527"/>
                </a:cubicBezTo>
                <a:cubicBezTo>
                  <a:pt x="6968455" y="129100"/>
                  <a:pt x="6845417" y="39617"/>
                  <a:pt x="6711193" y="8858"/>
                </a:cubicBezTo>
                <a:cubicBezTo>
                  <a:pt x="6576969" y="-21901"/>
                  <a:pt x="6424569" y="34025"/>
                  <a:pt x="6291743" y="75970"/>
                </a:cubicBezTo>
                <a:cubicBezTo>
                  <a:pt x="6158917" y="117915"/>
                  <a:pt x="6037276" y="201804"/>
                  <a:pt x="5914238" y="260527"/>
                </a:cubicBezTo>
                <a:cubicBezTo>
                  <a:pt x="5791200" y="319250"/>
                  <a:pt x="5684939" y="397547"/>
                  <a:pt x="5553512" y="428307"/>
                </a:cubicBezTo>
                <a:cubicBezTo>
                  <a:pt x="5422085" y="459067"/>
                  <a:pt x="5248712" y="466058"/>
                  <a:pt x="5125673" y="445085"/>
                </a:cubicBezTo>
                <a:cubicBezTo>
                  <a:pt x="5002634" y="424112"/>
                  <a:pt x="4924338" y="329037"/>
                  <a:pt x="4815281" y="302472"/>
                </a:cubicBezTo>
                <a:cubicBezTo>
                  <a:pt x="4706224" y="275907"/>
                  <a:pt x="4572000" y="277305"/>
                  <a:pt x="4471332" y="285694"/>
                </a:cubicBezTo>
                <a:cubicBezTo>
                  <a:pt x="4370664" y="294083"/>
                  <a:pt x="4285376" y="305268"/>
                  <a:pt x="4211273" y="352806"/>
                </a:cubicBezTo>
                <a:cubicBezTo>
                  <a:pt x="4137170" y="400344"/>
                  <a:pt x="4109208" y="488428"/>
                  <a:pt x="4026716" y="570920"/>
                </a:cubicBezTo>
                <a:cubicBezTo>
                  <a:pt x="3944224" y="653412"/>
                  <a:pt x="3962400" y="675783"/>
                  <a:pt x="3716323" y="847757"/>
                </a:cubicBezTo>
                <a:cubicBezTo>
                  <a:pt x="3470246" y="1019731"/>
                  <a:pt x="2550253" y="1602766"/>
                  <a:pt x="2550253" y="1602766"/>
                </a:cubicBezTo>
                <a:cubicBezTo>
                  <a:pt x="2132202" y="1869816"/>
                  <a:pt x="1511417" y="2247320"/>
                  <a:pt x="1208015" y="2450054"/>
                </a:cubicBezTo>
                <a:cubicBezTo>
                  <a:pt x="904613" y="2652788"/>
                  <a:pt x="931178" y="2630418"/>
                  <a:pt x="729842" y="2819170"/>
                </a:cubicBezTo>
                <a:cubicBezTo>
                  <a:pt x="528506" y="3007922"/>
                  <a:pt x="264253" y="3295245"/>
                  <a:pt x="0" y="3582568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14CCE74-8D74-4C86-9353-84EE845AEECE}"/>
              </a:ext>
            </a:extLst>
          </p:cNvPr>
          <p:cNvSpPr/>
          <p:nvPr/>
        </p:nvSpPr>
        <p:spPr>
          <a:xfrm>
            <a:off x="3582099" y="1677798"/>
            <a:ext cx="1308683" cy="1124125"/>
          </a:xfrm>
          <a:custGeom>
            <a:avLst/>
            <a:gdLst>
              <a:gd name="connsiteX0" fmla="*/ 1308683 w 1308683"/>
              <a:gd name="connsiteY0" fmla="*/ 1124125 h 1124125"/>
              <a:gd name="connsiteX1" fmla="*/ 931178 w 1308683"/>
              <a:gd name="connsiteY1" fmla="*/ 570452 h 1124125"/>
              <a:gd name="connsiteX2" fmla="*/ 746620 w 1308683"/>
              <a:gd name="connsiteY2" fmla="*/ 369116 h 1124125"/>
              <a:gd name="connsiteX3" fmla="*/ 0 w 1308683"/>
              <a:gd name="connsiteY3" fmla="*/ 0 h 11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683" h="1124125">
                <a:moveTo>
                  <a:pt x="1308683" y="1124125"/>
                </a:moveTo>
                <a:cubicBezTo>
                  <a:pt x="1166769" y="910206"/>
                  <a:pt x="1024855" y="696287"/>
                  <a:pt x="931178" y="570452"/>
                </a:cubicBezTo>
                <a:cubicBezTo>
                  <a:pt x="837501" y="444617"/>
                  <a:pt x="901816" y="464191"/>
                  <a:pt x="746620" y="369116"/>
                </a:cubicBezTo>
                <a:cubicBezTo>
                  <a:pt x="591424" y="274041"/>
                  <a:pt x="295712" y="137020"/>
                  <a:pt x="0" y="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C785B9A1-C9D8-44F8-B7EB-4043ECE5E330}"/>
              </a:ext>
            </a:extLst>
          </p:cNvPr>
          <p:cNvSpPr/>
          <p:nvPr/>
        </p:nvSpPr>
        <p:spPr>
          <a:xfrm>
            <a:off x="7566091" y="390028"/>
            <a:ext cx="323756" cy="368667"/>
          </a:xfrm>
          <a:custGeom>
            <a:avLst/>
            <a:gdLst>
              <a:gd name="connsiteX0" fmla="*/ 1308683 w 1308683"/>
              <a:gd name="connsiteY0" fmla="*/ 1124125 h 1124125"/>
              <a:gd name="connsiteX1" fmla="*/ 931178 w 1308683"/>
              <a:gd name="connsiteY1" fmla="*/ 570452 h 1124125"/>
              <a:gd name="connsiteX2" fmla="*/ 746620 w 1308683"/>
              <a:gd name="connsiteY2" fmla="*/ 369116 h 1124125"/>
              <a:gd name="connsiteX3" fmla="*/ 0 w 1308683"/>
              <a:gd name="connsiteY3" fmla="*/ 0 h 1124125"/>
              <a:gd name="connsiteX0" fmla="*/ 870306 w 870306"/>
              <a:gd name="connsiteY0" fmla="*/ 1376076 h 1376076"/>
              <a:gd name="connsiteX1" fmla="*/ 492801 w 870306"/>
              <a:gd name="connsiteY1" fmla="*/ 822403 h 1376076"/>
              <a:gd name="connsiteX2" fmla="*/ 308243 w 870306"/>
              <a:gd name="connsiteY2" fmla="*/ 621067 h 1376076"/>
              <a:gd name="connsiteX3" fmla="*/ 0 w 870306"/>
              <a:gd name="connsiteY3" fmla="*/ 0 h 1376076"/>
              <a:gd name="connsiteX0" fmla="*/ 870306 w 870306"/>
              <a:gd name="connsiteY0" fmla="*/ 1376076 h 1376076"/>
              <a:gd name="connsiteX1" fmla="*/ 492801 w 870306"/>
              <a:gd name="connsiteY1" fmla="*/ 822403 h 1376076"/>
              <a:gd name="connsiteX2" fmla="*/ 308243 w 870306"/>
              <a:gd name="connsiteY2" fmla="*/ 621067 h 1376076"/>
              <a:gd name="connsiteX3" fmla="*/ 0 w 870306"/>
              <a:gd name="connsiteY3" fmla="*/ 0 h 1376076"/>
              <a:gd name="connsiteX0" fmla="*/ 767159 w 767159"/>
              <a:gd name="connsiteY0" fmla="*/ 1360329 h 1360329"/>
              <a:gd name="connsiteX1" fmla="*/ 389654 w 767159"/>
              <a:gd name="connsiteY1" fmla="*/ 806656 h 1360329"/>
              <a:gd name="connsiteX2" fmla="*/ 205096 w 767159"/>
              <a:gd name="connsiteY2" fmla="*/ 605320 h 1360329"/>
              <a:gd name="connsiteX3" fmla="*/ 0 w 767159"/>
              <a:gd name="connsiteY3" fmla="*/ 0 h 1360329"/>
              <a:gd name="connsiteX0" fmla="*/ 767159 w 767159"/>
              <a:gd name="connsiteY0" fmla="*/ 1360329 h 1360329"/>
              <a:gd name="connsiteX1" fmla="*/ 389654 w 767159"/>
              <a:gd name="connsiteY1" fmla="*/ 806656 h 1360329"/>
              <a:gd name="connsiteX2" fmla="*/ 205096 w 767159"/>
              <a:gd name="connsiteY2" fmla="*/ 605320 h 1360329"/>
              <a:gd name="connsiteX3" fmla="*/ 0 w 767159"/>
              <a:gd name="connsiteY3" fmla="*/ 0 h 1360329"/>
              <a:gd name="connsiteX0" fmla="*/ 767159 w 767159"/>
              <a:gd name="connsiteY0" fmla="*/ 1360329 h 1360329"/>
              <a:gd name="connsiteX1" fmla="*/ 389654 w 767159"/>
              <a:gd name="connsiteY1" fmla="*/ 806656 h 1360329"/>
              <a:gd name="connsiteX2" fmla="*/ 269563 w 767159"/>
              <a:gd name="connsiteY2" fmla="*/ 668307 h 1360329"/>
              <a:gd name="connsiteX3" fmla="*/ 0 w 767159"/>
              <a:gd name="connsiteY3" fmla="*/ 0 h 1360329"/>
              <a:gd name="connsiteX0" fmla="*/ 767159 w 767159"/>
              <a:gd name="connsiteY0" fmla="*/ 1360329 h 1360329"/>
              <a:gd name="connsiteX1" fmla="*/ 428335 w 767159"/>
              <a:gd name="connsiteY1" fmla="*/ 901136 h 1360329"/>
              <a:gd name="connsiteX2" fmla="*/ 269563 w 767159"/>
              <a:gd name="connsiteY2" fmla="*/ 668307 h 1360329"/>
              <a:gd name="connsiteX3" fmla="*/ 0 w 767159"/>
              <a:gd name="connsiteY3" fmla="*/ 0 h 1360329"/>
              <a:gd name="connsiteX0" fmla="*/ 497596 w 497596"/>
              <a:gd name="connsiteY0" fmla="*/ 692022 h 692022"/>
              <a:gd name="connsiteX1" fmla="*/ 158772 w 497596"/>
              <a:gd name="connsiteY1" fmla="*/ 232829 h 692022"/>
              <a:gd name="connsiteX2" fmla="*/ 0 w 497596"/>
              <a:gd name="connsiteY2" fmla="*/ 0 h 69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596" h="692022">
                <a:moveTo>
                  <a:pt x="497596" y="692022"/>
                </a:moveTo>
                <a:cubicBezTo>
                  <a:pt x="355682" y="478103"/>
                  <a:pt x="241705" y="348166"/>
                  <a:pt x="158772" y="232829"/>
                </a:cubicBezTo>
                <a:cubicBezTo>
                  <a:pt x="75839" y="117492"/>
                  <a:pt x="155196" y="95075"/>
                  <a:pt x="0" y="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9ED1E74-6781-4A3A-A2EB-8AEFB046F0D2}"/>
              </a:ext>
            </a:extLst>
          </p:cNvPr>
          <p:cNvSpPr/>
          <p:nvPr/>
        </p:nvSpPr>
        <p:spPr>
          <a:xfrm>
            <a:off x="7617204" y="195622"/>
            <a:ext cx="143313" cy="207050"/>
          </a:xfrm>
          <a:custGeom>
            <a:avLst/>
            <a:gdLst>
              <a:gd name="connsiteX0" fmla="*/ 0 w 159390"/>
              <a:gd name="connsiteY0" fmla="*/ 343949 h 343949"/>
              <a:gd name="connsiteX1" fmla="*/ 159390 w 159390"/>
              <a:gd name="connsiteY1" fmla="*/ 0 h 34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390" h="343949">
                <a:moveTo>
                  <a:pt x="0" y="343949"/>
                </a:moveTo>
                <a:lnTo>
                  <a:pt x="159390" y="0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9733F5C1-D6D4-4209-B217-3AE5C8A80DBA}"/>
              </a:ext>
            </a:extLst>
          </p:cNvPr>
          <p:cNvSpPr/>
          <p:nvPr/>
        </p:nvSpPr>
        <p:spPr>
          <a:xfrm>
            <a:off x="5058560" y="3003259"/>
            <a:ext cx="6912529" cy="3659119"/>
          </a:xfrm>
          <a:custGeom>
            <a:avLst/>
            <a:gdLst>
              <a:gd name="connsiteX0" fmla="*/ 7206144 w 7206144"/>
              <a:gd name="connsiteY0" fmla="*/ 0 h 4078569"/>
              <a:gd name="connsiteX1" fmla="*/ 6988030 w 7206144"/>
              <a:gd name="connsiteY1" fmla="*/ 469784 h 4078569"/>
              <a:gd name="connsiteX2" fmla="*/ 6325300 w 7206144"/>
              <a:gd name="connsiteY2" fmla="*/ 1048624 h 4078569"/>
              <a:gd name="connsiteX3" fmla="*/ 4957894 w 7206144"/>
              <a:gd name="connsiteY3" fmla="*/ 1971413 h 4078569"/>
              <a:gd name="connsiteX4" fmla="*/ 2063692 w 7206144"/>
              <a:gd name="connsiteY4" fmla="*/ 3892492 h 4078569"/>
              <a:gd name="connsiteX5" fmla="*/ 1308683 w 7206144"/>
              <a:gd name="connsiteY5" fmla="*/ 3976382 h 4078569"/>
              <a:gd name="connsiteX6" fmla="*/ 1157681 w 7206144"/>
              <a:gd name="connsiteY6" fmla="*/ 3649211 h 4078569"/>
              <a:gd name="connsiteX7" fmla="*/ 1233182 w 7206144"/>
              <a:gd name="connsiteY7" fmla="*/ 3036815 h 4078569"/>
              <a:gd name="connsiteX8" fmla="*/ 1350628 w 7206144"/>
              <a:gd name="connsiteY8" fmla="*/ 2516697 h 4078569"/>
              <a:gd name="connsiteX9" fmla="*/ 0 w 7206144"/>
              <a:gd name="connsiteY9" fmla="*/ 503340 h 4078569"/>
              <a:gd name="connsiteX0" fmla="*/ 6988030 w 6988030"/>
              <a:gd name="connsiteY0" fmla="*/ 0 h 3608785"/>
              <a:gd name="connsiteX1" fmla="*/ 6325300 w 6988030"/>
              <a:gd name="connsiteY1" fmla="*/ 578840 h 3608785"/>
              <a:gd name="connsiteX2" fmla="*/ 4957894 w 6988030"/>
              <a:gd name="connsiteY2" fmla="*/ 1501629 h 3608785"/>
              <a:gd name="connsiteX3" fmla="*/ 2063692 w 6988030"/>
              <a:gd name="connsiteY3" fmla="*/ 3422708 h 3608785"/>
              <a:gd name="connsiteX4" fmla="*/ 1308683 w 6988030"/>
              <a:gd name="connsiteY4" fmla="*/ 3506598 h 3608785"/>
              <a:gd name="connsiteX5" fmla="*/ 1157681 w 6988030"/>
              <a:gd name="connsiteY5" fmla="*/ 3179427 h 3608785"/>
              <a:gd name="connsiteX6" fmla="*/ 1233182 w 6988030"/>
              <a:gd name="connsiteY6" fmla="*/ 2567031 h 3608785"/>
              <a:gd name="connsiteX7" fmla="*/ 1350628 w 6988030"/>
              <a:gd name="connsiteY7" fmla="*/ 2046913 h 3608785"/>
              <a:gd name="connsiteX8" fmla="*/ 0 w 6988030"/>
              <a:gd name="connsiteY8" fmla="*/ 33556 h 3608785"/>
              <a:gd name="connsiteX0" fmla="*/ 6912529 w 6912529"/>
              <a:gd name="connsiteY0" fmla="*/ 0 h 3659119"/>
              <a:gd name="connsiteX1" fmla="*/ 6325300 w 6912529"/>
              <a:gd name="connsiteY1" fmla="*/ 629174 h 3659119"/>
              <a:gd name="connsiteX2" fmla="*/ 4957894 w 6912529"/>
              <a:gd name="connsiteY2" fmla="*/ 1551963 h 3659119"/>
              <a:gd name="connsiteX3" fmla="*/ 2063692 w 6912529"/>
              <a:gd name="connsiteY3" fmla="*/ 3473042 h 3659119"/>
              <a:gd name="connsiteX4" fmla="*/ 1308683 w 6912529"/>
              <a:gd name="connsiteY4" fmla="*/ 3556932 h 3659119"/>
              <a:gd name="connsiteX5" fmla="*/ 1157681 w 6912529"/>
              <a:gd name="connsiteY5" fmla="*/ 3229761 h 3659119"/>
              <a:gd name="connsiteX6" fmla="*/ 1233182 w 6912529"/>
              <a:gd name="connsiteY6" fmla="*/ 2617365 h 3659119"/>
              <a:gd name="connsiteX7" fmla="*/ 1350628 w 6912529"/>
              <a:gd name="connsiteY7" fmla="*/ 2097247 h 3659119"/>
              <a:gd name="connsiteX8" fmla="*/ 0 w 6912529"/>
              <a:gd name="connsiteY8" fmla="*/ 83890 h 3659119"/>
              <a:gd name="connsiteX0" fmla="*/ 6912529 w 6912529"/>
              <a:gd name="connsiteY0" fmla="*/ 0 h 3659119"/>
              <a:gd name="connsiteX1" fmla="*/ 6300133 w 6912529"/>
              <a:gd name="connsiteY1" fmla="*/ 604007 h 3659119"/>
              <a:gd name="connsiteX2" fmla="*/ 4957894 w 6912529"/>
              <a:gd name="connsiteY2" fmla="*/ 1551963 h 3659119"/>
              <a:gd name="connsiteX3" fmla="*/ 2063692 w 6912529"/>
              <a:gd name="connsiteY3" fmla="*/ 3473042 h 3659119"/>
              <a:gd name="connsiteX4" fmla="*/ 1308683 w 6912529"/>
              <a:gd name="connsiteY4" fmla="*/ 3556932 h 3659119"/>
              <a:gd name="connsiteX5" fmla="*/ 1157681 w 6912529"/>
              <a:gd name="connsiteY5" fmla="*/ 3229761 h 3659119"/>
              <a:gd name="connsiteX6" fmla="*/ 1233182 w 6912529"/>
              <a:gd name="connsiteY6" fmla="*/ 2617365 h 3659119"/>
              <a:gd name="connsiteX7" fmla="*/ 1350628 w 6912529"/>
              <a:gd name="connsiteY7" fmla="*/ 2097247 h 3659119"/>
              <a:gd name="connsiteX8" fmla="*/ 0 w 6912529"/>
              <a:gd name="connsiteY8" fmla="*/ 83890 h 36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529" h="3659119">
                <a:moveTo>
                  <a:pt x="6912529" y="0"/>
                </a:moveTo>
                <a:cubicBezTo>
                  <a:pt x="6765722" y="174771"/>
                  <a:pt x="6625905" y="345347"/>
                  <a:pt x="6300133" y="604007"/>
                </a:cubicBezTo>
                <a:cubicBezTo>
                  <a:pt x="5974361" y="862667"/>
                  <a:pt x="5663967" y="1073791"/>
                  <a:pt x="4957894" y="1551963"/>
                </a:cubicBezTo>
                <a:cubicBezTo>
                  <a:pt x="4251821" y="2030135"/>
                  <a:pt x="2671894" y="3138881"/>
                  <a:pt x="2063692" y="3473042"/>
                </a:cubicBezTo>
                <a:cubicBezTo>
                  <a:pt x="1455490" y="3807203"/>
                  <a:pt x="1459685" y="3597479"/>
                  <a:pt x="1308683" y="3556932"/>
                </a:cubicBezTo>
                <a:cubicBezTo>
                  <a:pt x="1157681" y="3516385"/>
                  <a:pt x="1170264" y="3386356"/>
                  <a:pt x="1157681" y="3229761"/>
                </a:cubicBezTo>
                <a:cubicBezTo>
                  <a:pt x="1145097" y="3073167"/>
                  <a:pt x="1201024" y="2806117"/>
                  <a:pt x="1233182" y="2617365"/>
                </a:cubicBezTo>
                <a:cubicBezTo>
                  <a:pt x="1265340" y="2428613"/>
                  <a:pt x="1556158" y="2519493"/>
                  <a:pt x="1350628" y="2097247"/>
                </a:cubicBezTo>
                <a:cubicBezTo>
                  <a:pt x="1145098" y="1675001"/>
                  <a:pt x="572549" y="879445"/>
                  <a:pt x="0" y="8389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8F8B542B-691F-49F7-98F2-1587D2F19C26}"/>
              </a:ext>
            </a:extLst>
          </p:cNvPr>
          <p:cNvCxnSpPr>
            <a:cxnSpLocks/>
            <a:stCxn id="12" idx="9"/>
          </p:cNvCxnSpPr>
          <p:nvPr/>
        </p:nvCxnSpPr>
        <p:spPr>
          <a:xfrm flipH="1" flipV="1">
            <a:off x="4890782" y="2877424"/>
            <a:ext cx="167779" cy="20972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60C27C1F-906D-4BC9-BAC1-96E403110971}"/>
              </a:ext>
            </a:extLst>
          </p:cNvPr>
          <p:cNvSpPr/>
          <p:nvPr/>
        </p:nvSpPr>
        <p:spPr>
          <a:xfrm>
            <a:off x="9285790" y="1921079"/>
            <a:ext cx="2509131" cy="2189527"/>
          </a:xfrm>
          <a:custGeom>
            <a:avLst/>
            <a:gdLst>
              <a:gd name="connsiteX0" fmla="*/ 2509131 w 2509131"/>
              <a:gd name="connsiteY0" fmla="*/ 0 h 2189527"/>
              <a:gd name="connsiteX1" fmla="*/ 1628287 w 2509131"/>
              <a:gd name="connsiteY1" fmla="*/ 310393 h 2189527"/>
              <a:gd name="connsiteX2" fmla="*/ 663553 w 2509131"/>
              <a:gd name="connsiteY2" fmla="*/ 906011 h 2189527"/>
              <a:gd name="connsiteX3" fmla="*/ 823 w 2509131"/>
              <a:gd name="connsiteY3" fmla="*/ 1417739 h 2189527"/>
              <a:gd name="connsiteX4" fmla="*/ 554496 w 2509131"/>
              <a:gd name="connsiteY4" fmla="*/ 2189527 h 218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131" h="2189527">
                <a:moveTo>
                  <a:pt x="2509131" y="0"/>
                </a:moveTo>
                <a:cubicBezTo>
                  <a:pt x="2222507" y="79695"/>
                  <a:pt x="1935883" y="159391"/>
                  <a:pt x="1628287" y="310393"/>
                </a:cubicBezTo>
                <a:cubicBezTo>
                  <a:pt x="1320691" y="461395"/>
                  <a:pt x="934797" y="721453"/>
                  <a:pt x="663553" y="906011"/>
                </a:cubicBezTo>
                <a:cubicBezTo>
                  <a:pt x="392309" y="1090569"/>
                  <a:pt x="18999" y="1203820"/>
                  <a:pt x="823" y="1417739"/>
                </a:cubicBezTo>
                <a:cubicBezTo>
                  <a:pt x="-17353" y="1631658"/>
                  <a:pt x="268571" y="1910592"/>
                  <a:pt x="554496" y="2189527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D96F3DE3-F478-4575-8AB4-7820B959DBC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9840286" y="4110606"/>
            <a:ext cx="201336" cy="23039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796EA8F2-198A-433B-A2CC-AB2A6A47C4EE}"/>
              </a:ext>
            </a:extLst>
          </p:cNvPr>
          <p:cNvCxnSpPr>
            <a:cxnSpLocks/>
          </p:cNvCxnSpPr>
          <p:nvPr/>
        </p:nvCxnSpPr>
        <p:spPr>
          <a:xfrm>
            <a:off x="8725948" y="4821114"/>
            <a:ext cx="201336" cy="23039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apaamuotoinen: Muoto 20">
            <a:extLst>
              <a:ext uri="{FF2B5EF4-FFF2-40B4-BE49-F238E27FC236}">
                <a16:creationId xmlns:a16="http://schemas.microsoft.com/office/drawing/2014/main" id="{03527B84-D119-44FE-8210-0A8A8180E2FC}"/>
              </a:ext>
            </a:extLst>
          </p:cNvPr>
          <p:cNvSpPr/>
          <p:nvPr/>
        </p:nvSpPr>
        <p:spPr>
          <a:xfrm>
            <a:off x="8197304" y="3271706"/>
            <a:ext cx="1089309" cy="1560353"/>
          </a:xfrm>
          <a:custGeom>
            <a:avLst/>
            <a:gdLst>
              <a:gd name="connsiteX0" fmla="*/ 1089309 w 1089309"/>
              <a:gd name="connsiteY0" fmla="*/ 0 h 1560353"/>
              <a:gd name="connsiteX1" fmla="*/ 15518 w 1089309"/>
              <a:gd name="connsiteY1" fmla="*/ 729843 h 1560353"/>
              <a:gd name="connsiteX2" fmla="*/ 552413 w 1089309"/>
              <a:gd name="connsiteY2" fmla="*/ 1560353 h 156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309" h="1560353">
                <a:moveTo>
                  <a:pt x="1089309" y="0"/>
                </a:moveTo>
                <a:cubicBezTo>
                  <a:pt x="597155" y="234892"/>
                  <a:pt x="105001" y="469784"/>
                  <a:pt x="15518" y="729843"/>
                </a:cubicBezTo>
                <a:cubicBezTo>
                  <a:pt x="-73965" y="989902"/>
                  <a:pt x="239224" y="1275127"/>
                  <a:pt x="552413" y="1560353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943DB851-6B78-4899-9A48-31BB596B32FD}"/>
              </a:ext>
            </a:extLst>
          </p:cNvPr>
          <p:cNvCxnSpPr/>
          <p:nvPr/>
        </p:nvCxnSpPr>
        <p:spPr>
          <a:xfrm flipV="1">
            <a:off x="5981350" y="6367244"/>
            <a:ext cx="114650" cy="42783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FE582505-933A-4F12-B259-B7FA6B62D11A}"/>
              </a:ext>
            </a:extLst>
          </p:cNvPr>
          <p:cNvCxnSpPr>
            <a:cxnSpLocks/>
          </p:cNvCxnSpPr>
          <p:nvPr/>
        </p:nvCxnSpPr>
        <p:spPr>
          <a:xfrm flipV="1">
            <a:off x="6096000" y="6662378"/>
            <a:ext cx="313189" cy="1194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6839F83E-440B-4849-9558-D73733198D25}"/>
              </a:ext>
            </a:extLst>
          </p:cNvPr>
          <p:cNvCxnSpPr>
            <a:cxnSpLocks/>
          </p:cNvCxnSpPr>
          <p:nvPr/>
        </p:nvCxnSpPr>
        <p:spPr>
          <a:xfrm flipH="1" flipV="1">
            <a:off x="3342409" y="1543574"/>
            <a:ext cx="256468" cy="13520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DFCB0382-DE7E-4054-9AF7-110DB98AD0D4}"/>
              </a:ext>
            </a:extLst>
          </p:cNvPr>
          <p:cNvCxnSpPr>
            <a:cxnSpLocks/>
          </p:cNvCxnSpPr>
          <p:nvPr/>
        </p:nvCxnSpPr>
        <p:spPr>
          <a:xfrm flipV="1">
            <a:off x="11820088" y="1819972"/>
            <a:ext cx="265253" cy="1026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2D4C454E-6BF0-4E44-BCEF-F4774CC86B9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1971089" y="2557165"/>
            <a:ext cx="197746" cy="44609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2E126645-041C-4A8E-B423-2F7511B5C66A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11971089" y="3003259"/>
            <a:ext cx="274240" cy="14730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533ADC47-D659-48CA-B899-5C509195E49F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7760517" y="33995"/>
            <a:ext cx="129329" cy="16162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0AA139C0-74E0-4883-9B49-EA05ACD720F2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7351951" y="-7395"/>
            <a:ext cx="214140" cy="39742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apaamuotoinen: Muoto 49">
            <a:extLst>
              <a:ext uri="{FF2B5EF4-FFF2-40B4-BE49-F238E27FC236}">
                <a16:creationId xmlns:a16="http://schemas.microsoft.com/office/drawing/2014/main" id="{E963AC4D-1917-48C3-B788-027C09FA15FB}"/>
              </a:ext>
            </a:extLst>
          </p:cNvPr>
          <p:cNvSpPr/>
          <p:nvPr/>
        </p:nvSpPr>
        <p:spPr>
          <a:xfrm>
            <a:off x="7894040" y="654341"/>
            <a:ext cx="234892" cy="316970"/>
          </a:xfrm>
          <a:custGeom>
            <a:avLst/>
            <a:gdLst>
              <a:gd name="connsiteX0" fmla="*/ 142613 w 234892"/>
              <a:gd name="connsiteY0" fmla="*/ 0 h 316970"/>
              <a:gd name="connsiteX1" fmla="*/ 234892 w 234892"/>
              <a:gd name="connsiteY1" fmla="*/ 243281 h 316970"/>
              <a:gd name="connsiteX2" fmla="*/ 142613 w 234892"/>
              <a:gd name="connsiteY2" fmla="*/ 310393 h 316970"/>
              <a:gd name="connsiteX3" fmla="*/ 0 w 234892"/>
              <a:gd name="connsiteY3" fmla="*/ 109057 h 31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92" h="316970">
                <a:moveTo>
                  <a:pt x="142613" y="0"/>
                </a:moveTo>
                <a:cubicBezTo>
                  <a:pt x="188752" y="95774"/>
                  <a:pt x="234892" y="191549"/>
                  <a:pt x="234892" y="243281"/>
                </a:cubicBezTo>
                <a:cubicBezTo>
                  <a:pt x="234892" y="295013"/>
                  <a:pt x="181762" y="332764"/>
                  <a:pt x="142613" y="310393"/>
                </a:cubicBezTo>
                <a:cubicBezTo>
                  <a:pt x="103464" y="288022"/>
                  <a:pt x="51732" y="198539"/>
                  <a:pt x="0" y="109057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Vapaamuotoinen: Muoto 50">
            <a:extLst>
              <a:ext uri="{FF2B5EF4-FFF2-40B4-BE49-F238E27FC236}">
                <a16:creationId xmlns:a16="http://schemas.microsoft.com/office/drawing/2014/main" id="{25EECC41-9B73-4A50-83D6-BEDFB69640B5}"/>
              </a:ext>
            </a:extLst>
          </p:cNvPr>
          <p:cNvSpPr/>
          <p:nvPr/>
        </p:nvSpPr>
        <p:spPr>
          <a:xfrm>
            <a:off x="4966284" y="385894"/>
            <a:ext cx="2021746" cy="1308682"/>
          </a:xfrm>
          <a:custGeom>
            <a:avLst/>
            <a:gdLst>
              <a:gd name="connsiteX0" fmla="*/ 2818701 w 2818701"/>
              <a:gd name="connsiteY0" fmla="*/ 79966 h 1573207"/>
              <a:gd name="connsiteX1" fmla="*/ 2382473 w 2818701"/>
              <a:gd name="connsiteY1" fmla="*/ 71578 h 1573207"/>
              <a:gd name="connsiteX2" fmla="*/ 1191237 w 2818701"/>
              <a:gd name="connsiteY2" fmla="*/ 843365 h 1573207"/>
              <a:gd name="connsiteX3" fmla="*/ 0 w 2818701"/>
              <a:gd name="connsiteY3" fmla="*/ 1573207 h 1573207"/>
              <a:gd name="connsiteX0" fmla="*/ 2382473 w 2382473"/>
              <a:gd name="connsiteY0" fmla="*/ 0 h 1501629"/>
              <a:gd name="connsiteX1" fmla="*/ 1191237 w 2382473"/>
              <a:gd name="connsiteY1" fmla="*/ 771787 h 1501629"/>
              <a:gd name="connsiteX2" fmla="*/ 0 w 2382473"/>
              <a:gd name="connsiteY2" fmla="*/ 1501629 h 1501629"/>
              <a:gd name="connsiteX0" fmla="*/ 2457974 w 2457974"/>
              <a:gd name="connsiteY0" fmla="*/ 0 h 1568741"/>
              <a:gd name="connsiteX1" fmla="*/ 1191237 w 2457974"/>
              <a:gd name="connsiteY1" fmla="*/ 838899 h 1568741"/>
              <a:gd name="connsiteX2" fmla="*/ 0 w 2457974"/>
              <a:gd name="connsiteY2" fmla="*/ 1568741 h 1568741"/>
              <a:gd name="connsiteX0" fmla="*/ 2021746 w 2021746"/>
              <a:gd name="connsiteY0" fmla="*/ 0 h 1308682"/>
              <a:gd name="connsiteX1" fmla="*/ 755009 w 2021746"/>
              <a:gd name="connsiteY1" fmla="*/ 838899 h 1308682"/>
              <a:gd name="connsiteX2" fmla="*/ 0 w 2021746"/>
              <a:gd name="connsiteY2" fmla="*/ 1308682 h 130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746" h="1308682">
                <a:moveTo>
                  <a:pt x="2021746" y="0"/>
                </a:moveTo>
                <a:cubicBezTo>
                  <a:pt x="1750502" y="127233"/>
                  <a:pt x="1152088" y="588628"/>
                  <a:pt x="755009" y="838899"/>
                </a:cubicBezTo>
                <a:cubicBezTo>
                  <a:pt x="357930" y="1089170"/>
                  <a:pt x="397079" y="1068896"/>
                  <a:pt x="0" y="1308682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282A9ADB-19C2-4B37-A68D-1EC0F1AAB5EE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6988030" y="385894"/>
            <a:ext cx="578061" cy="6347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43F4EEA7-FCD5-4C35-B076-62EA67D0BB4B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4538444" y="1694576"/>
            <a:ext cx="427840" cy="27683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yhdysviiva 59">
            <a:extLst>
              <a:ext uri="{FF2B5EF4-FFF2-40B4-BE49-F238E27FC236}">
                <a16:creationId xmlns:a16="http://schemas.microsoft.com/office/drawing/2014/main" id="{E77A7AA3-E694-472C-A4DE-089575333747}"/>
              </a:ext>
            </a:extLst>
          </p:cNvPr>
          <p:cNvCxnSpPr>
            <a:cxnSpLocks/>
          </p:cNvCxnSpPr>
          <p:nvPr/>
        </p:nvCxnSpPr>
        <p:spPr>
          <a:xfrm flipH="1">
            <a:off x="6409189" y="4051882"/>
            <a:ext cx="1719743" cy="884427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5AC97A68-546B-491E-B13A-822ACA9EFEE2}"/>
              </a:ext>
            </a:extLst>
          </p:cNvPr>
          <p:cNvCxnSpPr>
            <a:cxnSpLocks/>
          </p:cNvCxnSpPr>
          <p:nvPr/>
        </p:nvCxnSpPr>
        <p:spPr>
          <a:xfrm flipH="1" flipV="1">
            <a:off x="7918383" y="1553668"/>
            <a:ext cx="1353082" cy="1718038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nuoliyhdysviiva 65">
            <a:extLst>
              <a:ext uri="{FF2B5EF4-FFF2-40B4-BE49-F238E27FC236}">
                <a16:creationId xmlns:a16="http://schemas.microsoft.com/office/drawing/2014/main" id="{6BEC27F7-02BA-49CB-AE26-238162D3EDC1}"/>
              </a:ext>
            </a:extLst>
          </p:cNvPr>
          <p:cNvCxnSpPr/>
          <p:nvPr/>
        </p:nvCxnSpPr>
        <p:spPr>
          <a:xfrm>
            <a:off x="4647501" y="3150566"/>
            <a:ext cx="1518407" cy="225194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yhdysviiva 67">
            <a:extLst>
              <a:ext uri="{FF2B5EF4-FFF2-40B4-BE49-F238E27FC236}">
                <a16:creationId xmlns:a16="http://schemas.microsoft.com/office/drawing/2014/main" id="{92876F27-CBDB-406C-8033-7F812699E60E}"/>
              </a:ext>
            </a:extLst>
          </p:cNvPr>
          <p:cNvCxnSpPr/>
          <p:nvPr/>
        </p:nvCxnSpPr>
        <p:spPr>
          <a:xfrm flipV="1">
            <a:off x="7912216" y="971311"/>
            <a:ext cx="47366" cy="527643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tsikko 1">
            <a:extLst>
              <a:ext uri="{FF2B5EF4-FFF2-40B4-BE49-F238E27FC236}">
                <a16:creationId xmlns:a16="http://schemas.microsoft.com/office/drawing/2014/main" id="{9EC6A429-C547-4DC4-BB41-A4FA8039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0622"/>
            <a:ext cx="2974758" cy="1325563"/>
          </a:xfrm>
        </p:spPr>
        <p:txBody>
          <a:bodyPr/>
          <a:lstStyle/>
          <a:p>
            <a:r>
              <a:rPr lang="fi-FI" dirty="0"/>
              <a:t>Keskustan kehä</a:t>
            </a:r>
          </a:p>
        </p:txBody>
      </p:sp>
    </p:spTree>
    <p:extLst>
      <p:ext uri="{BB962C8B-B14F-4D97-AF65-F5344CB8AC3E}">
        <p14:creationId xmlns:p14="http://schemas.microsoft.com/office/powerpoint/2010/main" val="60495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BBB43DE3-13D9-4560-B09F-576212993291}"/>
              </a:ext>
            </a:extLst>
          </p:cNvPr>
          <p:cNvSpPr txBox="1">
            <a:spLocks/>
          </p:cNvSpPr>
          <p:nvPr/>
        </p:nvSpPr>
        <p:spPr>
          <a:xfrm>
            <a:off x="314323" y="0"/>
            <a:ext cx="11765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Yhteenveto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CC72B08-1202-4874-8459-C0C75A1FAC58}"/>
              </a:ext>
            </a:extLst>
          </p:cNvPr>
          <p:cNvSpPr txBox="1"/>
          <p:nvPr/>
        </p:nvSpPr>
        <p:spPr>
          <a:xfrm>
            <a:off x="314324" y="1047080"/>
            <a:ext cx="118776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Itäisen Rantakadun isojen maankäyttöhankkeiden kokonaisvaikutus ei liikennemääriin ole suuri.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Tapahtumat ajoittuvat pääsääntöisesti liikenteen iltahuipputunnin jälkeen.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Itäisen Rantakadun luonne muuttuu. Hyväksytty yksisuuntainen pyörätieratkaisu vaikuttaa toimivuuteen.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Kääntymiskaistat ja ns. ohitustilat vähenevät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Risteysalueiden ja suuntien toimivuutta voidaan priorisoida liikennevalo-ohjauksen avulla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Linja-autoille osoitetaan kaistapysäkit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Tapahtumavieraat etsivät autopaikkoja kadunvarsilta sekä keskustan olevista ja teatterin ja virastotalon väliin tulevasta pysäköintilaitoksesta. Pysäköintipaikkoja ei ole tarkoitus osoittaa kaikille kävijöille eikä kannustaa henkilöauton käyttöön.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Kaupunki kannustaa kulkemaan jalan, pyöräillen ja käyttämään joukkoliikennettä.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Pyritään hankkeissa kohti kaupungin ilmastotavoitteita sekä tavoitteita jalankulun, pyöräilyn ja joukkoliikenteen kasvattamisesta.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Tapahtumia ei ole joka päivä. Musiikkitalossa on arvioitu tapahtumia olevan viitenä päivä viikossa, teatterissa on neljänä päivänä. Kulttuurijokilautan toimintapäivistä ei ole tietoa.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Tapahtumiin tullaan laajemmassa aikahaarukassa.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Tapahtumien loputtua alueella on hetkellinen ruuhka.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Visio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Vision asettaman tavoitteen mukaan jalankulkupainotteinen alue laajenee Paavo Nurmen puistotielle asti.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Itäisen Rantakadun liikenne on suurelta osin läpiajoliikennettä </a:t>
            </a:r>
            <a:r>
              <a:rPr lang="fi-FI" sz="1600" dirty="0">
                <a:sym typeface="Wingdings" panose="05000000000000000000" pitchFamily="2" charset="2"/>
              </a:rPr>
              <a:t> hakeutuu uusille reiteille.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ym typeface="Wingdings" panose="05000000000000000000" pitchFamily="2" charset="2"/>
              </a:rPr>
              <a:t>Tavoitellaan keskustan kehää; Itäinen Pitkäkatu, </a:t>
            </a:r>
            <a:r>
              <a:rPr lang="fi-FI" sz="1600" dirty="0" err="1">
                <a:sym typeface="Wingdings" panose="05000000000000000000" pitchFamily="2" charset="2"/>
              </a:rPr>
              <a:t>Helsinginkatu</a:t>
            </a:r>
            <a:r>
              <a:rPr lang="fi-FI" sz="1600" dirty="0">
                <a:sym typeface="Wingdings" panose="05000000000000000000" pitchFamily="2" charset="2"/>
              </a:rPr>
              <a:t>, Koulu- ja Puistokatu sekä Martinkatu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089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2851B-753B-49FF-AA62-4D90ADC3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07674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Katujen liikennemäärät</a:t>
            </a:r>
            <a:br>
              <a:rPr lang="fi-FI" dirty="0"/>
            </a:br>
            <a:r>
              <a:rPr lang="fi-FI" sz="2700" dirty="0" err="1"/>
              <a:t>kavl</a:t>
            </a:r>
            <a:r>
              <a:rPr lang="fi-FI" sz="2700" dirty="0"/>
              <a:t> 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36F043-E22C-4E0C-8F79-5B4E7E9C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0104" cy="4351338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Liikennemäärät lasketaan katupoikkileikkauksesta</a:t>
            </a:r>
          </a:p>
          <a:p>
            <a:endParaRPr lang="fi-FI" sz="2400" dirty="0"/>
          </a:p>
          <a:p>
            <a:r>
              <a:rPr lang="fi-FI" sz="2400" dirty="0"/>
              <a:t>Liikennemäärät sisältävät kaikki moottorikäyttöiset ajoneuvot </a:t>
            </a:r>
          </a:p>
          <a:p>
            <a:pPr lvl="1"/>
            <a:r>
              <a:rPr lang="fi-FI" sz="2000" dirty="0"/>
              <a:t>kaksipyöräiset, henkilöautot, pakettiautot, kuorma-autot ja rekat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AD44C2-343D-4ED0-8D58-6758B586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04" y="0"/>
            <a:ext cx="7573696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673B8DC-F387-48E8-9B75-B734F990C6A2}"/>
              </a:ext>
            </a:extLst>
          </p:cNvPr>
          <p:cNvSpPr txBox="1"/>
          <p:nvPr/>
        </p:nvSpPr>
        <p:spPr>
          <a:xfrm rot="19813853">
            <a:off x="7506790" y="3666308"/>
            <a:ext cx="574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2 000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C1A6F1-DAA3-46E3-A4B7-713C62929003}"/>
              </a:ext>
            </a:extLst>
          </p:cNvPr>
          <p:cNvSpPr txBox="1"/>
          <p:nvPr/>
        </p:nvSpPr>
        <p:spPr>
          <a:xfrm rot="2787360">
            <a:off x="8117770" y="4064154"/>
            <a:ext cx="574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2 000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309552-5FC7-4C14-8A56-F45D5ADDC5B7}"/>
              </a:ext>
            </a:extLst>
          </p:cNvPr>
          <p:cNvSpPr txBox="1"/>
          <p:nvPr/>
        </p:nvSpPr>
        <p:spPr>
          <a:xfrm rot="19624256">
            <a:off x="9260029" y="3929217"/>
            <a:ext cx="574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2 000</a:t>
            </a:r>
          </a:p>
        </p:txBody>
      </p:sp>
    </p:spTree>
    <p:extLst>
      <p:ext uri="{BB962C8B-B14F-4D97-AF65-F5344CB8AC3E}">
        <p14:creationId xmlns:p14="http://schemas.microsoft.com/office/powerpoint/2010/main" val="26041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906A45-8E0A-4299-B3B5-D84644E2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D750770-FA2F-4699-839D-4CF5E95B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6748"/>
            <a:ext cx="10514727" cy="5069024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7374E982-95A8-489D-915D-B03E3E45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34149"/>
            <a:ext cx="10514727" cy="1247912"/>
          </a:xfrm>
        </p:spPr>
        <p:txBody>
          <a:bodyPr>
            <a:normAutofit/>
          </a:bodyPr>
          <a:lstStyle/>
          <a:p>
            <a:endParaRPr lang="fi-FI" sz="1800" dirty="0"/>
          </a:p>
          <a:p>
            <a:r>
              <a:rPr lang="fi-FI" sz="1800" dirty="0"/>
              <a:t>Itäisen Rantakadun liikennelaskenta Wäinö Aaltosen museon kohdalla 23.1. – 30.1.2019 (keskiviikko klo 10 – keskiviikko klo 14)</a:t>
            </a:r>
            <a:endParaRPr lang="fi-FI" sz="1600" dirty="0"/>
          </a:p>
        </p:txBody>
      </p:sp>
      <p:sp>
        <p:nvSpPr>
          <p:cNvPr id="8" name="Puhekupla: Soikea 7">
            <a:extLst>
              <a:ext uri="{FF2B5EF4-FFF2-40B4-BE49-F238E27FC236}">
                <a16:creationId xmlns:a16="http://schemas.microsoft.com/office/drawing/2014/main" id="{622D4B73-2DF4-4E1D-B55B-47FDFD05D90E}"/>
              </a:ext>
            </a:extLst>
          </p:cNvPr>
          <p:cNvSpPr/>
          <p:nvPr/>
        </p:nvSpPr>
        <p:spPr>
          <a:xfrm>
            <a:off x="837327" y="286748"/>
            <a:ext cx="1920239" cy="674833"/>
          </a:xfrm>
          <a:prstGeom prst="wedgeEllipseCallout">
            <a:avLst>
              <a:gd name="adj1" fmla="val 6240"/>
              <a:gd name="adj2" fmla="val 165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16-17</a:t>
            </a:r>
          </a:p>
          <a:p>
            <a:pPr algn="ctr"/>
            <a:r>
              <a:rPr lang="fi-FI" dirty="0"/>
              <a:t>970 ajon.</a:t>
            </a:r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14DB40ED-0DA0-4B50-9013-AB3CD157D282}"/>
              </a:ext>
            </a:extLst>
          </p:cNvPr>
          <p:cNvSpPr/>
          <p:nvPr/>
        </p:nvSpPr>
        <p:spPr>
          <a:xfrm>
            <a:off x="7805370" y="793206"/>
            <a:ext cx="1920239" cy="674833"/>
          </a:xfrm>
          <a:prstGeom prst="wedgeEllipseCallout">
            <a:avLst>
              <a:gd name="adj1" fmla="val -25344"/>
              <a:gd name="adj2" fmla="val 124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8-9</a:t>
            </a:r>
          </a:p>
          <a:p>
            <a:pPr algn="ctr"/>
            <a:r>
              <a:rPr lang="fi-FI" dirty="0"/>
              <a:t>890 ajon.</a:t>
            </a:r>
          </a:p>
        </p:txBody>
      </p:sp>
      <p:sp>
        <p:nvSpPr>
          <p:cNvPr id="10" name="Puhekupla: Soikea 9">
            <a:extLst>
              <a:ext uri="{FF2B5EF4-FFF2-40B4-BE49-F238E27FC236}">
                <a16:creationId xmlns:a16="http://schemas.microsoft.com/office/drawing/2014/main" id="{471B023D-EFFC-4428-8591-F003C638F3B6}"/>
              </a:ext>
            </a:extLst>
          </p:cNvPr>
          <p:cNvSpPr/>
          <p:nvPr/>
        </p:nvSpPr>
        <p:spPr>
          <a:xfrm>
            <a:off x="2757566" y="27708"/>
            <a:ext cx="1607349" cy="674833"/>
          </a:xfrm>
          <a:prstGeom prst="wedgeEllipseCallout">
            <a:avLst>
              <a:gd name="adj1" fmla="val 34357"/>
              <a:gd name="adj2" fmla="val 210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15-16</a:t>
            </a:r>
          </a:p>
          <a:p>
            <a:pPr algn="ctr"/>
            <a:r>
              <a:rPr lang="fi-FI" dirty="0"/>
              <a:t>970 ajon.</a:t>
            </a: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57471806-FC52-4850-8C24-9F4E369D5B09}"/>
              </a:ext>
            </a:extLst>
          </p:cNvPr>
          <p:cNvSpPr/>
          <p:nvPr/>
        </p:nvSpPr>
        <p:spPr>
          <a:xfrm>
            <a:off x="6159447" y="1094232"/>
            <a:ext cx="1719635" cy="674833"/>
          </a:xfrm>
          <a:prstGeom prst="wedgeEllipseCallout">
            <a:avLst>
              <a:gd name="adj1" fmla="val 9301"/>
              <a:gd name="adj2" fmla="val 91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8-9</a:t>
            </a:r>
          </a:p>
          <a:p>
            <a:pPr algn="ctr"/>
            <a:r>
              <a:rPr lang="fi-FI" dirty="0"/>
              <a:t>860 ajon.</a:t>
            </a:r>
          </a:p>
        </p:txBody>
      </p:sp>
      <p:sp>
        <p:nvSpPr>
          <p:cNvPr id="12" name="Puhekupla: Soikea 11">
            <a:extLst>
              <a:ext uri="{FF2B5EF4-FFF2-40B4-BE49-F238E27FC236}">
                <a16:creationId xmlns:a16="http://schemas.microsoft.com/office/drawing/2014/main" id="{45BF6AC1-D527-4785-BCA8-844AACD9090E}"/>
              </a:ext>
            </a:extLst>
          </p:cNvPr>
          <p:cNvSpPr/>
          <p:nvPr/>
        </p:nvSpPr>
        <p:spPr>
          <a:xfrm>
            <a:off x="4881049" y="1612311"/>
            <a:ext cx="1607349" cy="674833"/>
          </a:xfrm>
          <a:prstGeom prst="wedgeEllipseCallout">
            <a:avLst>
              <a:gd name="adj1" fmla="val -85780"/>
              <a:gd name="adj2" fmla="val 110524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19-20</a:t>
            </a:r>
          </a:p>
          <a:p>
            <a:pPr algn="ctr"/>
            <a:r>
              <a:rPr lang="fi-FI" dirty="0"/>
              <a:t>560 ajon.</a:t>
            </a:r>
          </a:p>
        </p:txBody>
      </p:sp>
      <p:sp>
        <p:nvSpPr>
          <p:cNvPr id="13" name="Puhekupla: Soikea 12">
            <a:extLst>
              <a:ext uri="{FF2B5EF4-FFF2-40B4-BE49-F238E27FC236}">
                <a16:creationId xmlns:a16="http://schemas.microsoft.com/office/drawing/2014/main" id="{A71CDA25-0E32-4CE6-B0E7-E284CE3DC4FB}"/>
              </a:ext>
            </a:extLst>
          </p:cNvPr>
          <p:cNvSpPr/>
          <p:nvPr/>
        </p:nvSpPr>
        <p:spPr>
          <a:xfrm>
            <a:off x="4159732" y="1000483"/>
            <a:ext cx="1522611" cy="674833"/>
          </a:xfrm>
          <a:prstGeom prst="wedgeEllipseCallout">
            <a:avLst>
              <a:gd name="adj1" fmla="val -44722"/>
              <a:gd name="adj2" fmla="val 138177"/>
            </a:avLst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Klo 18-19</a:t>
            </a:r>
          </a:p>
          <a:p>
            <a:pPr algn="ctr"/>
            <a:r>
              <a:rPr lang="fi-FI" dirty="0"/>
              <a:t>770 ajon.</a:t>
            </a:r>
          </a:p>
        </p:txBody>
      </p:sp>
    </p:spTree>
    <p:extLst>
      <p:ext uri="{BB962C8B-B14F-4D97-AF65-F5344CB8AC3E}">
        <p14:creationId xmlns:p14="http://schemas.microsoft.com/office/powerpoint/2010/main" val="81611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90B2BB8-5C60-4FF2-AA35-31FAFF9988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812" y="357187"/>
            <a:ext cx="9858375" cy="6143625"/>
          </a:xfrm>
          <a:prstGeom prst="rect">
            <a:avLst/>
          </a:prstGeom>
        </p:spPr>
      </p:pic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3ED10B43-1AD1-4EAC-A4A8-688496849491}"/>
              </a:ext>
            </a:extLst>
          </p:cNvPr>
          <p:cNvSpPr/>
          <p:nvPr/>
        </p:nvSpPr>
        <p:spPr>
          <a:xfrm>
            <a:off x="4412776" y="3343701"/>
            <a:ext cx="618699" cy="987189"/>
          </a:xfrm>
          <a:custGeom>
            <a:avLst/>
            <a:gdLst>
              <a:gd name="connsiteX0" fmla="*/ 450376 w 618699"/>
              <a:gd name="connsiteY0" fmla="*/ 0 h 987189"/>
              <a:gd name="connsiteX1" fmla="*/ 0 w 618699"/>
              <a:gd name="connsiteY1" fmla="*/ 304800 h 987189"/>
              <a:gd name="connsiteX2" fmla="*/ 486770 w 618699"/>
              <a:gd name="connsiteY2" fmla="*/ 987189 h 987189"/>
              <a:gd name="connsiteX3" fmla="*/ 600502 w 618699"/>
              <a:gd name="connsiteY3" fmla="*/ 605051 h 987189"/>
              <a:gd name="connsiteX4" fmla="*/ 464024 w 618699"/>
              <a:gd name="connsiteY4" fmla="*/ 327547 h 987189"/>
              <a:gd name="connsiteX5" fmla="*/ 618699 w 618699"/>
              <a:gd name="connsiteY5" fmla="*/ 118281 h 987189"/>
              <a:gd name="connsiteX6" fmla="*/ 532263 w 618699"/>
              <a:gd name="connsiteY6" fmla="*/ 59141 h 987189"/>
              <a:gd name="connsiteX7" fmla="*/ 450376 w 618699"/>
              <a:gd name="connsiteY7" fmla="*/ 0 h 98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699" h="987189">
                <a:moveTo>
                  <a:pt x="450376" y="0"/>
                </a:moveTo>
                <a:lnTo>
                  <a:pt x="0" y="304800"/>
                </a:lnTo>
                <a:lnTo>
                  <a:pt x="486770" y="987189"/>
                </a:lnTo>
                <a:lnTo>
                  <a:pt x="600502" y="605051"/>
                </a:lnTo>
                <a:lnTo>
                  <a:pt x="464024" y="327547"/>
                </a:lnTo>
                <a:lnTo>
                  <a:pt x="618699" y="118281"/>
                </a:lnTo>
                <a:lnTo>
                  <a:pt x="532263" y="59141"/>
                </a:lnTo>
                <a:lnTo>
                  <a:pt x="45037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E14CBB48-747F-4827-9A03-C6BB556799FD}"/>
              </a:ext>
            </a:extLst>
          </p:cNvPr>
          <p:cNvSpPr/>
          <p:nvPr/>
        </p:nvSpPr>
        <p:spPr>
          <a:xfrm>
            <a:off x="5031475" y="2452048"/>
            <a:ext cx="641350" cy="441277"/>
          </a:xfrm>
          <a:custGeom>
            <a:avLst/>
            <a:gdLst>
              <a:gd name="connsiteX0" fmla="*/ 609600 w 609600"/>
              <a:gd name="connsiteY0" fmla="*/ 59140 h 441277"/>
              <a:gd name="connsiteX1" fmla="*/ 77337 w 609600"/>
              <a:gd name="connsiteY1" fmla="*/ 441277 h 441277"/>
              <a:gd name="connsiteX2" fmla="*/ 0 w 609600"/>
              <a:gd name="connsiteY2" fmla="*/ 332095 h 441277"/>
              <a:gd name="connsiteX3" fmla="*/ 577755 w 609600"/>
              <a:gd name="connsiteY3" fmla="*/ 0 h 441277"/>
              <a:gd name="connsiteX4" fmla="*/ 609600 w 609600"/>
              <a:gd name="connsiteY4" fmla="*/ 59140 h 441277"/>
              <a:gd name="connsiteX0" fmla="*/ 650875 w 650875"/>
              <a:gd name="connsiteY0" fmla="*/ 119465 h 441277"/>
              <a:gd name="connsiteX1" fmla="*/ 77337 w 650875"/>
              <a:gd name="connsiteY1" fmla="*/ 441277 h 441277"/>
              <a:gd name="connsiteX2" fmla="*/ 0 w 650875"/>
              <a:gd name="connsiteY2" fmla="*/ 332095 h 441277"/>
              <a:gd name="connsiteX3" fmla="*/ 577755 w 650875"/>
              <a:gd name="connsiteY3" fmla="*/ 0 h 441277"/>
              <a:gd name="connsiteX4" fmla="*/ 650875 w 650875"/>
              <a:gd name="connsiteY4" fmla="*/ 119465 h 441277"/>
              <a:gd name="connsiteX0" fmla="*/ 641350 w 641350"/>
              <a:gd name="connsiteY0" fmla="*/ 109940 h 441277"/>
              <a:gd name="connsiteX1" fmla="*/ 77337 w 641350"/>
              <a:gd name="connsiteY1" fmla="*/ 441277 h 441277"/>
              <a:gd name="connsiteX2" fmla="*/ 0 w 641350"/>
              <a:gd name="connsiteY2" fmla="*/ 332095 h 441277"/>
              <a:gd name="connsiteX3" fmla="*/ 577755 w 641350"/>
              <a:gd name="connsiteY3" fmla="*/ 0 h 441277"/>
              <a:gd name="connsiteX4" fmla="*/ 641350 w 641350"/>
              <a:gd name="connsiteY4" fmla="*/ 109940 h 4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50" h="441277">
                <a:moveTo>
                  <a:pt x="641350" y="109940"/>
                </a:moveTo>
                <a:lnTo>
                  <a:pt x="77337" y="441277"/>
                </a:lnTo>
                <a:lnTo>
                  <a:pt x="0" y="332095"/>
                </a:lnTo>
                <a:lnTo>
                  <a:pt x="577755" y="0"/>
                </a:lnTo>
                <a:lnTo>
                  <a:pt x="641350" y="10994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3A98824B-49D6-4D6D-A063-9AFF08F09752}"/>
              </a:ext>
            </a:extLst>
          </p:cNvPr>
          <p:cNvSpPr/>
          <p:nvPr/>
        </p:nvSpPr>
        <p:spPr>
          <a:xfrm>
            <a:off x="5109535" y="2719793"/>
            <a:ext cx="995990" cy="725081"/>
          </a:xfrm>
          <a:custGeom>
            <a:avLst/>
            <a:gdLst>
              <a:gd name="connsiteX0" fmla="*/ 631825 w 974725"/>
              <a:gd name="connsiteY0" fmla="*/ 0 h 679450"/>
              <a:gd name="connsiteX1" fmla="*/ 0 w 974725"/>
              <a:gd name="connsiteY1" fmla="*/ 377825 h 679450"/>
              <a:gd name="connsiteX2" fmla="*/ 98425 w 974725"/>
              <a:gd name="connsiteY2" fmla="*/ 517525 h 679450"/>
              <a:gd name="connsiteX3" fmla="*/ 381000 w 974725"/>
              <a:gd name="connsiteY3" fmla="*/ 460375 h 679450"/>
              <a:gd name="connsiteX4" fmla="*/ 561975 w 974725"/>
              <a:gd name="connsiteY4" fmla="*/ 355600 h 679450"/>
              <a:gd name="connsiteX5" fmla="*/ 777875 w 974725"/>
              <a:gd name="connsiteY5" fmla="*/ 679450 h 679450"/>
              <a:gd name="connsiteX6" fmla="*/ 974725 w 974725"/>
              <a:gd name="connsiteY6" fmla="*/ 587375 h 679450"/>
              <a:gd name="connsiteX7" fmla="*/ 631825 w 974725"/>
              <a:gd name="connsiteY7" fmla="*/ 0 h 679450"/>
              <a:gd name="connsiteX0" fmla="*/ 631825 w 974725"/>
              <a:gd name="connsiteY0" fmla="*/ 0 h 698500"/>
              <a:gd name="connsiteX1" fmla="*/ 0 w 974725"/>
              <a:gd name="connsiteY1" fmla="*/ 377825 h 698500"/>
              <a:gd name="connsiteX2" fmla="*/ 98425 w 974725"/>
              <a:gd name="connsiteY2" fmla="*/ 517525 h 698500"/>
              <a:gd name="connsiteX3" fmla="*/ 381000 w 974725"/>
              <a:gd name="connsiteY3" fmla="*/ 460375 h 698500"/>
              <a:gd name="connsiteX4" fmla="*/ 561975 w 974725"/>
              <a:gd name="connsiteY4" fmla="*/ 355600 h 698500"/>
              <a:gd name="connsiteX5" fmla="*/ 793750 w 974725"/>
              <a:gd name="connsiteY5" fmla="*/ 698500 h 698500"/>
              <a:gd name="connsiteX6" fmla="*/ 974725 w 974725"/>
              <a:gd name="connsiteY6" fmla="*/ 587375 h 698500"/>
              <a:gd name="connsiteX7" fmla="*/ 631825 w 974725"/>
              <a:gd name="connsiteY7" fmla="*/ 0 h 698500"/>
              <a:gd name="connsiteX0" fmla="*/ 610560 w 974725"/>
              <a:gd name="connsiteY0" fmla="*/ 0 h 725081"/>
              <a:gd name="connsiteX1" fmla="*/ 0 w 974725"/>
              <a:gd name="connsiteY1" fmla="*/ 404406 h 725081"/>
              <a:gd name="connsiteX2" fmla="*/ 98425 w 974725"/>
              <a:gd name="connsiteY2" fmla="*/ 544106 h 725081"/>
              <a:gd name="connsiteX3" fmla="*/ 381000 w 974725"/>
              <a:gd name="connsiteY3" fmla="*/ 486956 h 725081"/>
              <a:gd name="connsiteX4" fmla="*/ 561975 w 974725"/>
              <a:gd name="connsiteY4" fmla="*/ 382181 h 725081"/>
              <a:gd name="connsiteX5" fmla="*/ 793750 w 974725"/>
              <a:gd name="connsiteY5" fmla="*/ 725081 h 725081"/>
              <a:gd name="connsiteX6" fmla="*/ 974725 w 974725"/>
              <a:gd name="connsiteY6" fmla="*/ 613956 h 725081"/>
              <a:gd name="connsiteX7" fmla="*/ 610560 w 974725"/>
              <a:gd name="connsiteY7" fmla="*/ 0 h 725081"/>
              <a:gd name="connsiteX0" fmla="*/ 631825 w 995990"/>
              <a:gd name="connsiteY0" fmla="*/ 0 h 725081"/>
              <a:gd name="connsiteX1" fmla="*/ 0 w 995990"/>
              <a:gd name="connsiteY1" fmla="*/ 383141 h 725081"/>
              <a:gd name="connsiteX2" fmla="*/ 119690 w 995990"/>
              <a:gd name="connsiteY2" fmla="*/ 544106 h 725081"/>
              <a:gd name="connsiteX3" fmla="*/ 402265 w 995990"/>
              <a:gd name="connsiteY3" fmla="*/ 486956 h 725081"/>
              <a:gd name="connsiteX4" fmla="*/ 583240 w 995990"/>
              <a:gd name="connsiteY4" fmla="*/ 382181 h 725081"/>
              <a:gd name="connsiteX5" fmla="*/ 815015 w 995990"/>
              <a:gd name="connsiteY5" fmla="*/ 725081 h 725081"/>
              <a:gd name="connsiteX6" fmla="*/ 995990 w 995990"/>
              <a:gd name="connsiteY6" fmla="*/ 613956 h 725081"/>
              <a:gd name="connsiteX7" fmla="*/ 631825 w 995990"/>
              <a:gd name="connsiteY7" fmla="*/ 0 h 72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990" h="725081">
                <a:moveTo>
                  <a:pt x="631825" y="0"/>
                </a:moveTo>
                <a:lnTo>
                  <a:pt x="0" y="383141"/>
                </a:lnTo>
                <a:lnTo>
                  <a:pt x="119690" y="544106"/>
                </a:lnTo>
                <a:lnTo>
                  <a:pt x="402265" y="486956"/>
                </a:lnTo>
                <a:lnTo>
                  <a:pt x="583240" y="382181"/>
                </a:lnTo>
                <a:lnTo>
                  <a:pt x="815015" y="725081"/>
                </a:lnTo>
                <a:lnTo>
                  <a:pt x="995990" y="613956"/>
                </a:lnTo>
                <a:lnTo>
                  <a:pt x="631825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42422FEF-4B5A-472E-A70B-BC66BEE403A4}"/>
              </a:ext>
            </a:extLst>
          </p:cNvPr>
          <p:cNvSpPr/>
          <p:nvPr/>
        </p:nvSpPr>
        <p:spPr>
          <a:xfrm>
            <a:off x="8436935" y="3115340"/>
            <a:ext cx="664535" cy="647324"/>
          </a:xfrm>
          <a:custGeom>
            <a:avLst/>
            <a:gdLst>
              <a:gd name="connsiteX0" fmla="*/ 0 w 664535"/>
              <a:gd name="connsiteY0" fmla="*/ 207334 h 653902"/>
              <a:gd name="connsiteX1" fmla="*/ 202018 w 664535"/>
              <a:gd name="connsiteY1" fmla="*/ 489097 h 653902"/>
              <a:gd name="connsiteX2" fmla="*/ 340242 w 664535"/>
              <a:gd name="connsiteY2" fmla="*/ 377455 h 653902"/>
              <a:gd name="connsiteX3" fmla="*/ 526312 w 664535"/>
              <a:gd name="connsiteY3" fmla="*/ 653902 h 653902"/>
              <a:gd name="connsiteX4" fmla="*/ 664535 w 664535"/>
              <a:gd name="connsiteY4" fmla="*/ 542260 h 653902"/>
              <a:gd name="connsiteX5" fmla="*/ 334925 w 664535"/>
              <a:gd name="connsiteY5" fmla="*/ 0 h 653902"/>
              <a:gd name="connsiteX6" fmla="*/ 0 w 664535"/>
              <a:gd name="connsiteY6" fmla="*/ 207334 h 653902"/>
              <a:gd name="connsiteX0" fmla="*/ 0 w 664535"/>
              <a:gd name="connsiteY0" fmla="*/ 207334 h 653902"/>
              <a:gd name="connsiteX1" fmla="*/ 172415 w 664535"/>
              <a:gd name="connsiteY1" fmla="*/ 475941 h 653902"/>
              <a:gd name="connsiteX2" fmla="*/ 340242 w 664535"/>
              <a:gd name="connsiteY2" fmla="*/ 377455 h 653902"/>
              <a:gd name="connsiteX3" fmla="*/ 526312 w 664535"/>
              <a:gd name="connsiteY3" fmla="*/ 653902 h 653902"/>
              <a:gd name="connsiteX4" fmla="*/ 664535 w 664535"/>
              <a:gd name="connsiteY4" fmla="*/ 542260 h 653902"/>
              <a:gd name="connsiteX5" fmla="*/ 334925 w 664535"/>
              <a:gd name="connsiteY5" fmla="*/ 0 h 653902"/>
              <a:gd name="connsiteX6" fmla="*/ 0 w 664535"/>
              <a:gd name="connsiteY6" fmla="*/ 207334 h 653902"/>
              <a:gd name="connsiteX0" fmla="*/ 0 w 664535"/>
              <a:gd name="connsiteY0" fmla="*/ 207334 h 647324"/>
              <a:gd name="connsiteX1" fmla="*/ 172415 w 664535"/>
              <a:gd name="connsiteY1" fmla="*/ 475941 h 647324"/>
              <a:gd name="connsiteX2" fmla="*/ 340242 w 664535"/>
              <a:gd name="connsiteY2" fmla="*/ 377455 h 647324"/>
              <a:gd name="connsiteX3" fmla="*/ 503287 w 664535"/>
              <a:gd name="connsiteY3" fmla="*/ 647324 h 647324"/>
              <a:gd name="connsiteX4" fmla="*/ 664535 w 664535"/>
              <a:gd name="connsiteY4" fmla="*/ 542260 h 647324"/>
              <a:gd name="connsiteX5" fmla="*/ 334925 w 664535"/>
              <a:gd name="connsiteY5" fmla="*/ 0 h 647324"/>
              <a:gd name="connsiteX6" fmla="*/ 0 w 664535"/>
              <a:gd name="connsiteY6" fmla="*/ 207334 h 64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535" h="647324">
                <a:moveTo>
                  <a:pt x="0" y="207334"/>
                </a:moveTo>
                <a:lnTo>
                  <a:pt x="172415" y="475941"/>
                </a:lnTo>
                <a:lnTo>
                  <a:pt x="340242" y="377455"/>
                </a:lnTo>
                <a:lnTo>
                  <a:pt x="503287" y="647324"/>
                </a:lnTo>
                <a:lnTo>
                  <a:pt x="664535" y="542260"/>
                </a:lnTo>
                <a:lnTo>
                  <a:pt x="334925" y="0"/>
                </a:lnTo>
                <a:lnTo>
                  <a:pt x="0" y="2073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43E81621-310D-4603-9890-C627CD770AD7}"/>
              </a:ext>
            </a:extLst>
          </p:cNvPr>
          <p:cNvSpPr/>
          <p:nvPr/>
        </p:nvSpPr>
        <p:spPr>
          <a:xfrm>
            <a:off x="7239548" y="3111591"/>
            <a:ext cx="1536061" cy="1397914"/>
          </a:xfrm>
          <a:custGeom>
            <a:avLst/>
            <a:gdLst>
              <a:gd name="connsiteX0" fmla="*/ 1536061 w 1536061"/>
              <a:gd name="connsiteY0" fmla="*/ 934136 h 1397914"/>
              <a:gd name="connsiteX1" fmla="*/ 792699 w 1536061"/>
              <a:gd name="connsiteY1" fmla="*/ 1397914 h 1397914"/>
              <a:gd name="connsiteX2" fmla="*/ 822302 w 1536061"/>
              <a:gd name="connsiteY2" fmla="*/ 1279503 h 1397914"/>
              <a:gd name="connsiteX3" fmla="*/ 944003 w 1536061"/>
              <a:gd name="connsiteY3" fmla="*/ 1177537 h 1397914"/>
              <a:gd name="connsiteX4" fmla="*/ 907822 w 1536061"/>
              <a:gd name="connsiteY4" fmla="*/ 1072282 h 1397914"/>
              <a:gd name="connsiteX5" fmla="*/ 0 w 1536061"/>
              <a:gd name="connsiteY5" fmla="*/ 210510 h 1397914"/>
              <a:gd name="connsiteX6" fmla="*/ 144725 w 1536061"/>
              <a:gd name="connsiteY6" fmla="*/ 128280 h 1397914"/>
              <a:gd name="connsiteX7" fmla="*/ 328921 w 1536061"/>
              <a:gd name="connsiteY7" fmla="*/ 368392 h 1397914"/>
              <a:gd name="connsiteX8" fmla="*/ 917689 w 1536061"/>
              <a:gd name="connsiteY8" fmla="*/ 0 h 1397914"/>
              <a:gd name="connsiteX9" fmla="*/ 986763 w 1536061"/>
              <a:gd name="connsiteY9" fmla="*/ 88809 h 1397914"/>
              <a:gd name="connsiteX10" fmla="*/ 1085439 w 1536061"/>
              <a:gd name="connsiteY10" fmla="*/ 26314 h 1397914"/>
              <a:gd name="connsiteX11" fmla="*/ 1138066 w 1536061"/>
              <a:gd name="connsiteY11" fmla="*/ 111833 h 1397914"/>
              <a:gd name="connsiteX12" fmla="*/ 1039390 w 1536061"/>
              <a:gd name="connsiteY12" fmla="*/ 184196 h 1397914"/>
              <a:gd name="connsiteX13" fmla="*/ 1536061 w 1536061"/>
              <a:gd name="connsiteY13" fmla="*/ 934136 h 139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061" h="1397914">
                <a:moveTo>
                  <a:pt x="1536061" y="934136"/>
                </a:moveTo>
                <a:lnTo>
                  <a:pt x="792699" y="1397914"/>
                </a:lnTo>
                <a:lnTo>
                  <a:pt x="822302" y="1279503"/>
                </a:lnTo>
                <a:lnTo>
                  <a:pt x="944003" y="1177537"/>
                </a:lnTo>
                <a:lnTo>
                  <a:pt x="907822" y="1072282"/>
                </a:lnTo>
                <a:lnTo>
                  <a:pt x="0" y="210510"/>
                </a:lnTo>
                <a:lnTo>
                  <a:pt x="144725" y="128280"/>
                </a:lnTo>
                <a:lnTo>
                  <a:pt x="328921" y="368392"/>
                </a:lnTo>
                <a:lnTo>
                  <a:pt x="917689" y="0"/>
                </a:lnTo>
                <a:lnTo>
                  <a:pt x="986763" y="88809"/>
                </a:lnTo>
                <a:lnTo>
                  <a:pt x="1085439" y="26314"/>
                </a:lnTo>
                <a:lnTo>
                  <a:pt x="1138066" y="111833"/>
                </a:lnTo>
                <a:lnTo>
                  <a:pt x="1039390" y="184196"/>
                </a:lnTo>
                <a:lnTo>
                  <a:pt x="1536061" y="9341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2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B37DB66-FF89-4FF8-8984-E2CD732D9D2E}"/>
              </a:ext>
            </a:extLst>
          </p:cNvPr>
          <p:cNvSpPr/>
          <p:nvPr/>
        </p:nvSpPr>
        <p:spPr>
          <a:xfrm>
            <a:off x="7149402" y="1924259"/>
            <a:ext cx="301451" cy="351693"/>
          </a:xfrm>
          <a:custGeom>
            <a:avLst/>
            <a:gdLst>
              <a:gd name="connsiteX0" fmla="*/ 45218 w 301451"/>
              <a:gd name="connsiteY0" fmla="*/ 90436 h 351693"/>
              <a:gd name="connsiteX1" fmla="*/ 0 w 301451"/>
              <a:gd name="connsiteY1" fmla="*/ 351693 h 351693"/>
              <a:gd name="connsiteX2" fmla="*/ 135653 w 301451"/>
              <a:gd name="connsiteY2" fmla="*/ 321548 h 351693"/>
              <a:gd name="connsiteX3" fmla="*/ 170822 w 301451"/>
              <a:gd name="connsiteY3" fmla="*/ 216040 h 351693"/>
              <a:gd name="connsiteX4" fmla="*/ 301451 w 301451"/>
              <a:gd name="connsiteY4" fmla="*/ 115556 h 351693"/>
              <a:gd name="connsiteX5" fmla="*/ 231112 w 301451"/>
              <a:gd name="connsiteY5" fmla="*/ 0 h 351693"/>
              <a:gd name="connsiteX6" fmla="*/ 45218 w 301451"/>
              <a:gd name="connsiteY6" fmla="*/ 90436 h 35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451" h="351693">
                <a:moveTo>
                  <a:pt x="45218" y="90436"/>
                </a:moveTo>
                <a:lnTo>
                  <a:pt x="0" y="351693"/>
                </a:lnTo>
                <a:lnTo>
                  <a:pt x="135653" y="321548"/>
                </a:lnTo>
                <a:lnTo>
                  <a:pt x="170822" y="216040"/>
                </a:lnTo>
                <a:lnTo>
                  <a:pt x="301451" y="115556"/>
                </a:lnTo>
                <a:lnTo>
                  <a:pt x="231112" y="0"/>
                </a:lnTo>
                <a:lnTo>
                  <a:pt x="45218" y="90436"/>
                </a:lnTo>
                <a:close/>
              </a:path>
            </a:pathLst>
          </a:custGeom>
          <a:solidFill>
            <a:srgbClr val="0070C0">
              <a:alpha val="52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579DE20-1BDB-4E87-9702-4ADF5C03EDAB}"/>
              </a:ext>
            </a:extLst>
          </p:cNvPr>
          <p:cNvSpPr txBox="1"/>
          <p:nvPr/>
        </p:nvSpPr>
        <p:spPr>
          <a:xfrm>
            <a:off x="4578642" y="3546733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1.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7079F54D-8AA0-4E5E-83D4-E848B459057D}"/>
              </a:ext>
            </a:extLst>
          </p:cNvPr>
          <p:cNvSpPr txBox="1"/>
          <p:nvPr/>
        </p:nvSpPr>
        <p:spPr>
          <a:xfrm>
            <a:off x="5196202" y="2400316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3.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7D57417-B515-46CB-BCB0-A1438F73F00E}"/>
              </a:ext>
            </a:extLst>
          </p:cNvPr>
          <p:cNvSpPr txBox="1"/>
          <p:nvPr/>
        </p:nvSpPr>
        <p:spPr>
          <a:xfrm>
            <a:off x="4559979" y="2882278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2.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189CDC52-DAF4-4621-91D5-4E22DF4CB344}"/>
              </a:ext>
            </a:extLst>
          </p:cNvPr>
          <p:cNvSpPr txBox="1"/>
          <p:nvPr/>
        </p:nvSpPr>
        <p:spPr>
          <a:xfrm>
            <a:off x="7102824" y="1877553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6.</a:t>
            </a:r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38703D8C-43E4-462F-A53E-600895BAC6DE}"/>
              </a:ext>
            </a:extLst>
          </p:cNvPr>
          <p:cNvSpPr/>
          <p:nvPr/>
        </p:nvSpPr>
        <p:spPr>
          <a:xfrm>
            <a:off x="1276350" y="371475"/>
            <a:ext cx="8724900" cy="5915025"/>
          </a:xfrm>
          <a:custGeom>
            <a:avLst/>
            <a:gdLst>
              <a:gd name="connsiteX0" fmla="*/ 8724900 w 8724900"/>
              <a:gd name="connsiteY0" fmla="*/ 0 h 5915025"/>
              <a:gd name="connsiteX1" fmla="*/ 7705725 w 8724900"/>
              <a:gd name="connsiteY1" fmla="*/ 714375 h 5915025"/>
              <a:gd name="connsiteX2" fmla="*/ 6848475 w 8724900"/>
              <a:gd name="connsiteY2" fmla="*/ 990600 h 5915025"/>
              <a:gd name="connsiteX3" fmla="*/ 5981700 w 8724900"/>
              <a:gd name="connsiteY3" fmla="*/ 1524000 h 5915025"/>
              <a:gd name="connsiteX4" fmla="*/ 4248150 w 8724900"/>
              <a:gd name="connsiteY4" fmla="*/ 2409825 h 5915025"/>
              <a:gd name="connsiteX5" fmla="*/ 3343275 w 8724900"/>
              <a:gd name="connsiteY5" fmla="*/ 3000375 h 5915025"/>
              <a:gd name="connsiteX6" fmla="*/ 2705100 w 8724900"/>
              <a:gd name="connsiteY6" fmla="*/ 3543300 h 5915025"/>
              <a:gd name="connsiteX7" fmla="*/ 1685925 w 8724900"/>
              <a:gd name="connsiteY7" fmla="*/ 4219575 h 5915025"/>
              <a:gd name="connsiteX8" fmla="*/ 0 w 8724900"/>
              <a:gd name="connsiteY8" fmla="*/ 5915025 h 59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4900" h="5915025">
                <a:moveTo>
                  <a:pt x="8724900" y="0"/>
                </a:moveTo>
                <a:cubicBezTo>
                  <a:pt x="8371681" y="274637"/>
                  <a:pt x="8018463" y="549275"/>
                  <a:pt x="7705725" y="714375"/>
                </a:cubicBezTo>
                <a:cubicBezTo>
                  <a:pt x="7392987" y="879475"/>
                  <a:pt x="7135812" y="855663"/>
                  <a:pt x="6848475" y="990600"/>
                </a:cubicBezTo>
                <a:cubicBezTo>
                  <a:pt x="6561138" y="1125537"/>
                  <a:pt x="6415088" y="1287462"/>
                  <a:pt x="5981700" y="1524000"/>
                </a:cubicBezTo>
                <a:cubicBezTo>
                  <a:pt x="5548312" y="1760538"/>
                  <a:pt x="4687887" y="2163763"/>
                  <a:pt x="4248150" y="2409825"/>
                </a:cubicBezTo>
                <a:cubicBezTo>
                  <a:pt x="3808413" y="2655887"/>
                  <a:pt x="3600450" y="2811463"/>
                  <a:pt x="3343275" y="3000375"/>
                </a:cubicBezTo>
                <a:cubicBezTo>
                  <a:pt x="3086100" y="3189287"/>
                  <a:pt x="2981325" y="3340100"/>
                  <a:pt x="2705100" y="3543300"/>
                </a:cubicBezTo>
                <a:cubicBezTo>
                  <a:pt x="2428875" y="3746500"/>
                  <a:pt x="2136775" y="3824288"/>
                  <a:pt x="1685925" y="4219575"/>
                </a:cubicBezTo>
                <a:cubicBezTo>
                  <a:pt x="1235075" y="4614862"/>
                  <a:pt x="617537" y="5264943"/>
                  <a:pt x="0" y="5915025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D962290-36A1-4CEB-A152-C4DBFF64F07B}"/>
              </a:ext>
            </a:extLst>
          </p:cNvPr>
          <p:cNvSpPr txBox="1"/>
          <p:nvPr/>
        </p:nvSpPr>
        <p:spPr>
          <a:xfrm>
            <a:off x="7962237" y="3437185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7.</a:t>
            </a:r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848BB56C-E546-4568-AF6E-CE4620E7048D}"/>
              </a:ext>
            </a:extLst>
          </p:cNvPr>
          <p:cNvSpPr/>
          <p:nvPr/>
        </p:nvSpPr>
        <p:spPr>
          <a:xfrm>
            <a:off x="5668275" y="1796955"/>
            <a:ext cx="1487701" cy="1546746"/>
          </a:xfrm>
          <a:custGeom>
            <a:avLst/>
            <a:gdLst>
              <a:gd name="connsiteX0" fmla="*/ 0 w 1519451"/>
              <a:gd name="connsiteY0" fmla="*/ 718782 h 1546746"/>
              <a:gd name="connsiteX1" fmla="*/ 473123 w 1519451"/>
              <a:gd name="connsiteY1" fmla="*/ 1546746 h 1546746"/>
              <a:gd name="connsiteX2" fmla="*/ 946245 w 1519451"/>
              <a:gd name="connsiteY2" fmla="*/ 1269242 h 1546746"/>
              <a:gd name="connsiteX3" fmla="*/ 1337481 w 1519451"/>
              <a:gd name="connsiteY3" fmla="*/ 1237397 h 1546746"/>
              <a:gd name="connsiteX4" fmla="*/ 1378424 w 1519451"/>
              <a:gd name="connsiteY4" fmla="*/ 1291988 h 1546746"/>
              <a:gd name="connsiteX5" fmla="*/ 1519451 w 1519451"/>
              <a:gd name="connsiteY5" fmla="*/ 1196454 h 1546746"/>
              <a:gd name="connsiteX6" fmla="*/ 1433015 w 1519451"/>
              <a:gd name="connsiteY6" fmla="*/ 996287 h 1546746"/>
              <a:gd name="connsiteX7" fmla="*/ 1369326 w 1519451"/>
              <a:gd name="connsiteY7" fmla="*/ 855260 h 1546746"/>
              <a:gd name="connsiteX8" fmla="*/ 1478508 w 1519451"/>
              <a:gd name="connsiteY8" fmla="*/ 523164 h 1546746"/>
              <a:gd name="connsiteX9" fmla="*/ 1519451 w 1519451"/>
              <a:gd name="connsiteY9" fmla="*/ 245660 h 1546746"/>
              <a:gd name="connsiteX10" fmla="*/ 1382974 w 1519451"/>
              <a:gd name="connsiteY10" fmla="*/ 0 h 1546746"/>
              <a:gd name="connsiteX11" fmla="*/ 0 w 1519451"/>
              <a:gd name="connsiteY11" fmla="*/ 718782 h 1546746"/>
              <a:gd name="connsiteX0" fmla="*/ 0 w 1487701"/>
              <a:gd name="connsiteY0" fmla="*/ 756882 h 1546746"/>
              <a:gd name="connsiteX1" fmla="*/ 441373 w 1487701"/>
              <a:gd name="connsiteY1" fmla="*/ 1546746 h 1546746"/>
              <a:gd name="connsiteX2" fmla="*/ 914495 w 1487701"/>
              <a:gd name="connsiteY2" fmla="*/ 1269242 h 1546746"/>
              <a:gd name="connsiteX3" fmla="*/ 1305731 w 1487701"/>
              <a:gd name="connsiteY3" fmla="*/ 1237397 h 1546746"/>
              <a:gd name="connsiteX4" fmla="*/ 1346674 w 1487701"/>
              <a:gd name="connsiteY4" fmla="*/ 1291988 h 1546746"/>
              <a:gd name="connsiteX5" fmla="*/ 1487701 w 1487701"/>
              <a:gd name="connsiteY5" fmla="*/ 1196454 h 1546746"/>
              <a:gd name="connsiteX6" fmla="*/ 1401265 w 1487701"/>
              <a:gd name="connsiteY6" fmla="*/ 996287 h 1546746"/>
              <a:gd name="connsiteX7" fmla="*/ 1337576 w 1487701"/>
              <a:gd name="connsiteY7" fmla="*/ 855260 h 1546746"/>
              <a:gd name="connsiteX8" fmla="*/ 1446758 w 1487701"/>
              <a:gd name="connsiteY8" fmla="*/ 523164 h 1546746"/>
              <a:gd name="connsiteX9" fmla="*/ 1487701 w 1487701"/>
              <a:gd name="connsiteY9" fmla="*/ 245660 h 1546746"/>
              <a:gd name="connsiteX10" fmla="*/ 1351224 w 1487701"/>
              <a:gd name="connsiteY10" fmla="*/ 0 h 1546746"/>
              <a:gd name="connsiteX11" fmla="*/ 0 w 1487701"/>
              <a:gd name="connsiteY11" fmla="*/ 756882 h 1546746"/>
              <a:gd name="connsiteX0" fmla="*/ 0 w 1487701"/>
              <a:gd name="connsiteY0" fmla="*/ 756882 h 1546746"/>
              <a:gd name="connsiteX1" fmla="*/ 441373 w 1487701"/>
              <a:gd name="connsiteY1" fmla="*/ 1546746 h 1546746"/>
              <a:gd name="connsiteX2" fmla="*/ 914495 w 1487701"/>
              <a:gd name="connsiteY2" fmla="*/ 1269242 h 1546746"/>
              <a:gd name="connsiteX3" fmla="*/ 1305731 w 1487701"/>
              <a:gd name="connsiteY3" fmla="*/ 1237397 h 1546746"/>
              <a:gd name="connsiteX4" fmla="*/ 1346674 w 1487701"/>
              <a:gd name="connsiteY4" fmla="*/ 1291988 h 1546746"/>
              <a:gd name="connsiteX5" fmla="*/ 1487701 w 1487701"/>
              <a:gd name="connsiteY5" fmla="*/ 1196454 h 1546746"/>
              <a:gd name="connsiteX6" fmla="*/ 1401265 w 1487701"/>
              <a:gd name="connsiteY6" fmla="*/ 996287 h 1546746"/>
              <a:gd name="connsiteX7" fmla="*/ 1337576 w 1487701"/>
              <a:gd name="connsiteY7" fmla="*/ 855260 h 1546746"/>
              <a:gd name="connsiteX8" fmla="*/ 1446758 w 1487701"/>
              <a:gd name="connsiteY8" fmla="*/ 523164 h 1546746"/>
              <a:gd name="connsiteX9" fmla="*/ 1487701 w 1487701"/>
              <a:gd name="connsiteY9" fmla="*/ 245660 h 1546746"/>
              <a:gd name="connsiteX10" fmla="*/ 1367099 w 1487701"/>
              <a:gd name="connsiteY10" fmla="*/ 0 h 1546746"/>
              <a:gd name="connsiteX11" fmla="*/ 0 w 1487701"/>
              <a:gd name="connsiteY11" fmla="*/ 756882 h 1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7701" h="1546746">
                <a:moveTo>
                  <a:pt x="0" y="756882"/>
                </a:moveTo>
                <a:lnTo>
                  <a:pt x="441373" y="1546746"/>
                </a:lnTo>
                <a:lnTo>
                  <a:pt x="914495" y="1269242"/>
                </a:lnTo>
                <a:lnTo>
                  <a:pt x="1305731" y="1237397"/>
                </a:lnTo>
                <a:lnTo>
                  <a:pt x="1346674" y="1291988"/>
                </a:lnTo>
                <a:lnTo>
                  <a:pt x="1487701" y="1196454"/>
                </a:lnTo>
                <a:lnTo>
                  <a:pt x="1401265" y="996287"/>
                </a:lnTo>
                <a:lnTo>
                  <a:pt x="1337576" y="855260"/>
                </a:lnTo>
                <a:lnTo>
                  <a:pt x="1446758" y="523164"/>
                </a:lnTo>
                <a:lnTo>
                  <a:pt x="1487701" y="245660"/>
                </a:lnTo>
                <a:lnTo>
                  <a:pt x="1367099" y="0"/>
                </a:lnTo>
                <a:lnTo>
                  <a:pt x="0" y="7568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D3D9609-CA09-4F8B-AF79-ACA798DD55C1}"/>
              </a:ext>
            </a:extLst>
          </p:cNvPr>
          <p:cNvSpPr txBox="1"/>
          <p:nvPr/>
        </p:nvSpPr>
        <p:spPr>
          <a:xfrm>
            <a:off x="5515763" y="2746132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4.</a:t>
            </a:r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32820019-3D79-43B6-AE48-39F3551A22EB}"/>
              </a:ext>
            </a:extLst>
          </p:cNvPr>
          <p:cNvGrpSpPr/>
          <p:nvPr/>
        </p:nvGrpSpPr>
        <p:grpSpPr>
          <a:xfrm>
            <a:off x="1284398" y="414546"/>
            <a:ext cx="3452200" cy="2308324"/>
            <a:chOff x="1284398" y="414547"/>
            <a:chExt cx="3294247" cy="2244722"/>
          </a:xfrm>
        </p:grpSpPr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AE8352F7-E16C-4906-B0FC-630AE44A67F9}"/>
                </a:ext>
              </a:extLst>
            </p:cNvPr>
            <p:cNvGrpSpPr/>
            <p:nvPr/>
          </p:nvGrpSpPr>
          <p:grpSpPr>
            <a:xfrm>
              <a:off x="1284398" y="414547"/>
              <a:ext cx="3294247" cy="2244722"/>
              <a:chOff x="1285874" y="4509505"/>
              <a:chExt cx="3643314" cy="2522187"/>
            </a:xfrm>
          </p:grpSpPr>
          <p:sp>
            <p:nvSpPr>
              <p:cNvPr id="20" name="Tekstiruutu 19">
                <a:extLst>
                  <a:ext uri="{FF2B5EF4-FFF2-40B4-BE49-F238E27FC236}">
                    <a16:creationId xmlns:a16="http://schemas.microsoft.com/office/drawing/2014/main" id="{2F72A632-A720-4C5B-B028-A920F9E9B1C2}"/>
                  </a:ext>
                </a:extLst>
              </p:cNvPr>
              <p:cNvSpPr txBox="1"/>
              <p:nvPr/>
            </p:nvSpPr>
            <p:spPr>
              <a:xfrm>
                <a:off x="1285874" y="4509505"/>
                <a:ext cx="3643312" cy="2522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  <a:p>
                <a:endParaRPr lang="fi-FI" dirty="0"/>
              </a:p>
            </p:txBody>
          </p:sp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5285D2A7-2002-44B8-B17C-B844FD927BA8}"/>
                  </a:ext>
                </a:extLst>
              </p:cNvPr>
              <p:cNvSpPr/>
              <p:nvPr/>
            </p:nvSpPr>
            <p:spPr>
              <a:xfrm>
                <a:off x="1404938" y="5811112"/>
                <a:ext cx="666750" cy="361950"/>
              </a:xfrm>
              <a:prstGeom prst="rect">
                <a:avLst/>
              </a:prstGeom>
              <a:solidFill>
                <a:srgbClr val="0070C0">
                  <a:alpha val="52000"/>
                </a:srgb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564869F4-7030-4E75-806E-08CE29FC8720}"/>
                  </a:ext>
                </a:extLst>
              </p:cNvPr>
              <p:cNvSpPr/>
              <p:nvPr/>
            </p:nvSpPr>
            <p:spPr>
              <a:xfrm>
                <a:off x="1404938" y="4687161"/>
                <a:ext cx="666750" cy="36195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2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94BB51DA-2718-4A64-AF62-889DB8C98572}"/>
                  </a:ext>
                </a:extLst>
              </p:cNvPr>
              <p:cNvSpPr/>
              <p:nvPr/>
            </p:nvSpPr>
            <p:spPr>
              <a:xfrm>
                <a:off x="1404938" y="5249137"/>
                <a:ext cx="666750" cy="36195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2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3B48A5AE-3E58-4746-8721-09B555D499E5}"/>
                  </a:ext>
                </a:extLst>
              </p:cNvPr>
              <p:cNvSpPr txBox="1"/>
              <p:nvPr/>
            </p:nvSpPr>
            <p:spPr>
              <a:xfrm>
                <a:off x="2185986" y="4687161"/>
                <a:ext cx="2743200" cy="363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1500" dirty="0"/>
                  <a:t>Vireillä olevat asemakaavat</a:t>
                </a:r>
              </a:p>
            </p:txBody>
          </p:sp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EDFDE5FC-FC1D-4DE2-B73F-7BC58086D50A}"/>
                  </a:ext>
                </a:extLst>
              </p:cNvPr>
              <p:cNvSpPr txBox="1"/>
              <p:nvPr/>
            </p:nvSpPr>
            <p:spPr>
              <a:xfrm>
                <a:off x="2185988" y="5237917"/>
                <a:ext cx="2743200" cy="363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1500" dirty="0"/>
                  <a:t>Hyväksytyt asemakaavat</a:t>
                </a:r>
              </a:p>
            </p:txBody>
          </p:sp>
          <p:sp>
            <p:nvSpPr>
              <p:cNvPr id="18" name="Tekstiruutu 17">
                <a:extLst>
                  <a:ext uri="{FF2B5EF4-FFF2-40B4-BE49-F238E27FC236}">
                    <a16:creationId xmlns:a16="http://schemas.microsoft.com/office/drawing/2014/main" id="{63C1F5E7-61E5-42DE-9D40-F5035F5903A2}"/>
                  </a:ext>
                </a:extLst>
              </p:cNvPr>
              <p:cNvSpPr txBox="1"/>
              <p:nvPr/>
            </p:nvSpPr>
            <p:spPr>
              <a:xfrm>
                <a:off x="2185988" y="5811112"/>
                <a:ext cx="2743200" cy="363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i-FI" sz="1500" dirty="0"/>
                  <a:t>Odottava hanke</a:t>
                </a:r>
              </a:p>
            </p:txBody>
          </p:sp>
        </p:grpSp>
        <p:cxnSp>
          <p:nvCxnSpPr>
            <p:cNvPr id="31" name="Suora yhdysviiva 30">
              <a:extLst>
                <a:ext uri="{FF2B5EF4-FFF2-40B4-BE49-F238E27FC236}">
                  <a16:creationId xmlns:a16="http://schemas.microsoft.com/office/drawing/2014/main" id="{11101E5C-5FA8-4B92-9A91-CC8FE1584C8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55" y="2190750"/>
              <a:ext cx="602868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kstiruutu 31">
              <a:extLst>
                <a:ext uri="{FF2B5EF4-FFF2-40B4-BE49-F238E27FC236}">
                  <a16:creationId xmlns:a16="http://schemas.microsoft.com/office/drawing/2014/main" id="{D6B32C81-E109-4D58-AADB-2D6B26A2572E}"/>
                </a:ext>
              </a:extLst>
            </p:cNvPr>
            <p:cNvSpPr txBox="1"/>
            <p:nvPr/>
          </p:nvSpPr>
          <p:spPr>
            <a:xfrm>
              <a:off x="2118633" y="2006892"/>
              <a:ext cx="2460009" cy="321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i-FI" sz="1500" dirty="0"/>
                <a:t>Itäisen Rantakadun pyörätiet</a:t>
              </a:r>
            </a:p>
          </p:txBody>
        </p:sp>
      </p:grpSp>
      <p:sp>
        <p:nvSpPr>
          <p:cNvPr id="35" name="Tekstiruutu 34">
            <a:extLst>
              <a:ext uri="{FF2B5EF4-FFF2-40B4-BE49-F238E27FC236}">
                <a16:creationId xmlns:a16="http://schemas.microsoft.com/office/drawing/2014/main" id="{68EBBF4D-B5A3-425F-A192-5E26F2457D70}"/>
              </a:ext>
            </a:extLst>
          </p:cNvPr>
          <p:cNvSpPr txBox="1"/>
          <p:nvPr/>
        </p:nvSpPr>
        <p:spPr>
          <a:xfrm>
            <a:off x="8570122" y="3146623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8.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5E5AC28-9325-4753-86A8-DE87E7570628}"/>
              </a:ext>
            </a:extLst>
          </p:cNvPr>
          <p:cNvSpPr txBox="1"/>
          <p:nvPr/>
        </p:nvSpPr>
        <p:spPr>
          <a:xfrm>
            <a:off x="6411829" y="2346022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5.</a:t>
            </a:r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4B5D3018-6509-4AB0-BF6D-0F4FBD0AA16A}"/>
              </a:ext>
            </a:extLst>
          </p:cNvPr>
          <p:cNvSpPr/>
          <p:nvPr/>
        </p:nvSpPr>
        <p:spPr>
          <a:xfrm>
            <a:off x="6204857" y="3390407"/>
            <a:ext cx="4820330" cy="3087034"/>
          </a:xfrm>
          <a:custGeom>
            <a:avLst/>
            <a:gdLst>
              <a:gd name="connsiteX0" fmla="*/ 4730621 w 4730621"/>
              <a:gd name="connsiteY0" fmla="*/ 0 h 3015784"/>
              <a:gd name="connsiteX1" fmla="*/ 2705878 w 4730621"/>
              <a:gd name="connsiteY1" fmla="*/ 1315616 h 3015784"/>
              <a:gd name="connsiteX2" fmla="*/ 494523 w 4730621"/>
              <a:gd name="connsiteY2" fmla="*/ 2771192 h 3015784"/>
              <a:gd name="connsiteX3" fmla="*/ 0 w 4730621"/>
              <a:gd name="connsiteY3" fmla="*/ 3013788 h 3015784"/>
              <a:gd name="connsiteX4" fmla="*/ 0 w 4730621"/>
              <a:gd name="connsiteY4" fmla="*/ 3013788 h 3015784"/>
              <a:gd name="connsiteX5" fmla="*/ 0 w 4730621"/>
              <a:gd name="connsiteY5" fmla="*/ 3013788 h 301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621" h="3015784">
                <a:moveTo>
                  <a:pt x="4730621" y="0"/>
                </a:moveTo>
                <a:lnTo>
                  <a:pt x="2705878" y="1315616"/>
                </a:lnTo>
                <a:lnTo>
                  <a:pt x="494523" y="2771192"/>
                </a:lnTo>
                <a:cubicBezTo>
                  <a:pt x="43544" y="3054221"/>
                  <a:pt x="0" y="3013788"/>
                  <a:pt x="0" y="3013788"/>
                </a:cubicBezTo>
                <a:lnTo>
                  <a:pt x="0" y="3013788"/>
                </a:lnTo>
                <a:lnTo>
                  <a:pt x="0" y="3013788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3A82399A-A61C-4DA1-BF11-98FFA33F00A9}"/>
              </a:ext>
            </a:extLst>
          </p:cNvPr>
          <p:cNvCxnSpPr>
            <a:cxnSpLocks/>
          </p:cNvCxnSpPr>
          <p:nvPr/>
        </p:nvCxnSpPr>
        <p:spPr>
          <a:xfrm flipV="1">
            <a:off x="1395126" y="2510725"/>
            <a:ext cx="618196" cy="293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>
            <a:extLst>
              <a:ext uri="{FF2B5EF4-FFF2-40B4-BE49-F238E27FC236}">
                <a16:creationId xmlns:a16="http://schemas.microsoft.com/office/drawing/2014/main" id="{F5D44CBD-FF08-4FC7-9D39-5305F7DB8198}"/>
              </a:ext>
            </a:extLst>
          </p:cNvPr>
          <p:cNvSpPr txBox="1"/>
          <p:nvPr/>
        </p:nvSpPr>
        <p:spPr>
          <a:xfrm>
            <a:off x="2153010" y="2358747"/>
            <a:ext cx="2520289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500" dirty="0"/>
              <a:t>Itäisen Pitkäkadun </a:t>
            </a:r>
            <a:r>
              <a:rPr lang="fi-FI" sz="1500" dirty="0" err="1"/>
              <a:t>yleissuunn</a:t>
            </a:r>
            <a:r>
              <a:rPr lang="fi-FI" sz="1500" dirty="0"/>
              <a:t>.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99867AC3-9F20-4BF5-B77C-626C0D10E1A2}"/>
              </a:ext>
            </a:extLst>
          </p:cNvPr>
          <p:cNvSpPr txBox="1"/>
          <p:nvPr/>
        </p:nvSpPr>
        <p:spPr>
          <a:xfrm>
            <a:off x="9182765" y="3963517"/>
            <a:ext cx="41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7193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11C24-2958-46F5-BDED-9FD8D5FA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4"/>
            <a:ext cx="540067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1. Herkules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8609B12-2F3A-4DF7-94AA-0AE0629219FC}"/>
              </a:ext>
            </a:extLst>
          </p:cNvPr>
          <p:cNvSpPr txBox="1">
            <a:spLocks/>
          </p:cNvSpPr>
          <p:nvPr/>
        </p:nvSpPr>
        <p:spPr>
          <a:xfrm>
            <a:off x="6096000" y="365124"/>
            <a:ext cx="5972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2. Itäisen Rantakadun pyörätiet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586886-F802-43AB-8487-C77C680C72FE}"/>
              </a:ext>
            </a:extLst>
          </p:cNvPr>
          <p:cNvSpPr txBox="1"/>
          <p:nvPr/>
        </p:nvSpPr>
        <p:spPr>
          <a:xfrm>
            <a:off x="314325" y="1458745"/>
            <a:ext cx="45059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WSP:n</a:t>
            </a:r>
            <a:r>
              <a:rPr lang="fi-FI" sz="1600" dirty="0"/>
              <a:t> laatima liikennetuotosluonnos: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 1 Asuminen 18 000 k-m</a:t>
            </a:r>
            <a:r>
              <a:rPr lang="fi-FI" sz="1600" baseline="30000" dirty="0"/>
              <a:t>2</a:t>
            </a:r>
            <a:r>
              <a:rPr lang="fi-FI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Henkilöautolla tehdyt kotiperäiset- ja vierailumatkat tuottavat lisäliikennettä noin 300 ajon./vrk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 2 Asuminen 14 000 k-m</a:t>
            </a:r>
            <a:r>
              <a:rPr lang="fi-FI" sz="1600" baseline="30000" dirty="0"/>
              <a:t>2</a:t>
            </a:r>
            <a:r>
              <a:rPr lang="fi-FI" sz="1600" dirty="0"/>
              <a:t>, toimisto 2000 k-m</a:t>
            </a:r>
            <a:r>
              <a:rPr lang="fi-FI" sz="1600" baseline="30000" dirty="0"/>
              <a:t>2</a:t>
            </a:r>
            <a:r>
              <a:rPr lang="fi-FI" sz="1600" dirty="0"/>
              <a:t>, vapaa-ajan toiminnot 1000 k-m</a:t>
            </a:r>
            <a:r>
              <a:rPr lang="fi-FI" sz="1600" baseline="30000" dirty="0"/>
              <a:t>2</a:t>
            </a:r>
            <a:r>
              <a:rPr lang="fi-FI" sz="1600" dirty="0"/>
              <a:t>, yhteiskunnalliset palvelut 800 k-m</a:t>
            </a:r>
            <a:r>
              <a:rPr lang="fi-FI" sz="1600" baseline="30000" dirty="0"/>
              <a:t>2</a:t>
            </a:r>
            <a:r>
              <a:rPr lang="fi-FI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Maankäyttö tuottaa lisäliikennettä noin  700 ajon./vrk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68ED071-2586-4FFA-98A1-AC246D4C070E}"/>
              </a:ext>
            </a:extLst>
          </p:cNvPr>
          <p:cNvSpPr txBox="1"/>
          <p:nvPr/>
        </p:nvSpPr>
        <p:spPr>
          <a:xfrm>
            <a:off x="6095999" y="1458745"/>
            <a:ext cx="5843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Kaupunkiympäristölautakunta on tehnyt päätökset Itäisen Rantakadun pyöräily-yhteyden periaateratkaisusta 17.12.2019 § 502 ja 24.11.2020 § 415.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Hanke- ja yleissuunnitelmat hyväksytty kaupunginhallituksessa 21.6.2021 § 303 (ote kuvassa)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Loka-marraskuun vaihteessa menevät ensimmäisen osan (</a:t>
            </a:r>
            <a:r>
              <a:rPr lang="fi-FI" sz="1600" dirty="0" err="1"/>
              <a:t>Rettiginrinne</a:t>
            </a:r>
            <a:r>
              <a:rPr lang="fi-FI" sz="1600" dirty="0"/>
              <a:t> – Sotalaistenkatu) katu- ja liikenteenohjaus-suunnitelmat nähtäville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b="1" dirty="0">
                <a:sym typeface="Wingdings" panose="05000000000000000000" pitchFamily="2" charset="2"/>
              </a:rPr>
              <a:t>tarkempaa tietoa kadun toimivuudesta, kapasiteetista ja pysäköintijärjestelyistä.</a:t>
            </a:r>
            <a:endParaRPr lang="fi-FI" sz="16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F58286-FCD0-4DC1-A53E-2A96836ED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0" y="4416973"/>
            <a:ext cx="4504052" cy="228472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1FD7B06-DCC9-4925-9612-7D675E13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6" y="4413885"/>
            <a:ext cx="2094782" cy="22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11C24-2958-46F5-BDED-9FD8D5FA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4"/>
            <a:ext cx="540067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3. Kulttuurijokilautta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8609B12-2F3A-4DF7-94AA-0AE0629219FC}"/>
              </a:ext>
            </a:extLst>
          </p:cNvPr>
          <p:cNvSpPr txBox="1">
            <a:spLocks/>
          </p:cNvSpPr>
          <p:nvPr/>
        </p:nvSpPr>
        <p:spPr>
          <a:xfrm>
            <a:off x="6914090" y="1936957"/>
            <a:ext cx="5972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5. Musiikkitalo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586886-F802-43AB-8487-C77C680C72FE}"/>
              </a:ext>
            </a:extLst>
          </p:cNvPr>
          <p:cNvSpPr txBox="1"/>
          <p:nvPr/>
        </p:nvSpPr>
        <p:spPr>
          <a:xfrm>
            <a:off x="310621" y="1413063"/>
            <a:ext cx="45059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Kaarna: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i="1" dirty="0"/>
              <a:t>”Rakennus toimii muuntuvana alustana ja tapahtumapaikkana monenlaisille kulttuuritapahtumille samalla kun se tarjoaa puitteet liikuntaan, terveyttä ja hyvinvointia, rentoutumista ja sosiaalista kanssakäymistä tukevalle kaupunkilaisten yhteiselle olohuoneelle.”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Huolto tapahtuu Itäiseltä Rantakadulta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Pysäköinti Itäisellä Rantakadulla tai lähistön pysäköintilaitoksissa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Tavoitellaan 300 000 – 400 000 kävijää vuodessa, joista yli 100 000 kylpyläasiakasta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Henkilöstöä noin 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Lautan toimintojen suunnittelu on vielä kesken, eikä tapahtumien tarkkoja käyttäjämääriä voida arvioida.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Aukioloaikoja, kylpylän tai muiden tilojen maksimikapasiteettia ei tiedetä.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68ED071-2586-4FFA-98A1-AC246D4C070E}"/>
              </a:ext>
            </a:extLst>
          </p:cNvPr>
          <p:cNvSpPr txBox="1"/>
          <p:nvPr/>
        </p:nvSpPr>
        <p:spPr>
          <a:xfrm>
            <a:off x="6914090" y="3045778"/>
            <a:ext cx="5277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Pysäköintilaitoksen (kaava mahdollistaa 310 </a:t>
            </a:r>
            <a:r>
              <a:rPr lang="fi-FI" sz="1600" dirty="0" err="1"/>
              <a:t>ap</a:t>
            </a:r>
            <a:r>
              <a:rPr lang="fi-FI" sz="1600" dirty="0"/>
              <a:t>) liikennetuotosarvio perustuu 2-3 käyntiin vuorokaudessa/pysäköintipaikka. Kaikissa paikoissa tulisi siis olla 2-3 käyntiä.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Maksimissaan 1550 ajoneuvoa/vrk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Pysäköintipaikkojen käyttötapa vaikuttaa lisäliikenteeseen.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Pysäköintilaitosluonnosten (4/2022) mukaan laitoksessa on 210 </a:t>
            </a:r>
            <a:r>
              <a:rPr lang="fi-FI" sz="1600" dirty="0" err="1"/>
              <a:t>ap</a:t>
            </a:r>
            <a:r>
              <a:rPr lang="fi-FI" sz="1600" dirty="0"/>
              <a:t> </a:t>
            </a:r>
            <a:r>
              <a:rPr lang="fi-FI" sz="1600" dirty="0">
                <a:sym typeface="Wingdings" panose="05000000000000000000" pitchFamily="2" charset="2"/>
              </a:rPr>
              <a:t> lisäliikenne n. 1000 ajon./vrk.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Musiikkitalon ja sen toimintojen sesongin huipun kävijämäärien mukaan lisäliikenne on noin 500 ajon./vrk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Huomioitavaa on pysäköintilaitoksen ja musiikkitalon tuotosten päällekkäisyys, eli toimintoja ei voi laskea yhteen täysin erillisinä.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A9327D3-428D-45CF-B40F-F973CD0C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6" y="138438"/>
            <a:ext cx="1921363" cy="2234143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4A3EDA5E-E00B-4FCE-BDAB-96F71C6A4A7F}"/>
              </a:ext>
            </a:extLst>
          </p:cNvPr>
          <p:cNvSpPr txBox="1">
            <a:spLocks/>
          </p:cNvSpPr>
          <p:nvPr/>
        </p:nvSpPr>
        <p:spPr>
          <a:xfrm>
            <a:off x="6914090" y="365123"/>
            <a:ext cx="5400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4. Wäinö Aaltosen museo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D35E2D2-4E2C-4DCB-A509-5F11F9839A7B}"/>
              </a:ext>
            </a:extLst>
          </p:cNvPr>
          <p:cNvSpPr txBox="1"/>
          <p:nvPr/>
        </p:nvSpPr>
        <p:spPr>
          <a:xfrm>
            <a:off x="6914090" y="1413063"/>
            <a:ext cx="501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Uusi huoltoyhteys Paavo Nurmen puistotieltä museon taakse.</a:t>
            </a:r>
          </a:p>
        </p:txBody>
      </p:sp>
    </p:spTree>
    <p:extLst>
      <p:ext uri="{BB962C8B-B14F-4D97-AF65-F5344CB8AC3E}">
        <p14:creationId xmlns:p14="http://schemas.microsoft.com/office/powerpoint/2010/main" val="94526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11C24-2958-46F5-BDED-9FD8D5FA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363283"/>
            <a:ext cx="5400675" cy="1325563"/>
          </a:xfrm>
        </p:spPr>
        <p:txBody>
          <a:bodyPr>
            <a:normAutofit/>
          </a:bodyPr>
          <a:lstStyle/>
          <a:p>
            <a:r>
              <a:rPr lang="fi-FI" sz="3600" dirty="0"/>
              <a:t>6. Hämähäkkitontti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8609B12-2F3A-4DF7-94AA-0AE0629219FC}"/>
              </a:ext>
            </a:extLst>
          </p:cNvPr>
          <p:cNvSpPr txBox="1">
            <a:spLocks/>
          </p:cNvSpPr>
          <p:nvPr/>
        </p:nvSpPr>
        <p:spPr>
          <a:xfrm>
            <a:off x="314323" y="3575972"/>
            <a:ext cx="5972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8. Sepänkatu 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586886-F802-43AB-8487-C77C680C72FE}"/>
              </a:ext>
            </a:extLst>
          </p:cNvPr>
          <p:cNvSpPr txBox="1"/>
          <p:nvPr/>
        </p:nvSpPr>
        <p:spPr>
          <a:xfrm>
            <a:off x="314325" y="1520786"/>
            <a:ext cx="450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Tontin tulevasta toiminnasta ei ole vielä tietoa.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68ED071-2586-4FFA-98A1-AC246D4C070E}"/>
              </a:ext>
            </a:extLst>
          </p:cNvPr>
          <p:cNvSpPr txBox="1"/>
          <p:nvPr/>
        </p:nvSpPr>
        <p:spPr>
          <a:xfrm>
            <a:off x="314325" y="4659487"/>
            <a:ext cx="645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Kaavaluonnoksen mukaan tonteille ehdotetaan 2800 k-m2 + 2700 k-m2 lisärakentamista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lisärakentaminen on asumista, voidaan arvioida uudisrakentamisen matkatuotokseksi noin 120 ajon./vrk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2D9777B-4A5E-4E03-B83D-B7602BD3EA2F}"/>
              </a:ext>
            </a:extLst>
          </p:cNvPr>
          <p:cNvSpPr txBox="1">
            <a:spLocks/>
          </p:cNvSpPr>
          <p:nvPr/>
        </p:nvSpPr>
        <p:spPr>
          <a:xfrm>
            <a:off x="314324" y="1766829"/>
            <a:ext cx="5972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7. Sepänkatu 1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2DD6C7F-5845-4225-B70E-0B000D0C181A}"/>
              </a:ext>
            </a:extLst>
          </p:cNvPr>
          <p:cNvSpPr txBox="1"/>
          <p:nvPr/>
        </p:nvSpPr>
        <p:spPr>
          <a:xfrm>
            <a:off x="314325" y="2843915"/>
            <a:ext cx="645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Kaavaselostuksen mukaan korttelin uudisrakennuksiin arvioidaan tulevan noin 170 – 180 asuntoa, noin 500 uutta asukasta.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Asumisen tuottama lisäliikenne on noin 450 ajon./vrk.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yhdistystoimintaa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11712B4E-28CE-4A00-BA5F-C5105F9CAB5F}"/>
              </a:ext>
            </a:extLst>
          </p:cNvPr>
          <p:cNvSpPr txBox="1">
            <a:spLocks/>
          </p:cNvSpPr>
          <p:nvPr/>
        </p:nvSpPr>
        <p:spPr>
          <a:xfrm>
            <a:off x="6766561" y="363283"/>
            <a:ext cx="5279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9. Itäinen Pitkäkatu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8650845-9E88-4802-8310-D07F8518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843" y="3025110"/>
            <a:ext cx="4343400" cy="37528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F7D02C7-D81B-4414-A347-F3887E848D59}"/>
              </a:ext>
            </a:extLst>
          </p:cNvPr>
          <p:cNvSpPr txBox="1"/>
          <p:nvPr/>
        </p:nvSpPr>
        <p:spPr>
          <a:xfrm>
            <a:off x="6766560" y="1423856"/>
            <a:ext cx="518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Itäisen Pitkäkadun yleissuunnittelu on käynnissä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Työn edetessä selkeytyy kadun poikkileikkauksen tilajärjestelyt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Katupuut, jalankulun ja pyöräilyn olosuhteet, pysäköinti, tonttiliittymät, pysäkit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Välityskyky, keskustan kehä</a:t>
            </a:r>
          </a:p>
        </p:txBody>
      </p:sp>
    </p:spTree>
    <p:extLst>
      <p:ext uri="{BB962C8B-B14F-4D97-AF65-F5344CB8AC3E}">
        <p14:creationId xmlns:p14="http://schemas.microsoft.com/office/powerpoint/2010/main" val="109905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0095E-F0C8-43CB-B5D0-7C1095F6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31569"/>
            <a:ext cx="11765821" cy="1325563"/>
          </a:xfrm>
        </p:spPr>
        <p:txBody>
          <a:bodyPr/>
          <a:lstStyle/>
          <a:p>
            <a:r>
              <a:rPr lang="fi-FI" dirty="0"/>
              <a:t>Liikennemäärät nykytilanteessa, asumisen tuottama lisäliikenne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96CC640-C857-4E25-B5F1-EC6E0DA3E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505266"/>
            <a:ext cx="5679346" cy="5250537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4224CDF-73E9-4C48-8CBD-E75CA71515AC}"/>
              </a:ext>
            </a:extLst>
          </p:cNvPr>
          <p:cNvSpPr txBox="1"/>
          <p:nvPr/>
        </p:nvSpPr>
        <p:spPr>
          <a:xfrm>
            <a:off x="323514" y="1523064"/>
            <a:ext cx="60864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Nykytilanteessa Itäisen Rantakadun keskivuorokausiliikenne on noin 12 000 ajoneuvoa.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Paavo Nurmen puistotiellä, </a:t>
            </a:r>
            <a:r>
              <a:rPr lang="fi-FI" sz="1550" dirty="0" err="1"/>
              <a:t>Samppalinnakadulla</a:t>
            </a:r>
            <a:r>
              <a:rPr lang="fi-FI" sz="1550" dirty="0"/>
              <a:t> ja Neitsytpolulla liikennemäärät ovat &lt; 2000 ajon./vrk</a:t>
            </a:r>
          </a:p>
          <a:p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Asumiseen liittyvät hankkeet tuottavat lisäliikennettä seuraavasti: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50" dirty="0"/>
              <a:t>Herkules VE 1, vain asuminen </a:t>
            </a:r>
            <a:r>
              <a:rPr lang="fi-FI" sz="1550" dirty="0">
                <a:sym typeface="Wingdings" panose="05000000000000000000" pitchFamily="2" charset="2"/>
              </a:rPr>
              <a:t></a:t>
            </a:r>
            <a:r>
              <a:rPr lang="fi-FI" sz="1550" dirty="0"/>
              <a:t> 300 ajon./vrk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50" dirty="0"/>
              <a:t>Herkules VE 2, asuminen + toiminnot </a:t>
            </a:r>
            <a:r>
              <a:rPr lang="fi-FI" sz="1550" dirty="0">
                <a:sym typeface="Wingdings" panose="05000000000000000000" pitchFamily="2" charset="2"/>
              </a:rPr>
              <a:t></a:t>
            </a:r>
            <a:r>
              <a:rPr lang="fi-FI" sz="1550" dirty="0"/>
              <a:t> noin 700 ajon./vrk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50" dirty="0"/>
              <a:t>Sepänkatu 1 </a:t>
            </a:r>
            <a:r>
              <a:rPr lang="fi-FI" sz="1550" dirty="0">
                <a:sym typeface="Wingdings" panose="05000000000000000000" pitchFamily="2" charset="2"/>
              </a:rPr>
              <a:t></a:t>
            </a:r>
            <a:r>
              <a:rPr lang="fi-FI" sz="1550" dirty="0"/>
              <a:t> noin 450 ajon./vrk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550" dirty="0"/>
              <a:t>Sepänkatu 2 </a:t>
            </a:r>
            <a:r>
              <a:rPr lang="fi-FI" sz="1550" dirty="0">
                <a:sym typeface="Wingdings" panose="05000000000000000000" pitchFamily="2" charset="2"/>
              </a:rPr>
              <a:t> </a:t>
            </a:r>
            <a:r>
              <a:rPr lang="fi-FI" sz="1550" dirty="0"/>
              <a:t>noin 120 ajon./vrk</a:t>
            </a:r>
          </a:p>
          <a:p>
            <a:pPr lvl="1"/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Sepänkatu 1 ja 2 liikenteen suuntautuminen riippuu kohteesta. Hirvensaloon ja </a:t>
            </a:r>
            <a:r>
              <a:rPr lang="fi-FI" sz="1550" dirty="0" err="1"/>
              <a:t>Aninkaisiin</a:t>
            </a:r>
            <a:r>
              <a:rPr lang="fi-FI" sz="1550" dirty="0"/>
              <a:t> suuntaavat valitsevat Itäisen Pitkäkadun, Koulukadun suuntaan lähtevät Itäisen Rantakadun.</a:t>
            </a:r>
          </a:p>
          <a:p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Hankkeiden toteuduttua, </a:t>
            </a:r>
            <a:r>
              <a:rPr lang="fi-FI" sz="1550" b="1" dirty="0"/>
              <a:t>kaiken liikenteen </a:t>
            </a:r>
            <a:r>
              <a:rPr lang="fi-FI" sz="1550" dirty="0"/>
              <a:t>suuntauduttua Itäiselle Rantakadulle, liikennemäärä on maksimissaan noin </a:t>
            </a:r>
            <a:r>
              <a:rPr lang="fi-FI" sz="1550" b="1" dirty="0"/>
              <a:t>13 300 ajoneuvoa/vrk </a:t>
            </a:r>
            <a:r>
              <a:rPr lang="fi-FI" sz="1550" dirty="0"/>
              <a:t>(Herkules asuminen + toiminnot).</a:t>
            </a:r>
          </a:p>
          <a:p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50" dirty="0"/>
              <a:t>Jos Herkules on pelkästään asumista (VE 1), </a:t>
            </a:r>
            <a:r>
              <a:rPr lang="fi-FI" sz="1550" dirty="0" err="1"/>
              <a:t>kvl</a:t>
            </a:r>
            <a:r>
              <a:rPr lang="fi-FI" sz="1550" dirty="0"/>
              <a:t> Itäisellä Rantakadulla </a:t>
            </a:r>
            <a:r>
              <a:rPr lang="fi-FI" sz="1550" b="1" dirty="0"/>
              <a:t>kaiken liikenteen</a:t>
            </a:r>
            <a:r>
              <a:rPr lang="fi-FI" sz="1550" dirty="0"/>
              <a:t> suuntautuessa sinne on noin </a:t>
            </a:r>
            <a:r>
              <a:rPr lang="fi-FI" sz="1550" b="1" dirty="0"/>
              <a:t>12 900 ajon./vrk.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5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48C786-36C1-4A19-8006-D7EDA1023B36}"/>
              </a:ext>
            </a:extLst>
          </p:cNvPr>
          <p:cNvSpPr txBox="1"/>
          <p:nvPr/>
        </p:nvSpPr>
        <p:spPr>
          <a:xfrm rot="19658128">
            <a:off x="7764461" y="1876470"/>
            <a:ext cx="215339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Nyky</a:t>
            </a:r>
            <a:r>
              <a:rPr lang="fi-FI" dirty="0"/>
              <a:t> + asuminen </a:t>
            </a:r>
            <a:r>
              <a:rPr lang="fi-FI" dirty="0" err="1"/>
              <a:t>max</a:t>
            </a:r>
            <a:r>
              <a:rPr lang="fi-FI" dirty="0"/>
              <a:t> 13 300 ajon./vrk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3DEFDA9-492A-455E-AF81-58F0A797E64F}"/>
              </a:ext>
            </a:extLst>
          </p:cNvPr>
          <p:cNvSpPr txBox="1"/>
          <p:nvPr/>
        </p:nvSpPr>
        <p:spPr>
          <a:xfrm>
            <a:off x="10343724" y="3228945"/>
            <a:ext cx="17364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+120 ajon./vrk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F79A823-8380-4FEB-836A-3D8B3B813D4A}"/>
              </a:ext>
            </a:extLst>
          </p:cNvPr>
          <p:cNvSpPr txBox="1"/>
          <p:nvPr/>
        </p:nvSpPr>
        <p:spPr>
          <a:xfrm>
            <a:off x="8841156" y="4277664"/>
            <a:ext cx="17364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+450 ajon./vrk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7D7427-CA06-4AF8-A1A2-513C7C41B665}"/>
              </a:ext>
            </a:extLst>
          </p:cNvPr>
          <p:cNvSpPr txBox="1"/>
          <p:nvPr/>
        </p:nvSpPr>
        <p:spPr>
          <a:xfrm>
            <a:off x="6535157" y="4565807"/>
            <a:ext cx="177007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+700 ajon./vrk</a:t>
            </a:r>
          </a:p>
          <a:p>
            <a:r>
              <a:rPr lang="fi-FI" sz="2000" b="1" dirty="0"/>
              <a:t>+300 ajon./vrk</a:t>
            </a:r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3A8EE4D5-6167-44B2-A18C-3C3B6311783C}"/>
              </a:ext>
            </a:extLst>
          </p:cNvPr>
          <p:cNvSpPr/>
          <p:nvPr/>
        </p:nvSpPr>
        <p:spPr>
          <a:xfrm rot="19368851">
            <a:off x="10688773" y="4237992"/>
            <a:ext cx="331467" cy="47945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3F7BBE6D-5891-42B9-BEB2-4A9987CE6B38}"/>
              </a:ext>
            </a:extLst>
          </p:cNvPr>
          <p:cNvSpPr/>
          <p:nvPr/>
        </p:nvSpPr>
        <p:spPr>
          <a:xfrm rot="3161120">
            <a:off x="7384549" y="4162656"/>
            <a:ext cx="152047" cy="31721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0B92AFC9-CB1D-46EE-BB2A-3BDFD940EF14}"/>
              </a:ext>
            </a:extLst>
          </p:cNvPr>
          <p:cNvSpPr/>
          <p:nvPr/>
        </p:nvSpPr>
        <p:spPr>
          <a:xfrm rot="8414810">
            <a:off x="7152993" y="3766965"/>
            <a:ext cx="331467" cy="47945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DA1F3F82-B6F3-4B05-A483-6BF62423FB42}"/>
              </a:ext>
            </a:extLst>
          </p:cNvPr>
          <p:cNvSpPr/>
          <p:nvPr/>
        </p:nvSpPr>
        <p:spPr>
          <a:xfrm rot="8204602">
            <a:off x="9541848" y="3838439"/>
            <a:ext cx="152047" cy="31721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1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50095E-F0C8-43CB-B5D0-7C1095F6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31569"/>
            <a:ext cx="11765821" cy="1325563"/>
          </a:xfrm>
        </p:spPr>
        <p:txBody>
          <a:bodyPr>
            <a:normAutofit/>
          </a:bodyPr>
          <a:lstStyle/>
          <a:p>
            <a:r>
              <a:rPr lang="fi-FI" dirty="0"/>
              <a:t>Liikennemäärät nykytilanteessa, muiden toimintojen kuin asumisen tuottama lisäliikenne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224CDF-73E9-4C48-8CBD-E75CA71515AC}"/>
              </a:ext>
            </a:extLst>
          </p:cNvPr>
          <p:cNvSpPr txBox="1"/>
          <p:nvPr/>
        </p:nvSpPr>
        <p:spPr>
          <a:xfrm>
            <a:off x="228666" y="1657132"/>
            <a:ext cx="6555334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dirty="0"/>
              <a:t>Kulttuurijokilautta ja musiikkitalo tuottavat luonteensa vuoksi </a:t>
            </a:r>
            <a:r>
              <a:rPr lang="fi-FI" sz="1450" b="1" dirty="0"/>
              <a:t>hetkellisiä</a:t>
            </a:r>
            <a:r>
              <a:rPr lang="fi-FI" sz="1450" dirty="0"/>
              <a:t> muutoksia vuorokausiliikenteeseen. Tapahtumia ei ole päivittäin.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dirty="0"/>
              <a:t>Kulttuurijokilautan ja musiikkitalon autoilevat asiakkaat hyödyntävät läheisiä kadunvarsipysäköintipaikkoja sekä teatterin ja virastotalon väliin tulevaa ja keskustassa jo olevia pysäköintilaitoksia.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b="1" dirty="0"/>
              <a:t>Kulttuurijokilautan</a:t>
            </a:r>
            <a:r>
              <a:rPr lang="fi-FI" sz="1450" dirty="0"/>
              <a:t> kävijätavoitteen keskiarvon tuottama henkilöautoliikenne on noin 600 ajon./vrk.</a:t>
            </a:r>
            <a:endParaRPr lang="fi-FI" sz="14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50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b="1" dirty="0">
                <a:sym typeface="Wingdings" panose="05000000000000000000" pitchFamily="2" charset="2"/>
              </a:rPr>
              <a:t>Musiikkitalon </a:t>
            </a:r>
            <a:r>
              <a:rPr lang="fi-FI" sz="1450" dirty="0">
                <a:sym typeface="Wingdings" panose="05000000000000000000" pitchFamily="2" charset="2"/>
              </a:rPr>
              <a:t>liikennetuotos on noin 500 ajon./vrk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b="1" dirty="0"/>
              <a:t>Pysäköintilaitoksen</a:t>
            </a:r>
            <a:r>
              <a:rPr lang="fi-FI" sz="1450" dirty="0"/>
              <a:t> liikennetuotosta ei erikseen lasketa jokilautan ja musiikkitalon tuotosten lisäksi. Maankäyttö tehostuu ja jo hyväksyttyjen hankkeiden myötä pysäköintipaikkojen kokonaistarjonta ei lisäänny. Kadunvarsipaikkoja poistuu niin pyörätieratkaisun kuin musiikkitalon ja museon huollonkin vuoksi.</a:t>
            </a:r>
            <a:endParaRPr lang="fi-FI" sz="145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5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50" b="1" dirty="0">
                <a:sym typeface="Wingdings" panose="05000000000000000000" pitchFamily="2" charset="2"/>
              </a:rPr>
              <a:t>Samanaikaiset tapahtumat tuottaisivat asumisen henkilöautoliikenteen lisäksi: </a:t>
            </a:r>
          </a:p>
          <a:p>
            <a:pPr lvl="1"/>
            <a:r>
              <a:rPr lang="fi-FI" sz="1450" dirty="0">
                <a:solidFill>
                  <a:srgbClr val="0070C0"/>
                </a:solidFill>
                <a:sym typeface="Wingdings" panose="05000000000000000000" pitchFamily="2" charset="2"/>
              </a:rPr>
              <a:t>12 000 </a:t>
            </a:r>
            <a:r>
              <a:rPr lang="fi-FI" sz="1450" dirty="0">
                <a:sym typeface="Wingdings" panose="05000000000000000000" pitchFamily="2" charset="2"/>
              </a:rPr>
              <a:t>+ </a:t>
            </a:r>
            <a:r>
              <a:rPr lang="fi-FI" sz="1450" dirty="0">
                <a:solidFill>
                  <a:srgbClr val="00B050"/>
                </a:solidFill>
                <a:sym typeface="Wingdings" panose="05000000000000000000" pitchFamily="2" charset="2"/>
              </a:rPr>
              <a:t>1300</a:t>
            </a:r>
            <a:r>
              <a:rPr lang="fi-FI" sz="1450" dirty="0">
                <a:sym typeface="Wingdings" panose="05000000000000000000" pitchFamily="2" charset="2"/>
              </a:rPr>
              <a:t> + </a:t>
            </a:r>
            <a:r>
              <a:rPr lang="fi-FI" sz="1450" dirty="0">
                <a:solidFill>
                  <a:srgbClr val="7030A0"/>
                </a:solidFill>
                <a:sym typeface="Wingdings" panose="05000000000000000000" pitchFamily="2" charset="2"/>
              </a:rPr>
              <a:t>1100</a:t>
            </a:r>
            <a:r>
              <a:rPr lang="fi-FI" sz="1450" dirty="0">
                <a:sym typeface="Wingdings" panose="05000000000000000000" pitchFamily="2" charset="2"/>
              </a:rPr>
              <a:t> (</a:t>
            </a:r>
            <a:r>
              <a:rPr lang="fi-FI" sz="1450" dirty="0" err="1">
                <a:solidFill>
                  <a:srgbClr val="0070C0"/>
                </a:solidFill>
                <a:sym typeface="Wingdings" panose="05000000000000000000" pitchFamily="2" charset="2"/>
              </a:rPr>
              <a:t>nyky</a:t>
            </a:r>
            <a:r>
              <a:rPr lang="fi-FI" sz="1450" dirty="0">
                <a:sym typeface="Wingdings" panose="05000000000000000000" pitchFamily="2" charset="2"/>
              </a:rPr>
              <a:t> + </a:t>
            </a:r>
            <a:r>
              <a:rPr lang="fi-FI" sz="1450" dirty="0">
                <a:solidFill>
                  <a:srgbClr val="00B050"/>
                </a:solidFill>
                <a:sym typeface="Wingdings" panose="05000000000000000000" pitchFamily="2" charset="2"/>
              </a:rPr>
              <a:t>asuminen</a:t>
            </a:r>
            <a:r>
              <a:rPr lang="fi-FI" sz="1450" dirty="0">
                <a:sym typeface="Wingdings" panose="05000000000000000000" pitchFamily="2" charset="2"/>
              </a:rPr>
              <a:t> + </a:t>
            </a:r>
            <a:r>
              <a:rPr lang="fi-FI" sz="1450" dirty="0">
                <a:solidFill>
                  <a:srgbClr val="7030A0"/>
                </a:solidFill>
                <a:sym typeface="Wingdings" panose="05000000000000000000" pitchFamily="2" charset="2"/>
              </a:rPr>
              <a:t>lautta + musiikkitalo</a:t>
            </a:r>
            <a:r>
              <a:rPr lang="fi-FI" sz="1450" dirty="0"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fi-FI" sz="1450" dirty="0">
                <a:sym typeface="Wingdings" panose="05000000000000000000" pitchFamily="2" charset="2"/>
              </a:rPr>
              <a:t>= </a:t>
            </a:r>
            <a:r>
              <a:rPr lang="fi-FI" sz="1450" b="1" dirty="0">
                <a:sym typeface="Wingdings" panose="05000000000000000000" pitchFamily="2" charset="2"/>
              </a:rPr>
              <a:t>n. 14 000 ajon./vrk </a:t>
            </a:r>
          </a:p>
          <a:p>
            <a:pPr lvl="1"/>
            <a:endParaRPr lang="fi-FI" sz="1450" dirty="0">
              <a:sym typeface="Wingdings" panose="05000000000000000000" pitchFamily="2" charset="2"/>
            </a:endParaRPr>
          </a:p>
          <a:p>
            <a:pPr lvl="1"/>
            <a:r>
              <a:rPr lang="fi-FI" sz="1450" dirty="0">
                <a:sym typeface="Wingdings" panose="05000000000000000000" pitchFamily="2" charset="2"/>
              </a:rPr>
              <a:t>(Jos Herkules vain asumista (VE 1)  n. 13  600 ajon./vrk)</a:t>
            </a:r>
            <a:endParaRPr lang="fi-FI" sz="145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77A84A7-58D8-4F72-B88C-31B3975ED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44" y="2816731"/>
            <a:ext cx="5493656" cy="404126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CE1DEF6-A79B-4F93-B244-A4B20D4DC074}"/>
              </a:ext>
            </a:extLst>
          </p:cNvPr>
          <p:cNvSpPr txBox="1"/>
          <p:nvPr/>
        </p:nvSpPr>
        <p:spPr>
          <a:xfrm>
            <a:off x="6772816" y="5575565"/>
            <a:ext cx="181292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+700 ajon./vrk</a:t>
            </a:r>
          </a:p>
          <a:p>
            <a:r>
              <a:rPr lang="fi-FI" sz="2000" b="1" dirty="0"/>
              <a:t>+300 ajon./vrk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7C67A97-FA34-4963-9DFC-05DFF52BB287}"/>
              </a:ext>
            </a:extLst>
          </p:cNvPr>
          <p:cNvSpPr txBox="1"/>
          <p:nvPr/>
        </p:nvSpPr>
        <p:spPr>
          <a:xfrm>
            <a:off x="6869656" y="3234447"/>
            <a:ext cx="130505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 </a:t>
            </a:r>
            <a:r>
              <a:rPr lang="fi-FI" sz="2000" b="1" dirty="0" err="1"/>
              <a:t>max</a:t>
            </a:r>
            <a:r>
              <a:rPr lang="fi-FI" sz="2000" b="1" dirty="0"/>
              <a:t> 600 ajon./vrk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8B5A310-A979-438B-B8F8-12CCEE9ADF1C}"/>
              </a:ext>
            </a:extLst>
          </p:cNvPr>
          <p:cNvSpPr txBox="1"/>
          <p:nvPr/>
        </p:nvSpPr>
        <p:spPr>
          <a:xfrm>
            <a:off x="8789556" y="3033968"/>
            <a:ext cx="219581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+500 ajon./vrk</a:t>
            </a:r>
          </a:p>
          <a:p>
            <a:r>
              <a:rPr lang="fi-FI" sz="2000" b="1" dirty="0"/>
              <a:t>+1000 ajon./vrk</a:t>
            </a:r>
          </a:p>
        </p:txBody>
      </p:sp>
    </p:spTree>
    <p:extLst>
      <p:ext uri="{BB962C8B-B14F-4D97-AF65-F5344CB8AC3E}">
        <p14:creationId xmlns:p14="http://schemas.microsoft.com/office/powerpoint/2010/main" val="35179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0195A1B6C5C44E9A6AB38BF336295CE003EEA84CAF72AA14BB1BDE25C7FAD6C2A" ma:contentTypeVersion="30" ma:contentTypeDescription="Luo uusi asiakirja." ma:contentTypeScope="" ma:versionID="00ea97f0bc0f3d5a01b5175fe2c8f222">
  <xsd:schema xmlns:xsd="http://www.w3.org/2001/XMLSchema" xmlns:xs="http://www.w3.org/2001/XMLSchema" xmlns:p="http://schemas.microsoft.com/office/2006/metadata/properties" xmlns:ns2="801a4ecc-5c06-4555-9dd1-0bf5b16740cf" targetNamespace="http://schemas.microsoft.com/office/2006/metadata/properties" ma:root="true" ma:fieldsID="8fb51b5fb39c0e20c216efc7f15b9639" ns2:_="">
    <xsd:import namespace="801a4ecc-5c06-4555-9dd1-0bf5b16740cf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MeetingMaterialYear" minOccurs="0"/>
                <xsd:element ref="ns2:dotku_MeetingMaterialDate"/>
                <xsd:element ref="ns2:dotku_MeetingMaterial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MeetingMaterialYear" ma:index="5" nillable="true" ma:displayName="Vuosi" ma:internalName="dotku_MeetingMaterialYear" ma:readOnly="false">
      <xsd:simpleType>
        <xsd:restriction base="dms:Number"/>
      </xsd:simpleType>
    </xsd:element>
    <xsd:element name="dotku_MeetingMaterialDate" ma:index="6" ma:displayName="Päätös-/kokouspvm" ma:format="DateOnly" ma:internalName="dotku_MeetingMaterialDate">
      <xsd:simpleType>
        <xsd:restriction base="dms:DateTime"/>
      </xsd:simpleType>
    </xsd:element>
    <xsd:element name="dotku_MeetingMaterialType" ma:index="7" ma:displayName="Kokousaineiston tyyppi" ma:format="Dropdown" ma:internalName="dotku_MeetingMaterialType" ma:readOnly="false">
      <xsd:simpleType>
        <xsd:restriction base="dms:Choice">
          <xsd:enumeration value="Asia-/esityslista"/>
          <xsd:enumeration value="Liite"/>
          <xsd:enumeration value="Muistio"/>
          <xsd:enumeration value="Oheismateriaali"/>
          <xsd:enumeration value="Oikaisuvaatimus"/>
          <xsd:enumeration value="Päätös"/>
          <xsd:enumeration value="Päätösehdotus"/>
          <xsd:enumeration value="Päätösesitys"/>
          <xsd:enumeration value="Päätöspöytäkirja"/>
          <xsd:enumeration value="Pöytäkirj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907a47a-bef0-4de7-8dab-7bc0f3e3b801" ContentTypeId="0x010100C0195A1B6C5C44E9A6AB38BF336295CE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MeetingMaterialDate xmlns="801a4ecc-5c06-4555-9dd1-0bf5b16740cf">2022-10-24T21:00:00+00:00</dotku_MeetingMaterialDate>
    <dotku_MeetingMaterialType xmlns="801a4ecc-5c06-4555-9dd1-0bf5b16740cf">Liite</dotku_MeetingMaterialType>
    <dotku_MeetingMaterialYear xmlns="801a4ecc-5c06-4555-9dd1-0bf5b16740cf">2022</dotku_MeetingMaterialYear>
    <dotku_Description xmlns="801a4ecc-5c06-4555-9dd1-0bf5b16740cf" xsi:nil="true"/>
    <dotku_Publicity xmlns="801a4ecc-5c06-4555-9dd1-0bf5b16740cf">Julkinen</dotku_Publicity>
    <dotku_ContainsPersonalData xmlns="801a4ecc-5c06-4555-9dd1-0bf5b16740cf">Sisältää henkilötietoja</dotku_ContainsPersonalData>
  </documentManagement>
</p:properties>
</file>

<file path=customXml/itemProps1.xml><?xml version="1.0" encoding="utf-8"?>
<ds:datastoreItem xmlns:ds="http://schemas.openxmlformats.org/officeDocument/2006/customXml" ds:itemID="{88F316AB-9685-4AD0-9205-52A602CF1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B32C53-B0FB-4DA1-9EDE-461516D6407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B210B22-E8E1-4136-85B4-7D1031EDAE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F8B43E-68EE-42E6-A83E-3D448C1AD6F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801a4ecc-5c06-4555-9dd1-0bf5b16740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1125</Words>
  <Application>Microsoft Office PowerPoint</Application>
  <PresentationFormat>Laajakuva</PresentationFormat>
  <Paragraphs>162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Itäisen Rantakadun ympäristön hankkeet</vt:lpstr>
      <vt:lpstr>Katujen liikennemäärät kavl 2021</vt:lpstr>
      <vt:lpstr>PowerPoint-esitys</vt:lpstr>
      <vt:lpstr>PowerPoint-esitys</vt:lpstr>
      <vt:lpstr>1. Herkules</vt:lpstr>
      <vt:lpstr>3. Kulttuurijokilautta</vt:lpstr>
      <vt:lpstr>6. Hämähäkkitontti</vt:lpstr>
      <vt:lpstr>Liikennemäärät nykytilanteessa, asumisen tuottama lisäliikenne</vt:lpstr>
      <vt:lpstr>Liikennemäärät nykytilanteessa, muiden toimintojen kuin asumisen tuottama lisäliikenne</vt:lpstr>
      <vt:lpstr>Keskustavisio</vt:lpstr>
      <vt:lpstr>Keskustan kehä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Norava Maija</dc:creator>
  <cp:lastModifiedBy>Rasimus Katja</cp:lastModifiedBy>
  <cp:revision>88</cp:revision>
  <dcterms:created xsi:type="dcterms:W3CDTF">2022-04-14T05:16:15Z</dcterms:created>
  <dcterms:modified xsi:type="dcterms:W3CDTF">2022-10-24T11:04:55Z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0x010100C0195A1B6C5C44E9A6AB38BF336295CE003EEA84CAF72AA14BB1BDE25C7FAD6C2A</vt:lpwstr>
  </property>
</Properties>
</file>