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6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5"/>
    <p:sldMasterId id="2147483655" r:id="rId6"/>
    <p:sldMasterId id="2147483693" r:id="rId7"/>
    <p:sldMasterId id="2147483697" r:id="rId8"/>
    <p:sldMasterId id="2147483702" r:id="rId9"/>
    <p:sldMasterId id="2147483707" r:id="rId10"/>
    <p:sldMasterId id="2147483714" r:id="rId11"/>
  </p:sldMasterIdLst>
  <p:notesMasterIdLst>
    <p:notesMasterId r:id="rId44"/>
  </p:notesMasterIdLst>
  <p:handoutMasterIdLst>
    <p:handoutMasterId r:id="rId45"/>
  </p:handoutMasterIdLst>
  <p:sldIdLst>
    <p:sldId id="270" r:id="rId12"/>
    <p:sldId id="334" r:id="rId13"/>
    <p:sldId id="273" r:id="rId14"/>
    <p:sldId id="277" r:id="rId15"/>
    <p:sldId id="278" r:id="rId16"/>
    <p:sldId id="326" r:id="rId17"/>
    <p:sldId id="323" r:id="rId18"/>
    <p:sldId id="319" r:id="rId19"/>
    <p:sldId id="299" r:id="rId20"/>
    <p:sldId id="311" r:id="rId21"/>
    <p:sldId id="337" r:id="rId22"/>
    <p:sldId id="342" r:id="rId23"/>
    <p:sldId id="301" r:id="rId24"/>
    <p:sldId id="339" r:id="rId25"/>
    <p:sldId id="338" r:id="rId26"/>
    <p:sldId id="307" r:id="rId27"/>
    <p:sldId id="340" r:id="rId28"/>
    <p:sldId id="346" r:id="rId29"/>
    <p:sldId id="348" r:id="rId30"/>
    <p:sldId id="329" r:id="rId31"/>
    <p:sldId id="341" r:id="rId32"/>
    <p:sldId id="328" r:id="rId33"/>
    <p:sldId id="344" r:id="rId34"/>
    <p:sldId id="353" r:id="rId35"/>
    <p:sldId id="354" r:id="rId36"/>
    <p:sldId id="349" r:id="rId37"/>
    <p:sldId id="350" r:id="rId38"/>
    <p:sldId id="356" r:id="rId39"/>
    <p:sldId id="355" r:id="rId40"/>
    <p:sldId id="351" r:id="rId41"/>
    <p:sldId id="352" r:id="rId42"/>
    <p:sldId id="357" r:id="rId4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11">
          <p15:clr>
            <a:srgbClr val="A4A3A4"/>
          </p15:clr>
        </p15:guide>
        <p15:guide id="2" orient="horz" pos="239">
          <p15:clr>
            <a:srgbClr val="A4A3A4"/>
          </p15:clr>
        </p15:guide>
        <p15:guide id="3" orient="horz" pos="2783">
          <p15:clr>
            <a:srgbClr val="A4A3A4"/>
          </p15:clr>
        </p15:guide>
        <p15:guide id="4" orient="horz" pos="1026">
          <p15:clr>
            <a:srgbClr val="A4A3A4"/>
          </p15:clr>
        </p15:guide>
        <p15:guide id="5" pos="865">
          <p15:clr>
            <a:srgbClr val="A4A3A4"/>
          </p15:clr>
        </p15:guide>
        <p15:guide id="6" pos="5291">
          <p15:clr>
            <a:srgbClr val="A4A3A4"/>
          </p15:clr>
        </p15:guide>
        <p15:guide id="7" pos="2879">
          <p15:clr>
            <a:srgbClr val="A4A3A4"/>
          </p15:clr>
        </p15:guide>
        <p15:guide id="8" pos="55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BFEA"/>
    <a:srgbClr val="F26522"/>
    <a:srgbClr val="7DCD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60" autoAdjust="0"/>
    <p:restoredTop sz="93896" autoAdjust="0"/>
  </p:normalViewPr>
  <p:slideViewPr>
    <p:cSldViewPr snapToGrid="0" snapToObjects="1">
      <p:cViewPr varScale="1">
        <p:scale>
          <a:sx n="154" d="100"/>
          <a:sy n="154" d="100"/>
        </p:scale>
        <p:origin x="318" y="126"/>
      </p:cViewPr>
      <p:guideLst>
        <p:guide orient="horz" pos="711"/>
        <p:guide orient="horz" pos="239"/>
        <p:guide orient="horz" pos="2783"/>
        <p:guide orient="horz" pos="1026"/>
        <p:guide pos="865"/>
        <p:guide pos="5291"/>
        <p:guide pos="2879"/>
        <p:guide pos="5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80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4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presProps" Target="presProp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1B35D-A554-1C46-A8D1-9D72DD41DD25}" type="datetimeFigureOut">
              <a:rPr lang="en-US" smtClean="0"/>
              <a:t>5/8/2018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812B44-70AE-664D-804A-D050CCDBEB5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6980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FDA6A3-2602-4CE2-87F0-466C8B5B6D84}" type="datetimeFigureOut">
              <a:rPr lang="fi-FI" smtClean="0"/>
              <a:t>8.5.2018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F4E1A-FB5B-4976-9EB5-FEB432EE673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3588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07F9C-DAE7-41A3-B5E6-18CB3AF361F0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9237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F4E1A-FB5B-4976-9EB5-FEB432EE673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340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F4E1A-FB5B-4976-9EB5-FEB432EE673D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8668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F4E1A-FB5B-4976-9EB5-FEB432EE673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9469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F4E1A-FB5B-4976-9EB5-FEB432EE673D}" type="slidenum">
              <a:rPr lang="fi-FI" smtClean="0"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784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F4E1A-FB5B-4976-9EB5-FEB432EE673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7702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F4E1A-FB5B-4976-9EB5-FEB432EE673D}" type="slidenum">
              <a:rPr lang="fi-FI" smtClean="0"/>
              <a:t>30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187036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F4E1A-FB5B-4976-9EB5-FEB432EE673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498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F4E1A-FB5B-4976-9EB5-FEB432EE673D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1824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Kuvakaappaus keskustavisiokyselystä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F4E1A-FB5B-4976-9EB5-FEB432EE673D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88121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 smtClean="0"/>
              <a:t>Huom</a:t>
            </a:r>
            <a:r>
              <a:rPr lang="fi-FI" dirty="0" smtClean="0"/>
              <a:t>!</a:t>
            </a:r>
            <a:r>
              <a:rPr lang="fi-FI" baseline="0" dirty="0" smtClean="0"/>
              <a:t> </a:t>
            </a:r>
            <a:r>
              <a:rPr lang="fi-FI" dirty="0" err="1" smtClean="0"/>
              <a:t>Hämeenkadun</a:t>
            </a:r>
            <a:r>
              <a:rPr lang="fi-FI" dirty="0" smtClean="0"/>
              <a:t> kehittäminen aktiivisena.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F4E1A-FB5B-4976-9EB5-FEB432EE673D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0341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F4E1A-FB5B-4976-9EB5-FEB432EE673D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3341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F4E1A-FB5B-4976-9EB5-FEB432EE673D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8631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F4E1A-FB5B-4976-9EB5-FEB432EE673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24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F4E1A-FB5B-4976-9EB5-FEB432EE673D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19391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F4E1A-FB5B-4976-9EB5-FEB432EE673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400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inn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8" b="14292"/>
          <a:stretch/>
        </p:blipFill>
        <p:spPr>
          <a:xfrm>
            <a:off x="0" y="0"/>
            <a:ext cx="9144000" cy="43205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60" y="4547038"/>
            <a:ext cx="8524715" cy="192081"/>
          </a:xfrm>
        </p:spPr>
        <p:txBody>
          <a:bodyPr wrap="none"/>
          <a:lstStyle>
            <a:lvl1pPr algn="ctr">
              <a:lnSpc>
                <a:spcPts val="2000"/>
              </a:lnSpc>
              <a:defRPr sz="1600" b="0" i="0" baseline="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5" name="Picture 4" descr="TURKUABO_WHITE_IS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812" y="1337650"/>
            <a:ext cx="1119784" cy="192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18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sivun_kuva+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144000" cy="4266000"/>
          </a:xfrm>
          <a:blipFill rotWithShape="1">
            <a:blip r:embed="rId2"/>
            <a:srcRect/>
            <a:stretch>
              <a:fillRect t="-21446" b="-1749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</a:t>
            </a:r>
            <a:r>
              <a:rPr lang="en-US" dirty="0" smtClean="0"/>
              <a:t>25,4 </a:t>
            </a:r>
            <a:r>
              <a:rPr lang="en-US" dirty="0"/>
              <a:t>x </a:t>
            </a:r>
            <a:r>
              <a:rPr lang="en-US" dirty="0" smtClean="0"/>
              <a:t>15,8 </a:t>
            </a:r>
            <a:r>
              <a:rPr lang="en-US" dirty="0"/>
              <a:t>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105662" y="4468631"/>
            <a:ext cx="6626252" cy="674869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ct val="100000"/>
              </a:lnSpc>
              <a:spcAft>
                <a:spcPts val="0"/>
              </a:spcAft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8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smtClean="0"/>
              <a:t>Tähän lyhyt kuvateksti</a:t>
            </a:r>
            <a:endParaRPr lang="fi-FI" dirty="0"/>
          </a:p>
        </p:txBody>
      </p:sp>
      <p:pic>
        <p:nvPicPr>
          <p:cNvPr id="7" name="Picture 6" descr="TURKUABO_WHIT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4421230"/>
            <a:ext cx="1021572" cy="53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05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sivun_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144000" cy="5143500"/>
          </a:xfrm>
          <a:blipFill rotWithShape="1">
            <a:blip r:embed="rId2"/>
            <a:srcRect/>
            <a:stretch>
              <a:fillRect t="-17927" b="-15407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</a:t>
            </a:r>
            <a:r>
              <a:rPr lang="en-US" dirty="0" smtClean="0"/>
              <a:t>25,4 </a:t>
            </a:r>
            <a:r>
              <a:rPr lang="en-US" dirty="0"/>
              <a:t>x </a:t>
            </a:r>
            <a:r>
              <a:rPr lang="en-US" dirty="0" smtClean="0"/>
              <a:t>15,8 </a:t>
            </a:r>
            <a:r>
              <a:rPr lang="en-US" dirty="0"/>
              <a:t>cm</a:t>
            </a:r>
          </a:p>
        </p:txBody>
      </p:sp>
      <p:pic>
        <p:nvPicPr>
          <p:cNvPr id="7" name="Picture 6" descr="TURKUABO_WHIT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4421230"/>
            <a:ext cx="1021572" cy="53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79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URKUABO_WHITE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62" y="795806"/>
            <a:ext cx="1370090" cy="717808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84911" y="3893082"/>
            <a:ext cx="5902175" cy="69742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subtitle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84911" y="1801907"/>
            <a:ext cx="7733725" cy="1385387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207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1-palsta">
    <p:bg>
      <p:bgPr>
        <a:solidFill>
          <a:srgbClr val="F26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89" y="1376363"/>
            <a:ext cx="6734175" cy="304343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000">
              <a:spcAft>
                <a:spcPts val="6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</a:t>
            </a:r>
            <a:br>
              <a:rPr lang="fi-FI" dirty="0" smtClean="0"/>
            </a:br>
            <a:r>
              <a:rPr lang="fi-FI" dirty="0" smtClean="0"/>
              <a:t>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84911" y="379810"/>
            <a:ext cx="7412952" cy="74890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smtClean="0"/>
              <a:t>Sisällysluettelo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899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2-palstaa">
    <p:bg>
      <p:bgPr>
        <a:solidFill>
          <a:srgbClr val="7DCD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84911" y="379810"/>
            <a:ext cx="7412952" cy="74890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smtClean="0"/>
              <a:t>Sisällysluettelo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89" y="1376363"/>
            <a:ext cx="3306721" cy="304343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000">
              <a:spcAft>
                <a:spcPts val="600"/>
              </a:spcAft>
              <a:buFont typeface="+mj-lt"/>
              <a:buAutoNum type="arabicPeriod"/>
              <a:defRPr b="1" cap="none" baseline="0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110472" y="1376363"/>
            <a:ext cx="3187392" cy="304343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900">
              <a:spcAft>
                <a:spcPts val="6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val="2139733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463403" y="2121013"/>
            <a:ext cx="6031310" cy="1655030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700"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19910" y="2121012"/>
            <a:ext cx="1773017" cy="1087167"/>
          </a:xfrm>
          <a:prstGeom prst="rect">
            <a:avLst/>
          </a:prstGeom>
        </p:spPr>
        <p:txBody>
          <a:bodyPr anchor="t">
            <a:noAutofit/>
          </a:bodyPr>
          <a:lstStyle>
            <a:lvl1pPr algn="r">
              <a:lnSpc>
                <a:spcPts val="8500"/>
              </a:lnSpc>
              <a:spcAft>
                <a:spcPts val="0"/>
              </a:spcAft>
              <a:defRPr sz="8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 smtClean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47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+teksti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89" y="1376363"/>
            <a:ext cx="7104061" cy="3043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379810"/>
            <a:ext cx="7782839" cy="74890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066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ga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27423" y="1801906"/>
            <a:ext cx="8091213" cy="2408660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1700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527423" y="2256229"/>
            <a:ext cx="8091213" cy="1385387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smtClean="0"/>
              <a:t>Kiitos!</a:t>
            </a:r>
            <a:endParaRPr lang="en-US" dirty="0"/>
          </a:p>
        </p:txBody>
      </p:sp>
      <p:pic>
        <p:nvPicPr>
          <p:cNvPr id="2" name="Picture 1" descr="LILJA_VALKOINE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807" y="1103871"/>
            <a:ext cx="676860" cy="94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042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635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tsa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3" b="16901"/>
          <a:stretch/>
        </p:blipFill>
        <p:spPr>
          <a:xfrm>
            <a:off x="0" y="0"/>
            <a:ext cx="9144000" cy="43205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60" y="4547038"/>
            <a:ext cx="8524715" cy="192081"/>
          </a:xfrm>
        </p:spPr>
        <p:txBody>
          <a:bodyPr wrap="none"/>
          <a:lstStyle>
            <a:lvl1pPr algn="ctr">
              <a:lnSpc>
                <a:spcPts val="2000"/>
              </a:lnSpc>
              <a:defRPr sz="1600" b="0" i="0" baseline="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5" name="Picture 4" descr="TURKUABO_WHIT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60" y="2808528"/>
            <a:ext cx="2162363" cy="113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795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Osion_alku_valk_vaaka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2565000"/>
          </a:xfrm>
          <a:blipFill rotWithShape="1">
            <a:blip r:embed="rId2"/>
            <a:srcRect/>
            <a:stretch>
              <a:fillRect t="-3258" b="-3054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4911" y="3306448"/>
            <a:ext cx="7632950" cy="1456052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540000" indent="-180000">
              <a:lnSpc>
                <a:spcPts val="2200"/>
              </a:lnSpc>
              <a:buSzPct val="90000"/>
              <a:buFont typeface="Lucida Grande"/>
              <a:buChar char="-"/>
              <a:defRPr sz="17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84911" y="2820461"/>
            <a:ext cx="7632950" cy="4859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6" name="Picture 5" descr="TURKUABO_VAAKA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4421231"/>
            <a:ext cx="1023518" cy="53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69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6684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äliotsikko+teksti_bull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89" y="1376363"/>
            <a:ext cx="6734175" cy="3043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34541" indent="-134541">
              <a:buFont typeface="Arial"/>
              <a:buChar char="•"/>
              <a:defRPr/>
            </a:lvl1pPr>
            <a:lvl2pPr marL="405000" indent="-135000">
              <a:buFont typeface="Lucida Grande"/>
              <a:buChar char="–"/>
              <a:defRPr/>
            </a:lvl2pPr>
            <a:lvl3pPr marL="675000" indent="-135000">
              <a:buSzPct val="60000"/>
              <a:buFont typeface="Courier New"/>
              <a:buChar char="o"/>
              <a:defRPr/>
            </a:lvl3pPr>
            <a:lvl4pPr marL="945000" indent="-135000">
              <a:buSzPct val="100000"/>
              <a:buFont typeface="Lucida Grande"/>
              <a:buChar char="–"/>
              <a:defRPr/>
            </a:lvl4pPr>
            <a:lvl5pPr marL="1215000"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379810"/>
            <a:ext cx="7412952" cy="748904"/>
          </a:xfrm>
          <a:prstGeom prst="rect">
            <a:avLst/>
          </a:prstGeom>
        </p:spPr>
        <p:txBody>
          <a:bodyPr vert="horz" lIns="0" tIns="0" rIns="9144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2457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+teksti_bull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89" y="1376363"/>
            <a:ext cx="6734175" cy="3043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34541" indent="-134541">
              <a:buFont typeface="Arial"/>
              <a:buChar char="•"/>
              <a:defRPr/>
            </a:lvl1pPr>
            <a:lvl2pPr marL="405000" indent="-135000">
              <a:buFont typeface="Lucida Grande"/>
              <a:buChar char="–"/>
              <a:defRPr/>
            </a:lvl2pPr>
            <a:lvl3pPr marL="675000" indent="-135000">
              <a:buSzPct val="60000"/>
              <a:buFont typeface="Courier New"/>
              <a:buChar char="o"/>
              <a:defRPr/>
            </a:lvl3pPr>
            <a:lvl4pPr marL="945000" indent="-135000">
              <a:buSzPct val="100000"/>
              <a:buFont typeface="Lucida Grande"/>
              <a:buChar char="–"/>
              <a:defRPr/>
            </a:lvl4pPr>
            <a:lvl5pPr marL="1215000"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379810"/>
            <a:ext cx="7412952" cy="748904"/>
          </a:xfrm>
          <a:prstGeom prst="rect">
            <a:avLst/>
          </a:prstGeom>
        </p:spPr>
        <p:txBody>
          <a:bodyPr vert="horz" lIns="0" tIns="0" rIns="9144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6730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i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570413" y="379811"/>
            <a:ext cx="3829050" cy="1175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/>
            </a:lvl1pPr>
            <a:lvl2pPr marL="270000" indent="-135000">
              <a:buFont typeface="Arial"/>
              <a:buChar char="•"/>
              <a:defRPr/>
            </a:lvl2pPr>
            <a:lvl3pPr marL="432000" indent="-135000">
              <a:buSzPct val="100000"/>
              <a:buFont typeface="Lucida Grande"/>
              <a:buChar char="-"/>
              <a:defRPr/>
            </a:lvl3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379810"/>
            <a:ext cx="3463327" cy="74890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484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027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+teksti_bull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89" y="1376363"/>
            <a:ext cx="6734175" cy="3043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34541" indent="-134541">
              <a:buFont typeface="Arial"/>
              <a:buChar char="•"/>
              <a:defRPr/>
            </a:lvl1pPr>
            <a:lvl2pPr marL="405000" indent="-135000">
              <a:buFont typeface="Lucida Grande"/>
              <a:buChar char="–"/>
              <a:defRPr/>
            </a:lvl2pPr>
            <a:lvl3pPr marL="675000" indent="-135000">
              <a:buSzPct val="60000"/>
              <a:buFont typeface="Courier New"/>
              <a:buChar char="o"/>
              <a:defRPr/>
            </a:lvl3pPr>
            <a:lvl4pPr marL="945000" indent="-135000">
              <a:buSzPct val="100000"/>
              <a:buFont typeface="Lucida Grande"/>
              <a:buChar char="–"/>
              <a:defRPr/>
            </a:lvl4pPr>
            <a:lvl5pPr marL="1215000"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379810"/>
            <a:ext cx="7412952" cy="748904"/>
          </a:xfrm>
          <a:prstGeom prst="rect">
            <a:avLst/>
          </a:prstGeom>
        </p:spPr>
        <p:txBody>
          <a:bodyPr vert="horz" lIns="0" tIns="0" rIns="9144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6125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i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570413" y="379811"/>
            <a:ext cx="3829050" cy="1175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/>
            </a:lvl1pPr>
            <a:lvl2pPr marL="270000" indent="-135000">
              <a:buFont typeface="Arial"/>
              <a:buChar char="•"/>
              <a:defRPr/>
            </a:lvl2pPr>
            <a:lvl3pPr marL="432000" indent="-135000">
              <a:buSzPct val="100000"/>
              <a:buFont typeface="Lucida Grande"/>
              <a:buChar char="-"/>
              <a:defRPr/>
            </a:lvl3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379810"/>
            <a:ext cx="3463327" cy="74890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5488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D982250-7A77-47CD-BB41-6A2C5EB639B0}" type="datetime1">
              <a:rPr lang="fi-FI" smtClean="0">
                <a:solidFill>
                  <a:prstClr val="black"/>
                </a:solidFill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8.5.2018</a:t>
            </a:fld>
            <a:endParaRPr lang="fi-FI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AFB66E5-BB19-430C-9C81-BC5235C2CEB9}" type="slidenum">
              <a:rPr lang="fi-FI" smtClean="0">
                <a:solidFill>
                  <a:prstClr val="black"/>
                </a:solidFill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>
              <a:solidFill>
                <a:prstClr val="black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4106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79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urajoki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16" b="18934"/>
          <a:stretch/>
        </p:blipFill>
        <p:spPr>
          <a:xfrm>
            <a:off x="0" y="0"/>
            <a:ext cx="9144000" cy="43205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60" y="4547038"/>
            <a:ext cx="8524715" cy="192081"/>
          </a:xfrm>
        </p:spPr>
        <p:txBody>
          <a:bodyPr wrap="none"/>
          <a:lstStyle>
            <a:lvl1pPr algn="ctr">
              <a:lnSpc>
                <a:spcPts val="2000"/>
              </a:lnSpc>
              <a:defRPr sz="1600" b="0" i="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9240740" y="2108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TURKUABO_WHITE_IS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377" y="886177"/>
            <a:ext cx="1633825" cy="280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2992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+teksti_bull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89" y="1376363"/>
            <a:ext cx="6734175" cy="3043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34541" indent="-134541">
              <a:buFont typeface="Arial"/>
              <a:buChar char="•"/>
              <a:defRPr/>
            </a:lvl1pPr>
            <a:lvl2pPr marL="405000" indent="-135000">
              <a:buFont typeface="Lucida Grande"/>
              <a:buChar char="–"/>
              <a:defRPr/>
            </a:lvl2pPr>
            <a:lvl3pPr marL="675000" indent="-135000">
              <a:buSzPct val="60000"/>
              <a:buFont typeface="Courier New"/>
              <a:buChar char="o"/>
              <a:defRPr/>
            </a:lvl3pPr>
            <a:lvl4pPr marL="945000" indent="-135000">
              <a:buSzPct val="100000"/>
              <a:buFont typeface="Lucida Grande"/>
              <a:buChar char="–"/>
              <a:defRPr/>
            </a:lvl4pPr>
            <a:lvl5pPr marL="1215000"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379810"/>
            <a:ext cx="7412952" cy="748904"/>
          </a:xfrm>
          <a:prstGeom prst="rect">
            <a:avLst/>
          </a:prstGeom>
        </p:spPr>
        <p:txBody>
          <a:bodyPr vert="horz" lIns="0" tIns="0" rIns="9144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9629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i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570413" y="379811"/>
            <a:ext cx="3829050" cy="1175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/>
            </a:lvl1pPr>
            <a:lvl2pPr marL="270000" indent="-135000">
              <a:buFont typeface="Arial"/>
              <a:buChar char="•"/>
              <a:defRPr/>
            </a:lvl2pPr>
            <a:lvl3pPr marL="432000" indent="-135000">
              <a:buSzPct val="100000"/>
              <a:buFont typeface="Lucida Grande"/>
              <a:buChar char="-"/>
              <a:defRPr/>
            </a:lvl3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379810"/>
            <a:ext cx="3463327" cy="74890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9305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D982250-7A77-47CD-BB41-6A2C5EB639B0}" type="datetime1">
              <a:rPr lang="fi-FI" smtClean="0">
                <a:solidFill>
                  <a:prstClr val="black"/>
                </a:solidFill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8.5.2018</a:t>
            </a:fld>
            <a:endParaRPr lang="fi-FI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AFB66E5-BB19-430C-9C81-BC5235C2CEB9}" type="slidenum">
              <a:rPr lang="fi-FI" smtClean="0">
                <a:solidFill>
                  <a:prstClr val="black"/>
                </a:solidFill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>
              <a:solidFill>
                <a:prstClr val="black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0614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70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+teksti_bull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89" y="1376363"/>
            <a:ext cx="6734175" cy="3043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9388" indent="-179388">
              <a:buFont typeface="Arial"/>
              <a:buChar char="•"/>
              <a:defRPr/>
            </a:lvl1pPr>
            <a:lvl2pPr marL="540000" indent="-180000">
              <a:buFont typeface="Lucida Grande"/>
              <a:buChar char="–"/>
              <a:defRPr/>
            </a:lvl2pPr>
            <a:lvl3pPr marL="900000" indent="-180000">
              <a:buSzPct val="60000"/>
              <a:buFont typeface="Courier New"/>
              <a:buChar char="o"/>
              <a:defRPr/>
            </a:lvl3pPr>
            <a:lvl4pPr marL="1260000" indent="-180000">
              <a:buSzPct val="100000"/>
              <a:buFont typeface="Lucida Grande"/>
              <a:buChar char="–"/>
              <a:defRPr/>
            </a:lvl4pPr>
            <a:lvl5pPr marL="1620000"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379810"/>
            <a:ext cx="7412952" cy="748904"/>
          </a:xfrm>
          <a:prstGeom prst="rect">
            <a:avLst/>
          </a:prstGeom>
        </p:spPr>
        <p:txBody>
          <a:bodyPr vert="horz" lIns="0" tIns="0" rIns="91440" bIns="0" rtlCol="0" anchor="b">
            <a:no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7778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i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570413" y="379811"/>
            <a:ext cx="3829050" cy="1175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/>
            </a:lvl1pPr>
            <a:lvl2pPr marL="360000" indent="-180000">
              <a:buFont typeface="Arial"/>
              <a:buChar char="•"/>
              <a:defRPr/>
            </a:lvl2pPr>
            <a:lvl3pPr marL="576000" indent="-180000">
              <a:buSzPct val="100000"/>
              <a:buFont typeface="Lucida Grande"/>
              <a:buChar char="-"/>
              <a:defRPr/>
            </a:lvl3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379810"/>
            <a:ext cx="3463327" cy="74890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0869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5059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Osion_alku_valk_vaaka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2565000"/>
          </a:xfrm>
          <a:blipFill rotWithShape="1">
            <a:blip r:embed="rId2"/>
            <a:srcRect/>
            <a:stretch>
              <a:fillRect t="-3258" b="-3054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4911" y="3306448"/>
            <a:ext cx="7632950" cy="1456052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540000" indent="-180000">
              <a:lnSpc>
                <a:spcPts val="2200"/>
              </a:lnSpc>
              <a:buSzPct val="90000"/>
              <a:buFont typeface="Lucida Grande"/>
              <a:buChar char="-"/>
              <a:defRPr sz="17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84911" y="2820461"/>
            <a:ext cx="7632950" cy="4859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6" name="Picture 5" descr="TURKUABO_VAAKA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4421231"/>
            <a:ext cx="1023518" cy="53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3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llinen_väli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KUABO_WHITE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4421230"/>
            <a:ext cx="1021572" cy="535215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2565000"/>
          </a:xfrm>
          <a:blipFill rotWithShape="1">
            <a:blip r:embed="rId3"/>
            <a:srcRect/>
            <a:stretch>
              <a:fillRect t="-97483" b="-40389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463403" y="3249004"/>
            <a:ext cx="6031310" cy="919319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700"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9910" y="3249003"/>
            <a:ext cx="1773017" cy="9193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>
              <a:lnSpc>
                <a:spcPts val="8500"/>
              </a:lnSpc>
              <a:spcAft>
                <a:spcPts val="0"/>
              </a:spcAft>
              <a:buNone/>
              <a:defRPr sz="8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 smtClean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576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sin_vaak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KUABO_WHITE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4421230"/>
            <a:ext cx="1021572" cy="535215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2565000"/>
          </a:xfrm>
          <a:blipFill rotWithShape="1">
            <a:blip r:embed="rId3"/>
            <a:srcRect/>
            <a:stretch>
              <a:fillRect t="-109318" b="-25744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4911" y="3306448"/>
            <a:ext cx="7632950" cy="1456052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540000" indent="-180000">
              <a:lnSpc>
                <a:spcPts val="2200"/>
              </a:lnSpc>
              <a:buSzPct val="90000"/>
              <a:buFont typeface="Lucida Grande"/>
              <a:buChar char="-"/>
              <a:defRPr sz="17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884911" y="2820461"/>
            <a:ext cx="7632950" cy="4859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121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sion_alku_valk_vaaka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2565000"/>
          </a:xfrm>
          <a:blipFill rotWithShape="1">
            <a:blip r:embed="rId2"/>
            <a:srcRect/>
            <a:stretch>
              <a:fillRect t="-3258" b="-3054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4911" y="3306448"/>
            <a:ext cx="7632950" cy="1456052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540000" indent="-180000">
              <a:lnSpc>
                <a:spcPts val="2200"/>
              </a:lnSpc>
              <a:buSzPct val="90000"/>
              <a:buFont typeface="Lucida Grande"/>
              <a:buChar char="-"/>
              <a:defRPr sz="17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84911" y="2820461"/>
            <a:ext cx="7632950" cy="4859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6" name="Picture 5" descr="TURKUABO_VAAKA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4421231"/>
            <a:ext cx="1023518" cy="53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93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orans_pystykuva">
    <p:bg>
      <p:bgPr>
        <a:solidFill>
          <a:srgbClr val="F26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570414" y="0"/>
            <a:ext cx="4573587" cy="5143500"/>
          </a:xfrm>
          <a:blipFill rotWithShape="1">
            <a:blip r:embed="rId2"/>
            <a:srcRect/>
            <a:stretch>
              <a:fillRect t="-20531" b="-12849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12,7 x 19,05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67197" y="2809656"/>
            <a:ext cx="3511708" cy="1456711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667197" y="1376358"/>
            <a:ext cx="3511708" cy="127529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7" name="Picture 6" descr="TURKUABO_WHIT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4421230"/>
            <a:ext cx="1021572" cy="53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12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valk_pysty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570414" y="0"/>
            <a:ext cx="4573587" cy="5143500"/>
          </a:xfrm>
          <a:blipFill rotWithShape="1">
            <a:blip r:embed="rId2"/>
            <a:srcRect/>
            <a:stretch>
              <a:fillRect t="-20531" b="-12849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12,7 x 19,05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67197" y="2809656"/>
            <a:ext cx="3511708" cy="1456711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667197" y="1376358"/>
            <a:ext cx="3511708" cy="127529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7" name="Picture 6" descr="TURKUABO_VAAKA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4421231"/>
            <a:ext cx="1023518" cy="53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754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sion_alku_valk_kaksi_kuva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570412" y="312964"/>
            <a:ext cx="4140000" cy="2160000"/>
          </a:xfrm>
          <a:blipFill rotWithShape="1">
            <a:blip r:embed="rId2"/>
            <a:srcRect/>
            <a:stretch>
              <a:fillRect t="-50014" b="-41652"/>
            </a:stretch>
          </a:blipFill>
        </p:spPr>
        <p:txBody>
          <a:bodyPr tIns="360000" bIns="93600" anchor="b">
            <a:normAutofit/>
          </a:bodyPr>
          <a:lstStyle>
            <a:lvl1pPr marL="0" indent="0" algn="ctr">
              <a:lnSpc>
                <a:spcPts val="1800"/>
              </a:lnSpc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Kuvakoko 11,5 x 8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67197" y="2809656"/>
            <a:ext cx="3511708" cy="1456711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667197" y="1376358"/>
            <a:ext cx="3511708" cy="127529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4570412" y="2648436"/>
            <a:ext cx="4140000" cy="2160000"/>
          </a:xfrm>
          <a:blipFill rotWithShape="1">
            <a:blip r:embed="rId3"/>
            <a:srcRect/>
            <a:stretch>
              <a:fillRect t="-20915" b="-12601"/>
            </a:stretch>
          </a:blipFill>
        </p:spPr>
        <p:txBody>
          <a:bodyPr tIns="360000" bIns="93600" anchor="b">
            <a:normAutofit/>
          </a:bodyPr>
          <a:lstStyle>
            <a:lvl1pPr marL="0" indent="0" algn="ctr">
              <a:lnSpc>
                <a:spcPts val="1800"/>
              </a:lnSpc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Kuvakoko 11,5 x 8 cm</a:t>
            </a:r>
          </a:p>
        </p:txBody>
      </p:sp>
      <p:pic>
        <p:nvPicPr>
          <p:cNvPr id="7" name="Picture 6" descr="TURKUABO_VAAKA-0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4421231"/>
            <a:ext cx="1023518" cy="53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17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3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pn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379388"/>
            <a:ext cx="6733382" cy="3041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910" y="386408"/>
            <a:ext cx="7412159" cy="741567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59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86" r:id="rId2"/>
    <p:sldLayoutId id="2147483688" r:id="rId3"/>
    <p:sldLayoutId id="2147483678" r:id="rId4"/>
    <p:sldLayoutId id="2147483689" r:id="rId5"/>
    <p:sldLayoutId id="2147483680" r:id="rId6"/>
    <p:sldLayoutId id="2147483681" r:id="rId7"/>
    <p:sldLayoutId id="2147483690" r:id="rId8"/>
    <p:sldLayoutId id="2147483682" r:id="rId9"/>
    <p:sldLayoutId id="2147483685" r:id="rId10"/>
    <p:sldLayoutId id="2147483691" r:id="rId11"/>
  </p:sldLayoutIdLst>
  <p:txStyles>
    <p:titleStyle>
      <a:lvl1pPr algn="l" defTabSz="457200" rtl="0" eaLnBrk="1" latinLnBrk="0" hangingPunct="1">
        <a:lnSpc>
          <a:spcPts val="3300"/>
        </a:lnSpc>
        <a:spcBef>
          <a:spcPct val="0"/>
        </a:spcBef>
        <a:buNone/>
        <a:defRPr sz="3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177800" indent="-1778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•"/>
        <a:defRPr sz="1700" kern="1200">
          <a:solidFill>
            <a:schemeClr val="tx1"/>
          </a:solidFill>
          <a:latin typeface="Arial"/>
          <a:ea typeface="+mn-ea"/>
          <a:cs typeface="Arial"/>
        </a:defRPr>
      </a:lvl1pPr>
      <a:lvl2pPr marL="54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2pPr>
      <a:lvl3pPr marL="90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60000"/>
        <a:buFont typeface="Courier New"/>
        <a:buChar char="o"/>
        <a:defRPr sz="1700" kern="1200">
          <a:solidFill>
            <a:schemeClr val="tx1"/>
          </a:solidFill>
          <a:latin typeface="Arial"/>
          <a:ea typeface="+mn-ea"/>
          <a:cs typeface="Arial"/>
        </a:defRPr>
      </a:lvl3pPr>
      <a:lvl4pPr marL="126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100000"/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4pPr>
      <a:lvl5pPr marL="162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911" y="379811"/>
            <a:ext cx="7412952" cy="74890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379388"/>
            <a:ext cx="6733382" cy="30418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pic>
        <p:nvPicPr>
          <p:cNvPr id="6" name="Picture 5" descr="TURKUABO_WHITE-01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4421230"/>
            <a:ext cx="1021572" cy="53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72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3" r:id="rId2"/>
    <p:sldLayoutId id="2147483664" r:id="rId3"/>
    <p:sldLayoutId id="2147483656" r:id="rId4"/>
    <p:sldLayoutId id="2147483657" r:id="rId5"/>
    <p:sldLayoutId id="2147483661" r:id="rId6"/>
    <p:sldLayoutId id="2147483662" r:id="rId7"/>
    <p:sldLayoutId id="2147483692" r:id="rId8"/>
    <p:sldLayoutId id="2147483696" r:id="rId9"/>
  </p:sldLayoutIdLst>
  <p:txStyles>
    <p:titleStyle>
      <a:lvl1pPr algn="l" defTabSz="457200" rtl="0" eaLnBrk="1" latinLnBrk="0" hangingPunct="1">
        <a:lnSpc>
          <a:spcPts val="3300"/>
        </a:lnSpc>
        <a:spcBef>
          <a:spcPct val="0"/>
        </a:spcBef>
        <a:buNone/>
        <a:defRPr sz="3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None/>
        <a:defRPr sz="1700" kern="1200">
          <a:solidFill>
            <a:schemeClr val="tx1"/>
          </a:solidFill>
          <a:latin typeface="Arial"/>
          <a:ea typeface="+mn-ea"/>
          <a:cs typeface="Arial"/>
        </a:defRPr>
      </a:lvl1pPr>
      <a:lvl2pPr marL="144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•"/>
        <a:defRPr sz="1700" kern="1200">
          <a:solidFill>
            <a:schemeClr val="tx1"/>
          </a:solidFill>
          <a:latin typeface="Arial"/>
          <a:ea typeface="+mn-ea"/>
          <a:cs typeface="Arial"/>
        </a:defRPr>
      </a:lvl2pPr>
      <a:lvl3pPr marL="54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3pPr>
      <a:lvl4pPr marL="90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60000"/>
        <a:buFont typeface="Courier New"/>
        <a:buChar char="o"/>
        <a:defRPr sz="1700" kern="1200">
          <a:solidFill>
            <a:schemeClr val="tx1"/>
          </a:solidFill>
          <a:latin typeface="Arial"/>
          <a:ea typeface="+mn-ea"/>
          <a:cs typeface="Arial"/>
        </a:defRPr>
      </a:lvl4pPr>
      <a:lvl5pPr marL="126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720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RKUABO_VAAKA-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4469559"/>
            <a:ext cx="1241463" cy="48688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379388"/>
            <a:ext cx="6733382" cy="3041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910" y="386408"/>
            <a:ext cx="7412159" cy="741567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243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1" r:id="rId3"/>
  </p:sldLayoutIdLst>
  <p:timing>
    <p:tnLst>
      <p:par>
        <p:cTn id="1" dur="indefinite" restart="never" nodeType="tmRoot"/>
      </p:par>
    </p:tnLst>
  </p:timing>
  <p:txStyles>
    <p:titleStyle>
      <a:lvl1pPr algn="l" defTabSz="342900" rtl="0" eaLnBrk="1" latinLnBrk="0" hangingPunct="1">
        <a:lnSpc>
          <a:spcPts val="2475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33350" indent="-133350" algn="l" defTabSz="342900" rtl="0" eaLnBrk="1" latinLnBrk="0" hangingPunct="1">
        <a:lnSpc>
          <a:spcPts val="1575"/>
        </a:lnSpc>
        <a:spcBef>
          <a:spcPts val="0"/>
        </a:spcBef>
        <a:spcAft>
          <a:spcPts val="900"/>
        </a:spcAft>
        <a:buFont typeface="Arial"/>
        <a:buChar char="•"/>
        <a:defRPr sz="1350" kern="1200">
          <a:solidFill>
            <a:schemeClr val="tx1"/>
          </a:solidFill>
          <a:latin typeface="Arial"/>
          <a:ea typeface="+mn-ea"/>
          <a:cs typeface="Arial"/>
        </a:defRPr>
      </a:lvl1pPr>
      <a:lvl2pPr marL="432000" indent="-135000" algn="l" defTabSz="342900" rtl="0" eaLnBrk="1" latinLnBrk="0" hangingPunct="1">
        <a:lnSpc>
          <a:spcPts val="1575"/>
        </a:lnSpc>
        <a:spcBef>
          <a:spcPts val="0"/>
        </a:spcBef>
        <a:spcAft>
          <a:spcPts val="900"/>
        </a:spcAft>
        <a:buFont typeface="Lucida Grande"/>
        <a:buChar char="–"/>
        <a:defRPr sz="1350" kern="1200">
          <a:solidFill>
            <a:schemeClr val="tx1"/>
          </a:solidFill>
          <a:latin typeface="Arial"/>
          <a:ea typeface="+mn-ea"/>
          <a:cs typeface="Arial"/>
        </a:defRPr>
      </a:lvl2pPr>
      <a:lvl3pPr marL="702000" indent="-135000" algn="l" defTabSz="342900" rtl="0" eaLnBrk="1" latinLnBrk="0" hangingPunct="1">
        <a:lnSpc>
          <a:spcPts val="1575"/>
        </a:lnSpc>
        <a:spcBef>
          <a:spcPts val="0"/>
        </a:spcBef>
        <a:spcAft>
          <a:spcPts val="900"/>
        </a:spcAft>
        <a:buSzPct val="60000"/>
        <a:buFont typeface="Courier New"/>
        <a:buChar char="o"/>
        <a:defRPr sz="1350" kern="1200">
          <a:solidFill>
            <a:schemeClr val="tx1"/>
          </a:solidFill>
          <a:latin typeface="Arial"/>
          <a:ea typeface="+mn-ea"/>
          <a:cs typeface="Arial"/>
        </a:defRPr>
      </a:lvl3pPr>
      <a:lvl4pPr marL="972000" indent="-135000" algn="l" defTabSz="342900" rtl="0" eaLnBrk="1" latinLnBrk="0" hangingPunct="1">
        <a:lnSpc>
          <a:spcPts val="1575"/>
        </a:lnSpc>
        <a:spcBef>
          <a:spcPts val="0"/>
        </a:spcBef>
        <a:spcAft>
          <a:spcPts val="900"/>
        </a:spcAft>
        <a:buSzPct val="100000"/>
        <a:buFont typeface="Lucida Grande"/>
        <a:buChar char="–"/>
        <a:defRPr sz="1350" kern="1200">
          <a:solidFill>
            <a:schemeClr val="tx1"/>
          </a:solidFill>
          <a:latin typeface="Arial"/>
          <a:ea typeface="+mn-ea"/>
          <a:cs typeface="Arial"/>
        </a:defRPr>
      </a:lvl4pPr>
      <a:lvl5pPr marL="1242000" indent="-135000" algn="l" defTabSz="342900" rtl="0" eaLnBrk="1" latinLnBrk="0" hangingPunct="1">
        <a:lnSpc>
          <a:spcPts val="1575"/>
        </a:lnSpc>
        <a:spcBef>
          <a:spcPts val="0"/>
        </a:spcBef>
        <a:spcAft>
          <a:spcPts val="900"/>
        </a:spcAft>
        <a:buFont typeface="Lucida Grande"/>
        <a:buChar char="-"/>
        <a:defRPr sz="1350" kern="1200">
          <a:solidFill>
            <a:schemeClr val="tx1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RKUABO_VAAKA-0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4469559"/>
            <a:ext cx="1241463" cy="48688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379388"/>
            <a:ext cx="6733382" cy="3041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910" y="386408"/>
            <a:ext cx="7412159" cy="741567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480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</p:sldLayoutIdLst>
  <p:timing>
    <p:tnLst>
      <p:par>
        <p:cTn id="1" dur="indefinite" restart="never" nodeType="tmRoot"/>
      </p:par>
    </p:tnLst>
  </p:timing>
  <p:txStyles>
    <p:titleStyle>
      <a:lvl1pPr algn="l" defTabSz="342900" rtl="0" eaLnBrk="1" latinLnBrk="0" hangingPunct="1">
        <a:lnSpc>
          <a:spcPts val="2475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33350" indent="-133350" algn="l" defTabSz="342900" rtl="0" eaLnBrk="1" latinLnBrk="0" hangingPunct="1">
        <a:lnSpc>
          <a:spcPts val="1575"/>
        </a:lnSpc>
        <a:spcBef>
          <a:spcPts val="0"/>
        </a:spcBef>
        <a:spcAft>
          <a:spcPts val="900"/>
        </a:spcAft>
        <a:buFont typeface="Arial"/>
        <a:buChar char="•"/>
        <a:defRPr sz="1350" kern="1200">
          <a:solidFill>
            <a:schemeClr val="tx1"/>
          </a:solidFill>
          <a:latin typeface="Arial"/>
          <a:ea typeface="+mn-ea"/>
          <a:cs typeface="Arial"/>
        </a:defRPr>
      </a:lvl1pPr>
      <a:lvl2pPr marL="432000" indent="-135000" algn="l" defTabSz="342900" rtl="0" eaLnBrk="1" latinLnBrk="0" hangingPunct="1">
        <a:lnSpc>
          <a:spcPts val="1575"/>
        </a:lnSpc>
        <a:spcBef>
          <a:spcPts val="0"/>
        </a:spcBef>
        <a:spcAft>
          <a:spcPts val="900"/>
        </a:spcAft>
        <a:buFont typeface="Lucida Grande"/>
        <a:buChar char="–"/>
        <a:defRPr sz="1350" kern="1200">
          <a:solidFill>
            <a:schemeClr val="tx1"/>
          </a:solidFill>
          <a:latin typeface="Arial"/>
          <a:ea typeface="+mn-ea"/>
          <a:cs typeface="Arial"/>
        </a:defRPr>
      </a:lvl2pPr>
      <a:lvl3pPr marL="702000" indent="-135000" algn="l" defTabSz="342900" rtl="0" eaLnBrk="1" latinLnBrk="0" hangingPunct="1">
        <a:lnSpc>
          <a:spcPts val="1575"/>
        </a:lnSpc>
        <a:spcBef>
          <a:spcPts val="0"/>
        </a:spcBef>
        <a:spcAft>
          <a:spcPts val="900"/>
        </a:spcAft>
        <a:buSzPct val="60000"/>
        <a:buFont typeface="Courier New"/>
        <a:buChar char="o"/>
        <a:defRPr sz="1350" kern="1200">
          <a:solidFill>
            <a:schemeClr val="tx1"/>
          </a:solidFill>
          <a:latin typeface="Arial"/>
          <a:ea typeface="+mn-ea"/>
          <a:cs typeface="Arial"/>
        </a:defRPr>
      </a:lvl3pPr>
      <a:lvl4pPr marL="972000" indent="-135000" algn="l" defTabSz="342900" rtl="0" eaLnBrk="1" latinLnBrk="0" hangingPunct="1">
        <a:lnSpc>
          <a:spcPts val="1575"/>
        </a:lnSpc>
        <a:spcBef>
          <a:spcPts val="0"/>
        </a:spcBef>
        <a:spcAft>
          <a:spcPts val="900"/>
        </a:spcAft>
        <a:buSzPct val="100000"/>
        <a:buFont typeface="Lucida Grande"/>
        <a:buChar char="–"/>
        <a:defRPr sz="1350" kern="1200">
          <a:solidFill>
            <a:schemeClr val="tx1"/>
          </a:solidFill>
          <a:latin typeface="Arial"/>
          <a:ea typeface="+mn-ea"/>
          <a:cs typeface="Arial"/>
        </a:defRPr>
      </a:lvl4pPr>
      <a:lvl5pPr marL="1242000" indent="-135000" algn="l" defTabSz="342900" rtl="0" eaLnBrk="1" latinLnBrk="0" hangingPunct="1">
        <a:lnSpc>
          <a:spcPts val="1575"/>
        </a:lnSpc>
        <a:spcBef>
          <a:spcPts val="0"/>
        </a:spcBef>
        <a:spcAft>
          <a:spcPts val="900"/>
        </a:spcAft>
        <a:buFont typeface="Lucida Grande"/>
        <a:buChar char="-"/>
        <a:defRPr sz="1350" kern="1200">
          <a:solidFill>
            <a:schemeClr val="tx1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RKUABO_VAAKA-0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4469559"/>
            <a:ext cx="1241463" cy="48688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379388"/>
            <a:ext cx="6733382" cy="3041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910" y="386408"/>
            <a:ext cx="7412159" cy="741567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47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</p:sldLayoutIdLst>
  <p:timing>
    <p:tnLst>
      <p:par>
        <p:cTn id="1" dur="indefinite" restart="never" nodeType="tmRoot"/>
      </p:par>
    </p:tnLst>
  </p:timing>
  <p:txStyles>
    <p:titleStyle>
      <a:lvl1pPr algn="l" defTabSz="342900" rtl="0" eaLnBrk="1" latinLnBrk="0" hangingPunct="1">
        <a:lnSpc>
          <a:spcPts val="2475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33350" indent="-133350" algn="l" defTabSz="342900" rtl="0" eaLnBrk="1" latinLnBrk="0" hangingPunct="1">
        <a:lnSpc>
          <a:spcPts val="1575"/>
        </a:lnSpc>
        <a:spcBef>
          <a:spcPts val="0"/>
        </a:spcBef>
        <a:spcAft>
          <a:spcPts val="900"/>
        </a:spcAft>
        <a:buFont typeface="Arial"/>
        <a:buChar char="•"/>
        <a:defRPr sz="1350" kern="1200">
          <a:solidFill>
            <a:schemeClr val="tx1"/>
          </a:solidFill>
          <a:latin typeface="Arial"/>
          <a:ea typeface="+mn-ea"/>
          <a:cs typeface="Arial"/>
        </a:defRPr>
      </a:lvl1pPr>
      <a:lvl2pPr marL="432000" indent="-135000" algn="l" defTabSz="342900" rtl="0" eaLnBrk="1" latinLnBrk="0" hangingPunct="1">
        <a:lnSpc>
          <a:spcPts val="1575"/>
        </a:lnSpc>
        <a:spcBef>
          <a:spcPts val="0"/>
        </a:spcBef>
        <a:spcAft>
          <a:spcPts val="900"/>
        </a:spcAft>
        <a:buFont typeface="Lucida Grande"/>
        <a:buChar char="–"/>
        <a:defRPr sz="1350" kern="1200">
          <a:solidFill>
            <a:schemeClr val="tx1"/>
          </a:solidFill>
          <a:latin typeface="Arial"/>
          <a:ea typeface="+mn-ea"/>
          <a:cs typeface="Arial"/>
        </a:defRPr>
      </a:lvl2pPr>
      <a:lvl3pPr marL="702000" indent="-135000" algn="l" defTabSz="342900" rtl="0" eaLnBrk="1" latinLnBrk="0" hangingPunct="1">
        <a:lnSpc>
          <a:spcPts val="1575"/>
        </a:lnSpc>
        <a:spcBef>
          <a:spcPts val="0"/>
        </a:spcBef>
        <a:spcAft>
          <a:spcPts val="900"/>
        </a:spcAft>
        <a:buSzPct val="60000"/>
        <a:buFont typeface="Courier New"/>
        <a:buChar char="o"/>
        <a:defRPr sz="1350" kern="1200">
          <a:solidFill>
            <a:schemeClr val="tx1"/>
          </a:solidFill>
          <a:latin typeface="Arial"/>
          <a:ea typeface="+mn-ea"/>
          <a:cs typeface="Arial"/>
        </a:defRPr>
      </a:lvl3pPr>
      <a:lvl4pPr marL="972000" indent="-135000" algn="l" defTabSz="342900" rtl="0" eaLnBrk="1" latinLnBrk="0" hangingPunct="1">
        <a:lnSpc>
          <a:spcPts val="1575"/>
        </a:lnSpc>
        <a:spcBef>
          <a:spcPts val="0"/>
        </a:spcBef>
        <a:spcAft>
          <a:spcPts val="900"/>
        </a:spcAft>
        <a:buSzPct val="100000"/>
        <a:buFont typeface="Lucida Grande"/>
        <a:buChar char="–"/>
        <a:defRPr sz="1350" kern="1200">
          <a:solidFill>
            <a:schemeClr val="tx1"/>
          </a:solidFill>
          <a:latin typeface="Arial"/>
          <a:ea typeface="+mn-ea"/>
          <a:cs typeface="Arial"/>
        </a:defRPr>
      </a:lvl4pPr>
      <a:lvl5pPr marL="1242000" indent="-135000" algn="l" defTabSz="342900" rtl="0" eaLnBrk="1" latinLnBrk="0" hangingPunct="1">
        <a:lnSpc>
          <a:spcPts val="1575"/>
        </a:lnSpc>
        <a:spcBef>
          <a:spcPts val="0"/>
        </a:spcBef>
        <a:spcAft>
          <a:spcPts val="900"/>
        </a:spcAft>
        <a:buFont typeface="Lucida Grande"/>
        <a:buChar char="-"/>
        <a:defRPr sz="1350" kern="1200">
          <a:solidFill>
            <a:schemeClr val="tx1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URKUABO_VAAKA-0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4421231"/>
            <a:ext cx="1023518" cy="53521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379388"/>
            <a:ext cx="6733382" cy="3041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910" y="386408"/>
            <a:ext cx="7412159" cy="741567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pic>
        <p:nvPicPr>
          <p:cNvPr id="5" name="Picture 4" descr="TURKUABO_VAAKA-01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6" y="5959412"/>
            <a:ext cx="1241463" cy="649182"/>
          </a:xfrm>
          <a:prstGeom prst="rect">
            <a:avLst/>
          </a:prstGeom>
        </p:spPr>
      </p:pic>
      <p:pic>
        <p:nvPicPr>
          <p:cNvPr id="8" name="Picture 7" descr="TURKUABO_VAAKA-01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06" y="6111812"/>
            <a:ext cx="1241463" cy="649182"/>
          </a:xfrm>
          <a:prstGeom prst="rect">
            <a:avLst/>
          </a:prstGeom>
        </p:spPr>
      </p:pic>
      <p:pic>
        <p:nvPicPr>
          <p:cNvPr id="9" name="Picture 8" descr="TURKUABO_VAAKA-01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06" y="6264212"/>
            <a:ext cx="1241463" cy="64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146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ts val="33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77800" indent="-1778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•"/>
        <a:defRPr sz="1700" kern="1200">
          <a:solidFill>
            <a:schemeClr val="tx1"/>
          </a:solidFill>
          <a:latin typeface="Arial"/>
          <a:ea typeface="+mn-ea"/>
          <a:cs typeface="Arial"/>
        </a:defRPr>
      </a:lvl1pPr>
      <a:lvl2pPr marL="576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2pPr>
      <a:lvl3pPr marL="936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60000"/>
        <a:buFont typeface="Courier New"/>
        <a:buChar char="o"/>
        <a:defRPr sz="1700" kern="1200">
          <a:solidFill>
            <a:schemeClr val="tx1"/>
          </a:solidFill>
          <a:latin typeface="Arial"/>
          <a:ea typeface="+mn-ea"/>
          <a:cs typeface="Arial"/>
        </a:defRPr>
      </a:lvl3pPr>
      <a:lvl4pPr marL="1296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100000"/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4pPr>
      <a:lvl5pPr marL="1656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4.png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reports/b9cb9579-568a-4f59-a765-d16b03e13d6f/ReportSection?pbi_source=PowerPoin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686"/>
          <p:cNvPicPr>
            <a:picLocks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extLst/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96126" y="1887819"/>
            <a:ext cx="7733725" cy="1385387"/>
          </a:xfrm>
        </p:spPr>
        <p:txBody>
          <a:bodyPr/>
          <a:lstStyle/>
          <a:p>
            <a:r>
              <a:rPr lang="fi-FI" sz="4600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Keskustan kehittäminen</a:t>
            </a:r>
            <a:r>
              <a:rPr lang="fi-FI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i-FI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i-FI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-kärkihanke</a:t>
            </a:r>
            <a:endParaRPr lang="fi-FI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ubtitle 1"/>
          <p:cNvSpPr txBox="1">
            <a:spLocks/>
          </p:cNvSpPr>
          <p:nvPr/>
        </p:nvSpPr>
        <p:spPr>
          <a:xfrm>
            <a:off x="2597589" y="3960006"/>
            <a:ext cx="5902175" cy="6974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  <a:defRPr sz="17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Font typeface="Lucida Grande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SzPct val="60000"/>
              <a:buFont typeface="Courier New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i-FI" sz="1400" b="1" i="1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Timo Hintsanen </a:t>
            </a:r>
            <a:r>
              <a:rPr lang="fi-FI" sz="1400" b="1" i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fi-FI" sz="1400" b="1" i="1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.5.2018 </a:t>
            </a:r>
            <a:endParaRPr lang="fi-FI" sz="1400" b="1" i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88" y="4129391"/>
            <a:ext cx="1184065" cy="83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63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686"/>
          <p:cNvPicPr>
            <a:picLocks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brigh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extLst/>
        </p:spPr>
      </p:pic>
      <p:sp>
        <p:nvSpPr>
          <p:cNvPr id="4" name="Otsikko 3"/>
          <p:cNvSpPr>
            <a:spLocks noGrp="1"/>
          </p:cNvSpPr>
          <p:nvPr>
            <p:ph type="ctrTitle"/>
          </p:nvPr>
        </p:nvSpPr>
        <p:spPr>
          <a:xfrm>
            <a:off x="1247098" y="376393"/>
            <a:ext cx="6858018" cy="1655030"/>
          </a:xfrm>
        </p:spPr>
        <p:txBody>
          <a:bodyPr/>
          <a:lstStyle/>
          <a:p>
            <a:r>
              <a:rPr lang="fi-FI" dirty="0" smtClean="0">
                <a:solidFill>
                  <a:schemeClr val="bg1"/>
                </a:solidFill>
              </a:rPr>
              <a:t>Yleislinjaus jatkosta:</a:t>
            </a:r>
            <a:br>
              <a:rPr lang="fi-FI" dirty="0" smtClean="0">
                <a:solidFill>
                  <a:schemeClr val="bg1"/>
                </a:solidFill>
              </a:rPr>
            </a:br>
            <a:r>
              <a:rPr lang="fi-FI" dirty="0" smtClean="0">
                <a:solidFill>
                  <a:schemeClr val="bg1"/>
                </a:solidFill>
              </a:rPr>
              <a:t/>
            </a:r>
            <a:br>
              <a:rPr lang="fi-FI" dirty="0" smtClean="0">
                <a:solidFill>
                  <a:schemeClr val="bg1"/>
                </a:solidFill>
              </a:rPr>
            </a:br>
            <a:r>
              <a:rPr lang="fi-FI" i="1" dirty="0" smtClean="0">
                <a:solidFill>
                  <a:schemeClr val="bg1"/>
                </a:solidFill>
              </a:rPr>
              <a:t/>
            </a:r>
            <a:br>
              <a:rPr lang="fi-FI" i="1" dirty="0" smtClean="0">
                <a:solidFill>
                  <a:schemeClr val="bg1"/>
                </a:solidFill>
              </a:rPr>
            </a:br>
            <a:r>
              <a:rPr lang="fi-FI" sz="2800" i="1" dirty="0" smtClean="0">
                <a:solidFill>
                  <a:schemeClr val="bg1"/>
                </a:solidFill>
              </a:rPr>
              <a:t>” Keskustan kärkihanke ohjaa </a:t>
            </a:r>
            <a:r>
              <a:rPr lang="fi-FI" sz="2800" i="1" dirty="0">
                <a:solidFill>
                  <a:schemeClr val="bg1"/>
                </a:solidFill>
              </a:rPr>
              <a:t>kulloinkin toimivaltaisen toimielimen ja viranhaltijan valmistelua ja päätöksentekoa.</a:t>
            </a:r>
            <a:r>
              <a:rPr lang="fi-FI" sz="2800" i="1" dirty="0" smtClean="0">
                <a:solidFill>
                  <a:schemeClr val="bg1"/>
                </a:solidFill>
              </a:rPr>
              <a:t>”</a:t>
            </a:r>
            <a:endParaRPr lang="fi-FI" sz="2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52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686"/>
          <p:cNvPicPr>
            <a:picLocks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extLst/>
        </p:spPr>
      </p:pic>
      <p:sp>
        <p:nvSpPr>
          <p:cNvPr id="4" name="Otsikko 3"/>
          <p:cNvSpPr>
            <a:spLocks noGrp="1"/>
          </p:cNvSpPr>
          <p:nvPr>
            <p:ph type="ctrTitle"/>
          </p:nvPr>
        </p:nvSpPr>
        <p:spPr>
          <a:xfrm>
            <a:off x="1331880" y="916720"/>
            <a:ext cx="6606774" cy="1655030"/>
          </a:xfrm>
        </p:spPr>
        <p:txBody>
          <a:bodyPr/>
          <a:lstStyle/>
          <a:p>
            <a:r>
              <a:rPr lang="fi-FI" sz="8800" dirty="0" smtClean="0">
                <a:solidFill>
                  <a:schemeClr val="bg1"/>
                </a:solidFill>
              </a:rPr>
              <a:t>10</a:t>
            </a:r>
            <a:r>
              <a:rPr lang="fi-FI" sz="6000" dirty="0" smtClean="0">
                <a:solidFill>
                  <a:schemeClr val="bg1"/>
                </a:solidFill>
              </a:rPr>
              <a:t> </a:t>
            </a:r>
            <a:br>
              <a:rPr lang="fi-FI" sz="6000" dirty="0" smtClean="0">
                <a:solidFill>
                  <a:schemeClr val="bg1"/>
                </a:solidFill>
              </a:rPr>
            </a:br>
            <a:r>
              <a:rPr lang="fi-FI" dirty="0" smtClean="0">
                <a:solidFill>
                  <a:schemeClr val="bg1"/>
                </a:solidFill>
              </a:rPr>
              <a:t>ensimmäistä toimenpidettä</a:t>
            </a:r>
            <a:br>
              <a:rPr lang="fi-FI" dirty="0" smtClean="0">
                <a:solidFill>
                  <a:schemeClr val="bg1"/>
                </a:solidFill>
              </a:rPr>
            </a:br>
            <a:r>
              <a:rPr lang="fi-FI" dirty="0">
                <a:solidFill>
                  <a:schemeClr val="bg1"/>
                </a:solidFill>
              </a:rPr>
              <a:t/>
            </a:r>
            <a:br>
              <a:rPr lang="fi-FI" dirty="0">
                <a:solidFill>
                  <a:schemeClr val="bg1"/>
                </a:solidFill>
              </a:rPr>
            </a:br>
            <a:r>
              <a:rPr lang="fi-FI" sz="1800" dirty="0" smtClean="0">
                <a:solidFill>
                  <a:schemeClr val="bg1"/>
                </a:solidFill>
              </a:rPr>
              <a:t/>
            </a:r>
            <a:br>
              <a:rPr lang="fi-FI" sz="1800" dirty="0" smtClean="0">
                <a:solidFill>
                  <a:schemeClr val="bg1"/>
                </a:solidFill>
              </a:rPr>
            </a:br>
            <a:endParaRPr lang="fi-FI" sz="1800" dirty="0">
              <a:solidFill>
                <a:schemeClr val="bg1"/>
              </a:solidFill>
            </a:endParaRP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88" y="4129391"/>
            <a:ext cx="1184065" cy="83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90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B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0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extLst/>
        </p:spPr>
      </p:pic>
      <p:sp>
        <p:nvSpPr>
          <p:cNvPr id="4" name="Otsikko 3"/>
          <p:cNvSpPr>
            <a:spLocks noGrp="1"/>
          </p:cNvSpPr>
          <p:nvPr>
            <p:ph type="title"/>
          </p:nvPr>
        </p:nvSpPr>
        <p:spPr>
          <a:xfrm>
            <a:off x="1604542" y="537722"/>
            <a:ext cx="7410734" cy="485987"/>
          </a:xfrm>
        </p:spPr>
        <p:txBody>
          <a:bodyPr/>
          <a:lstStyle/>
          <a:p>
            <a:r>
              <a:rPr lang="fi-FI" dirty="0" smtClean="0">
                <a:solidFill>
                  <a:schemeClr val="bg1"/>
                </a:solidFill>
              </a:rPr>
              <a:t>Innovaatiokilpailu ja kumppanuudet toimeenpanon välineinä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5" name="Tekstiruutu 4"/>
          <p:cNvSpPr txBox="1"/>
          <p:nvPr/>
        </p:nvSpPr>
        <p:spPr>
          <a:xfrm>
            <a:off x="259308" y="379656"/>
            <a:ext cx="9525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fi-FI" sz="6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88" y="4129391"/>
            <a:ext cx="1184065" cy="83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95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B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sz="quarter" idx="12"/>
          </p:nvPr>
        </p:nvSpPr>
        <p:spPr>
          <a:xfrm>
            <a:off x="1493706" y="1786189"/>
            <a:ext cx="7410734" cy="3175438"/>
          </a:xfrm>
        </p:spPr>
        <p:txBody>
          <a:bodyPr/>
          <a:lstStyle/>
          <a:p>
            <a:pPr marL="298450" indent="-285750">
              <a:spcAft>
                <a:spcPts val="600"/>
              </a:spcAft>
              <a:buFontTx/>
              <a:buChar char="-"/>
            </a:pPr>
            <a:r>
              <a:rPr lang="fi-FI" sz="1800" dirty="0" smtClean="0"/>
              <a:t>Järjestetään innovaatiokilpailu </a:t>
            </a:r>
            <a:r>
              <a:rPr lang="fi-FI" sz="1800" dirty="0"/>
              <a:t>K</a:t>
            </a:r>
            <a:r>
              <a:rPr lang="fi-FI" sz="1800" dirty="0" smtClean="0"/>
              <a:t>eskustavision 2050 toimeenpanon  edistämiseksi monipuolisin kumppanuuksin.</a:t>
            </a:r>
          </a:p>
          <a:p>
            <a:pPr marL="298450" indent="-285750">
              <a:spcAft>
                <a:spcPts val="600"/>
              </a:spcAft>
              <a:buFontTx/>
              <a:buChar char="-"/>
            </a:pPr>
            <a:r>
              <a:rPr lang="fi-FI" sz="1800" dirty="0" smtClean="0"/>
              <a:t>Tehtävänasettelu: ”Miten sekä </a:t>
            </a:r>
            <a:r>
              <a:rPr lang="fi-FI" sz="1800" dirty="0"/>
              <a:t>minkälaisin panostuksin ja ideoin haluat tulla mukaan </a:t>
            </a:r>
            <a:r>
              <a:rPr lang="fi-FI" sz="1800" dirty="0" smtClean="0"/>
              <a:t>toteuttamaan keskustan kehittämisen kärkihanketta?” Ehdotuksia voi esittää niin </a:t>
            </a:r>
            <a:r>
              <a:rPr lang="fi-FI" sz="1800" dirty="0" err="1" smtClean="0"/>
              <a:t>toiminnallisuuksiin</a:t>
            </a:r>
            <a:r>
              <a:rPr lang="fi-FI" sz="1800" dirty="0" smtClean="0"/>
              <a:t>, tapahtumiin, palveluihin kuin rakentamiseen ja liikkumiseen. </a:t>
            </a:r>
          </a:p>
          <a:p>
            <a:pPr marL="298450" indent="-285750">
              <a:spcAft>
                <a:spcPts val="600"/>
              </a:spcAft>
              <a:buFontTx/>
              <a:buChar char="-"/>
            </a:pPr>
            <a:r>
              <a:rPr lang="fi-FI" sz="1800" dirty="0" smtClean="0"/>
              <a:t>Kilpailualueena väljästi määriteltynä koko keskusta - niin kaupungin kuin muidenkin omistamat alueet.</a:t>
            </a:r>
          </a:p>
          <a:p>
            <a:pPr>
              <a:spcAft>
                <a:spcPts val="600"/>
              </a:spcAft>
            </a:pPr>
            <a:endParaRPr lang="fi-FI" sz="1400" dirty="0" smtClean="0"/>
          </a:p>
        </p:txBody>
      </p:sp>
      <p:sp>
        <p:nvSpPr>
          <p:cNvPr id="4" name="Otsikko 3"/>
          <p:cNvSpPr>
            <a:spLocks noGrp="1"/>
          </p:cNvSpPr>
          <p:nvPr>
            <p:ph type="title"/>
          </p:nvPr>
        </p:nvSpPr>
        <p:spPr>
          <a:xfrm>
            <a:off x="1604542" y="537722"/>
            <a:ext cx="7410734" cy="485987"/>
          </a:xfrm>
        </p:spPr>
        <p:txBody>
          <a:bodyPr/>
          <a:lstStyle/>
          <a:p>
            <a:r>
              <a:rPr lang="fi-FI" dirty="0" smtClean="0"/>
              <a:t>Innovaatiokilpailu ja kumppanuudet toimeenpanon välineinä</a:t>
            </a:r>
            <a:endParaRPr lang="fi-FI" dirty="0"/>
          </a:p>
        </p:txBody>
      </p:sp>
      <p:sp>
        <p:nvSpPr>
          <p:cNvPr id="5" name="Tekstiruutu 4"/>
          <p:cNvSpPr txBox="1"/>
          <p:nvPr/>
        </p:nvSpPr>
        <p:spPr>
          <a:xfrm>
            <a:off x="259308" y="323559"/>
            <a:ext cx="9525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6600" b="1" dirty="0" smtClean="0"/>
              <a:t>1</a:t>
            </a:r>
            <a:endParaRPr lang="fi-FI" sz="6600" b="1" dirty="0"/>
          </a:p>
        </p:txBody>
      </p:sp>
    </p:spTree>
    <p:extLst>
      <p:ext uri="{BB962C8B-B14F-4D97-AF65-F5344CB8AC3E}">
        <p14:creationId xmlns:p14="http://schemas.microsoft.com/office/powerpoint/2010/main" val="135842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210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extLst/>
        </p:spPr>
      </p:pic>
      <p:sp>
        <p:nvSpPr>
          <p:cNvPr id="4" name="Otsikko 3"/>
          <p:cNvSpPr>
            <a:spLocks noGrp="1"/>
          </p:cNvSpPr>
          <p:nvPr>
            <p:ph type="title"/>
          </p:nvPr>
        </p:nvSpPr>
        <p:spPr>
          <a:xfrm>
            <a:off x="1542197" y="684979"/>
            <a:ext cx="7410734" cy="485987"/>
          </a:xfrm>
        </p:spPr>
        <p:txBody>
          <a:bodyPr/>
          <a:lstStyle/>
          <a:p>
            <a:r>
              <a:rPr lang="fi-FI" dirty="0" smtClean="0"/>
              <a:t>Vanhakaupungin konseptointi</a:t>
            </a:r>
            <a:endParaRPr lang="fi-FI" dirty="0"/>
          </a:p>
        </p:txBody>
      </p:sp>
      <p:sp>
        <p:nvSpPr>
          <p:cNvPr id="5" name="Tekstiruutu 4"/>
          <p:cNvSpPr txBox="1"/>
          <p:nvPr/>
        </p:nvSpPr>
        <p:spPr>
          <a:xfrm>
            <a:off x="589678" y="251144"/>
            <a:ext cx="9525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6600" b="1" dirty="0">
                <a:solidFill>
                  <a:prstClr val="black"/>
                </a:solidFill>
                <a:latin typeface="Arial"/>
              </a:rPr>
              <a:t>2</a:t>
            </a:r>
            <a:endParaRPr kumimoji="0" lang="fi-FI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88" y="4129391"/>
            <a:ext cx="1184065" cy="83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49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B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sz="quarter" idx="12"/>
          </p:nvPr>
        </p:nvSpPr>
        <p:spPr>
          <a:xfrm>
            <a:off x="1542197" y="1450584"/>
            <a:ext cx="7209038" cy="3175438"/>
          </a:xfrm>
        </p:spPr>
        <p:txBody>
          <a:bodyPr/>
          <a:lstStyle/>
          <a:p>
            <a:pPr marL="298450" indent="-285750">
              <a:spcAft>
                <a:spcPts val="600"/>
              </a:spcAft>
              <a:buFontTx/>
              <a:buChar char="-"/>
            </a:pPr>
            <a:r>
              <a:rPr lang="fi-FI" dirty="0"/>
              <a:t>Tavoitteena rohkealla otteella </a:t>
            </a:r>
            <a:r>
              <a:rPr lang="fi-FI" dirty="0" err="1"/>
              <a:t>konseptoida</a:t>
            </a:r>
            <a:r>
              <a:rPr lang="fi-FI" dirty="0"/>
              <a:t> Turun Vanhakaupunki erityiseksi ja arvokkaaksi vetovoimakohteeksi.</a:t>
            </a:r>
          </a:p>
          <a:p>
            <a:pPr marL="298450" indent="-285750">
              <a:spcAft>
                <a:spcPts val="600"/>
              </a:spcAft>
              <a:buFontTx/>
              <a:buChar char="-"/>
            </a:pPr>
            <a:r>
              <a:rPr lang="fi-FI" dirty="0" smtClean="0"/>
              <a:t>Konseptointi tehdään laajalla yhteistyöllä.</a:t>
            </a:r>
          </a:p>
          <a:p>
            <a:pPr marL="298450" indent="-285750">
              <a:spcAft>
                <a:spcPts val="600"/>
              </a:spcAft>
              <a:buFontTx/>
              <a:buChar char="-"/>
            </a:pPr>
            <a:r>
              <a:rPr lang="fi-FI" dirty="0" smtClean="0"/>
              <a:t>Matkailu- </a:t>
            </a:r>
            <a:r>
              <a:rPr lang="fi-FI" dirty="0"/>
              <a:t>ja kulttuurinäkökulma, palvelut ja </a:t>
            </a:r>
            <a:r>
              <a:rPr lang="fi-FI" dirty="0" smtClean="0"/>
              <a:t>ympärivuotinen elävyys vahvasti esillä. Samoin yhteys kampus- ja tiedepuistoalueisiin.</a:t>
            </a:r>
            <a:endParaRPr lang="fi-FI" dirty="0"/>
          </a:p>
          <a:p>
            <a:pPr marL="298450" indent="-285750">
              <a:spcAft>
                <a:spcPts val="600"/>
              </a:spcAft>
              <a:buFontTx/>
              <a:buChar char="-"/>
            </a:pPr>
            <a:r>
              <a:rPr lang="fi-FI" dirty="0" smtClean="0"/>
              <a:t>Laaja ajattelutapa: Vanhakaupunki on laaja alue</a:t>
            </a:r>
            <a:endParaRPr lang="fi-FI" dirty="0"/>
          </a:p>
          <a:p>
            <a:pPr marL="298450" indent="-285750">
              <a:spcAft>
                <a:spcPts val="600"/>
              </a:spcAft>
              <a:buFontTx/>
              <a:buChar char="-"/>
            </a:pPr>
            <a:endParaRPr lang="fi-FI" dirty="0" err="1" smtClean="0"/>
          </a:p>
        </p:txBody>
      </p:sp>
      <p:sp>
        <p:nvSpPr>
          <p:cNvPr id="4" name="Otsikko 3"/>
          <p:cNvSpPr>
            <a:spLocks noGrp="1"/>
          </p:cNvSpPr>
          <p:nvPr>
            <p:ph type="title"/>
          </p:nvPr>
        </p:nvSpPr>
        <p:spPr>
          <a:xfrm>
            <a:off x="1542197" y="684979"/>
            <a:ext cx="7410734" cy="485987"/>
          </a:xfrm>
        </p:spPr>
        <p:txBody>
          <a:bodyPr/>
          <a:lstStyle/>
          <a:p>
            <a:r>
              <a:rPr lang="fi-FI" dirty="0" smtClean="0"/>
              <a:t>Vanhakaupungin konseptointi</a:t>
            </a:r>
            <a:endParaRPr lang="fi-FI" dirty="0"/>
          </a:p>
        </p:txBody>
      </p:sp>
      <p:sp>
        <p:nvSpPr>
          <p:cNvPr id="5" name="Tekstiruutu 4"/>
          <p:cNvSpPr txBox="1"/>
          <p:nvPr/>
        </p:nvSpPr>
        <p:spPr>
          <a:xfrm>
            <a:off x="368490" y="373974"/>
            <a:ext cx="9525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6600" b="1" dirty="0">
                <a:solidFill>
                  <a:prstClr val="black"/>
                </a:solidFill>
                <a:latin typeface="Arial"/>
              </a:rPr>
              <a:t>2</a:t>
            </a:r>
            <a:endParaRPr kumimoji="0" lang="fi-FI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85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100"/>
            <a:ext cx="9144000" cy="5219700"/>
          </a:xfrm>
          <a:prstGeom prst="rect">
            <a:avLst/>
          </a:prstGeom>
        </p:spPr>
      </p:pic>
      <p:sp>
        <p:nvSpPr>
          <p:cNvPr id="7" name="Otsikko 3"/>
          <p:cNvSpPr>
            <a:spLocks noGrp="1"/>
          </p:cNvSpPr>
          <p:nvPr>
            <p:ph type="title"/>
          </p:nvPr>
        </p:nvSpPr>
        <p:spPr>
          <a:xfrm>
            <a:off x="1511050" y="409890"/>
            <a:ext cx="7632950" cy="485987"/>
          </a:xfrm>
        </p:spPr>
        <p:txBody>
          <a:bodyPr/>
          <a:lstStyle/>
          <a:p>
            <a:r>
              <a:rPr lang="fi-FI" sz="2800" dirty="0"/>
              <a:t>Turun </a:t>
            </a:r>
            <a:r>
              <a:rPr lang="fi-FI" sz="2800" dirty="0" smtClean="0"/>
              <a:t>merikeskus – </a:t>
            </a:r>
            <a:br>
              <a:rPr lang="fi-FI" sz="2800" dirty="0" smtClean="0"/>
            </a:br>
            <a:r>
              <a:rPr lang="fi-FI" sz="2800" dirty="0" smtClean="0"/>
              <a:t>Saariston </a:t>
            </a:r>
            <a:r>
              <a:rPr lang="fi-FI" sz="2800" dirty="0"/>
              <a:t>pääkaupungin portti merelle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290987" y="293764"/>
            <a:ext cx="9525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fi-FI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88" y="4129391"/>
            <a:ext cx="1184065" cy="83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B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>
          <a:xfrm>
            <a:off x="1511050" y="409890"/>
            <a:ext cx="7632950" cy="485987"/>
          </a:xfrm>
        </p:spPr>
        <p:txBody>
          <a:bodyPr/>
          <a:lstStyle/>
          <a:p>
            <a:r>
              <a:rPr lang="fi-FI" sz="2800" dirty="0"/>
              <a:t>Turun </a:t>
            </a:r>
            <a:r>
              <a:rPr lang="fi-FI" sz="2800" dirty="0" smtClean="0"/>
              <a:t>merikeskus – </a:t>
            </a:r>
            <a:br>
              <a:rPr lang="fi-FI" sz="2800" dirty="0" smtClean="0"/>
            </a:br>
            <a:r>
              <a:rPr lang="fi-FI" sz="2800" dirty="0" smtClean="0"/>
              <a:t>Saariston </a:t>
            </a:r>
            <a:r>
              <a:rPr lang="fi-FI" sz="2800" dirty="0"/>
              <a:t>pääkaupungin portti merelle</a:t>
            </a:r>
          </a:p>
        </p:txBody>
      </p:sp>
      <p:sp>
        <p:nvSpPr>
          <p:cNvPr id="2" name="Tekstin paikkamerkki 1"/>
          <p:cNvSpPr>
            <a:spLocks noGrp="1"/>
          </p:cNvSpPr>
          <p:nvPr>
            <p:ph type="body" sz="quarter" idx="12"/>
          </p:nvPr>
        </p:nvSpPr>
        <p:spPr>
          <a:xfrm>
            <a:off x="1243506" y="1508034"/>
            <a:ext cx="7732335" cy="1456052"/>
          </a:xfrm>
        </p:spPr>
        <p:txBody>
          <a:bodyPr/>
          <a:lstStyle/>
          <a:p>
            <a:pPr marL="298450" lvl="0" indent="-285750">
              <a:buFont typeface="Arial" panose="020B0604020202020204" pitchFamily="34" charset="0"/>
              <a:buChar char="•"/>
            </a:pPr>
            <a:r>
              <a:rPr lang="fi-FI" dirty="0" smtClean="0"/>
              <a:t>Vahvistetaan Turun </a:t>
            </a:r>
            <a:r>
              <a:rPr lang="fi-FI" dirty="0"/>
              <a:t>kuvaa merellisenä kaupunkina, </a:t>
            </a:r>
            <a:r>
              <a:rPr lang="fi-FI" dirty="0" smtClean="0"/>
              <a:t>parannetaan </a:t>
            </a:r>
            <a:r>
              <a:rPr lang="fi-FI" dirty="0"/>
              <a:t>merellisen alueen ja saariston palveluiden ja elämysten saavutettavuutta, laatua sekä määrää. </a:t>
            </a:r>
          </a:p>
          <a:p>
            <a:pPr marL="298450" lvl="0" indent="-285750">
              <a:buFont typeface="Arial" panose="020B0604020202020204" pitchFamily="34" charset="0"/>
              <a:buChar char="•"/>
            </a:pPr>
            <a:r>
              <a:rPr lang="fi-FI" dirty="0"/>
              <a:t>Yhteistyössä merellisten toimijoiden </a:t>
            </a:r>
            <a:r>
              <a:rPr lang="fi-FI" dirty="0" smtClean="0"/>
              <a:t>toteutuva Merikeskus koko </a:t>
            </a:r>
            <a:r>
              <a:rPr lang="fi-FI" dirty="0"/>
              <a:t>Suomen saariston </a:t>
            </a:r>
            <a:r>
              <a:rPr lang="fi-FI" dirty="0" smtClean="0"/>
              <a:t>yhteiseksi </a:t>
            </a:r>
            <a:r>
              <a:rPr lang="fi-FI" dirty="0"/>
              <a:t>neuvonta- ja </a:t>
            </a:r>
            <a:r>
              <a:rPr lang="fi-FI" dirty="0" smtClean="0"/>
              <a:t>palvelukeskukseksi. </a:t>
            </a:r>
            <a:endParaRPr lang="fi-FI" dirty="0"/>
          </a:p>
          <a:p>
            <a:pPr marL="298450" lvl="0" indent="-285750">
              <a:buFont typeface="Arial" panose="020B0604020202020204" pitchFamily="34" charset="0"/>
              <a:buChar char="•"/>
            </a:pPr>
            <a:r>
              <a:rPr lang="fi-FI" dirty="0"/>
              <a:t>Merikeskus </a:t>
            </a:r>
            <a:r>
              <a:rPr lang="fi-FI" dirty="0" smtClean="0"/>
              <a:t>vetovoimaiseksi vierailukohteeksi, </a:t>
            </a:r>
            <a:r>
              <a:rPr lang="fi-FI" dirty="0"/>
              <a:t>joka on kiinnostava sisällöltään sekä matkailijoille että paikallisille. Se edistää </a:t>
            </a:r>
            <a:r>
              <a:rPr lang="fi-FI" dirty="0" smtClean="0"/>
              <a:t>vastuullisen </a:t>
            </a:r>
            <a:r>
              <a:rPr lang="fi-FI" dirty="0"/>
              <a:t>matkailun palveluita sekä tuo näkyväksi Itämeren suojelua elämyksellisellä tavalla. </a:t>
            </a:r>
          </a:p>
          <a:p>
            <a:pPr>
              <a:lnSpc>
                <a:spcPts val="1400"/>
              </a:lnSpc>
            </a:pPr>
            <a:endParaRPr lang="fi-FI" sz="1500" dirty="0"/>
          </a:p>
        </p:txBody>
      </p:sp>
      <p:sp>
        <p:nvSpPr>
          <p:cNvPr id="6" name="Tekstiruutu 5"/>
          <p:cNvSpPr txBox="1"/>
          <p:nvPr/>
        </p:nvSpPr>
        <p:spPr>
          <a:xfrm>
            <a:off x="290987" y="293764"/>
            <a:ext cx="9525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fi-FI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60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0" name="Picture 5060"/>
          <p:cNvPicPr>
            <a:picLocks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extLst/>
        </p:spPr>
      </p:pic>
      <p:pic>
        <p:nvPicPr>
          <p:cNvPr id="5107" name="Picture 5107"/>
          <p:cNvPicPr>
            <a:picLocks noChangeArrowheads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44634"/>
            <a:ext cx="2315799" cy="84068"/>
          </a:xfrm>
          <a:prstGeom prst="rect">
            <a:avLst/>
          </a:prstGeom>
          <a:noFill/>
          <a:extLst/>
        </p:spPr>
      </p:pic>
      <p:sp>
        <p:nvSpPr>
          <p:cNvPr id="173" name="Title Placeholder 2"/>
          <p:cNvSpPr txBox="1">
            <a:spLocks/>
          </p:cNvSpPr>
          <p:nvPr/>
        </p:nvSpPr>
        <p:spPr>
          <a:xfrm>
            <a:off x="1157899" y="559737"/>
            <a:ext cx="10387506" cy="65386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 defTabSz="457200" rtl="0" eaLnBrk="1" latinLnBrk="0" hangingPunct="1">
              <a:lnSpc>
                <a:spcPts val="33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i-FI" dirty="0" smtClean="0"/>
              <a:t>   </a:t>
            </a:r>
            <a:r>
              <a:rPr lang="fi-FI" dirty="0" smtClean="0">
                <a:solidFill>
                  <a:schemeClr val="bg1"/>
                </a:solidFill>
              </a:rPr>
              <a:t>Keskustan liikennejärjestelmä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74" name="Tekstiruutu 73"/>
          <p:cNvSpPr txBox="1"/>
          <p:nvPr/>
        </p:nvSpPr>
        <p:spPr>
          <a:xfrm>
            <a:off x="290987" y="292012"/>
            <a:ext cx="9525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6600" b="1" noProof="0" dirty="0">
                <a:solidFill>
                  <a:schemeClr val="bg1"/>
                </a:solidFill>
                <a:latin typeface="Arial"/>
              </a:rPr>
              <a:t>4</a:t>
            </a:r>
            <a:endParaRPr kumimoji="0" lang="fi-FI" sz="6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5053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B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467349" y="1018203"/>
            <a:ext cx="7676652" cy="3043436"/>
          </a:xfrm>
        </p:spPr>
        <p:txBody>
          <a:bodyPr/>
          <a:lstStyle/>
          <a:p>
            <a:r>
              <a:rPr lang="fi-FI" dirty="0" smtClean="0"/>
              <a:t>Keskustan kärkihankkeen mukaiset periaatteet keskustan liikennejärjestelmän pohjaksi.</a:t>
            </a:r>
            <a:endParaRPr lang="fi-FI" sz="1400" dirty="0" smtClean="0"/>
          </a:p>
          <a:p>
            <a:pPr lvl="1"/>
            <a:r>
              <a:rPr lang="fi-FI" sz="1300" dirty="0" smtClean="0"/>
              <a:t>Kävelyn ja pyöräilyn roolia sekä yhtenäisiä verkostoja edistetään</a:t>
            </a:r>
          </a:p>
          <a:p>
            <a:pPr lvl="1"/>
            <a:r>
              <a:rPr lang="fi-FI" sz="1300" dirty="0" smtClean="0"/>
              <a:t>Joukkoliikenteen etuisuuksia ja sujuvuutta vahvistetaan.</a:t>
            </a:r>
          </a:p>
          <a:p>
            <a:pPr lvl="1"/>
            <a:r>
              <a:rPr lang="fi-FI" sz="1300" dirty="0" smtClean="0"/>
              <a:t>Kauppatorin roolia joukkoliikenteen solmupisteenä kevennetään.</a:t>
            </a:r>
          </a:p>
          <a:p>
            <a:pPr lvl="1"/>
            <a:r>
              <a:rPr lang="fi-FI" sz="1300" dirty="0" smtClean="0"/>
              <a:t>Autoilun ja tarpeettoman huolto- ja  jakeluliikenteen läpiajoa keskustan alueella vähennetään. </a:t>
            </a:r>
          </a:p>
          <a:p>
            <a:pPr lvl="1"/>
            <a:r>
              <a:rPr lang="fi-FI" sz="1300" dirty="0" smtClean="0"/>
              <a:t>Hyvin valmisteltuja kokeiluja liikennejärjestelmän kehittämiseksi käynnistetään. </a:t>
            </a:r>
          </a:p>
          <a:p>
            <a:pPr lvl="1"/>
            <a:r>
              <a:rPr lang="fi-FI" sz="1300" dirty="0" smtClean="0"/>
              <a:t>Varaudutaan siihen, että myöhemmässä kehitysvaiheessa molemmilla rantakaduilla pyritään autottomuuteen ja kävelylle ja pyöräilylle varattuja katuosuuksia keskustassa muuallakin lisätään</a:t>
            </a:r>
            <a:r>
              <a:rPr lang="fi-FI" sz="1200" dirty="0" smtClean="0"/>
              <a:t>.</a:t>
            </a:r>
          </a:p>
          <a:p>
            <a:pPr marL="360000" lvl="1" indent="0">
              <a:buNone/>
            </a:pPr>
            <a:endParaRPr lang="fi-FI" dirty="0" smtClean="0"/>
          </a:p>
        </p:txBody>
      </p:sp>
      <p:sp>
        <p:nvSpPr>
          <p:cNvPr id="5" name="Tekstiruutu 4"/>
          <p:cNvSpPr txBox="1"/>
          <p:nvPr/>
        </p:nvSpPr>
        <p:spPr>
          <a:xfrm>
            <a:off x="290987" y="33949"/>
            <a:ext cx="9525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6600" b="1" dirty="0">
                <a:solidFill>
                  <a:prstClr val="black"/>
                </a:solidFill>
                <a:latin typeface="Arial"/>
              </a:rPr>
              <a:t>4</a:t>
            </a:r>
            <a:endParaRPr kumimoji="0" lang="fi-FI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Placeholder 2"/>
          <p:cNvSpPr txBox="1">
            <a:spLocks/>
          </p:cNvSpPr>
          <p:nvPr/>
        </p:nvSpPr>
        <p:spPr>
          <a:xfrm>
            <a:off x="1243506" y="261017"/>
            <a:ext cx="9144000" cy="65386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 defTabSz="457200" rtl="0" eaLnBrk="1" latinLnBrk="0" hangingPunct="1">
              <a:lnSpc>
                <a:spcPts val="33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ts val="33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  </a:t>
            </a:r>
            <a:r>
              <a:rPr kumimoji="0" lang="fi-FI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Arial"/>
              </a:rPr>
              <a:t>Keskustan liikennejärjestelmä</a:t>
            </a:r>
            <a:endParaRPr kumimoji="0" lang="fi-FI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391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686"/>
          <p:cNvPicPr>
            <a:picLocks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extLst/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104948" y="1665190"/>
            <a:ext cx="6198379" cy="1385387"/>
          </a:xfrm>
        </p:spPr>
        <p:txBody>
          <a:bodyPr/>
          <a:lstStyle/>
          <a:p>
            <a:r>
              <a:rPr lang="fi-FI" sz="2000" b="0" dirty="0" smtClean="0"/>
              <a:t>- K</a:t>
            </a:r>
            <a:r>
              <a:rPr lang="fi-FI" sz="2000" b="0" noProof="0" dirty="0" err="1" smtClean="0"/>
              <a:t>ärkihankkeen</a:t>
            </a:r>
            <a:r>
              <a:rPr lang="fi-FI" sz="2000" b="0" noProof="0" dirty="0" smtClean="0"/>
              <a:t> tilanne</a:t>
            </a:r>
            <a:br>
              <a:rPr lang="fi-FI" sz="2000" b="0" noProof="0" dirty="0" smtClean="0"/>
            </a:br>
            <a:r>
              <a:rPr lang="fi-FI" sz="2000" b="0" noProof="0" dirty="0" smtClean="0"/>
              <a:t/>
            </a:r>
            <a:br>
              <a:rPr lang="fi-FI" sz="2000" b="0" noProof="0" dirty="0" smtClean="0"/>
            </a:br>
            <a:r>
              <a:rPr lang="fi-FI" sz="2000" b="0" noProof="0" dirty="0" smtClean="0"/>
              <a:t>- </a:t>
            </a:r>
            <a:r>
              <a:rPr lang="fi-FI" sz="2000" b="0" dirty="0" smtClean="0"/>
              <a:t>Keskustavisio 2050 ja sen ohjaus</a:t>
            </a:r>
            <a:r>
              <a:rPr lang="fi-FI" sz="2000" b="0" noProof="0" dirty="0" smtClean="0"/>
              <a:t/>
            </a:r>
            <a:br>
              <a:rPr lang="fi-FI" sz="2000" b="0" noProof="0" dirty="0" smtClean="0"/>
            </a:br>
            <a:r>
              <a:rPr lang="fi-FI" sz="2000" b="0" noProof="0" dirty="0" smtClean="0"/>
              <a:t/>
            </a:r>
            <a:br>
              <a:rPr lang="fi-FI" sz="2000" b="0" noProof="0" dirty="0" smtClean="0"/>
            </a:br>
            <a:r>
              <a:rPr lang="fi-FI" sz="2000" b="0" noProof="0" dirty="0" smtClean="0"/>
              <a:t>-</a:t>
            </a:r>
            <a:r>
              <a:rPr lang="fi-FI" sz="2000" b="0" dirty="0" smtClean="0"/>
              <a:t>- Ensimmäisinä</a:t>
            </a:r>
            <a:r>
              <a:rPr lang="fi-FI" sz="2000" b="0" noProof="0" dirty="0" smtClean="0"/>
              <a:t> käynnistettävät toimenpiteet</a:t>
            </a:r>
            <a:br>
              <a:rPr lang="fi-FI" sz="2000" b="0" noProof="0" dirty="0" smtClean="0"/>
            </a:br>
            <a:r>
              <a:rPr lang="fi-FI" sz="2000" b="0" noProof="0" dirty="0" smtClean="0"/>
              <a:t/>
            </a:r>
            <a:br>
              <a:rPr lang="fi-FI" sz="2000" b="0" noProof="0" dirty="0" smtClean="0"/>
            </a:br>
            <a:r>
              <a:rPr lang="fi-FI" sz="2000" b="0" noProof="0" dirty="0" smtClean="0"/>
              <a:t>- Keskustan kehittämisohjelma</a:t>
            </a:r>
            <a:br>
              <a:rPr lang="fi-FI" sz="2000" b="0" noProof="0" dirty="0" smtClean="0"/>
            </a:br>
            <a:r>
              <a:rPr lang="fi-FI" sz="2000" b="0" noProof="0" dirty="0" smtClean="0"/>
              <a:t/>
            </a:r>
            <a:br>
              <a:rPr lang="fi-FI" sz="2000" b="0" noProof="0" dirty="0" smtClean="0"/>
            </a:br>
            <a:r>
              <a:rPr lang="fi-FI" sz="2800" noProof="0" dirty="0" smtClean="0"/>
              <a:t/>
            </a:r>
            <a:br>
              <a:rPr lang="fi-FI" sz="2800" noProof="0" dirty="0" smtClean="0"/>
            </a:br>
            <a:endParaRPr lang="fi-FI" sz="2800" noProof="0" dirty="0"/>
          </a:p>
        </p:txBody>
      </p:sp>
      <p:sp>
        <p:nvSpPr>
          <p:cNvPr id="5" name="Tekstiruutu 4"/>
          <p:cNvSpPr txBox="1"/>
          <p:nvPr/>
        </p:nvSpPr>
        <p:spPr>
          <a:xfrm>
            <a:off x="3104948" y="934257"/>
            <a:ext cx="2784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b="1" dirty="0" smtClean="0">
                <a:solidFill>
                  <a:schemeClr val="bg1"/>
                </a:solidFill>
              </a:rPr>
              <a:t>SISÄLTÖ</a:t>
            </a:r>
            <a:endParaRPr lang="fi-FI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40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10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extLst/>
        </p:spPr>
      </p:pic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1243506" y="638596"/>
            <a:ext cx="9144000" cy="653861"/>
          </a:xfrm>
          <a:noFill/>
          <a:ln>
            <a:noFill/>
          </a:ln>
        </p:spPr>
        <p:txBody>
          <a:bodyPr anchor="ctr"/>
          <a:lstStyle/>
          <a:p>
            <a:r>
              <a:rPr lang="fi-FI" noProof="0" dirty="0" smtClean="0"/>
              <a:t>   </a:t>
            </a:r>
            <a:r>
              <a:rPr lang="fi-FI" dirty="0" err="1" smtClean="0"/>
              <a:t>Aninkainen</a:t>
            </a:r>
            <a:r>
              <a:rPr lang="fi-FI" dirty="0" smtClean="0"/>
              <a:t> - </a:t>
            </a:r>
            <a:r>
              <a:rPr lang="fi-FI" dirty="0" err="1" smtClean="0"/>
              <a:t>hankkeistaminen</a:t>
            </a:r>
            <a:endParaRPr lang="fi-FI" noProof="0" dirty="0"/>
          </a:p>
        </p:txBody>
      </p:sp>
      <p:sp>
        <p:nvSpPr>
          <p:cNvPr id="5" name="Tekstiruutu 4"/>
          <p:cNvSpPr txBox="1"/>
          <p:nvPr/>
        </p:nvSpPr>
        <p:spPr>
          <a:xfrm>
            <a:off x="290987" y="292012"/>
            <a:ext cx="9525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6600" b="1" dirty="0">
                <a:solidFill>
                  <a:prstClr val="black"/>
                </a:solidFill>
                <a:latin typeface="Arial"/>
              </a:rPr>
              <a:t>5</a:t>
            </a:r>
            <a:endParaRPr kumimoji="0" lang="fi-FI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88" y="4129391"/>
            <a:ext cx="1184065" cy="83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5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B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524000" y="1525626"/>
            <a:ext cx="7202812" cy="3043436"/>
          </a:xfrm>
        </p:spPr>
        <p:txBody>
          <a:bodyPr/>
          <a:lstStyle/>
          <a:p>
            <a:r>
              <a:rPr lang="fi-FI" sz="2000" dirty="0" smtClean="0"/>
              <a:t>Kokonaisvaltainen kehittäminen Ratapihan, </a:t>
            </a:r>
            <a:r>
              <a:rPr lang="fi-FI" sz="2000" dirty="0" err="1" smtClean="0"/>
              <a:t>Aninkaisten</a:t>
            </a:r>
            <a:r>
              <a:rPr lang="fi-FI" sz="2000" dirty="0" smtClean="0"/>
              <a:t> ja Matkakeskuksen alueelle </a:t>
            </a:r>
          </a:p>
          <a:p>
            <a:r>
              <a:rPr lang="fi-FI" sz="2000" dirty="0" smtClean="0"/>
              <a:t>Kaupallisen vetovoiman riittävyys muualla keskustassa varmistetaan.</a:t>
            </a:r>
          </a:p>
          <a:p>
            <a:r>
              <a:rPr lang="fi-FI" sz="2000" dirty="0" smtClean="0"/>
              <a:t>Asumismahdollisuuksia alueelle edistetään kunnianhimoisesti</a:t>
            </a:r>
          </a:p>
          <a:p>
            <a:endParaRPr lang="fi-FI" sz="2000" dirty="0" smtClean="0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1243506" y="638596"/>
            <a:ext cx="9144000" cy="653861"/>
          </a:xfrm>
          <a:noFill/>
          <a:ln>
            <a:noFill/>
          </a:ln>
        </p:spPr>
        <p:txBody>
          <a:bodyPr anchor="ctr"/>
          <a:lstStyle/>
          <a:p>
            <a:r>
              <a:rPr lang="fi-FI" noProof="0" dirty="0" smtClean="0"/>
              <a:t>   </a:t>
            </a:r>
            <a:r>
              <a:rPr lang="fi-FI" dirty="0" err="1" smtClean="0"/>
              <a:t>Aninkainen</a:t>
            </a:r>
            <a:r>
              <a:rPr lang="fi-FI" dirty="0" smtClean="0"/>
              <a:t> - </a:t>
            </a:r>
            <a:r>
              <a:rPr lang="fi-FI" dirty="0" err="1" smtClean="0"/>
              <a:t>hankkeistaminen</a:t>
            </a:r>
            <a:endParaRPr lang="fi-FI" noProof="0" dirty="0"/>
          </a:p>
        </p:txBody>
      </p:sp>
      <p:sp>
        <p:nvSpPr>
          <p:cNvPr id="5" name="Tekstiruutu 4"/>
          <p:cNvSpPr txBox="1"/>
          <p:nvPr/>
        </p:nvSpPr>
        <p:spPr>
          <a:xfrm>
            <a:off x="290987" y="292012"/>
            <a:ext cx="9525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6600" b="1" dirty="0">
                <a:solidFill>
                  <a:prstClr val="black"/>
                </a:solidFill>
                <a:latin typeface="Arial"/>
              </a:rPr>
              <a:t>5</a:t>
            </a:r>
            <a:endParaRPr kumimoji="0" lang="fi-FI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18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B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889"/>
          <p:cNvPicPr>
            <a:picLocks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76200"/>
            <a:ext cx="10129838" cy="5219701"/>
          </a:xfrm>
          <a:prstGeom prst="rect">
            <a:avLst/>
          </a:prstGeom>
          <a:noFill/>
          <a:extLst/>
        </p:spPr>
      </p:pic>
      <p:pic>
        <p:nvPicPr>
          <p:cNvPr id="9" name="Picture 8892"/>
          <p:cNvPicPr>
            <a:picLocks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9620" y="91440"/>
            <a:ext cx="6949440" cy="5337106"/>
          </a:xfrm>
          <a:prstGeom prst="rect">
            <a:avLst/>
          </a:prstGeom>
          <a:noFill/>
          <a:extLst/>
        </p:spPr>
      </p:pic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1243506" y="551236"/>
            <a:ext cx="7642746" cy="653861"/>
          </a:xfrm>
          <a:noFill/>
          <a:ln>
            <a:noFill/>
          </a:ln>
        </p:spPr>
        <p:txBody>
          <a:bodyPr anchor="ctr"/>
          <a:lstStyle/>
          <a:p>
            <a:r>
              <a:rPr lang="fi-FI" noProof="0" dirty="0" smtClean="0">
                <a:solidFill>
                  <a:schemeClr val="bg1"/>
                </a:solidFill>
              </a:rPr>
              <a:t>   Keskustan kauppakeskus</a:t>
            </a:r>
            <a:endParaRPr lang="fi-FI" noProof="0" dirty="0">
              <a:solidFill>
                <a:schemeClr val="bg1"/>
              </a:solidFill>
            </a:endParaRPr>
          </a:p>
        </p:txBody>
      </p:sp>
      <p:sp>
        <p:nvSpPr>
          <p:cNvPr id="5" name="Tekstiruutu 4"/>
          <p:cNvSpPr txBox="1"/>
          <p:nvPr/>
        </p:nvSpPr>
        <p:spPr>
          <a:xfrm>
            <a:off x="290987" y="292012"/>
            <a:ext cx="9525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6600" b="1" dirty="0">
                <a:solidFill>
                  <a:schemeClr val="bg1"/>
                </a:solidFill>
                <a:latin typeface="Arial"/>
              </a:rPr>
              <a:t>6</a:t>
            </a:r>
            <a:endParaRPr kumimoji="0" lang="fi-FI" sz="6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84" name="Kuva 28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74177">
            <a:off x="3984265" y="1459056"/>
            <a:ext cx="1881526" cy="92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36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B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501253" y="1572242"/>
            <a:ext cx="7124131" cy="3043436"/>
          </a:xfrm>
        </p:spPr>
        <p:txBody>
          <a:bodyPr/>
          <a:lstStyle/>
          <a:p>
            <a:r>
              <a:rPr lang="fi-FI" sz="2000" dirty="0" smtClean="0"/>
              <a:t>Vahvistetaan keskustan kaupallista vetovoimaa kokoamalla eri osien voimavaroja yhteen. </a:t>
            </a:r>
          </a:p>
          <a:p>
            <a:r>
              <a:rPr lang="fi-FI" sz="2000" dirty="0" smtClean="0"/>
              <a:t>Yhteinen </a:t>
            </a:r>
            <a:r>
              <a:rPr lang="fi-FI" sz="2000" dirty="0" err="1" smtClean="0"/>
              <a:t>manageeraus</a:t>
            </a:r>
            <a:r>
              <a:rPr lang="fi-FI" sz="2000" dirty="0" smtClean="0"/>
              <a:t>, kaupallinen ja markkinoinnillinen  kokoaminen tärkeä tavoite. </a:t>
            </a:r>
          </a:p>
          <a:p>
            <a:r>
              <a:rPr lang="fi-FI" sz="2000" dirty="0" smtClean="0"/>
              <a:t>Tapahtumatoimintojen kokonaisvaltainen synkronointi.</a:t>
            </a:r>
          </a:p>
          <a:p>
            <a:r>
              <a:rPr lang="fi-FI" sz="2000" dirty="0" smtClean="0"/>
              <a:t>Sujuvat ja turvalliset yhteydet kaupallisten kortteleiden välille.</a:t>
            </a: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1243506" y="551236"/>
            <a:ext cx="7642746" cy="653861"/>
          </a:xfrm>
          <a:noFill/>
          <a:ln>
            <a:noFill/>
          </a:ln>
        </p:spPr>
        <p:txBody>
          <a:bodyPr anchor="ctr"/>
          <a:lstStyle/>
          <a:p>
            <a:r>
              <a:rPr lang="fi-FI" noProof="0" dirty="0" smtClean="0"/>
              <a:t>   Keskustan kauppakeskus</a:t>
            </a:r>
            <a:endParaRPr lang="fi-FI" noProof="0" dirty="0"/>
          </a:p>
        </p:txBody>
      </p:sp>
      <p:sp>
        <p:nvSpPr>
          <p:cNvPr id="5" name="Tekstiruutu 4"/>
          <p:cNvSpPr txBox="1"/>
          <p:nvPr/>
        </p:nvSpPr>
        <p:spPr>
          <a:xfrm>
            <a:off x="290987" y="292012"/>
            <a:ext cx="9525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6600" b="1" dirty="0">
                <a:solidFill>
                  <a:prstClr val="black"/>
                </a:solidFill>
                <a:latin typeface="Arial"/>
              </a:rPr>
              <a:t>6</a:t>
            </a:r>
            <a:endParaRPr kumimoji="0" lang="fi-FI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12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235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extLst/>
        </p:spPr>
      </p:pic>
      <p:sp>
        <p:nvSpPr>
          <p:cNvPr id="4" name="Otsikko 3"/>
          <p:cNvSpPr>
            <a:spLocks noGrp="1"/>
          </p:cNvSpPr>
          <p:nvPr>
            <p:ph type="title"/>
          </p:nvPr>
        </p:nvSpPr>
        <p:spPr>
          <a:xfrm>
            <a:off x="1534493" y="431274"/>
            <a:ext cx="8707370" cy="485987"/>
          </a:xfrm>
        </p:spPr>
        <p:txBody>
          <a:bodyPr/>
          <a:lstStyle/>
          <a:p>
            <a:r>
              <a:rPr lang="fi-FI" dirty="0" smtClean="0">
                <a:solidFill>
                  <a:schemeClr val="tx1"/>
                </a:solidFill>
              </a:rPr>
              <a:t>Kauppahallin korttelin kehittämissuunnitelma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6" name="Tekstiruutu 5"/>
          <p:cNvSpPr txBox="1"/>
          <p:nvPr/>
        </p:nvSpPr>
        <p:spPr>
          <a:xfrm>
            <a:off x="322330" y="120269"/>
            <a:ext cx="9525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6600" b="1" dirty="0">
                <a:latin typeface="Arial"/>
              </a:rPr>
              <a:t>7</a:t>
            </a:r>
            <a:endParaRPr kumimoji="0" lang="fi-FI" sz="6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398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B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416730" y="1406882"/>
            <a:ext cx="7368042" cy="3043436"/>
          </a:xfrm>
        </p:spPr>
        <p:txBody>
          <a:bodyPr/>
          <a:lstStyle/>
          <a:p>
            <a:r>
              <a:rPr lang="fi-FI" dirty="0" smtClean="0"/>
              <a:t>Kehittämissuunnitelman laadinta käynnistetään</a:t>
            </a:r>
          </a:p>
          <a:p>
            <a:r>
              <a:rPr lang="fi-FI" dirty="0" smtClean="0"/>
              <a:t>Tulevaisuus monipuolisten </a:t>
            </a:r>
            <a:r>
              <a:rPr lang="fi-FI" dirty="0"/>
              <a:t>toimintojen </a:t>
            </a:r>
            <a:r>
              <a:rPr lang="fi-FI" dirty="0" smtClean="0"/>
              <a:t>alueena. </a:t>
            </a:r>
            <a:endParaRPr lang="fi-FI" dirty="0"/>
          </a:p>
          <a:p>
            <a:r>
              <a:rPr lang="fi-FI" dirty="0" smtClean="0"/>
              <a:t>Käyttötarkoitushybridit eli korttelissa ja sen rakennuksissa monipuolisia käyttötarkoituksia. </a:t>
            </a:r>
          </a:p>
        </p:txBody>
      </p:sp>
      <p:sp>
        <p:nvSpPr>
          <p:cNvPr id="6" name="Otsikko 3"/>
          <p:cNvSpPr>
            <a:spLocks noGrp="1"/>
          </p:cNvSpPr>
          <p:nvPr>
            <p:ph type="title"/>
          </p:nvPr>
        </p:nvSpPr>
        <p:spPr>
          <a:xfrm>
            <a:off x="1534493" y="674267"/>
            <a:ext cx="8707370" cy="485987"/>
          </a:xfrm>
        </p:spPr>
        <p:txBody>
          <a:bodyPr/>
          <a:lstStyle/>
          <a:p>
            <a:r>
              <a:rPr lang="fi-FI" dirty="0" smtClean="0">
                <a:solidFill>
                  <a:schemeClr val="tx1"/>
                </a:solidFill>
              </a:rPr>
              <a:t>Kauppahallin korttelin kehittämissuunnitelma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7" name="Tekstiruutu 6"/>
          <p:cNvSpPr txBox="1"/>
          <p:nvPr/>
        </p:nvSpPr>
        <p:spPr>
          <a:xfrm>
            <a:off x="322330" y="120269"/>
            <a:ext cx="9525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6600" b="1" dirty="0">
                <a:latin typeface="Arial"/>
              </a:rPr>
              <a:t>7</a:t>
            </a:r>
            <a:endParaRPr kumimoji="0" lang="fi-FI" sz="6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712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1499"/>
            <a:ext cx="9281161" cy="5174999"/>
          </a:xfrm>
          <a:prstGeom prst="rect">
            <a:avLst/>
          </a:prstGeom>
        </p:spPr>
      </p:pic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1243506" y="519079"/>
            <a:ext cx="9144000" cy="653861"/>
          </a:xfrm>
          <a:noFill/>
          <a:ln>
            <a:noFill/>
          </a:ln>
        </p:spPr>
        <p:txBody>
          <a:bodyPr anchor="ctr"/>
          <a:lstStyle/>
          <a:p>
            <a:r>
              <a:rPr lang="fi-FI" noProof="0" dirty="0" smtClean="0">
                <a:solidFill>
                  <a:schemeClr val="bg1"/>
                </a:solidFill>
              </a:rPr>
              <a:t>Keskustavalaistuksen </a:t>
            </a:r>
            <a:br>
              <a:rPr lang="fi-FI" noProof="0" dirty="0" smtClean="0">
                <a:solidFill>
                  <a:schemeClr val="bg1"/>
                </a:solidFill>
              </a:rPr>
            </a:br>
            <a:r>
              <a:rPr lang="fi-FI" noProof="0" dirty="0" smtClean="0">
                <a:solidFill>
                  <a:schemeClr val="bg1"/>
                </a:solidFill>
              </a:rPr>
              <a:t>kokonaisvaltainen kehittäminen</a:t>
            </a:r>
            <a:endParaRPr lang="fi-FI" noProof="0" dirty="0">
              <a:solidFill>
                <a:schemeClr val="bg1"/>
              </a:solidFill>
            </a:endParaRPr>
          </a:p>
        </p:txBody>
      </p:sp>
      <p:sp>
        <p:nvSpPr>
          <p:cNvPr id="5" name="Tekstiruutu 4"/>
          <p:cNvSpPr txBox="1"/>
          <p:nvPr/>
        </p:nvSpPr>
        <p:spPr>
          <a:xfrm>
            <a:off x="290987" y="189141"/>
            <a:ext cx="9525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  <a:endParaRPr kumimoji="0" lang="fi-FI" sz="6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88" y="4129391"/>
            <a:ext cx="1184065" cy="83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8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B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501253" y="1341279"/>
            <a:ext cx="7551307" cy="2696125"/>
          </a:xfrm>
        </p:spPr>
        <p:txBody>
          <a:bodyPr/>
          <a:lstStyle/>
          <a:p>
            <a:r>
              <a:rPr lang="fi-FI" sz="1400" dirty="0"/>
              <a:t>Keskustan valaistuksen periaatteet määritettävä ja tunnistettava mm. infran tarpeet</a:t>
            </a:r>
          </a:p>
          <a:p>
            <a:pPr>
              <a:lnSpc>
                <a:spcPts val="1700"/>
              </a:lnSpc>
            </a:pPr>
            <a:r>
              <a:rPr lang="fi-FI" sz="1400" dirty="0"/>
              <a:t>Valaistuksen toteutukseen liittyvät </a:t>
            </a:r>
            <a:r>
              <a:rPr lang="fi-FI" sz="1400" dirty="0" smtClean="0"/>
              <a:t>kysymykset ratkaistaan:</a:t>
            </a:r>
            <a:endParaRPr lang="fi-FI" sz="1400" dirty="0"/>
          </a:p>
          <a:p>
            <a:pPr lvl="1">
              <a:lnSpc>
                <a:spcPts val="1700"/>
              </a:lnSpc>
            </a:pPr>
            <a:r>
              <a:rPr lang="fi-FI" sz="1400" dirty="0" smtClean="0"/>
              <a:t>Pysyvien ja vaihtuvan infran suhde ja rooli.</a:t>
            </a:r>
          </a:p>
          <a:p>
            <a:pPr lvl="1">
              <a:lnSpc>
                <a:spcPts val="1700"/>
              </a:lnSpc>
            </a:pPr>
            <a:r>
              <a:rPr lang="fi-FI" sz="1400" dirty="0" smtClean="0"/>
              <a:t>Mahdolliset sesonkiratkaisut (koko pimeä aika / kausivalaistus), </a:t>
            </a:r>
            <a:r>
              <a:rPr lang="fi-FI" sz="1400" dirty="0"/>
              <a:t>tapahtumat ja niihin liittyvät </a:t>
            </a:r>
            <a:r>
              <a:rPr lang="fi-FI" sz="1400" dirty="0" smtClean="0"/>
              <a:t>ajankohdat. </a:t>
            </a:r>
          </a:p>
          <a:p>
            <a:pPr lvl="1">
              <a:lnSpc>
                <a:spcPts val="1700"/>
              </a:lnSpc>
            </a:pPr>
            <a:r>
              <a:rPr lang="fi-FI" sz="1400" dirty="0" smtClean="0"/>
              <a:t>Valofestivaalit. Valotaide.</a:t>
            </a:r>
            <a:endParaRPr lang="fi-FI" sz="1400" dirty="0"/>
          </a:p>
          <a:p>
            <a:pPr>
              <a:lnSpc>
                <a:spcPts val="1700"/>
              </a:lnSpc>
            </a:pPr>
            <a:r>
              <a:rPr lang="fi-FI" sz="1400" dirty="0" smtClean="0"/>
              <a:t>Julkisten tilojen ja rakennusten valaistukset.</a:t>
            </a:r>
            <a:endParaRPr lang="fi-FI" sz="1400" dirty="0"/>
          </a:p>
          <a:p>
            <a:pPr>
              <a:lnSpc>
                <a:spcPts val="1700"/>
              </a:lnSpc>
            </a:pPr>
            <a:r>
              <a:rPr lang="fi-FI" sz="1400" dirty="0" smtClean="0"/>
              <a:t>Yhteistoiminta ja –panostukset kaupungin ja yksityisten toimijoiden kesken.</a:t>
            </a:r>
          </a:p>
          <a:p>
            <a:pPr>
              <a:lnSpc>
                <a:spcPts val="1700"/>
              </a:lnSpc>
            </a:pPr>
            <a:r>
              <a:rPr lang="fi-FI" sz="1400" dirty="0" smtClean="0"/>
              <a:t>Linkitys kaupungin kokonaisvaltaiseen markkinointiin ja viestintään.</a:t>
            </a:r>
            <a:endParaRPr lang="fi-FI" sz="1400" dirty="0"/>
          </a:p>
        </p:txBody>
      </p:sp>
      <p:sp>
        <p:nvSpPr>
          <p:cNvPr id="6" name="Title Placeholder 2"/>
          <p:cNvSpPr txBox="1">
            <a:spLocks/>
          </p:cNvSpPr>
          <p:nvPr/>
        </p:nvSpPr>
        <p:spPr>
          <a:xfrm>
            <a:off x="1395906" y="671479"/>
            <a:ext cx="9144000" cy="65386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91440" bIns="0" rtlCol="0" anchor="ctr">
            <a:noAutofit/>
          </a:bodyPr>
          <a:lstStyle>
            <a:lvl1pPr algn="l" defTabSz="457200" rtl="0" eaLnBrk="1" latinLnBrk="0" hangingPunct="1">
              <a:lnSpc>
                <a:spcPts val="33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i-FI" dirty="0" smtClean="0"/>
              <a:t>Keskustavalaistuksen </a:t>
            </a:r>
            <a:br>
              <a:rPr lang="fi-FI" dirty="0" smtClean="0"/>
            </a:br>
            <a:r>
              <a:rPr lang="fi-FI" dirty="0" smtClean="0"/>
              <a:t>kokonaisvaltainen kehittäminen</a:t>
            </a:r>
            <a:endParaRPr lang="fi-FI" dirty="0"/>
          </a:p>
        </p:txBody>
      </p:sp>
      <p:sp>
        <p:nvSpPr>
          <p:cNvPr id="7" name="Tekstiruutu 6"/>
          <p:cNvSpPr txBox="1"/>
          <p:nvPr/>
        </p:nvSpPr>
        <p:spPr>
          <a:xfrm>
            <a:off x="443387" y="307252"/>
            <a:ext cx="9525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  <a:endParaRPr kumimoji="0" lang="fi-FI" sz="6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49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C:\Users\pkeskika\Desktop\kaavio\uusi\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778" y="1359612"/>
            <a:ext cx="3111232" cy="296092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tsikko 3"/>
          <p:cNvSpPr>
            <a:spLocks noGrp="1"/>
          </p:cNvSpPr>
          <p:nvPr>
            <p:ph type="title"/>
          </p:nvPr>
        </p:nvSpPr>
        <p:spPr>
          <a:xfrm>
            <a:off x="1534493" y="499284"/>
            <a:ext cx="7220887" cy="485987"/>
          </a:xfrm>
        </p:spPr>
        <p:txBody>
          <a:bodyPr/>
          <a:lstStyle/>
          <a:p>
            <a:r>
              <a:rPr lang="fi-FI" dirty="0" smtClean="0">
                <a:solidFill>
                  <a:schemeClr val="tx1"/>
                </a:solidFill>
              </a:rPr>
              <a:t>Keskustan kärkihankkeen ohjaus </a:t>
            </a:r>
            <a:br>
              <a:rPr lang="fi-FI" dirty="0" smtClean="0">
                <a:solidFill>
                  <a:schemeClr val="tx1"/>
                </a:solidFill>
              </a:rPr>
            </a:br>
            <a:r>
              <a:rPr lang="fi-FI" dirty="0" smtClean="0">
                <a:solidFill>
                  <a:schemeClr val="tx1"/>
                </a:solidFill>
              </a:rPr>
              <a:t>Turun yleiskaava 2029 valmisteluun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9" name="Tekstiruutu 8"/>
          <p:cNvSpPr txBox="1"/>
          <p:nvPr/>
        </p:nvSpPr>
        <p:spPr>
          <a:xfrm>
            <a:off x="322330" y="276198"/>
            <a:ext cx="9525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  <a:endParaRPr kumimoji="0" lang="fi-FI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47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B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534493" y="1783080"/>
            <a:ext cx="7368042" cy="2500984"/>
          </a:xfrm>
        </p:spPr>
        <p:txBody>
          <a:bodyPr/>
          <a:lstStyle/>
          <a:p>
            <a:r>
              <a:rPr lang="fi-FI" dirty="0" smtClean="0"/>
              <a:t>Keskustan kärkihankkeen mukainen kehitys osaksi meneillään olevaa Turun yleiskaava 2029 valmistelua.</a:t>
            </a:r>
          </a:p>
          <a:p>
            <a:r>
              <a:rPr lang="fi-FI" dirty="0" smtClean="0"/>
              <a:t>Osa kärkihankkeen vision kehitysaskelista tulee ratkaistaviksi vasta myöhemmissä yleiskaavoissa.</a:t>
            </a:r>
          </a:p>
        </p:txBody>
      </p:sp>
      <p:sp>
        <p:nvSpPr>
          <p:cNvPr id="6" name="Otsikko 3"/>
          <p:cNvSpPr>
            <a:spLocks noGrp="1"/>
          </p:cNvSpPr>
          <p:nvPr>
            <p:ph type="title"/>
          </p:nvPr>
        </p:nvSpPr>
        <p:spPr>
          <a:xfrm>
            <a:off x="1534493" y="985271"/>
            <a:ext cx="7220887" cy="485987"/>
          </a:xfrm>
        </p:spPr>
        <p:txBody>
          <a:bodyPr/>
          <a:lstStyle/>
          <a:p>
            <a:r>
              <a:rPr lang="fi-FI" dirty="0" smtClean="0">
                <a:solidFill>
                  <a:schemeClr val="tx1"/>
                </a:solidFill>
              </a:rPr>
              <a:t>Keskustan kärkihankkeen ohjaus </a:t>
            </a:r>
            <a:br>
              <a:rPr lang="fi-FI" dirty="0" smtClean="0">
                <a:solidFill>
                  <a:schemeClr val="tx1"/>
                </a:solidFill>
              </a:rPr>
            </a:br>
            <a:r>
              <a:rPr lang="fi-FI" dirty="0" smtClean="0"/>
              <a:t>Turun y</a:t>
            </a:r>
            <a:r>
              <a:rPr lang="fi-FI" dirty="0" smtClean="0">
                <a:solidFill>
                  <a:schemeClr val="tx1"/>
                </a:solidFill>
              </a:rPr>
              <a:t>leiskaava 2029 valmisteluun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7" name="Tekstiruutu 6"/>
          <p:cNvSpPr txBox="1"/>
          <p:nvPr/>
        </p:nvSpPr>
        <p:spPr>
          <a:xfrm>
            <a:off x="322330" y="431273"/>
            <a:ext cx="9525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  <a:endParaRPr kumimoji="0" lang="fi-FI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48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idx="1"/>
          </p:nvPr>
        </p:nvSpPr>
        <p:spPr>
          <a:xfrm>
            <a:off x="4693128" y="1480402"/>
            <a:ext cx="3986848" cy="2119497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fi-FI" sz="2000" b="1" dirty="0" smtClean="0"/>
              <a:t>Keskustan kehittäminen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fi-FI" dirty="0" smtClean="0"/>
              <a:t>Hankkeen </a:t>
            </a:r>
            <a:r>
              <a:rPr lang="fi-FI" dirty="0"/>
              <a:t>tavoitteisiin kuuluu laatia </a:t>
            </a:r>
            <a:r>
              <a:rPr lang="fi-FI" b="1" dirty="0"/>
              <a:t>kunnianhimoinen visio </a:t>
            </a:r>
            <a:r>
              <a:rPr lang="fi-FI" dirty="0" smtClean="0"/>
              <a:t>keskustan elinvoiman ja vetovoiman vahvistamiseksi sekä </a:t>
            </a:r>
            <a:r>
              <a:rPr lang="fi-FI" b="1" dirty="0" smtClean="0"/>
              <a:t>konkreettinen näkemys toimenpiteistä</a:t>
            </a:r>
            <a:r>
              <a:rPr lang="fi-FI" dirty="0" smtClean="0"/>
              <a:t> ja vaiheista, joilla vision mukainen tila keskustan kehittämisessä saavutetaan.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fi-FI" sz="1000" dirty="0" smtClean="0"/>
              <a:t>KH §177 / 2.5.2016</a:t>
            </a:r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Keskustan kehittäminen on Turun kaupungin kärkihanke</a:t>
            </a:r>
            <a:endParaRPr lang="fi-FI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11" y="1255460"/>
            <a:ext cx="3624027" cy="382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2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363" y="-79222"/>
            <a:ext cx="11464118" cy="5222722"/>
          </a:xfrm>
          <a:prstGeom prst="rect">
            <a:avLst/>
          </a:prstGeom>
        </p:spPr>
      </p:pic>
      <p:sp>
        <p:nvSpPr>
          <p:cNvPr id="4" name="Otsikko 3"/>
          <p:cNvSpPr>
            <a:spLocks noGrp="1"/>
          </p:cNvSpPr>
          <p:nvPr>
            <p:ph type="title"/>
          </p:nvPr>
        </p:nvSpPr>
        <p:spPr>
          <a:xfrm>
            <a:off x="1511050" y="674268"/>
            <a:ext cx="7632950" cy="485987"/>
          </a:xfrm>
        </p:spPr>
        <p:txBody>
          <a:bodyPr/>
          <a:lstStyle/>
          <a:p>
            <a:r>
              <a:rPr lang="fi-FI" dirty="0" smtClean="0">
                <a:solidFill>
                  <a:schemeClr val="bg1"/>
                </a:solidFill>
              </a:rPr>
              <a:t>Turku </a:t>
            </a:r>
            <a:r>
              <a:rPr lang="fi-FI" dirty="0" err="1" smtClean="0">
                <a:solidFill>
                  <a:schemeClr val="bg1"/>
                </a:solidFill>
              </a:rPr>
              <a:t>Future</a:t>
            </a:r>
            <a:r>
              <a:rPr lang="fi-FI" dirty="0" smtClean="0">
                <a:solidFill>
                  <a:schemeClr val="bg1"/>
                </a:solidFill>
              </a:rPr>
              <a:t> Forum  - pysyvä toimintamalli yhdessä tekemiselle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6" name="Tekstiruutu 5"/>
          <p:cNvSpPr txBox="1"/>
          <p:nvPr/>
        </p:nvSpPr>
        <p:spPr>
          <a:xfrm>
            <a:off x="1" y="486092"/>
            <a:ext cx="1243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6600" b="1" dirty="0" smtClean="0">
                <a:solidFill>
                  <a:schemeClr val="bg1"/>
                </a:solidFill>
                <a:latin typeface="Arial"/>
              </a:rPr>
              <a:t>10</a:t>
            </a:r>
            <a:endParaRPr kumimoji="0" lang="fi-FI" sz="6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88" y="4129391"/>
            <a:ext cx="1184065" cy="83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79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B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>
          <a:xfrm>
            <a:off x="1511050" y="623622"/>
            <a:ext cx="7632950" cy="485987"/>
          </a:xfrm>
        </p:spPr>
        <p:txBody>
          <a:bodyPr/>
          <a:lstStyle/>
          <a:p>
            <a:r>
              <a:rPr lang="fi-FI" dirty="0" smtClean="0"/>
              <a:t>Turku </a:t>
            </a:r>
            <a:r>
              <a:rPr lang="fi-FI" dirty="0" err="1" smtClean="0"/>
              <a:t>Future</a:t>
            </a:r>
            <a:r>
              <a:rPr lang="fi-FI" dirty="0" smtClean="0"/>
              <a:t> Forum pysyvä toimintamalli yhdessä tekemiselle</a:t>
            </a:r>
            <a:endParaRPr lang="fi-FI" dirty="0"/>
          </a:p>
        </p:txBody>
      </p:sp>
      <p:sp>
        <p:nvSpPr>
          <p:cNvPr id="2" name="Tekstin paikkamerkki 1"/>
          <p:cNvSpPr>
            <a:spLocks noGrp="1"/>
          </p:cNvSpPr>
          <p:nvPr>
            <p:ph type="body" sz="quarter" idx="12"/>
          </p:nvPr>
        </p:nvSpPr>
        <p:spPr>
          <a:xfrm>
            <a:off x="1411665" y="1828767"/>
            <a:ext cx="6272025" cy="1456052"/>
          </a:xfrm>
        </p:spPr>
        <p:txBody>
          <a:bodyPr/>
          <a:lstStyle/>
          <a:p>
            <a:pPr marL="298450" indent="-285750">
              <a:buFont typeface="Arial" panose="020B0604020202020204" pitchFamily="34" charset="0"/>
              <a:buChar char="•"/>
            </a:pPr>
            <a:r>
              <a:rPr lang="fi-FI" dirty="0" smtClean="0"/>
              <a:t>Säännöllinen ja ohjelmoitu sidosryhmä- ja osallisuusfoorumi yhteistyössä Ydinkeskusta ry:n ja muiden sidosryhmien kanssa</a:t>
            </a:r>
          </a:p>
          <a:p>
            <a:pPr marL="298450" indent="-285750">
              <a:buFont typeface="Arial" panose="020B0604020202020204" pitchFamily="34" charset="0"/>
              <a:buChar char="•"/>
            </a:pPr>
            <a:r>
              <a:rPr lang="fi-FI" dirty="0" smtClean="0"/>
              <a:t>Yhteiskehittämällä valmistellaan keskustan kehittämisohjelman tulevaa sisältöesityksiä</a:t>
            </a:r>
            <a:endParaRPr lang="fi-FI" dirty="0"/>
          </a:p>
        </p:txBody>
      </p:sp>
      <p:sp>
        <p:nvSpPr>
          <p:cNvPr id="6" name="Tekstiruutu 5"/>
          <p:cNvSpPr txBox="1"/>
          <p:nvPr/>
        </p:nvSpPr>
        <p:spPr>
          <a:xfrm>
            <a:off x="168159" y="361192"/>
            <a:ext cx="1243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6600" b="1" dirty="0" smtClean="0">
                <a:solidFill>
                  <a:prstClr val="black"/>
                </a:solidFill>
                <a:latin typeface="Arial"/>
              </a:rPr>
              <a:t>10</a:t>
            </a:r>
            <a:endParaRPr kumimoji="0" lang="fi-FI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97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686"/>
          <p:cNvPicPr>
            <a:picLocks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extLst/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88" y="4129391"/>
            <a:ext cx="1184065" cy="834575"/>
          </a:xfrm>
          <a:prstGeom prst="rect">
            <a:avLst/>
          </a:prstGeom>
        </p:spPr>
      </p:pic>
      <p:sp>
        <p:nvSpPr>
          <p:cNvPr id="6" name="Otsikko 3"/>
          <p:cNvSpPr txBox="1">
            <a:spLocks/>
          </p:cNvSpPr>
          <p:nvPr/>
        </p:nvSpPr>
        <p:spPr>
          <a:xfrm>
            <a:off x="287188" y="3798148"/>
            <a:ext cx="2747617" cy="4859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i="1" dirty="0" smtClean="0">
                <a:solidFill>
                  <a:schemeClr val="bg1">
                    <a:lumMod val="65000"/>
                  </a:schemeClr>
                </a:solidFill>
              </a:rPr>
              <a:t>Kiitos</a:t>
            </a:r>
            <a:endParaRPr kumimoji="0" lang="fi-FI" sz="2800" b="1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6974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10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extLst/>
        </p:spPr>
      </p:pic>
      <p:sp>
        <p:nvSpPr>
          <p:cNvPr id="2" name="Tekstiruutu 1"/>
          <p:cNvSpPr txBox="1"/>
          <p:nvPr/>
        </p:nvSpPr>
        <p:spPr>
          <a:xfrm>
            <a:off x="1791428" y="4350313"/>
            <a:ext cx="5561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Turun keskustavision mukaiset painopisteet</a:t>
            </a:r>
            <a:endParaRPr lang="fi-FI" sz="1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uorakulmio 4"/>
          <p:cNvSpPr/>
          <p:nvPr/>
        </p:nvSpPr>
        <p:spPr>
          <a:xfrm>
            <a:off x="-1" y="872360"/>
            <a:ext cx="9144000" cy="451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4" name="Ellipsi 33"/>
          <p:cNvSpPr/>
          <p:nvPr/>
        </p:nvSpPr>
        <p:spPr>
          <a:xfrm>
            <a:off x="832979" y="311226"/>
            <a:ext cx="1516945" cy="151694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5" name="Ellipsi 34"/>
          <p:cNvSpPr/>
          <p:nvPr/>
        </p:nvSpPr>
        <p:spPr>
          <a:xfrm>
            <a:off x="3813526" y="297911"/>
            <a:ext cx="1516945" cy="1516945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Ellipsi 35"/>
          <p:cNvSpPr/>
          <p:nvPr/>
        </p:nvSpPr>
        <p:spPr>
          <a:xfrm>
            <a:off x="6794073" y="297910"/>
            <a:ext cx="1516945" cy="1516945"/>
          </a:xfrm>
          <a:prstGeom prst="ellipse">
            <a:avLst/>
          </a:prstGeom>
          <a:blipFill>
            <a:blip r:embed="rId5"/>
            <a:srcRect/>
            <a:stretch>
              <a:fillRect l="-21000" r="-2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7" name="Tekstiruutu 36"/>
          <p:cNvSpPr txBox="1"/>
          <p:nvPr/>
        </p:nvSpPr>
        <p:spPr>
          <a:xfrm>
            <a:off x="435312" y="1959528"/>
            <a:ext cx="2312277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sz="1400" b="1" dirty="0" smtClean="0"/>
              <a:t>Saavutettava ja </a:t>
            </a:r>
          </a:p>
          <a:p>
            <a:pPr algn="ctr"/>
            <a:r>
              <a:rPr lang="fi-FI" sz="1400" b="1" dirty="0" smtClean="0"/>
              <a:t>helposti kuljettava keskusta</a:t>
            </a:r>
            <a:endParaRPr lang="fi-FI" sz="1400" b="1" dirty="0"/>
          </a:p>
        </p:txBody>
      </p:sp>
      <p:sp>
        <p:nvSpPr>
          <p:cNvPr id="38" name="Tekstiruutu 37"/>
          <p:cNvSpPr txBox="1"/>
          <p:nvPr/>
        </p:nvSpPr>
        <p:spPr>
          <a:xfrm>
            <a:off x="3415859" y="1995829"/>
            <a:ext cx="2312277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sz="1400" b="1" dirty="0" smtClean="0"/>
              <a:t>Kaupallisesti ja </a:t>
            </a:r>
            <a:r>
              <a:rPr lang="fi-FI" sz="1400" b="1" dirty="0" err="1" smtClean="0"/>
              <a:t>matkailullisesti</a:t>
            </a:r>
            <a:r>
              <a:rPr lang="fi-FI" sz="1400" b="1" dirty="0" smtClean="0"/>
              <a:t> houkutteleva keskusta</a:t>
            </a:r>
            <a:endParaRPr lang="fi-FI" sz="1400" b="1" dirty="0"/>
          </a:p>
        </p:txBody>
      </p:sp>
      <p:sp>
        <p:nvSpPr>
          <p:cNvPr id="39" name="Tekstiruutu 38"/>
          <p:cNvSpPr txBox="1"/>
          <p:nvPr/>
        </p:nvSpPr>
        <p:spPr>
          <a:xfrm>
            <a:off x="6396406" y="1995829"/>
            <a:ext cx="2312277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sz="1400" b="1" dirty="0" smtClean="0"/>
              <a:t>Viihtyisä ja elävä kulttuurin ja kohtaamisten alusta</a:t>
            </a:r>
            <a:endParaRPr lang="fi-FI" sz="1400" b="1" dirty="0"/>
          </a:p>
        </p:txBody>
      </p:sp>
    </p:spTree>
    <p:extLst>
      <p:ext uri="{BB962C8B-B14F-4D97-AF65-F5344CB8AC3E}">
        <p14:creationId xmlns:p14="http://schemas.microsoft.com/office/powerpoint/2010/main" val="99800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B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sz="quarter" idx="12"/>
          </p:nvPr>
        </p:nvSpPr>
        <p:spPr>
          <a:xfrm>
            <a:off x="1565564" y="1128156"/>
            <a:ext cx="7279031" cy="3175438"/>
          </a:xfrm>
        </p:spPr>
        <p:txBody>
          <a:bodyPr/>
          <a:lstStyle/>
          <a:p>
            <a:pPr marL="298450" indent="-285750">
              <a:spcAft>
                <a:spcPts val="600"/>
              </a:spcAft>
              <a:buFontTx/>
              <a:buChar char="-"/>
            </a:pPr>
            <a:r>
              <a:rPr lang="fi-FI" sz="1600" dirty="0" smtClean="0"/>
              <a:t>Palautetta ja mediakeskustelua visiosta seurattu, koottu ja analysoitu kaupungin ja Turun Yliopiston Tulevaisuuden tutkimuskeskuksen toimesta. Yleissävy varsin positiivista.</a:t>
            </a:r>
          </a:p>
          <a:p>
            <a:pPr marL="298450" indent="-285750">
              <a:spcAft>
                <a:spcPts val="600"/>
              </a:spcAft>
              <a:buFontTx/>
              <a:buChar char="-"/>
            </a:pPr>
            <a:r>
              <a:rPr lang="fi-FI" sz="1600" dirty="0"/>
              <a:t>Visioesittelyjä erilaisille toimielimille ja ryhmille. Niin kohdennettuja kuin kaikille avoimia tilaisuuksia on järjestetty kolmisenkymmentä.</a:t>
            </a:r>
          </a:p>
          <a:p>
            <a:pPr marL="298450" indent="-285750">
              <a:spcAft>
                <a:spcPts val="600"/>
              </a:spcAft>
              <a:buFontTx/>
              <a:buChar char="-"/>
            </a:pPr>
            <a:r>
              <a:rPr lang="fi-FI" sz="1600" dirty="0"/>
              <a:t>Turku </a:t>
            </a:r>
            <a:r>
              <a:rPr lang="fi-FI" sz="1600" dirty="0" err="1"/>
              <a:t>Future</a:t>
            </a:r>
            <a:r>
              <a:rPr lang="fi-FI" sz="1600" dirty="0"/>
              <a:t> Forum tammikuun lopussa Keskustelutilaisuus vision toimeenpanosta, noin 130 osallistujaa</a:t>
            </a:r>
          </a:p>
          <a:p>
            <a:pPr marL="298450" indent="-285750">
              <a:spcAft>
                <a:spcPts val="600"/>
              </a:spcAft>
              <a:buFontTx/>
              <a:buChar char="-"/>
            </a:pPr>
            <a:r>
              <a:rPr lang="fi-FI" sz="1600" dirty="0" smtClean="0"/>
              <a:t>Toimijoilta niin kaupunkiorganisaatiosta kuin ulkopuoleltakin pyydetty arvioita miten Keskustavision mukaisen suunnan valitseminen vaikuttaisi meneillään olevaan ja tiedossa olevaan tulevaan tekemiseen.</a:t>
            </a:r>
          </a:p>
          <a:p>
            <a:pPr marL="298450" indent="-285750">
              <a:spcAft>
                <a:spcPts val="600"/>
              </a:spcAft>
              <a:buFontTx/>
              <a:buChar char="-"/>
            </a:pPr>
            <a:r>
              <a:rPr lang="fi-FI" sz="1600" dirty="0" smtClean="0"/>
              <a:t>Kaikille avoin digitaalinen keskustavisiokysely lopputalvesta 2018: 1147 vastaajaa. Tulokset julkistettiin 13.4.2018.</a:t>
            </a:r>
          </a:p>
          <a:p>
            <a:pPr marL="298450" indent="-285750">
              <a:buFontTx/>
              <a:buChar char="-"/>
            </a:pPr>
            <a:endParaRPr lang="fi-FI" dirty="0" smtClean="0"/>
          </a:p>
        </p:txBody>
      </p:sp>
      <p:sp>
        <p:nvSpPr>
          <p:cNvPr id="4" name="Otsikko 3"/>
          <p:cNvSpPr>
            <a:spLocks noGrp="1"/>
          </p:cNvSpPr>
          <p:nvPr>
            <p:ph type="title"/>
          </p:nvPr>
        </p:nvSpPr>
        <p:spPr>
          <a:xfrm>
            <a:off x="690702" y="568318"/>
            <a:ext cx="8153893" cy="485987"/>
          </a:xfrm>
        </p:spPr>
        <p:txBody>
          <a:bodyPr/>
          <a:lstStyle/>
          <a:p>
            <a:r>
              <a:rPr lang="fi-FI" dirty="0" smtClean="0">
                <a:solidFill>
                  <a:schemeClr val="tx1"/>
                </a:solidFill>
              </a:rPr>
              <a:t>Kärkihanke vision  julkistuksen jälkeen</a:t>
            </a:r>
            <a:endParaRPr lang="fi-F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9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4288"/>
            <a:ext cx="9144001" cy="5157788"/>
          </a:xfrm>
          <a:prstGeom prst="rect">
            <a:avLst/>
          </a:prstGeom>
        </p:spPr>
      </p:pic>
      <p:sp>
        <p:nvSpPr>
          <p:cNvPr id="2" name="Tekstin paikkamerkki 1"/>
          <p:cNvSpPr>
            <a:spLocks noGrp="1"/>
          </p:cNvSpPr>
          <p:nvPr>
            <p:ph type="body" idx="1"/>
          </p:nvPr>
        </p:nvSpPr>
        <p:spPr>
          <a:xfrm>
            <a:off x="794945" y="1025401"/>
            <a:ext cx="6734175" cy="304343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i-FI" sz="1200" dirty="0" smtClean="0"/>
              <a:t>Visiossa </a:t>
            </a:r>
            <a:r>
              <a:rPr lang="fi-FI" sz="1200" dirty="0"/>
              <a:t>on riittävän kunnianhimoiset asukasmäärän, työpaikkojen ja liiketilan kasvun tavoitteet. Erityisen hyvänä pidämme suuntausta uusien työpaikkojen saamiseksi Turun keskustaan. </a:t>
            </a:r>
          </a:p>
          <a:p>
            <a:pPr>
              <a:spcAft>
                <a:spcPts val="600"/>
              </a:spcAft>
            </a:pPr>
            <a:r>
              <a:rPr lang="fi-FI" sz="1200" dirty="0" smtClean="0"/>
              <a:t>Keskustavisio </a:t>
            </a:r>
            <a:r>
              <a:rPr lang="fi-FI" sz="1200" dirty="0"/>
              <a:t>ja raitiotie/superbussi ovat </a:t>
            </a:r>
            <a:r>
              <a:rPr lang="fi-FI" sz="1200" dirty="0" smtClean="0"/>
              <a:t>sovitettavissa yhteen jatkosuunnittelussa </a:t>
            </a:r>
            <a:r>
              <a:rPr lang="fi-FI" sz="1200" dirty="0"/>
              <a:t>kunhan keskustan kaista- ja pysäkkijärjestelyjä katsotaan kokonaisuutena</a:t>
            </a:r>
            <a:r>
              <a:rPr lang="fi-FI" sz="1200" dirty="0" smtClean="0"/>
              <a:t>.</a:t>
            </a:r>
          </a:p>
          <a:p>
            <a:pPr>
              <a:spcAft>
                <a:spcPts val="600"/>
              </a:spcAft>
            </a:pPr>
            <a:r>
              <a:rPr lang="fi-FI" sz="1200" dirty="0" smtClean="0"/>
              <a:t>Turun Vanhakaupunki </a:t>
            </a:r>
            <a:r>
              <a:rPr lang="fi-FI" sz="1200" dirty="0"/>
              <a:t>voisi olla </a:t>
            </a:r>
            <a:r>
              <a:rPr lang="fi-FI" sz="1200" dirty="0" err="1"/>
              <a:t>brändättävissä</a:t>
            </a:r>
            <a:r>
              <a:rPr lang="fi-FI" sz="1200" dirty="0"/>
              <a:t>, mikäli siihen saadaan riittävästi sisältöjä ja elämää. Tällä hetkellä se ei kanna.  Historian museon perustaminen, siihen liittyvät vierailukeskus, ravintolat ja hotelli antaisivat hyvän pohjan.  </a:t>
            </a:r>
            <a:endParaRPr lang="fi-FI" sz="1200" dirty="0" smtClean="0"/>
          </a:p>
          <a:p>
            <a:pPr>
              <a:spcAft>
                <a:spcPts val="600"/>
              </a:spcAft>
            </a:pPr>
            <a:r>
              <a:rPr lang="fi-FI" sz="1200" dirty="0"/>
              <a:t>Erinomaisen hyvä suuntaus on Aurajokirannan kehitys ja erityisesti se, että kaupunki kehittyy kohti satamaa. Satama-alueen kehitys on luonnollista kytkeä keskustan kehittämiseen. </a:t>
            </a:r>
          </a:p>
          <a:p>
            <a:pPr>
              <a:spcAft>
                <a:spcPts val="600"/>
              </a:spcAft>
            </a:pPr>
            <a:r>
              <a:rPr lang="fi-FI" sz="1200" dirty="0"/>
              <a:t>Vision tarkoituksena on kehittää Turkua myös houkuttelevana matkailukohteena. Kun Turku kehittää </a:t>
            </a:r>
            <a:r>
              <a:rPr lang="fi-FI" sz="1200" dirty="0" err="1"/>
              <a:t>matkailullista</a:t>
            </a:r>
            <a:r>
              <a:rPr lang="fi-FI" sz="1200" dirty="0"/>
              <a:t> vetovoimaisuuttaan vision kuvailemilla tavoilla, matkailualan toimijat kiinnostuvat investoimaan lisämajoituskapasiteetin lisäämiseen. </a:t>
            </a:r>
            <a:endParaRPr lang="fi-FI" sz="1200" dirty="0" smtClean="0"/>
          </a:p>
          <a:p>
            <a:pPr>
              <a:spcAft>
                <a:spcPts val="600"/>
              </a:spcAft>
            </a:pPr>
            <a:r>
              <a:rPr lang="fi-FI" sz="1200" dirty="0"/>
              <a:t>Tapahtumatoiminnot kehittyvät myönteisesti erityisesti pientapahtumien lisääntymisen kautta mikäli erityisesti kauppatorin uudistus saadaan toteutettua vision hengessä. </a:t>
            </a:r>
          </a:p>
          <a:p>
            <a:pPr>
              <a:spcAft>
                <a:spcPts val="600"/>
              </a:spcAft>
            </a:pPr>
            <a:r>
              <a:rPr lang="fi-FI" sz="1200" dirty="0"/>
              <a:t>Puolijulkisten tilojen suunnittelussa tulee huomioida erityisesti puusto.  Puiden istuttaminen keskusta-alueellakin on mahdollista, mikäli tahdotaan. </a:t>
            </a:r>
          </a:p>
          <a:p>
            <a:endParaRPr lang="fi-FI" sz="1200" dirty="0"/>
          </a:p>
          <a:p>
            <a:pPr lvl="1"/>
            <a:endParaRPr lang="fi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865523" y="128957"/>
            <a:ext cx="7412952" cy="748904"/>
          </a:xfrm>
        </p:spPr>
        <p:txBody>
          <a:bodyPr/>
          <a:lstStyle/>
          <a:p>
            <a:r>
              <a:rPr lang="fi-FI" sz="2400" b="1" dirty="0" smtClean="0"/>
              <a:t>Esimerkkejä pyynnöstä saaduista arvioista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1209291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B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940" y="795079"/>
            <a:ext cx="6429125" cy="4158065"/>
          </a:xfrm>
          <a:prstGeom prst="rect">
            <a:avLst/>
          </a:prstGeom>
        </p:spPr>
      </p:pic>
      <p:sp>
        <p:nvSpPr>
          <p:cNvPr id="3" name="Otsikko 2"/>
          <p:cNvSpPr txBox="1">
            <a:spLocks/>
          </p:cNvSpPr>
          <p:nvPr/>
        </p:nvSpPr>
        <p:spPr>
          <a:xfrm>
            <a:off x="1164928" y="169418"/>
            <a:ext cx="7412952" cy="748904"/>
          </a:xfrm>
          <a:prstGeom prst="rect">
            <a:avLst/>
          </a:prstGeom>
        </p:spPr>
        <p:txBody>
          <a:bodyPr/>
          <a:lstStyle/>
          <a:p>
            <a:pPr defTabSz="914400"/>
            <a:r>
              <a:rPr lang="fi-FI" sz="2400" b="1" kern="0" dirty="0" smtClean="0">
                <a:solidFill>
                  <a:schemeClr val="bg1"/>
                </a:solidFill>
              </a:rPr>
              <a:t>Näyte verkkokyselyn muodosta</a:t>
            </a:r>
            <a:endParaRPr lang="fi-FI" sz="2400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159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" y="0"/>
            <a:ext cx="9015413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951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6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extLst/>
        </p:spPr>
      </p:pic>
      <p:sp>
        <p:nvSpPr>
          <p:cNvPr id="3" name="Tekstin paikkamerkki 2"/>
          <p:cNvSpPr>
            <a:spLocks noGrp="1"/>
          </p:cNvSpPr>
          <p:nvPr>
            <p:ph type="body" sz="quarter" idx="12"/>
          </p:nvPr>
        </p:nvSpPr>
        <p:spPr>
          <a:xfrm>
            <a:off x="1102644" y="1232220"/>
            <a:ext cx="7209038" cy="3175438"/>
          </a:xfrm>
        </p:spPr>
        <p:txBody>
          <a:bodyPr/>
          <a:lstStyle/>
          <a:p>
            <a:pPr marL="298450" indent="-285750">
              <a:spcAft>
                <a:spcPts val="600"/>
              </a:spcAft>
              <a:buFontTx/>
              <a:buChar char="-"/>
            </a:pPr>
            <a:r>
              <a:rPr lang="fi-FI" dirty="0" smtClean="0">
                <a:solidFill>
                  <a:schemeClr val="bg1"/>
                </a:solidFill>
              </a:rPr>
              <a:t>Kauppatorin uudistus</a:t>
            </a:r>
          </a:p>
          <a:p>
            <a:pPr marL="298450" indent="-285750">
              <a:spcAft>
                <a:spcPts val="600"/>
              </a:spcAft>
              <a:buFontTx/>
              <a:buChar char="-"/>
            </a:pPr>
            <a:r>
              <a:rPr lang="fi-FI" dirty="0" smtClean="0">
                <a:solidFill>
                  <a:schemeClr val="bg1"/>
                </a:solidFill>
              </a:rPr>
              <a:t>Historian museo</a:t>
            </a:r>
          </a:p>
          <a:p>
            <a:pPr marL="298450" indent="-285750">
              <a:spcAft>
                <a:spcPts val="600"/>
              </a:spcAft>
              <a:buFontTx/>
              <a:buChar char="-"/>
            </a:pPr>
            <a:r>
              <a:rPr lang="fi-FI" dirty="0" smtClean="0">
                <a:solidFill>
                  <a:schemeClr val="bg1"/>
                </a:solidFill>
              </a:rPr>
              <a:t>Ratapihan elämyskeskus</a:t>
            </a:r>
          </a:p>
          <a:p>
            <a:pPr marL="298450" indent="-285750">
              <a:spcAft>
                <a:spcPts val="600"/>
              </a:spcAft>
              <a:buFontTx/>
              <a:buChar char="-"/>
            </a:pPr>
            <a:r>
              <a:rPr lang="fi-FI" dirty="0" smtClean="0">
                <a:solidFill>
                  <a:schemeClr val="bg1"/>
                </a:solidFill>
              </a:rPr>
              <a:t>Forum-korttelin täydennys</a:t>
            </a:r>
          </a:p>
          <a:p>
            <a:pPr marL="298450" indent="-285750">
              <a:spcAft>
                <a:spcPts val="600"/>
              </a:spcAft>
              <a:buFontTx/>
              <a:buChar char="-"/>
            </a:pPr>
            <a:r>
              <a:rPr lang="fi-FI" dirty="0" smtClean="0">
                <a:solidFill>
                  <a:schemeClr val="bg1"/>
                </a:solidFill>
              </a:rPr>
              <a:t>Keskustan liikennesuunnittelu</a:t>
            </a:r>
          </a:p>
          <a:p>
            <a:pPr marL="298450" indent="-285750">
              <a:spcAft>
                <a:spcPts val="600"/>
              </a:spcAft>
              <a:buFontTx/>
              <a:buChar char="-"/>
            </a:pPr>
            <a:r>
              <a:rPr lang="fi-FI" dirty="0" smtClean="0">
                <a:solidFill>
                  <a:schemeClr val="bg1"/>
                </a:solidFill>
              </a:rPr>
              <a:t>Keskustavalaistus – Satumainen Aurajoki</a:t>
            </a:r>
          </a:p>
          <a:p>
            <a:pPr marL="298450" indent="-285750">
              <a:spcAft>
                <a:spcPts val="600"/>
              </a:spcAft>
              <a:buFontTx/>
              <a:buChar char="-"/>
            </a:pPr>
            <a:r>
              <a:rPr lang="fi-FI" dirty="0" smtClean="0">
                <a:solidFill>
                  <a:schemeClr val="bg1"/>
                </a:solidFill>
              </a:rPr>
              <a:t>Keskellä Turkua -valohanke </a:t>
            </a:r>
          </a:p>
          <a:p>
            <a:pPr marL="298450" indent="-285750">
              <a:spcAft>
                <a:spcPts val="600"/>
              </a:spcAft>
              <a:buFontTx/>
              <a:buChar char="-"/>
            </a:pPr>
            <a:r>
              <a:rPr lang="fi-FI" dirty="0" smtClean="0">
                <a:solidFill>
                  <a:schemeClr val="bg1"/>
                </a:solidFill>
              </a:rPr>
              <a:t>Konserttitalo</a:t>
            </a:r>
          </a:p>
          <a:p>
            <a:pPr marL="298450" indent="-285750">
              <a:spcAft>
                <a:spcPts val="600"/>
              </a:spcAft>
              <a:buFontTx/>
              <a:buChar char="-"/>
            </a:pPr>
            <a:r>
              <a:rPr lang="fi-FI" dirty="0" smtClean="0">
                <a:solidFill>
                  <a:schemeClr val="bg1"/>
                </a:solidFill>
              </a:rPr>
              <a:t>Aurajoen rantareitit</a:t>
            </a:r>
          </a:p>
          <a:p>
            <a:pPr marL="298450" indent="-285750">
              <a:spcAft>
                <a:spcPts val="600"/>
              </a:spcAft>
              <a:buFontTx/>
              <a:buChar char="-"/>
            </a:pPr>
            <a:r>
              <a:rPr lang="fi-FI" dirty="0" smtClean="0">
                <a:solidFill>
                  <a:schemeClr val="bg1"/>
                </a:solidFill>
              </a:rPr>
              <a:t>Österbladin korttelin kehittäminen</a:t>
            </a:r>
          </a:p>
          <a:p>
            <a:pPr marL="298450" indent="-285750">
              <a:buFontTx/>
              <a:buChar char="-"/>
            </a:pPr>
            <a:endParaRPr lang="fi-FI" dirty="0" smtClean="0">
              <a:solidFill>
                <a:schemeClr val="bg1"/>
              </a:solidFill>
            </a:endParaRPr>
          </a:p>
        </p:txBody>
      </p:sp>
      <p:sp>
        <p:nvSpPr>
          <p:cNvPr id="4" name="Otsikko 3"/>
          <p:cNvSpPr>
            <a:spLocks noGrp="1"/>
          </p:cNvSpPr>
          <p:nvPr>
            <p:ph type="title"/>
          </p:nvPr>
        </p:nvSpPr>
        <p:spPr>
          <a:xfrm>
            <a:off x="1102644" y="253384"/>
            <a:ext cx="7632950" cy="485987"/>
          </a:xfrm>
        </p:spPr>
        <p:txBody>
          <a:bodyPr/>
          <a:lstStyle/>
          <a:p>
            <a:r>
              <a:rPr lang="fi-FI" sz="2400" dirty="0" smtClean="0">
                <a:solidFill>
                  <a:schemeClr val="bg1"/>
                </a:solidFill>
              </a:rPr>
              <a:t>Käynnissä ja harkinnassa olevia keskustan kehittämistä edistäviä toimenpiteitä</a:t>
            </a:r>
            <a:endParaRPr lang="fi-FI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26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uvalliset">
  <a:themeElements>
    <a:clrScheme name="Custom 5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Värilliset">
  <a:themeElements>
    <a:clrScheme name="Custom 5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noFill/>
        <a:pattFill/>
        <a:grpFill/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URKU_PPT_4-3">
  <a:themeElements>
    <a:clrScheme name="Custom 5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46BFEA"/>
      </a:hlink>
      <a:folHlink>
        <a:srgbClr val="408FB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TURKU_PPT_4-3">
  <a:themeElements>
    <a:clrScheme name="Custom 5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46BFEA"/>
      </a:hlink>
      <a:folHlink>
        <a:srgbClr val="408FB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TURKU_PPT_4-3">
  <a:themeElements>
    <a:clrScheme name="Custom 5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46BFEA"/>
      </a:hlink>
      <a:folHlink>
        <a:srgbClr val="408FB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Valkoinen">
  <a:themeElements>
    <a:clrScheme name="Custom 4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Kokousaineisto" ma:contentTypeID="0x010100C0195A1B6C5C44E9A6AB38BF336295CE00ABB1D5AEE07E9F44A9904DAB59BCA64C" ma:contentTypeVersion="14" ma:contentTypeDescription="Luo uusi asiakirja." ma:contentTypeScope="" ma:versionID="07621d76010acb1682033a6c2cc36935">
  <xsd:schema xmlns:xsd="http://www.w3.org/2001/XMLSchema" xmlns:xs="http://www.w3.org/2001/XMLSchema" xmlns:p="http://schemas.microsoft.com/office/2006/metadata/properties" xmlns:ns2="801a4ecc-5c06-4555-9dd1-0bf5b16740cf" xmlns:ns3="5b82faa3-7167-493c-bed3-70050f0aeda6" targetNamespace="http://schemas.microsoft.com/office/2006/metadata/properties" ma:root="true" ma:fieldsID="c29d15286467bf47d8b44cd360b1b30a" ns2:_="" ns3:_="">
    <xsd:import namespace="801a4ecc-5c06-4555-9dd1-0bf5b16740cf"/>
    <xsd:import namespace="5b82faa3-7167-493c-bed3-70050f0aeda6"/>
    <xsd:element name="properties">
      <xsd:complexType>
        <xsd:sequence>
          <xsd:element name="documentManagement">
            <xsd:complexType>
              <xsd:all>
                <xsd:element ref="ns2:dotku_ContainsPersonalData" minOccurs="0"/>
                <xsd:element ref="ns2:dotku_Publicity"/>
                <xsd:element ref="ns2:dotku_Description" minOccurs="0"/>
                <xsd:element ref="ns2:dotku_MeetingMaterialYear" minOccurs="0"/>
                <xsd:element ref="ns2:dotku_MeetingMaterialDate"/>
                <xsd:element ref="ns2:dotku_MeetingMaterialType"/>
                <xsd:element ref="ns3:Toimielin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1a4ecc-5c06-4555-9dd1-0bf5b16740cf" elementFormDefault="qualified">
    <xsd:import namespace="http://schemas.microsoft.com/office/2006/documentManagement/types"/>
    <xsd:import namespace="http://schemas.microsoft.com/office/infopath/2007/PartnerControls"/>
    <xsd:element name="dotku_ContainsPersonalData" ma:index="2" nillable="true" ma:displayName="Sisältää henkilötietoja" ma:default="" ma:description="Henkilötietolaki 3 § 1 mom" ma:format="Dropdown" ma:internalName="dotku_ContainsPersonalData">
      <xsd:simpleType>
        <xsd:restriction base="dms:Choice">
          <xsd:enumeration value="Ei sisällä henkilötietoja"/>
          <xsd:enumeration value="Sisältää henkilötietoja"/>
          <xsd:enumeration value="Sisältää arkaluonteisia henkilötietoja"/>
        </xsd:restriction>
      </xsd:simpleType>
    </xsd:element>
    <xsd:element name="dotku_Publicity" ma:index="3" ma:displayName="Julkisuus" ma:default="Julkinen" ma:format="Dropdown" ma:internalName="dotku_Publicity">
      <xsd:simpleType>
        <xsd:restriction base="dms:Choice">
          <xsd:enumeration value="Julkinen"/>
          <xsd:enumeration value="Salassa pidettävä"/>
        </xsd:restriction>
      </xsd:simpleType>
    </xsd:element>
    <xsd:element name="dotku_Description" ma:index="4" nillable="true" ma:displayName="Kuvaus" ma:internalName="dotku_Description">
      <xsd:simpleType>
        <xsd:restriction base="dms:Note">
          <xsd:maxLength value="255"/>
        </xsd:restriction>
      </xsd:simpleType>
    </xsd:element>
    <xsd:element name="dotku_MeetingMaterialYear" ma:index="5" nillable="true" ma:displayName="Vuosi" ma:internalName="dotku_MeetingMaterialYear" ma:readOnly="false">
      <xsd:simpleType>
        <xsd:restriction base="dms:Number"/>
      </xsd:simpleType>
    </xsd:element>
    <xsd:element name="dotku_MeetingMaterialDate" ma:index="6" ma:displayName="Päätös-/kokouspvm" ma:format="DateOnly" ma:internalName="dotku_MeetingMaterialDate">
      <xsd:simpleType>
        <xsd:restriction base="dms:DateTime"/>
      </xsd:simpleType>
    </xsd:element>
    <xsd:element name="dotku_MeetingMaterialType" ma:index="7" ma:displayName="Kokousaineiston tyyppi" ma:format="Dropdown" ma:internalName="dotku_MeetingMaterialType">
      <xsd:simpleType>
        <xsd:restriction base="dms:Choice">
          <xsd:enumeration value="Asia-/esityslista"/>
          <xsd:enumeration value="Liite"/>
          <xsd:enumeration value="Muistio"/>
          <xsd:enumeration value="Oheismateriaali"/>
          <xsd:enumeration value="Päätös"/>
          <xsd:enumeration value="Päätösehdotus"/>
          <xsd:enumeration value="Päätösesitys"/>
          <xsd:enumeration value="Päätöspöytäkirja"/>
          <xsd:enumeration value="Pöytäkirja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82faa3-7167-493c-bed3-70050f0aeda6" elementFormDefault="qualified">
    <xsd:import namespace="http://schemas.microsoft.com/office/2006/documentManagement/types"/>
    <xsd:import namespace="http://schemas.microsoft.com/office/infopath/2007/PartnerControls"/>
    <xsd:element name="Toimielin" ma:index="14" ma:displayName="Toimielin" ma:format="Dropdown" ma:internalName="Toimielin" ma:readOnly="false">
      <xsd:simpleType>
        <xsd:restriction base="dms:Choice">
          <xsd:enumeration value="Kaupunginhallituksen kaupunkikehitysjaosto"/>
          <xsd:enumeration value="Kaupunginhallituksen konsernijaosto"/>
          <xsd:enumeration value="Kaupunginhallitus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0" ma:displayName="Sisältölaji"/>
        <xsd:element ref="dc:title" minOccurs="0" maxOccurs="1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haredContentType xmlns="Microsoft.SharePoint.Taxonomy.ContentTypeSync" SourceId="e907a47a-bef0-4de7-8dab-7bc0f3e3b801" ContentTypeId="0x010100C0195A1B6C5C44E9A6AB38BF336295CE" PreviousValue="false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tku_MeetingMaterialDate xmlns="801a4ecc-5c06-4555-9dd1-0bf5b16740cf">2018-05-06T21:00:00+00:00</dotku_MeetingMaterialDate>
    <dotku_MeetingMaterialType xmlns="801a4ecc-5c06-4555-9dd1-0bf5b16740cf">Oheismateriaali</dotku_MeetingMaterialType>
    <dotku_MeetingMaterialYear xmlns="801a4ecc-5c06-4555-9dd1-0bf5b16740cf">2018</dotku_MeetingMaterialYear>
    <dotku_Description xmlns="801a4ecc-5c06-4555-9dd1-0bf5b16740cf" xsi:nil="true"/>
    <dotku_Publicity xmlns="801a4ecc-5c06-4555-9dd1-0bf5b16740cf">Julkinen</dotku_Publicity>
    <dotku_ContainsPersonalData xmlns="801a4ecc-5c06-4555-9dd1-0bf5b16740cf">Ei sisällä henkilötietoja</dotku_ContainsPersonalData>
    <Toimielin xmlns="5b82faa3-7167-493c-bed3-70050f0aeda6">Kaupunginhallitus</Toimielin>
  </documentManagement>
</p:properties>
</file>

<file path=customXml/itemProps1.xml><?xml version="1.0" encoding="utf-8"?>
<ds:datastoreItem xmlns:ds="http://schemas.openxmlformats.org/officeDocument/2006/customXml" ds:itemID="{FEC1D67D-926F-4D9A-85AF-8D71FDCA6E9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7728622-DF70-4FB2-9D32-C460A33AD8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1a4ecc-5c06-4555-9dd1-0bf5b16740cf"/>
    <ds:schemaRef ds:uri="5b82faa3-7167-493c-bed3-70050f0aed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181FC00-110F-4F71-A81E-1C722675B713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042AAC89-6085-46B2-B993-B01453D4284E}">
  <ds:schemaRefs>
    <ds:schemaRef ds:uri="http://purl.org/dc/dcmitype/"/>
    <ds:schemaRef ds:uri="http://purl.org/dc/terms/"/>
    <ds:schemaRef ds:uri="5b82faa3-7167-493c-bed3-70050f0aeda6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801a4ecc-5c06-4555-9dd1-0bf5b16740c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TURKU_PPT_16-9</Template>
  <TotalTime>3263</TotalTime>
  <Words>861</Words>
  <Application>Microsoft Office PowerPoint</Application>
  <PresentationFormat>Näytössä katseltava esitys (16:9)</PresentationFormat>
  <Paragraphs>139</Paragraphs>
  <Slides>32</Slides>
  <Notes>16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7</vt:i4>
      </vt:variant>
      <vt:variant>
        <vt:lpstr>Dian otsikot</vt:lpstr>
      </vt:variant>
      <vt:variant>
        <vt:i4>32</vt:i4>
      </vt:variant>
    </vt:vector>
  </HeadingPairs>
  <TitlesOfParts>
    <vt:vector size="43" baseType="lpstr">
      <vt:lpstr>Arial</vt:lpstr>
      <vt:lpstr>Calibri</vt:lpstr>
      <vt:lpstr>Courier New</vt:lpstr>
      <vt:lpstr>Lucida Grande</vt:lpstr>
      <vt:lpstr>Kuvalliset</vt:lpstr>
      <vt:lpstr>Värilliset</vt:lpstr>
      <vt:lpstr>Office Theme</vt:lpstr>
      <vt:lpstr>TURKU_PPT_4-3</vt:lpstr>
      <vt:lpstr>1_TURKU_PPT_4-3</vt:lpstr>
      <vt:lpstr>2_TURKU_PPT_4-3</vt:lpstr>
      <vt:lpstr>Valkoinen</vt:lpstr>
      <vt:lpstr>Keskustan kehittäminen -kärkihanke</vt:lpstr>
      <vt:lpstr>- Kärkihankkeen tilanne  - Keskustavisio 2050 ja sen ohjaus  -- Ensimmäisinä käynnistettävät toimenpiteet  - Keskustan kehittämisohjelma   </vt:lpstr>
      <vt:lpstr>Keskustan kehittäminen on Turun kaupungin kärkihanke</vt:lpstr>
      <vt:lpstr>PowerPoint-esitys</vt:lpstr>
      <vt:lpstr>Kärkihanke vision  julkistuksen jälkeen</vt:lpstr>
      <vt:lpstr>Esimerkkejä pyynnöstä saaduista arvioista</vt:lpstr>
      <vt:lpstr>PowerPoint-esitys</vt:lpstr>
      <vt:lpstr>PowerPoint-esitys</vt:lpstr>
      <vt:lpstr>Käynnissä ja harkinnassa olevia keskustan kehittämistä edistäviä toimenpiteitä</vt:lpstr>
      <vt:lpstr>Yleislinjaus jatkosta:   ” Keskustan kärkihanke ohjaa kulloinkin toimivaltaisen toimielimen ja viranhaltijan valmistelua ja päätöksentekoa.”</vt:lpstr>
      <vt:lpstr>10  ensimmäistä toimenpidettä   </vt:lpstr>
      <vt:lpstr>Innovaatiokilpailu ja kumppanuudet toimeenpanon välineinä</vt:lpstr>
      <vt:lpstr>Innovaatiokilpailu ja kumppanuudet toimeenpanon välineinä</vt:lpstr>
      <vt:lpstr>Vanhakaupungin konseptointi</vt:lpstr>
      <vt:lpstr>Vanhakaupungin konseptointi</vt:lpstr>
      <vt:lpstr>Turun merikeskus –  Saariston pääkaupungin portti merelle</vt:lpstr>
      <vt:lpstr>Turun merikeskus –  Saariston pääkaupungin portti merelle</vt:lpstr>
      <vt:lpstr>PowerPoint-esitys</vt:lpstr>
      <vt:lpstr>PowerPoint-esitys</vt:lpstr>
      <vt:lpstr>   Aninkainen - hankkeistaminen</vt:lpstr>
      <vt:lpstr>   Aninkainen - hankkeistaminen</vt:lpstr>
      <vt:lpstr>   Keskustan kauppakeskus</vt:lpstr>
      <vt:lpstr>   Keskustan kauppakeskus</vt:lpstr>
      <vt:lpstr>Kauppahallin korttelin kehittämissuunnitelma</vt:lpstr>
      <vt:lpstr>Kauppahallin korttelin kehittämissuunnitelma</vt:lpstr>
      <vt:lpstr>Keskustavalaistuksen  kokonaisvaltainen kehittäminen</vt:lpstr>
      <vt:lpstr>PowerPoint-esitys</vt:lpstr>
      <vt:lpstr>Keskustan kärkihankkeen ohjaus  Turun yleiskaava 2029 valmisteluun</vt:lpstr>
      <vt:lpstr>Keskustan kärkihankkeen ohjaus  Turun yleiskaava 2029 valmisteluun</vt:lpstr>
      <vt:lpstr>Turku Future Forum  - pysyvä toimintamalli yhdessä tekemiselle</vt:lpstr>
      <vt:lpstr>Turku Future Forum pysyvä toimintamalli yhdessä tekemiselle</vt:lpstr>
      <vt:lpstr>PowerPoint-esitys</vt:lpstr>
    </vt:vector>
  </TitlesOfParts>
  <Company>Turun kaupunki (hallinto x64)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Otsikko yhdelle tai kahdelle riville</dc:title>
  <dc:creator>Birkstedt Riitta</dc:creator>
  <cp:lastModifiedBy>Lundgren Marika</cp:lastModifiedBy>
  <cp:revision>263</cp:revision>
  <cp:lastPrinted>2015-03-30T13:04:50Z</cp:lastPrinted>
  <dcterms:created xsi:type="dcterms:W3CDTF">2018-03-01T06:39:51Z</dcterms:created>
  <dcterms:modified xsi:type="dcterms:W3CDTF">2018-05-08T10:07:19Z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0x010100C0195A1B6C5C44E9A6AB38BF336295CE00ABB1D5AEE07E9F44A9904DAB59BCA64C</vt:lpwstr>
  </property>
</Properties>
</file>