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6"/>
  </p:sldMasterIdLst>
  <p:notesMasterIdLst>
    <p:notesMasterId r:id="rId32"/>
  </p:notesMasterIdLst>
  <p:handoutMasterIdLst>
    <p:handoutMasterId r:id="rId33"/>
  </p:handoutMasterIdLst>
  <p:sldIdLst>
    <p:sldId id="256" r:id="rId7"/>
    <p:sldId id="293" r:id="rId8"/>
    <p:sldId id="294" r:id="rId9"/>
    <p:sldId id="297" r:id="rId10"/>
    <p:sldId id="298" r:id="rId11"/>
    <p:sldId id="295" r:id="rId12"/>
    <p:sldId id="277" r:id="rId13"/>
    <p:sldId id="259" r:id="rId14"/>
    <p:sldId id="282" r:id="rId15"/>
    <p:sldId id="260" r:id="rId16"/>
    <p:sldId id="278" r:id="rId17"/>
    <p:sldId id="283" r:id="rId18"/>
    <p:sldId id="284" r:id="rId19"/>
    <p:sldId id="279" r:id="rId20"/>
    <p:sldId id="261" r:id="rId21"/>
    <p:sldId id="285" r:id="rId22"/>
    <p:sldId id="286" r:id="rId23"/>
    <p:sldId id="287" r:id="rId24"/>
    <p:sldId id="280" r:id="rId25"/>
    <p:sldId id="288" r:id="rId26"/>
    <p:sldId id="281" r:id="rId27"/>
    <p:sldId id="289" r:id="rId28"/>
    <p:sldId id="290" r:id="rId29"/>
    <p:sldId id="291" r:id="rId30"/>
    <p:sldId id="296" r:id="rId31"/>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92F"/>
    <a:srgbClr val="00468B"/>
    <a:srgbClr val="DFD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9" autoAdjust="0"/>
    <p:restoredTop sz="85420" autoAdjust="0"/>
  </p:normalViewPr>
  <p:slideViewPr>
    <p:cSldViewPr>
      <p:cViewPr>
        <p:scale>
          <a:sx n="90" d="100"/>
          <a:sy n="90" d="100"/>
        </p:scale>
        <p:origin x="-594" y="-180"/>
      </p:cViewPr>
      <p:guideLst>
        <p:guide orient="horz" pos="2160"/>
        <p:guide pos="5427"/>
        <p:guide pos="302"/>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7" d="100"/>
          <a:sy n="67" d="100"/>
        </p:scale>
        <p:origin x="-3154" y="-8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dirty="0"/>
          </a:p>
        </p:txBody>
      </p:sp>
      <p:sp>
        <p:nvSpPr>
          <p:cNvPr id="3" name="Päivämäärän paikkamerkki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D7DFD3-23EC-4407-A3E0-A65838309D1D}" type="datetimeFigureOut">
              <a:rPr lang="fi-FI" smtClean="0"/>
              <a:t>8.6.2012</a:t>
            </a:fld>
            <a:endParaRPr lang="fi-FI" dirty="0"/>
          </a:p>
        </p:txBody>
      </p:sp>
      <p:sp>
        <p:nvSpPr>
          <p:cNvPr id="4" name="Alatunnisteen paikkamerk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dirty="0"/>
          </a:p>
        </p:txBody>
      </p:sp>
      <p:sp>
        <p:nvSpPr>
          <p:cNvPr id="5" name="Dian numeron paikkamerkki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2F0EBA-38FD-4C54-A2B7-1BE923A75A79}" type="slidenum">
              <a:rPr lang="fi-FI" smtClean="0"/>
              <a:t>‹#›</a:t>
            </a:fld>
            <a:endParaRPr lang="fi-FI" dirty="0"/>
          </a:p>
        </p:txBody>
      </p:sp>
    </p:spTree>
    <p:extLst>
      <p:ext uri="{BB962C8B-B14F-4D97-AF65-F5344CB8AC3E}">
        <p14:creationId xmlns:p14="http://schemas.microsoft.com/office/powerpoint/2010/main" val="20869035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dirty="0"/>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C47200-69AA-40B8-A453-7A0CF91D5E77}" type="datetimeFigureOut">
              <a:rPr lang="fi-FI" smtClean="0"/>
              <a:t>8.6.2012</a:t>
            </a:fld>
            <a:endParaRPr lang="fi-FI" dirty="0"/>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dirty="0"/>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dirty="0"/>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C9FDE4-8C83-4586-9F16-6A081C607BA4}" type="slidenum">
              <a:rPr lang="fi-FI" smtClean="0"/>
              <a:t>‹#›</a:t>
            </a:fld>
            <a:endParaRPr lang="fi-FI" dirty="0"/>
          </a:p>
        </p:txBody>
      </p:sp>
    </p:spTree>
    <p:extLst>
      <p:ext uri="{BB962C8B-B14F-4D97-AF65-F5344CB8AC3E}">
        <p14:creationId xmlns:p14="http://schemas.microsoft.com/office/powerpoint/2010/main" val="12465819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8E7DC6C-4B13-4BEB-88FA-AE95D9FBFD5A}" type="slidenum">
              <a:rPr lang="fi-FI"/>
              <a:pPr eaLnBrk="1" hangingPunct="1"/>
              <a:t>23</a:t>
            </a:fld>
            <a:endParaRPr lang="fi-FI"/>
          </a:p>
        </p:txBody>
      </p:sp>
      <p:sp>
        <p:nvSpPr>
          <p:cNvPr id="8" name="Rectangle 7"/>
          <p:cNvSpPr txBox="1">
            <a:spLocks noGrp="1" noChangeArrowheads="1"/>
          </p:cNvSpPr>
          <p:nvPr/>
        </p:nvSpPr>
        <p:spPr bwMode="auto">
          <a:xfrm>
            <a:off x="3883852" y="8689213"/>
            <a:ext cx="2974148" cy="454788"/>
          </a:xfrm>
          <a:prstGeom prst="rect">
            <a:avLst/>
          </a:prstGeom>
          <a:noFill/>
          <a:ln>
            <a:miter lim="800000"/>
            <a:headEnd/>
            <a:tailEnd/>
          </a:ln>
        </p:spPr>
        <p:txBody>
          <a:bodyPr lIns="96765" tIns="48384" rIns="96765" bIns="48384" anchor="b"/>
          <a:lstStyle/>
          <a:p>
            <a:pPr algn="r" defTabSz="967282">
              <a:lnSpc>
                <a:spcPct val="80000"/>
              </a:lnSpc>
              <a:spcBef>
                <a:spcPct val="20000"/>
              </a:spcBef>
              <a:spcAft>
                <a:spcPct val="20000"/>
              </a:spcAft>
              <a:buClr>
                <a:schemeClr val="folHlink"/>
              </a:buClr>
              <a:buSzPct val="65000"/>
              <a:buFont typeface="Wingdings" pitchFamily="2" charset="2"/>
              <a:buChar char="n"/>
              <a:defRPr/>
            </a:pPr>
            <a:fld id="{889FE3D5-77F1-4640-B819-30C316255725}" type="slidenum">
              <a:rPr lang="fi-FI" sz="1300">
                <a:effectLst>
                  <a:outerShdw blurRad="38100" dist="38100" dir="2700000" algn="tl">
                    <a:srgbClr val="C0C0C0"/>
                  </a:outerShdw>
                </a:effectLst>
                <a:latin typeface="Tahoma" pitchFamily="34" charset="0"/>
              </a:rPr>
              <a:pPr algn="r" defTabSz="967282">
                <a:lnSpc>
                  <a:spcPct val="80000"/>
                </a:lnSpc>
                <a:spcBef>
                  <a:spcPct val="20000"/>
                </a:spcBef>
                <a:spcAft>
                  <a:spcPct val="20000"/>
                </a:spcAft>
                <a:buClr>
                  <a:schemeClr val="folHlink"/>
                </a:buClr>
                <a:buSzPct val="65000"/>
                <a:buFont typeface="Wingdings" pitchFamily="2" charset="2"/>
                <a:buChar char="n"/>
                <a:defRPr/>
              </a:pPr>
              <a:t>23</a:t>
            </a:fld>
            <a:endParaRPr lang="fi-FI" sz="1300">
              <a:effectLst>
                <a:outerShdw blurRad="38100" dist="38100" dir="2700000" algn="tl">
                  <a:srgbClr val="C0C0C0"/>
                </a:outerShdw>
              </a:effectLst>
              <a:latin typeface="Tahoma" pitchFamily="34" charset="0"/>
            </a:endParaRPr>
          </a:p>
        </p:txBody>
      </p:sp>
      <p:sp>
        <p:nvSpPr>
          <p:cNvPr id="20482" name="Rectangle 7"/>
          <p:cNvSpPr txBox="1">
            <a:spLocks noGrp="1" noChangeArrowheads="1"/>
          </p:cNvSpPr>
          <p:nvPr/>
        </p:nvSpPr>
        <p:spPr bwMode="auto">
          <a:xfrm>
            <a:off x="3883852" y="8684826"/>
            <a:ext cx="2972547" cy="457711"/>
          </a:xfrm>
          <a:prstGeom prst="rect">
            <a:avLst/>
          </a:prstGeom>
          <a:noFill/>
          <a:ln w="9525">
            <a:noFill/>
            <a:miter lim="800000"/>
            <a:headEnd/>
            <a:tailEnd/>
          </a:ln>
        </p:spPr>
        <p:txBody>
          <a:bodyPr lIns="91431" tIns="45715" rIns="91431" bIns="45715" anchor="b"/>
          <a:lstStyle/>
          <a:p>
            <a:pPr algn="r">
              <a:lnSpc>
                <a:spcPct val="80000"/>
              </a:lnSpc>
              <a:spcBef>
                <a:spcPct val="20000"/>
              </a:spcBef>
              <a:spcAft>
                <a:spcPct val="20000"/>
              </a:spcAft>
              <a:buClr>
                <a:schemeClr val="folHlink"/>
              </a:buClr>
              <a:buSzPct val="65000"/>
              <a:buFont typeface="Wingdings" pitchFamily="2" charset="2"/>
              <a:buChar char="n"/>
              <a:defRPr/>
            </a:pPr>
            <a:fld id="{40654723-569D-4158-A796-B2BB45329B90}" type="slidenum">
              <a:rPr lang="fi-FI" sz="1200">
                <a:effectLst>
                  <a:outerShdw blurRad="38100" dist="38100" dir="2700000" algn="tl">
                    <a:srgbClr val="000000">
                      <a:alpha val="43137"/>
                    </a:srgbClr>
                  </a:outerShdw>
                </a:effectLst>
                <a:latin typeface="Tahoma" pitchFamily="34" charset="0"/>
              </a:rPr>
              <a:pPr algn="r">
                <a:lnSpc>
                  <a:spcPct val="80000"/>
                </a:lnSpc>
                <a:spcBef>
                  <a:spcPct val="20000"/>
                </a:spcBef>
                <a:spcAft>
                  <a:spcPct val="20000"/>
                </a:spcAft>
                <a:buClr>
                  <a:schemeClr val="folHlink"/>
                </a:buClr>
                <a:buSzPct val="65000"/>
                <a:buFont typeface="Wingdings" pitchFamily="2" charset="2"/>
                <a:buChar char="n"/>
                <a:defRPr/>
              </a:pPr>
              <a:t>23</a:t>
            </a:fld>
            <a:endParaRPr lang="fi-FI" sz="1200" dirty="0">
              <a:effectLst>
                <a:outerShdw blurRad="38100" dist="38100" dir="2700000" algn="tl">
                  <a:srgbClr val="000000">
                    <a:alpha val="43137"/>
                  </a:srgbClr>
                </a:outerShdw>
              </a:effectLst>
              <a:latin typeface="Tahoma" pitchFamily="34" charset="0"/>
            </a:endParaRPr>
          </a:p>
        </p:txBody>
      </p:sp>
      <p:sp>
        <p:nvSpPr>
          <p:cNvPr id="33797" name="Rectangle 2"/>
          <p:cNvSpPr>
            <a:spLocks noGrp="1" noRot="1" noChangeAspect="1" noChangeArrowheads="1" noTextEdit="1"/>
          </p:cNvSpPr>
          <p:nvPr>
            <p:ph type="sldImg"/>
          </p:nvPr>
        </p:nvSpPr>
        <p:spPr>
          <a:xfrm>
            <a:off x="1146175" y="687388"/>
            <a:ext cx="4568825" cy="3425825"/>
          </a:xfrm>
          <a:ln/>
        </p:spPr>
      </p:sp>
      <p:sp>
        <p:nvSpPr>
          <p:cNvPr id="33798" name="Rectangle 3"/>
          <p:cNvSpPr>
            <a:spLocks noGrp="1" noChangeArrowheads="1"/>
          </p:cNvSpPr>
          <p:nvPr>
            <p:ph type="body" idx="1"/>
          </p:nvPr>
        </p:nvSpPr>
        <p:spPr>
          <a:xfrm>
            <a:off x="914508" y="4341683"/>
            <a:ext cx="5028986" cy="4115019"/>
          </a:xfrm>
          <a:noFill/>
        </p:spPr>
        <p:txBody>
          <a:bodyPr lIns="96765" tIns="48384" rIns="96765" bIns="48384"/>
          <a:lstStyle/>
          <a:p>
            <a:pPr eaLnBrk="1" hangingPunct="1"/>
            <a:endParaRPr lang="fi-FI"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pic>
        <p:nvPicPr>
          <p:cNvPr id="5" name="Kuva 4"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385"/>
          <a:stretch/>
        </p:blipFill>
        <p:spPr>
          <a:xfrm>
            <a:off x="-2644" y="-188640"/>
            <a:ext cx="9144000" cy="6420107"/>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 napsautt.</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8.6.2012</a:t>
            </a:fld>
            <a:endParaRPr lang="fi-FI" dirty="0"/>
          </a:p>
        </p:txBody>
      </p:sp>
      <p:sp>
        <p:nvSpPr>
          <p:cNvPr id="3" name="Alatunnisteen paikkamerkki 2"/>
          <p:cNvSpPr>
            <a:spLocks noGrp="1"/>
          </p:cNvSpPr>
          <p:nvPr>
            <p:ph type="ftr" sz="quarter" idx="15"/>
          </p:nvPr>
        </p:nvSpPr>
        <p:spPr/>
        <p:txBody>
          <a:bodyPr/>
          <a:lstStyle/>
          <a:p>
            <a:r>
              <a:rPr lang="fi-FI" dirty="0" smtClean="0"/>
              <a:t>Esittäjän nimi</a:t>
            </a:r>
            <a:endParaRPr lang="fi-FI" dirty="0"/>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dirty="0"/>
          </a:p>
        </p:txBody>
      </p:sp>
      <p:pic>
        <p:nvPicPr>
          <p:cNvPr id="14" name="Kuva 13"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0697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tsikko ja sisältö">
    <p:spTree>
      <p:nvGrpSpPr>
        <p:cNvPr id="1" name=""/>
        <p:cNvGrpSpPr/>
        <p:nvPr/>
      </p:nvGrpSpPr>
      <p:grpSpPr>
        <a:xfrm>
          <a:off x="0" y="0"/>
          <a:ext cx="0" cy="0"/>
          <a:chOff x="0" y="0"/>
          <a:chExt cx="0" cy="0"/>
        </a:xfrm>
      </p:grpSpPr>
      <p:sp>
        <p:nvSpPr>
          <p:cNvPr id="15" name="Otsikko 14"/>
          <p:cNvSpPr>
            <a:spLocks noGrp="1"/>
          </p:cNvSpPr>
          <p:nvPr>
            <p:ph type="title"/>
          </p:nvPr>
        </p:nvSpPr>
        <p:spPr/>
        <p:txBody>
          <a:bodyPr/>
          <a:lstStyle/>
          <a:p>
            <a:r>
              <a:rPr lang="fi-FI" smtClean="0"/>
              <a:t>Muokkaa perustyyl. napsautt.</a:t>
            </a:r>
            <a:endParaRPr lang="fi-FI" dirty="0"/>
          </a:p>
        </p:txBody>
      </p:sp>
      <p:sp>
        <p:nvSpPr>
          <p:cNvPr id="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6" name="Alatunnisteen paikkamerkki 5"/>
          <p:cNvSpPr>
            <a:spLocks noGrp="1"/>
          </p:cNvSpPr>
          <p:nvPr>
            <p:ph type="ftr" sz="quarter" idx="15"/>
          </p:nvPr>
        </p:nvSpPr>
        <p:spPr/>
        <p:txBody>
          <a:bodyPr/>
          <a:lstStyle/>
          <a:p>
            <a:r>
              <a:rPr lang="fi-FI" dirty="0" smtClean="0"/>
              <a:t>Esittäjän nimi</a:t>
            </a:r>
            <a:endParaRPr lang="fi-FI" dirty="0"/>
          </a:p>
        </p:txBody>
      </p:sp>
      <p:sp>
        <p:nvSpPr>
          <p:cNvPr id="7" name="Dian numeron paikkamerkki 6"/>
          <p:cNvSpPr>
            <a:spLocks noGrp="1"/>
          </p:cNvSpPr>
          <p:nvPr>
            <p:ph type="sldNum" sz="quarter" idx="16"/>
          </p:nvPr>
        </p:nvSpPr>
        <p:spPr/>
        <p:txBody>
          <a:bodyPr/>
          <a:lstStyle/>
          <a:p>
            <a:fld id="{5313BD74-EA17-574A-98E7-0901538991B3}" type="slidenum">
              <a:rPr lang="fi-FI" smtClean="0"/>
              <a:t>‹#›</a:t>
            </a:fld>
            <a:endParaRPr lang="fi-FI" dirty="0"/>
          </a:p>
        </p:txBody>
      </p:sp>
    </p:spTree>
    <p:extLst>
      <p:ext uri="{BB962C8B-B14F-4D97-AF65-F5344CB8AC3E}">
        <p14:creationId xmlns:p14="http://schemas.microsoft.com/office/powerpoint/2010/main" val="1783134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EF7EA3E1-455F-164C-9077-386EF556D5ED}" type="datetime1">
              <a:rPr lang="fi-FI" smtClean="0"/>
              <a:t>8.6.2012</a:t>
            </a:fld>
            <a:endParaRPr lang="fi-FI" dirty="0"/>
          </a:p>
        </p:txBody>
      </p:sp>
      <p:sp>
        <p:nvSpPr>
          <p:cNvPr id="9" name="Alatunnisteen paikkamerkki 8"/>
          <p:cNvSpPr>
            <a:spLocks noGrp="1"/>
          </p:cNvSpPr>
          <p:nvPr>
            <p:ph type="ftr" sz="quarter" idx="11"/>
          </p:nvPr>
        </p:nvSpPr>
        <p:spPr/>
        <p:txBody>
          <a:bodyPr/>
          <a:lstStyle/>
          <a:p>
            <a:r>
              <a:rPr lang="fi-FI" dirty="0" smtClean="0"/>
              <a:t>Esittäjän nimi</a:t>
            </a:r>
            <a:endParaRPr lang="fi-FI" dirty="0"/>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dirty="0"/>
          </a:p>
        </p:txBody>
      </p:sp>
      <p:sp>
        <p:nvSpPr>
          <p:cNvPr id="12" name="Otsikko 11"/>
          <p:cNvSpPr>
            <a:spLocks noGrp="1"/>
          </p:cNvSpPr>
          <p:nvPr>
            <p:ph type="title"/>
          </p:nvPr>
        </p:nvSpPr>
        <p:spPr/>
        <p:txBody>
          <a:bodyPr/>
          <a:lstStyle/>
          <a:p>
            <a:r>
              <a:rPr lang="fi-FI" smtClean="0"/>
              <a:t>Muokkaa perustyyl. napsautt.</a:t>
            </a:r>
            <a:endParaRPr lang="fi-FI"/>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228334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03BFF276-3E43-364D-8989-788CF2A37DE9}" type="datetime1">
              <a:rPr lang="fi-FI" smtClean="0"/>
              <a:t>8.6.2012</a:t>
            </a:fld>
            <a:endParaRPr lang="fi-FI" dirty="0"/>
          </a:p>
        </p:txBody>
      </p:sp>
      <p:sp>
        <p:nvSpPr>
          <p:cNvPr id="9" name="Alatunnisteen paikkamerkki 8"/>
          <p:cNvSpPr>
            <a:spLocks noGrp="1"/>
          </p:cNvSpPr>
          <p:nvPr>
            <p:ph type="ftr" sz="quarter" idx="11"/>
          </p:nvPr>
        </p:nvSpPr>
        <p:spPr/>
        <p:txBody>
          <a:bodyPr/>
          <a:lstStyle/>
          <a:p>
            <a:r>
              <a:rPr lang="fi-FI" dirty="0" smtClean="0"/>
              <a:t>Esittäjän nimi</a:t>
            </a:r>
            <a:endParaRPr lang="fi-FI" dirty="0"/>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dirty="0"/>
          </a:p>
        </p:txBody>
      </p:sp>
      <p:sp>
        <p:nvSpPr>
          <p:cNvPr id="12" name="Otsikko 11"/>
          <p:cNvSpPr>
            <a:spLocks noGrp="1"/>
          </p:cNvSpPr>
          <p:nvPr>
            <p:ph type="title"/>
          </p:nvPr>
        </p:nvSpPr>
        <p:spPr>
          <a:xfrm>
            <a:off x="684000" y="620688"/>
            <a:ext cx="3815992" cy="796950"/>
          </a:xfrm>
        </p:spPr>
        <p:txBody>
          <a:bodyPr>
            <a:normAutofit/>
          </a:bodyPr>
          <a:lstStyle>
            <a:lvl1pPr>
              <a:defRPr sz="2000">
                <a:solidFill>
                  <a:schemeClr val="tx2"/>
                </a:solidFill>
              </a:defRPr>
            </a:lvl1pPr>
          </a:lstStyle>
          <a:p>
            <a:r>
              <a:rPr lang="fi-FI" smtClean="0"/>
              <a:t>Muokkaa perustyyl. napsautt.</a:t>
            </a:r>
            <a:endParaRPr lang="fi-FI" dirty="0"/>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3"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1"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6" name="Otsikko 11"/>
          <p:cNvSpPr txBox="1">
            <a:spLocks/>
          </p:cNvSpPr>
          <p:nvPr userDrawn="1"/>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sz="2000" b="1" i="0" dirty="0"/>
          </a:p>
        </p:txBody>
      </p:sp>
    </p:spTree>
    <p:extLst>
      <p:ext uri="{BB962C8B-B14F-4D97-AF65-F5344CB8AC3E}">
        <p14:creationId xmlns:p14="http://schemas.microsoft.com/office/powerpoint/2010/main" val="616875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6" name="Päivämäärän paikkamerkki 5"/>
          <p:cNvSpPr>
            <a:spLocks noGrp="1"/>
          </p:cNvSpPr>
          <p:nvPr>
            <p:ph type="dt" sz="half" idx="10"/>
          </p:nvPr>
        </p:nvSpPr>
        <p:spPr/>
        <p:txBody>
          <a:bodyPr/>
          <a:lstStyle/>
          <a:p>
            <a:fld id="{1DAA0378-CFA0-794B-ACE3-D06791D1C449}" type="datetime1">
              <a:rPr lang="fi-FI" smtClean="0"/>
              <a:t>8.6.2012</a:t>
            </a:fld>
            <a:endParaRPr lang="fi-FI" dirty="0"/>
          </a:p>
        </p:txBody>
      </p:sp>
      <p:sp>
        <p:nvSpPr>
          <p:cNvPr id="7" name="Alatunnisteen paikkamerkki 6"/>
          <p:cNvSpPr>
            <a:spLocks noGrp="1"/>
          </p:cNvSpPr>
          <p:nvPr>
            <p:ph type="ftr" sz="quarter" idx="11"/>
          </p:nvPr>
        </p:nvSpPr>
        <p:spPr/>
        <p:txBody>
          <a:bodyPr/>
          <a:lstStyle/>
          <a:p>
            <a:r>
              <a:rPr lang="fi-FI" dirty="0" smtClean="0"/>
              <a:t>Esittäjän nimi</a:t>
            </a:r>
            <a:endParaRPr lang="fi-FI" dirty="0"/>
          </a:p>
        </p:txBody>
      </p:sp>
      <p:sp>
        <p:nvSpPr>
          <p:cNvPr id="8" name="Dian numeron paikkamerkki 7"/>
          <p:cNvSpPr>
            <a:spLocks noGrp="1"/>
          </p:cNvSpPr>
          <p:nvPr>
            <p:ph type="sldNum" sz="quarter" idx="12"/>
          </p:nvPr>
        </p:nvSpPr>
        <p:spPr/>
        <p:txBody>
          <a:bodyPr/>
          <a:lstStyle/>
          <a:p>
            <a:fld id="{5313BD74-EA17-574A-98E7-0901538991B3}" type="slidenum">
              <a:rPr lang="fi-FI" smtClean="0"/>
              <a:t>‹#›</a:t>
            </a:fld>
            <a:endParaRPr lang="fi-FI" dirty="0"/>
          </a:p>
        </p:txBody>
      </p:sp>
      <p:sp>
        <p:nvSpPr>
          <p:cNvPr id="9" name="Otsikko 8"/>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18612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Valkoinen pohja">
    <p:spTree>
      <p:nvGrpSpPr>
        <p:cNvPr id="1" name=""/>
        <p:cNvGrpSpPr/>
        <p:nvPr/>
      </p:nvGrpSpPr>
      <p:grpSpPr>
        <a:xfrm>
          <a:off x="0" y="0"/>
          <a:ext cx="0" cy="0"/>
          <a:chOff x="0" y="0"/>
          <a:chExt cx="0" cy="0"/>
        </a:xfrm>
      </p:grpSpPr>
      <p:grpSp>
        <p:nvGrpSpPr>
          <p:cNvPr id="9" name="Ryhmitä 8"/>
          <p:cNvGrpSpPr/>
          <p:nvPr/>
        </p:nvGrpSpPr>
        <p:grpSpPr>
          <a:xfrm>
            <a:off x="0" y="6300000"/>
            <a:ext cx="9144000" cy="558000"/>
            <a:chOff x="0" y="6300000"/>
            <a:chExt cx="9144000" cy="558000"/>
          </a:xfrm>
        </p:grpSpPr>
        <p:sp>
          <p:nvSpPr>
            <p:cNvPr id="10" name="Suorakulmio 9"/>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cxnSp>
          <p:nvCxnSpPr>
            <p:cNvPr id="11" name="Suora yhdysviiva 10"/>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5" name="Päivämäärän paikkamerkki 4"/>
          <p:cNvSpPr>
            <a:spLocks noGrp="1"/>
          </p:cNvSpPr>
          <p:nvPr>
            <p:ph type="dt" sz="half" idx="10"/>
          </p:nvPr>
        </p:nvSpPr>
        <p:spPr/>
        <p:txBody>
          <a:bodyPr/>
          <a:lstStyle/>
          <a:p>
            <a:fld id="{2A9B0C17-89C6-BC41-B4A0-A125ED2A948D}" type="datetime1">
              <a:rPr lang="fi-FI" smtClean="0"/>
              <a:t>8.6.2012</a:t>
            </a:fld>
            <a:endParaRPr lang="fi-FI" dirty="0"/>
          </a:p>
        </p:txBody>
      </p:sp>
      <p:sp>
        <p:nvSpPr>
          <p:cNvPr id="6" name="Alatunnisteen paikkamerkki 5"/>
          <p:cNvSpPr>
            <a:spLocks noGrp="1"/>
          </p:cNvSpPr>
          <p:nvPr>
            <p:ph type="ftr" sz="quarter" idx="11"/>
          </p:nvPr>
        </p:nvSpPr>
        <p:spPr/>
        <p:txBody>
          <a:bodyPr/>
          <a:lstStyle/>
          <a:p>
            <a:r>
              <a:rPr lang="fi-FI" dirty="0" smtClean="0"/>
              <a:t>Esittäjän nimi</a:t>
            </a:r>
            <a:endParaRPr lang="fi-FI" dirty="0"/>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dirty="0"/>
          </a:p>
        </p:txBody>
      </p:sp>
      <p:pic>
        <p:nvPicPr>
          <p:cNvPr id="8" name="Kuva 7" descr="Turku_vaakuna_rgb.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4600" y="184600"/>
            <a:ext cx="1332000" cy="381627"/>
          </a:xfrm>
          <a:prstGeom prst="rect">
            <a:avLst/>
          </a:prstGeom>
        </p:spPr>
      </p:pic>
      <p:sp>
        <p:nvSpPr>
          <p:cNvPr id="12" name="Otsikko 14"/>
          <p:cNvSpPr>
            <a:spLocks noGrp="1"/>
          </p:cNvSpPr>
          <p:nvPr>
            <p:ph type="title"/>
          </p:nvPr>
        </p:nvSpPr>
        <p:spPr>
          <a:xfrm>
            <a:off x="684000" y="620688"/>
            <a:ext cx="7776000" cy="796950"/>
          </a:xfrm>
        </p:spPr>
        <p:txBody>
          <a:bodyPr/>
          <a:lstStyle/>
          <a:p>
            <a:r>
              <a:rPr lang="fi-FI" smtClean="0"/>
              <a:t>Muokkaa perustyyl. napsautt.</a:t>
            </a:r>
            <a:endParaRPr lang="fi-FI" dirty="0"/>
          </a:p>
        </p:txBody>
      </p:sp>
      <p:sp>
        <p:nvSpPr>
          <p:cNvPr id="1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grpSp>
        <p:nvGrpSpPr>
          <p:cNvPr id="14" name="Ryhmitä 13"/>
          <p:cNvGrpSpPr/>
          <p:nvPr/>
        </p:nvGrpSpPr>
        <p:grpSpPr>
          <a:xfrm>
            <a:off x="0" y="6300000"/>
            <a:ext cx="9144000" cy="558000"/>
            <a:chOff x="0" y="6300000"/>
            <a:chExt cx="9144000" cy="558000"/>
          </a:xfrm>
        </p:grpSpPr>
        <p:sp>
          <p:nvSpPr>
            <p:cNvPr id="15" name="Suorakulmio 1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cxnSp>
          <p:nvCxnSpPr>
            <p:cNvPr id="16" name="Suora yhdysviiva 15"/>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grpSp>
        <p:nvGrpSpPr>
          <p:cNvPr id="18" name="Ryhmitä 17"/>
          <p:cNvGrpSpPr/>
          <p:nvPr userDrawn="1"/>
        </p:nvGrpSpPr>
        <p:grpSpPr>
          <a:xfrm>
            <a:off x="0" y="6300000"/>
            <a:ext cx="9144000" cy="558000"/>
            <a:chOff x="0" y="6300000"/>
            <a:chExt cx="9144000" cy="558000"/>
          </a:xfrm>
        </p:grpSpPr>
        <p:sp>
          <p:nvSpPr>
            <p:cNvPr id="19" name="Suorakulmio 18"/>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cxnSp>
          <p:nvCxnSpPr>
            <p:cNvPr id="20" name="Suora yhdysviiva 19"/>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00805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Tyhjä">
    <p:spTree>
      <p:nvGrpSpPr>
        <p:cNvPr id="1" name=""/>
        <p:cNvGrpSpPr/>
        <p:nvPr/>
      </p:nvGrpSpPr>
      <p:grpSpPr>
        <a:xfrm>
          <a:off x="0" y="0"/>
          <a:ext cx="0" cy="0"/>
          <a:chOff x="0" y="0"/>
          <a:chExt cx="0" cy="0"/>
        </a:xfrm>
      </p:grpSpPr>
      <p:sp>
        <p:nvSpPr>
          <p:cNvPr id="5" name="Päivämäärän paikkamerkki 4"/>
          <p:cNvSpPr>
            <a:spLocks noGrp="1"/>
          </p:cNvSpPr>
          <p:nvPr>
            <p:ph type="dt" sz="half" idx="10"/>
          </p:nvPr>
        </p:nvSpPr>
        <p:spPr/>
        <p:txBody>
          <a:bodyPr/>
          <a:lstStyle/>
          <a:p>
            <a:fld id="{2A9B0C17-89C6-BC41-B4A0-A125ED2A948D}" type="datetime1">
              <a:rPr lang="fi-FI" smtClean="0"/>
              <a:t>8.6.2012</a:t>
            </a:fld>
            <a:endParaRPr lang="fi-FI" dirty="0"/>
          </a:p>
        </p:txBody>
      </p:sp>
      <p:sp>
        <p:nvSpPr>
          <p:cNvPr id="6" name="Alatunnisteen paikkamerkki 5"/>
          <p:cNvSpPr>
            <a:spLocks noGrp="1"/>
          </p:cNvSpPr>
          <p:nvPr>
            <p:ph type="ftr" sz="quarter" idx="11"/>
          </p:nvPr>
        </p:nvSpPr>
        <p:spPr/>
        <p:txBody>
          <a:bodyPr/>
          <a:lstStyle/>
          <a:p>
            <a:r>
              <a:rPr lang="fi-FI" dirty="0" smtClean="0"/>
              <a:t>Esittäjän nimi</a:t>
            </a:r>
            <a:endParaRPr lang="fi-FI" dirty="0"/>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dirty="0"/>
          </a:p>
        </p:txBody>
      </p:sp>
    </p:spTree>
    <p:extLst>
      <p:ext uri="{BB962C8B-B14F-4D97-AF65-F5344CB8AC3E}">
        <p14:creationId xmlns:p14="http://schemas.microsoft.com/office/powerpoint/2010/main" val="348307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opetus">
    <p:spTree>
      <p:nvGrpSpPr>
        <p:cNvPr id="1" name=""/>
        <p:cNvGrpSpPr/>
        <p:nvPr/>
      </p:nvGrpSpPr>
      <p:grpSpPr>
        <a:xfrm>
          <a:off x="0" y="0"/>
          <a:ext cx="0" cy="0"/>
          <a:chOff x="0" y="0"/>
          <a:chExt cx="0" cy="0"/>
        </a:xfrm>
      </p:grpSpPr>
      <p:pic>
        <p:nvPicPr>
          <p:cNvPr id="10" name="Kuva 9"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139"/>
          <a:stretch/>
        </p:blipFill>
        <p:spPr>
          <a:xfrm>
            <a:off x="0" y="-188640"/>
            <a:ext cx="9144000" cy="6437040"/>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 napsautt.</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8.6.2012</a:t>
            </a:fld>
            <a:endParaRPr lang="fi-FI" dirty="0"/>
          </a:p>
        </p:txBody>
      </p:sp>
      <p:sp>
        <p:nvSpPr>
          <p:cNvPr id="3" name="Alatunnisteen paikkamerkki 2"/>
          <p:cNvSpPr>
            <a:spLocks noGrp="1"/>
          </p:cNvSpPr>
          <p:nvPr>
            <p:ph type="ftr" sz="quarter" idx="15"/>
          </p:nvPr>
        </p:nvSpPr>
        <p:spPr/>
        <p:txBody>
          <a:bodyPr/>
          <a:lstStyle/>
          <a:p>
            <a:r>
              <a:rPr lang="fi-FI" dirty="0" smtClean="0"/>
              <a:t>Esittäjän nimi</a:t>
            </a:r>
            <a:endParaRPr lang="fi-FI" dirty="0"/>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dirty="0"/>
          </a:p>
        </p:txBody>
      </p:sp>
      <p:pic>
        <p:nvPicPr>
          <p:cNvPr id="11" name="Kuva 10"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54055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descr="tku_powerpoint_piirrospohja_kulma.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707902" y="2816932"/>
            <a:ext cx="5040562" cy="3780420"/>
          </a:xfrm>
          <a:prstGeom prst="rect">
            <a:avLst/>
          </a:prstGeom>
        </p:spPr>
      </p:pic>
      <p:grpSp>
        <p:nvGrpSpPr>
          <p:cNvPr id="18" name="Ryhmitä 17"/>
          <p:cNvGrpSpPr/>
          <p:nvPr/>
        </p:nvGrpSpPr>
        <p:grpSpPr>
          <a:xfrm>
            <a:off x="0" y="6300000"/>
            <a:ext cx="9144000" cy="558000"/>
            <a:chOff x="0" y="6300000"/>
            <a:chExt cx="9144000" cy="558000"/>
          </a:xfrm>
        </p:grpSpPr>
        <p:sp>
          <p:nvSpPr>
            <p:cNvPr id="5" name="Suorakulmio 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cxnSp>
          <p:nvCxnSpPr>
            <p:cNvPr id="15" name="Suora yhdysviiva 14"/>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3" name="Tekstin paikkamerkki 2"/>
          <p:cNvSpPr>
            <a:spLocks noGrp="1"/>
          </p:cNvSpPr>
          <p:nvPr>
            <p:ph type="body" idx="1"/>
          </p:nvPr>
        </p:nvSpPr>
        <p:spPr>
          <a:xfrm>
            <a:off x="684000" y="1627200"/>
            <a:ext cx="7776000" cy="4206863"/>
          </a:xfrm>
          <a:prstGeom prst="rect">
            <a:avLst/>
          </a:prstGeom>
        </p:spPr>
        <p:txBody>
          <a:bodyPr vert="horz" lIns="0" tIns="0" rIns="0" bIns="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p>
        </p:txBody>
      </p:sp>
      <p:sp>
        <p:nvSpPr>
          <p:cNvPr id="11" name="Päivämäärän paikkamerkki 10"/>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D4012-C01B-2E44-9A3D-1C8BBE6C2239}" type="datetime1">
              <a:rPr lang="fi-FI" smtClean="0"/>
              <a:t>8.6.2012</a:t>
            </a:fld>
            <a:endParaRPr lang="fi-FI" dirty="0"/>
          </a:p>
        </p:txBody>
      </p:sp>
      <p:sp>
        <p:nvSpPr>
          <p:cNvPr id="12" name="Alatunnisteen paikkamerkki 1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dirty="0" smtClean="0"/>
              <a:t>Esittäjän nimi</a:t>
            </a:r>
            <a:endParaRPr lang="fi-FI" dirty="0"/>
          </a:p>
        </p:txBody>
      </p:sp>
      <p:sp>
        <p:nvSpPr>
          <p:cNvPr id="13" name="Dian numeron paikkamerkki 12"/>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3BD74-EA17-574A-98E7-0901538991B3}" type="slidenum">
              <a:rPr lang="fi-FI" smtClean="0"/>
              <a:t>‹#›</a:t>
            </a:fld>
            <a:endParaRPr lang="fi-FI" dirty="0"/>
          </a:p>
        </p:txBody>
      </p:sp>
      <p:pic>
        <p:nvPicPr>
          <p:cNvPr id="19" name="Kuva 1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84600" y="184600"/>
            <a:ext cx="1332000" cy="381626"/>
          </a:xfrm>
          <a:prstGeom prst="rect">
            <a:avLst/>
          </a:prstGeom>
        </p:spPr>
      </p:pic>
      <p:sp>
        <p:nvSpPr>
          <p:cNvPr id="33" name="Otsikon paikkamerkki 32"/>
          <p:cNvSpPr>
            <a:spLocks noGrp="1"/>
          </p:cNvSpPr>
          <p:nvPr>
            <p:ph type="title"/>
          </p:nvPr>
        </p:nvSpPr>
        <p:spPr>
          <a:xfrm>
            <a:off x="684000" y="620688"/>
            <a:ext cx="7776000" cy="796950"/>
          </a:xfrm>
          <a:prstGeom prst="rect">
            <a:avLst/>
          </a:prstGeom>
        </p:spPr>
        <p:txBody>
          <a:bodyPr vert="horz" lIns="0" tIns="0" rIns="0" bIns="0" rtlCol="0" anchor="b" anchorCtr="0">
            <a:normAutofit/>
          </a:bodyPr>
          <a:lstStyle/>
          <a:p>
            <a:r>
              <a:rPr lang="fi-FI" dirty="0" smtClean="0"/>
              <a:t>Muokkaa perustyylejä naps.</a:t>
            </a:r>
            <a:endParaRPr lang="fi-FI" dirty="0"/>
          </a:p>
        </p:txBody>
      </p:sp>
      <p:grpSp>
        <p:nvGrpSpPr>
          <p:cNvPr id="16" name="Ryhmitä 15"/>
          <p:cNvGrpSpPr/>
          <p:nvPr/>
        </p:nvGrpSpPr>
        <p:grpSpPr>
          <a:xfrm>
            <a:off x="0" y="6300000"/>
            <a:ext cx="9144000" cy="558000"/>
            <a:chOff x="0" y="6300000"/>
            <a:chExt cx="9144000" cy="558000"/>
          </a:xfrm>
        </p:grpSpPr>
        <p:sp>
          <p:nvSpPr>
            <p:cNvPr id="17" name="Suorakulmio 16"/>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cxnSp>
          <p:nvCxnSpPr>
            <p:cNvPr id="20" name="Suora yhdysviiva 19"/>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grpSp>
        <p:nvGrpSpPr>
          <p:cNvPr id="23" name="Ryhmitä 22"/>
          <p:cNvGrpSpPr/>
          <p:nvPr/>
        </p:nvGrpSpPr>
        <p:grpSpPr>
          <a:xfrm>
            <a:off x="0" y="6300000"/>
            <a:ext cx="9144000" cy="558000"/>
            <a:chOff x="0" y="6300000"/>
            <a:chExt cx="9144000" cy="558000"/>
          </a:xfrm>
        </p:grpSpPr>
        <p:sp>
          <p:nvSpPr>
            <p:cNvPr id="24" name="Suorakulmio 23"/>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dirty="0"/>
            </a:p>
          </p:txBody>
        </p:sp>
        <p:cxnSp>
          <p:nvCxnSpPr>
            <p:cNvPr id="25" name="Suora yhdysviiva 24"/>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pic>
        <p:nvPicPr>
          <p:cNvPr id="6" name="Kuva 5" descr="Turku_Åbo__Eurooppalainen_mv.png"/>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91008495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Lst>
  <p:hf hdr="0"/>
  <p:txStyles>
    <p:titleStyle>
      <a:lvl1pPr algn="l" defTabSz="914400" rtl="0" eaLnBrk="1" latinLnBrk="0" hangingPunct="1">
        <a:spcBef>
          <a:spcPct val="0"/>
        </a:spcBef>
        <a:buNone/>
        <a:defRPr sz="3200" b="1" kern="1200">
          <a:solidFill>
            <a:srgbClr val="00468B"/>
          </a:solidFill>
          <a:latin typeface="+mj-lt"/>
          <a:ea typeface="+mj-ea"/>
          <a:cs typeface="+mj-cs"/>
        </a:defRPr>
      </a:lvl1pPr>
    </p:titleStyle>
    <p:bodyStyle>
      <a:lvl1pPr marL="285750" indent="-285750" algn="l" defTabSz="914400" rtl="0" eaLnBrk="1" latinLnBrk="0" hangingPunct="1">
        <a:spcBef>
          <a:spcPts val="24"/>
        </a:spcBef>
        <a:buClr>
          <a:srgbClr val="00468B"/>
        </a:buClr>
        <a:buSzPct val="120000"/>
        <a:buFont typeface="Arial"/>
        <a:buChar char="•"/>
        <a:defRPr sz="2000" b="1" i="0" kern="1200">
          <a:solidFill>
            <a:srgbClr val="000000"/>
          </a:solidFill>
          <a:latin typeface="+mn-lt"/>
          <a:ea typeface="+mn-ea"/>
          <a:cs typeface="+mn-cs"/>
        </a:defRPr>
      </a:lvl1pPr>
      <a:lvl2pPr marL="742950" indent="-28575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2pPr>
      <a:lvl3pPr marL="11430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5pPr>
      <a:lvl6pPr marL="25146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emf"/><Relationship Id="rId4" Type="http://schemas.openxmlformats.org/officeDocument/2006/relationships/package" Target="../embeddings/Microsoft_Office_Excel_2007_-ty_kirja1.xlsx"/></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t>Turun </a:t>
            </a:r>
            <a:r>
              <a:rPr lang="fi-FI" dirty="0" smtClean="0"/>
              <a:t>Kaupunginteatterin yhtiöittäminen</a:t>
            </a:r>
            <a:endParaRPr lang="fi-FI" dirty="0"/>
          </a:p>
        </p:txBody>
      </p:sp>
      <p:sp>
        <p:nvSpPr>
          <p:cNvPr id="3" name="Tekstin paikkamerkki 2"/>
          <p:cNvSpPr>
            <a:spLocks noGrp="1"/>
          </p:cNvSpPr>
          <p:nvPr>
            <p:ph type="body" sz="quarter" idx="13"/>
          </p:nvPr>
        </p:nvSpPr>
        <p:spPr/>
        <p:txBody>
          <a:bodyPr/>
          <a:lstStyle/>
          <a:p>
            <a:endParaRPr lang="fi-FI" dirty="0"/>
          </a:p>
        </p:txBody>
      </p:sp>
      <p:sp>
        <p:nvSpPr>
          <p:cNvPr id="4" name="Päivämäärän paikkamerkki 3"/>
          <p:cNvSpPr>
            <a:spLocks noGrp="1"/>
          </p:cNvSpPr>
          <p:nvPr>
            <p:ph type="dt" sz="half" idx="14"/>
          </p:nvPr>
        </p:nvSpPr>
        <p:spPr/>
        <p:txBody>
          <a:bodyPr/>
          <a:lstStyle/>
          <a:p>
            <a:r>
              <a:rPr lang="fi-FI" dirty="0" smtClean="0"/>
              <a:t>30.4.2012</a:t>
            </a:r>
            <a:endParaRPr lang="fi-FI" dirty="0"/>
          </a:p>
        </p:txBody>
      </p:sp>
      <p:sp>
        <p:nvSpPr>
          <p:cNvPr id="5" name="Alatunnisteen paikkamerkki 4"/>
          <p:cNvSpPr>
            <a:spLocks noGrp="1"/>
          </p:cNvSpPr>
          <p:nvPr>
            <p:ph type="ftr" sz="quarter" idx="15"/>
          </p:nvPr>
        </p:nvSpPr>
        <p:spPr/>
        <p:txBody>
          <a:bodyPr/>
          <a:lstStyle/>
          <a:p>
            <a:r>
              <a:rPr lang="fi-FI" dirty="0" smtClean="0"/>
              <a:t>Tuomas Heikkinen</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a:t>
            </a:fld>
            <a:endParaRPr lang="fi-FI" dirty="0"/>
          </a:p>
        </p:txBody>
      </p:sp>
    </p:spTree>
    <p:extLst>
      <p:ext uri="{BB962C8B-B14F-4D97-AF65-F5344CB8AC3E}">
        <p14:creationId xmlns:p14="http://schemas.microsoft.com/office/powerpoint/2010/main" val="3472588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11560" y="332656"/>
            <a:ext cx="7776000" cy="796950"/>
          </a:xfrm>
        </p:spPr>
        <p:txBody>
          <a:bodyPr/>
          <a:lstStyle/>
          <a:p>
            <a:pPr algn="ctr"/>
            <a:r>
              <a:rPr lang="fi-FI" dirty="0" smtClean="0"/>
              <a:t>Aikataulu</a:t>
            </a:r>
            <a:endParaRPr lang="fi-FI" dirty="0"/>
          </a:p>
        </p:txBody>
      </p:sp>
      <p:sp>
        <p:nvSpPr>
          <p:cNvPr id="3" name="Sisällön paikkamerkki 2"/>
          <p:cNvSpPr>
            <a:spLocks noGrp="1"/>
          </p:cNvSpPr>
          <p:nvPr>
            <p:ph sz="quarter" idx="13"/>
          </p:nvPr>
        </p:nvSpPr>
        <p:spPr>
          <a:xfrm>
            <a:off x="684213" y="1557338"/>
            <a:ext cx="7775575" cy="4175918"/>
          </a:xfrm>
        </p:spPr>
        <p:txBody>
          <a:bodyPr>
            <a:normAutofit/>
          </a:bodyPr>
          <a:lstStyle/>
          <a:p>
            <a:pPr lvl="1"/>
            <a:endParaRPr lang="fi-FI" dirty="0" smtClean="0"/>
          </a:p>
          <a:p>
            <a:pPr lvl="1"/>
            <a:endParaRPr lang="fi-FI" dirty="0"/>
          </a:p>
        </p:txBody>
      </p:sp>
      <p:sp>
        <p:nvSpPr>
          <p:cNvPr id="4" name="Päivämäärän paikkamerkki 3"/>
          <p:cNvSpPr>
            <a:spLocks noGrp="1"/>
          </p:cNvSpPr>
          <p:nvPr>
            <p:ph type="dt" sz="half" idx="14"/>
          </p:nvPr>
        </p:nvSpPr>
        <p:spPr/>
        <p:txBody>
          <a:bodyPr/>
          <a:lstStyle/>
          <a:p>
            <a:endParaRPr lang="fi-FI" dirty="0"/>
          </a:p>
        </p:txBody>
      </p:sp>
      <p:sp>
        <p:nvSpPr>
          <p:cNvPr id="5" name="Alatunnisteen paikkamerkki 4"/>
          <p:cNvSpPr>
            <a:spLocks noGrp="1"/>
          </p:cNvSpPr>
          <p:nvPr>
            <p:ph type="ftr" sz="quarter" idx="15"/>
          </p:nvPr>
        </p:nvSpPr>
        <p:spPr/>
        <p:txBody>
          <a:bodyPr/>
          <a:lstStyle/>
          <a:p>
            <a:r>
              <a:rPr lang="fi-FI" dirty="0"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10</a:t>
            </a:fld>
            <a:endParaRPr lang="fi-FI" dirty="0"/>
          </a:p>
        </p:txBody>
      </p:sp>
      <p:graphicFrame>
        <p:nvGraphicFramePr>
          <p:cNvPr id="7" name="Objekti 6"/>
          <p:cNvGraphicFramePr>
            <a:graphicFrameLocks noChangeAspect="1"/>
          </p:cNvGraphicFramePr>
          <p:nvPr>
            <p:extLst>
              <p:ext uri="{D42A27DB-BD31-4B8C-83A1-F6EECF244321}">
                <p14:modId xmlns:p14="http://schemas.microsoft.com/office/powerpoint/2010/main" val="775883916"/>
              </p:ext>
            </p:extLst>
          </p:nvPr>
        </p:nvGraphicFramePr>
        <p:xfrm>
          <a:off x="179512" y="1196752"/>
          <a:ext cx="8600951" cy="5544616"/>
        </p:xfrm>
        <a:graphic>
          <a:graphicData uri="http://schemas.openxmlformats.org/presentationml/2006/ole">
            <mc:AlternateContent xmlns:mc="http://schemas.openxmlformats.org/markup-compatibility/2006">
              <mc:Choice xmlns:v="urn:schemas-microsoft-com:vml" Requires="v">
                <p:oleObj spid="_x0000_s1053" name="Laskentataulukko" r:id="rId4" imgW="8601024" imgH="5638800" progId="Excel.Sheet.12">
                  <p:embed/>
                </p:oleObj>
              </mc:Choice>
              <mc:Fallback>
                <p:oleObj name="Laskentataulukko" r:id="rId4" imgW="8601024" imgH="5638800" progId="Excel.Sheet.12">
                  <p:embed/>
                  <p:pic>
                    <p:nvPicPr>
                      <p:cNvPr id="0" name="Objekti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1196752"/>
                        <a:ext cx="8600951" cy="554461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583310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sz="quarter" idx="13"/>
          </p:nvPr>
        </p:nvSpPr>
        <p:spPr>
          <a:xfrm>
            <a:off x="684213" y="1557338"/>
            <a:ext cx="7775575" cy="2519734"/>
          </a:xfrm>
        </p:spPr>
        <p:txBody>
          <a:bodyPr>
            <a:normAutofit lnSpcReduction="10000"/>
          </a:bodyPr>
          <a:lstStyle/>
          <a:p>
            <a:r>
              <a:rPr lang="fi-FI" sz="2400" dirty="0">
                <a:solidFill>
                  <a:schemeClr val="bg2">
                    <a:lumMod val="90000"/>
                  </a:schemeClr>
                </a:solidFill>
              </a:rPr>
              <a:t>Aikataulu</a:t>
            </a:r>
          </a:p>
          <a:p>
            <a:r>
              <a:rPr lang="fi-FI" sz="2400" dirty="0">
                <a:solidFill>
                  <a:schemeClr val="tx1"/>
                </a:solidFill>
              </a:rPr>
              <a:t>Yhtiöjärjestys</a:t>
            </a:r>
          </a:p>
          <a:p>
            <a:r>
              <a:rPr lang="fi-FI" sz="2400" dirty="0">
                <a:solidFill>
                  <a:schemeClr val="bg2">
                    <a:lumMod val="90000"/>
                  </a:schemeClr>
                </a:solidFill>
              </a:rPr>
              <a:t>Rahoitusmalli</a:t>
            </a:r>
          </a:p>
          <a:p>
            <a:r>
              <a:rPr lang="fi-FI" sz="2400" dirty="0">
                <a:solidFill>
                  <a:schemeClr val="bg2">
                    <a:lumMod val="90000"/>
                  </a:schemeClr>
                </a:solidFill>
              </a:rPr>
              <a:t>Valtionosuudet</a:t>
            </a:r>
          </a:p>
          <a:p>
            <a:r>
              <a:rPr lang="fi-FI" sz="2400" dirty="0">
                <a:solidFill>
                  <a:schemeClr val="bg2">
                    <a:lumMod val="90000"/>
                  </a:schemeClr>
                </a:solidFill>
              </a:rPr>
              <a:t>Omistajapoliittinen linjaus</a:t>
            </a:r>
          </a:p>
          <a:p>
            <a:r>
              <a:rPr lang="fi-FI" sz="2400" dirty="0">
                <a:solidFill>
                  <a:schemeClr val="bg2">
                    <a:lumMod val="90000"/>
                  </a:schemeClr>
                </a:solidFill>
              </a:rPr>
              <a:t>Ohjausmallin päälinjat</a:t>
            </a:r>
          </a:p>
          <a:p>
            <a:r>
              <a:rPr lang="fi-FI" sz="2400" dirty="0">
                <a:solidFill>
                  <a:schemeClr val="bg2">
                    <a:lumMod val="90000"/>
                  </a:schemeClr>
                </a:solidFill>
              </a:rPr>
              <a:t>Jatkotoimenpiteet</a:t>
            </a:r>
          </a:p>
          <a:p>
            <a:endParaRPr lang="fi-FI" sz="2400" dirty="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dirty="0"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11</a:t>
            </a:fld>
            <a:endParaRPr lang="fi-FI" dirty="0"/>
          </a:p>
        </p:txBody>
      </p:sp>
    </p:spTree>
    <p:extLst>
      <p:ext uri="{BB962C8B-B14F-4D97-AF65-F5344CB8AC3E}">
        <p14:creationId xmlns:p14="http://schemas.microsoft.com/office/powerpoint/2010/main" val="42715016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smtClean="0"/>
              <a:t>Yhtiöjärjestys</a:t>
            </a:r>
            <a:endParaRPr lang="fi-FI" dirty="0"/>
          </a:p>
        </p:txBody>
      </p:sp>
      <p:sp>
        <p:nvSpPr>
          <p:cNvPr id="3" name="Sisällön paikkamerkki 2"/>
          <p:cNvSpPr>
            <a:spLocks noGrp="1"/>
          </p:cNvSpPr>
          <p:nvPr>
            <p:ph sz="quarter" idx="13"/>
          </p:nvPr>
        </p:nvSpPr>
        <p:spPr>
          <a:noFill/>
        </p:spPr>
        <p:txBody>
          <a:bodyPr>
            <a:normAutofit fontScale="55000" lnSpcReduction="20000"/>
          </a:bodyPr>
          <a:lstStyle/>
          <a:p>
            <a:pPr>
              <a:spcAft>
                <a:spcPts val="0"/>
              </a:spcAft>
            </a:pPr>
            <a:r>
              <a:rPr lang="fi-FI" dirty="0"/>
              <a:t> </a:t>
            </a:r>
            <a:r>
              <a:rPr lang="fi-FI" dirty="0">
                <a:ea typeface="Calibri"/>
                <a:cs typeface="Calibri"/>
              </a:rPr>
              <a:t>YHTIÖJÄRJESTYS </a:t>
            </a:r>
          </a:p>
          <a:p>
            <a:pPr marL="0" indent="0">
              <a:spcAft>
                <a:spcPts val="0"/>
              </a:spcAft>
              <a:buNone/>
            </a:pPr>
            <a:endParaRPr lang="fi-FI" dirty="0">
              <a:ea typeface="Calibri"/>
              <a:cs typeface="Calibri"/>
            </a:endParaRPr>
          </a:p>
          <a:p>
            <a:pPr marL="0" indent="0">
              <a:spcAft>
                <a:spcPts val="0"/>
              </a:spcAft>
              <a:buNone/>
            </a:pPr>
            <a:r>
              <a:rPr lang="fi-FI" dirty="0">
                <a:ea typeface="Calibri"/>
                <a:cs typeface="Calibri"/>
              </a:rPr>
              <a:t> </a:t>
            </a:r>
            <a:endParaRPr lang="fi-FI" dirty="0">
              <a:solidFill>
                <a:schemeClr val="tx1"/>
              </a:solidFill>
              <a:ea typeface="Calibri"/>
              <a:cs typeface="Calibri"/>
            </a:endParaRPr>
          </a:p>
          <a:p>
            <a:pPr marL="0" indent="0">
              <a:spcAft>
                <a:spcPts val="0"/>
              </a:spcAft>
              <a:buNone/>
            </a:pPr>
            <a:r>
              <a:rPr lang="fi-FI" dirty="0">
                <a:solidFill>
                  <a:schemeClr val="tx1"/>
                </a:solidFill>
                <a:ea typeface="Calibri"/>
                <a:cs typeface="Calibri"/>
              </a:rPr>
              <a:t>1 § Toiminimi ja kotipaikka</a:t>
            </a:r>
          </a:p>
          <a:p>
            <a:pPr marL="0" indent="0">
              <a:spcAft>
                <a:spcPts val="0"/>
              </a:spcAft>
              <a:buNone/>
            </a:pPr>
            <a:r>
              <a:rPr lang="fi-FI" dirty="0">
                <a:solidFill>
                  <a:schemeClr val="tx1"/>
                </a:solidFill>
                <a:ea typeface="Calibri"/>
                <a:cs typeface="Calibri"/>
              </a:rPr>
              <a:t>Yhtiön toiminimi on Turun Kaupunginteatteri Oy, ruotsiksi Åbo </a:t>
            </a:r>
            <a:r>
              <a:rPr lang="fi-FI" dirty="0" err="1">
                <a:solidFill>
                  <a:schemeClr val="tx1"/>
                </a:solidFill>
                <a:ea typeface="Calibri"/>
                <a:cs typeface="Calibri"/>
              </a:rPr>
              <a:t>Stadsteater</a:t>
            </a:r>
            <a:r>
              <a:rPr lang="fi-FI" dirty="0">
                <a:solidFill>
                  <a:schemeClr val="tx1"/>
                </a:solidFill>
                <a:ea typeface="Calibri"/>
                <a:cs typeface="Calibri"/>
              </a:rPr>
              <a:t> Ab ja englanniksi Turku City </a:t>
            </a:r>
            <a:r>
              <a:rPr lang="fi-FI" dirty="0" err="1">
                <a:solidFill>
                  <a:schemeClr val="tx1"/>
                </a:solidFill>
                <a:ea typeface="Calibri"/>
                <a:cs typeface="Calibri"/>
              </a:rPr>
              <a:t>Theatre</a:t>
            </a:r>
            <a:r>
              <a:rPr lang="fi-FI" dirty="0">
                <a:solidFill>
                  <a:schemeClr val="tx1"/>
                </a:solidFill>
                <a:ea typeface="Calibri"/>
                <a:cs typeface="Calibri"/>
              </a:rPr>
              <a:t> Ltd. Yhtiön kotipaikka on Turku. Aputoiminimenä käytetään Turun Kaupunginteatteri.</a:t>
            </a:r>
          </a:p>
          <a:p>
            <a:pPr marL="0" indent="0">
              <a:spcAft>
                <a:spcPts val="0"/>
              </a:spcAft>
              <a:buNone/>
            </a:pPr>
            <a:r>
              <a:rPr lang="fi-FI" dirty="0" smtClean="0">
                <a:solidFill>
                  <a:schemeClr val="tx1"/>
                </a:solidFill>
                <a:ea typeface="Calibri"/>
                <a:cs typeface="Calibri"/>
              </a:rPr>
              <a:t> </a:t>
            </a:r>
          </a:p>
          <a:p>
            <a:pPr marL="0" indent="0">
              <a:spcAft>
                <a:spcPts val="0"/>
              </a:spcAft>
              <a:buNone/>
            </a:pPr>
            <a:r>
              <a:rPr lang="fi-FI" dirty="0" smtClean="0">
                <a:solidFill>
                  <a:schemeClr val="tx1"/>
                </a:solidFill>
                <a:ea typeface="Calibri"/>
                <a:cs typeface="Calibri"/>
              </a:rPr>
              <a:t>2 § Toimiala</a:t>
            </a:r>
          </a:p>
          <a:p>
            <a:pPr marL="0" indent="0">
              <a:spcAft>
                <a:spcPts val="0"/>
              </a:spcAft>
              <a:buNone/>
            </a:pPr>
            <a:r>
              <a:rPr lang="fi-FI" dirty="0" smtClean="0">
                <a:solidFill>
                  <a:schemeClr val="tx1"/>
                </a:solidFill>
                <a:ea typeface="Calibri"/>
                <a:cs typeface="Calibri"/>
              </a:rPr>
              <a:t>Yhtiön </a:t>
            </a:r>
            <a:r>
              <a:rPr lang="fi-FI" dirty="0">
                <a:solidFill>
                  <a:schemeClr val="tx1"/>
                </a:solidFill>
                <a:ea typeface="Calibri"/>
                <a:cs typeface="Calibri"/>
              </a:rPr>
              <a:t>toimialana on yleishyödyllisellä tavalla ylläpitää ja harjoittaa teatteritoimintaa Turun kaupungissa. Yhtiö voi harjoittaa kahvila-, ravintola-, catering-, kokous- ja kongressipalveluliiketoimintaa sekä tila- ja vuokraustoimintaa</a:t>
            </a:r>
            <a:r>
              <a:rPr lang="fi-FI" dirty="0" smtClean="0">
                <a:solidFill>
                  <a:schemeClr val="tx1"/>
                </a:solidFill>
                <a:ea typeface="Calibri"/>
                <a:cs typeface="Calibri"/>
              </a:rPr>
              <a:t>. </a:t>
            </a:r>
            <a:r>
              <a:rPr lang="fi-FI" dirty="0">
                <a:solidFill>
                  <a:schemeClr val="tx1"/>
                </a:solidFill>
                <a:ea typeface="Calibri"/>
                <a:cs typeface="Calibri"/>
              </a:rPr>
              <a:t>Yhtiö voi omistaa kiinteistöjä, </a:t>
            </a:r>
            <a:r>
              <a:rPr lang="fi-FI" dirty="0" smtClean="0">
                <a:solidFill>
                  <a:schemeClr val="tx1"/>
                </a:solidFill>
                <a:ea typeface="Calibri"/>
                <a:cs typeface="Calibri"/>
              </a:rPr>
              <a:t>osakkeita ja </a:t>
            </a:r>
            <a:r>
              <a:rPr lang="fi-FI" dirty="0">
                <a:solidFill>
                  <a:schemeClr val="tx1"/>
                </a:solidFill>
                <a:ea typeface="Calibri"/>
                <a:cs typeface="Calibri"/>
              </a:rPr>
              <a:t>vastaanottaa lahjoituksia ja </a:t>
            </a:r>
            <a:r>
              <a:rPr lang="fi-FI" dirty="0" smtClean="0">
                <a:solidFill>
                  <a:schemeClr val="tx1"/>
                </a:solidFill>
                <a:ea typeface="Calibri"/>
                <a:cs typeface="Calibri"/>
              </a:rPr>
              <a:t>perintöjä</a:t>
            </a:r>
            <a:r>
              <a:rPr lang="fi-FI" dirty="0">
                <a:solidFill>
                  <a:schemeClr val="tx1"/>
                </a:solidFill>
                <a:ea typeface="Calibri"/>
                <a:cs typeface="Calibri"/>
              </a:rPr>
              <a:t>. Yhtiön tarkoituksena ei ole voiton tuottaminen </a:t>
            </a:r>
            <a:endParaRPr lang="fi-FI" dirty="0" smtClean="0">
              <a:solidFill>
                <a:schemeClr val="tx1"/>
              </a:solidFill>
              <a:ea typeface="Calibri"/>
              <a:cs typeface="Calibri"/>
            </a:endParaRPr>
          </a:p>
          <a:p>
            <a:pPr marL="0" indent="0">
              <a:spcAft>
                <a:spcPts val="0"/>
              </a:spcAft>
              <a:buNone/>
            </a:pPr>
            <a:r>
              <a:rPr lang="fi-FI" dirty="0">
                <a:solidFill>
                  <a:schemeClr val="tx1"/>
                </a:solidFill>
                <a:ea typeface="Calibri"/>
                <a:cs typeface="Calibri"/>
              </a:rPr>
              <a:t> </a:t>
            </a:r>
          </a:p>
          <a:p>
            <a:pPr marL="0" indent="0">
              <a:spcAft>
                <a:spcPts val="0"/>
              </a:spcAft>
              <a:buNone/>
            </a:pPr>
            <a:r>
              <a:rPr lang="fi-FI" dirty="0">
                <a:solidFill>
                  <a:schemeClr val="tx1"/>
                </a:solidFill>
                <a:ea typeface="Calibri"/>
                <a:cs typeface="Calibri"/>
              </a:rPr>
              <a:t>3 § Hallitus</a:t>
            </a:r>
          </a:p>
          <a:p>
            <a:pPr marL="0" indent="0">
              <a:spcAft>
                <a:spcPts val="0"/>
              </a:spcAft>
              <a:buNone/>
            </a:pPr>
            <a:r>
              <a:rPr lang="fi-FI" dirty="0">
                <a:solidFill>
                  <a:schemeClr val="tx1"/>
                </a:solidFill>
                <a:ea typeface="Calibri"/>
                <a:cs typeface="Calibri"/>
              </a:rPr>
              <a:t>Hallitus huolehtii yhtiön hallinnosta ja sen toiminnan asianmukaisesta järjestämisestä. Yhtiöllä on hallitus, johon kuuluu kolmesta seitsemään (3-7) varsinaista jäsentä, </a:t>
            </a:r>
            <a:r>
              <a:rPr lang="fi-FI" dirty="0" smtClean="0">
                <a:solidFill>
                  <a:schemeClr val="tx1"/>
                </a:solidFill>
                <a:ea typeface="Calibri"/>
                <a:cs typeface="Calibri"/>
              </a:rPr>
              <a:t>Hallituksen </a:t>
            </a:r>
            <a:r>
              <a:rPr lang="fi-FI" dirty="0">
                <a:solidFill>
                  <a:schemeClr val="tx1"/>
                </a:solidFill>
                <a:ea typeface="Calibri"/>
                <a:cs typeface="Calibri"/>
              </a:rPr>
              <a:t>jäsenten toimikausi kestää valitsemista seuraavan vuoden varsinaisen yhtiökokouksen päättymiseen saakka. </a:t>
            </a:r>
          </a:p>
          <a:p>
            <a:pPr marL="0" indent="0">
              <a:spcAft>
                <a:spcPts val="0"/>
              </a:spcAft>
              <a:buNone/>
            </a:pPr>
            <a:r>
              <a:rPr lang="fi-FI" dirty="0">
                <a:solidFill>
                  <a:schemeClr val="tx1"/>
                </a:solidFill>
                <a:ea typeface="Calibri"/>
                <a:cs typeface="Calibri"/>
              </a:rPr>
              <a:t> </a:t>
            </a:r>
          </a:p>
          <a:p>
            <a:pPr marL="0" indent="0">
              <a:spcAft>
                <a:spcPts val="0"/>
              </a:spcAft>
              <a:buNone/>
            </a:pPr>
            <a:r>
              <a:rPr lang="fi-FI" dirty="0">
                <a:solidFill>
                  <a:schemeClr val="tx1"/>
                </a:solidFill>
                <a:ea typeface="Calibri"/>
                <a:cs typeface="Calibri"/>
              </a:rPr>
              <a:t>4 § Toimitusjohtaja</a:t>
            </a:r>
          </a:p>
          <a:p>
            <a:pPr marL="0" indent="0">
              <a:spcAft>
                <a:spcPts val="0"/>
              </a:spcAft>
              <a:buNone/>
            </a:pPr>
            <a:r>
              <a:rPr lang="fi-FI" dirty="0">
                <a:solidFill>
                  <a:schemeClr val="tx1"/>
                </a:solidFill>
                <a:ea typeface="Calibri"/>
                <a:cs typeface="Calibri"/>
              </a:rPr>
              <a:t>Yhtiöllä voi olla hallituksen nimittämä toimitusjohtaja, joka hoitaa yhtiön juoksevaa hallintoa hallituksen antamien ohjeiden ja määräysten mukaisesti. </a:t>
            </a:r>
          </a:p>
          <a:p>
            <a:pPr marL="0" indent="0">
              <a:spcAft>
                <a:spcPts val="0"/>
              </a:spcAft>
              <a:buNone/>
            </a:pPr>
            <a:r>
              <a:rPr lang="fi-FI" dirty="0">
                <a:solidFill>
                  <a:schemeClr val="tx1"/>
                </a:solidFill>
                <a:ea typeface="Calibri"/>
                <a:cs typeface="Calibri"/>
              </a:rPr>
              <a:t> </a:t>
            </a:r>
          </a:p>
          <a:p>
            <a:pPr marL="0" indent="0">
              <a:spcAft>
                <a:spcPts val="0"/>
              </a:spcAft>
              <a:buNone/>
            </a:pPr>
            <a:r>
              <a:rPr lang="fi-FI" dirty="0">
                <a:solidFill>
                  <a:schemeClr val="tx1"/>
                </a:solidFill>
                <a:ea typeface="Calibri"/>
                <a:cs typeface="Calibri"/>
              </a:rPr>
              <a:t>5 § Yhtiön edustaminen</a:t>
            </a:r>
          </a:p>
          <a:p>
            <a:pPr marL="0" indent="0">
              <a:spcAft>
                <a:spcPts val="0"/>
              </a:spcAft>
              <a:buNone/>
            </a:pPr>
            <a:r>
              <a:rPr lang="fi-FI" dirty="0">
                <a:solidFill>
                  <a:schemeClr val="tx1"/>
                </a:solidFill>
                <a:ea typeface="Calibri"/>
                <a:cs typeface="Calibri"/>
              </a:rPr>
              <a:t>Yhtiötä edustaa ja sen toiminimen kirjoittaa hallituksen puheenjohtaja ja toimitusjohtaja yksin, sekä kaksi hallituksen jäsentä yhdessä. Lisäksi hallitus voi antaa nimetylle henkilölle </a:t>
            </a:r>
            <a:r>
              <a:rPr lang="fi-FI" dirty="0" err="1">
                <a:solidFill>
                  <a:schemeClr val="tx1"/>
                </a:solidFill>
                <a:ea typeface="Calibri"/>
                <a:cs typeface="Calibri"/>
              </a:rPr>
              <a:t>prokuran</a:t>
            </a:r>
            <a:r>
              <a:rPr lang="fi-FI" dirty="0">
                <a:solidFill>
                  <a:schemeClr val="tx1"/>
                </a:solidFill>
                <a:ea typeface="Calibri"/>
                <a:cs typeface="Calibri"/>
              </a:rPr>
              <a:t> tai oikeuden yhtiön edustamiseen joko yksin tai kaksi yhdessä. </a:t>
            </a:r>
          </a:p>
          <a:p>
            <a:pPr marL="0" indent="0">
              <a:spcAft>
                <a:spcPts val="0"/>
              </a:spcAft>
              <a:buNone/>
            </a:pPr>
            <a:r>
              <a:rPr lang="fi-FI" dirty="0">
                <a:solidFill>
                  <a:schemeClr val="tx1"/>
                </a:solidFill>
                <a:ea typeface="Calibri"/>
                <a:cs typeface="Calibri"/>
              </a:rPr>
              <a:t> </a:t>
            </a:r>
          </a:p>
          <a:p>
            <a:pPr marL="0" indent="0">
              <a:spcAft>
                <a:spcPts val="0"/>
              </a:spcAft>
              <a:buNone/>
            </a:pPr>
            <a:r>
              <a:rPr lang="fi-FI" dirty="0">
                <a:solidFill>
                  <a:schemeClr val="tx1"/>
                </a:solidFill>
                <a:ea typeface="Calibri"/>
                <a:cs typeface="Calibri"/>
              </a:rPr>
              <a:t>6 § Tilintarkastaja</a:t>
            </a:r>
          </a:p>
          <a:p>
            <a:pPr marL="0" indent="0">
              <a:spcAft>
                <a:spcPts val="0"/>
              </a:spcAft>
              <a:buNone/>
            </a:pPr>
            <a:r>
              <a:rPr lang="fi-FI" dirty="0">
                <a:solidFill>
                  <a:schemeClr val="tx1"/>
                </a:solidFill>
                <a:ea typeface="Calibri"/>
                <a:cs typeface="Calibri"/>
              </a:rPr>
              <a:t>Yhtiöllä on yksi (1) tilintarkastaja, jonka tulee olla Keskuskauppakamarin hyväksymä tilintarkastusyhteisö</a:t>
            </a:r>
            <a:r>
              <a:rPr lang="fi-FI" dirty="0">
                <a:ea typeface="Calibri"/>
                <a:cs typeface="Calibri"/>
              </a:rPr>
              <a:t>. </a:t>
            </a:r>
          </a:p>
          <a:p>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12</a:t>
            </a:fld>
            <a:endParaRPr lang="fi-FI" dirty="0"/>
          </a:p>
        </p:txBody>
      </p:sp>
    </p:spTree>
    <p:extLst>
      <p:ext uri="{BB962C8B-B14F-4D97-AF65-F5344CB8AC3E}">
        <p14:creationId xmlns:p14="http://schemas.microsoft.com/office/powerpoint/2010/main" val="823944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smtClean="0"/>
              <a:t>Yhtiöjärjestys</a:t>
            </a:r>
            <a:endParaRPr lang="fi-FI" dirty="0"/>
          </a:p>
        </p:txBody>
      </p:sp>
      <p:sp>
        <p:nvSpPr>
          <p:cNvPr id="3" name="Sisällön paikkamerkki 2"/>
          <p:cNvSpPr>
            <a:spLocks noGrp="1"/>
          </p:cNvSpPr>
          <p:nvPr>
            <p:ph sz="quarter" idx="13"/>
          </p:nvPr>
        </p:nvSpPr>
        <p:spPr/>
        <p:txBody>
          <a:bodyPr>
            <a:normAutofit fontScale="55000" lnSpcReduction="20000"/>
          </a:bodyPr>
          <a:lstStyle/>
          <a:p>
            <a:pPr marL="0" indent="0">
              <a:spcAft>
                <a:spcPts val="0"/>
              </a:spcAft>
              <a:buNone/>
            </a:pPr>
            <a:r>
              <a:rPr lang="fi-FI" dirty="0">
                <a:ea typeface="Calibri"/>
                <a:cs typeface="Calibri"/>
              </a:rPr>
              <a:t>7 § Varsinainen yhtiökokous</a:t>
            </a:r>
          </a:p>
          <a:p>
            <a:pPr marL="0" indent="0">
              <a:spcAft>
                <a:spcPts val="0"/>
              </a:spcAft>
              <a:buNone/>
            </a:pPr>
            <a:r>
              <a:rPr lang="fi-FI" dirty="0">
                <a:ea typeface="Calibri"/>
                <a:cs typeface="Calibri"/>
              </a:rPr>
              <a:t>Varsinaisessa yhtiökokouksessa on: </a:t>
            </a:r>
          </a:p>
          <a:p>
            <a:pPr marL="0" indent="0">
              <a:spcAft>
                <a:spcPts val="0"/>
              </a:spcAft>
              <a:buNone/>
            </a:pPr>
            <a:endParaRPr lang="fi-FI" dirty="0">
              <a:ea typeface="Calibri"/>
              <a:cs typeface="Calibri"/>
            </a:endParaRPr>
          </a:p>
          <a:p>
            <a:pPr marL="0" indent="0">
              <a:spcAft>
                <a:spcPts val="0"/>
              </a:spcAft>
              <a:buNone/>
            </a:pPr>
            <a:r>
              <a:rPr lang="fi-FI" dirty="0">
                <a:ea typeface="Calibri"/>
                <a:cs typeface="Calibri"/>
              </a:rPr>
              <a:t>esitettävä: </a:t>
            </a:r>
          </a:p>
          <a:p>
            <a:pPr marL="0" indent="0">
              <a:spcAft>
                <a:spcPts val="0"/>
              </a:spcAft>
              <a:buNone/>
            </a:pPr>
            <a:r>
              <a:rPr lang="fi-FI" dirty="0">
                <a:ea typeface="Calibri"/>
                <a:cs typeface="Calibri"/>
              </a:rPr>
              <a:t>1. tilinpäätös, joka käsittää tuloslaskelman, taseen ja toimintakertomuksen; </a:t>
            </a:r>
          </a:p>
          <a:p>
            <a:pPr marL="0" indent="0">
              <a:spcAft>
                <a:spcPts val="0"/>
              </a:spcAft>
              <a:buNone/>
            </a:pPr>
            <a:r>
              <a:rPr lang="fi-FI" dirty="0">
                <a:ea typeface="Calibri"/>
                <a:cs typeface="Calibri"/>
              </a:rPr>
              <a:t>2. tilintarkastuskertomus; </a:t>
            </a:r>
          </a:p>
          <a:p>
            <a:pPr marL="0" indent="0">
              <a:spcAft>
                <a:spcPts val="0"/>
              </a:spcAft>
              <a:buNone/>
            </a:pPr>
            <a:r>
              <a:rPr lang="fi-FI" dirty="0">
                <a:ea typeface="Calibri"/>
                <a:cs typeface="Calibri"/>
              </a:rPr>
              <a:t> </a:t>
            </a:r>
          </a:p>
          <a:p>
            <a:pPr marL="0" indent="0">
              <a:spcAft>
                <a:spcPts val="0"/>
              </a:spcAft>
              <a:buNone/>
            </a:pPr>
            <a:r>
              <a:rPr lang="fi-FI" dirty="0">
                <a:ea typeface="Calibri"/>
                <a:cs typeface="Calibri"/>
              </a:rPr>
              <a:t>päätettävä:</a:t>
            </a:r>
          </a:p>
          <a:p>
            <a:pPr marL="0" indent="0">
              <a:spcAft>
                <a:spcPts val="0"/>
              </a:spcAft>
              <a:buNone/>
            </a:pPr>
            <a:r>
              <a:rPr lang="fi-FI" dirty="0">
                <a:ea typeface="Calibri"/>
                <a:cs typeface="Calibri"/>
              </a:rPr>
              <a:t>3. tilinpäätöksen vahvistamisesta, mikä emoyhtiössä käsittää myös konsernitilinpäätöksen vahvistamisen;</a:t>
            </a:r>
          </a:p>
          <a:p>
            <a:pPr marL="0" indent="0">
              <a:spcAft>
                <a:spcPts val="0"/>
              </a:spcAft>
              <a:buNone/>
            </a:pPr>
            <a:r>
              <a:rPr lang="fi-FI" dirty="0">
                <a:ea typeface="Calibri"/>
                <a:cs typeface="Calibri"/>
              </a:rPr>
              <a:t>4. taseen osoittaman voiton käyttämisestä;</a:t>
            </a:r>
          </a:p>
          <a:p>
            <a:pPr marL="0" indent="0">
              <a:spcAft>
                <a:spcPts val="0"/>
              </a:spcAft>
              <a:buNone/>
            </a:pPr>
            <a:r>
              <a:rPr lang="fi-FI" dirty="0">
                <a:ea typeface="Calibri"/>
                <a:cs typeface="Calibri"/>
              </a:rPr>
              <a:t>5. vastuuvapaudesta hallituksen jäsenille ja toimitusjohtajalle;</a:t>
            </a:r>
          </a:p>
          <a:p>
            <a:pPr marL="0" indent="0">
              <a:spcAft>
                <a:spcPts val="0"/>
              </a:spcAft>
              <a:buNone/>
            </a:pPr>
            <a:r>
              <a:rPr lang="fi-FI" dirty="0">
                <a:ea typeface="Calibri"/>
                <a:cs typeface="Calibri"/>
              </a:rPr>
              <a:t>6. hallituksen jäsenten ja tilintarkastajien palkkioista sekä matkakustannusten korvausperiaatteista; </a:t>
            </a:r>
          </a:p>
          <a:p>
            <a:pPr marL="0" indent="0">
              <a:spcAft>
                <a:spcPts val="0"/>
              </a:spcAft>
              <a:buNone/>
            </a:pPr>
            <a:r>
              <a:rPr lang="fi-FI" dirty="0">
                <a:ea typeface="Calibri"/>
                <a:cs typeface="Calibri"/>
              </a:rPr>
              <a:t> </a:t>
            </a:r>
          </a:p>
          <a:p>
            <a:pPr marL="0" indent="0">
              <a:spcAft>
                <a:spcPts val="0"/>
              </a:spcAft>
              <a:buNone/>
            </a:pPr>
            <a:r>
              <a:rPr lang="fi-FI" dirty="0">
                <a:ea typeface="Calibri"/>
                <a:cs typeface="Calibri"/>
              </a:rPr>
              <a:t>valittava: </a:t>
            </a:r>
          </a:p>
          <a:p>
            <a:pPr marL="0" indent="0">
              <a:spcAft>
                <a:spcPts val="0"/>
              </a:spcAft>
              <a:buNone/>
            </a:pPr>
            <a:r>
              <a:rPr lang="fi-FI" dirty="0">
                <a:ea typeface="Calibri"/>
                <a:cs typeface="Calibri"/>
              </a:rPr>
              <a:t>7. hallituksen jäsenet; sekä tarvittaessa</a:t>
            </a:r>
          </a:p>
          <a:p>
            <a:pPr marL="0" indent="0">
              <a:spcAft>
                <a:spcPts val="0"/>
              </a:spcAft>
              <a:buNone/>
            </a:pPr>
            <a:r>
              <a:rPr lang="fi-FI" dirty="0">
                <a:ea typeface="Calibri"/>
                <a:cs typeface="Calibri"/>
              </a:rPr>
              <a:t>8. tilintarkastaja; ja </a:t>
            </a:r>
          </a:p>
          <a:p>
            <a:pPr marL="0" indent="0">
              <a:spcAft>
                <a:spcPts val="0"/>
              </a:spcAft>
              <a:buNone/>
            </a:pPr>
            <a:r>
              <a:rPr lang="fi-FI" dirty="0">
                <a:ea typeface="Calibri"/>
                <a:cs typeface="Calibri"/>
              </a:rPr>
              <a:t> </a:t>
            </a:r>
          </a:p>
          <a:p>
            <a:pPr marL="0" indent="0">
              <a:spcAft>
                <a:spcPts val="0"/>
              </a:spcAft>
              <a:buNone/>
            </a:pPr>
            <a:r>
              <a:rPr lang="fi-FI" dirty="0">
                <a:ea typeface="Calibri"/>
                <a:cs typeface="Calibri"/>
              </a:rPr>
              <a:t>käsiteltävä: </a:t>
            </a:r>
          </a:p>
          <a:p>
            <a:pPr marL="0" indent="0">
              <a:spcAft>
                <a:spcPts val="0"/>
              </a:spcAft>
              <a:buNone/>
            </a:pPr>
            <a:r>
              <a:rPr lang="fi-FI" dirty="0">
                <a:ea typeface="Calibri"/>
                <a:cs typeface="Calibri"/>
              </a:rPr>
              <a:t>9. muut kokouskutsussa mainitut asiat. </a:t>
            </a:r>
          </a:p>
          <a:p>
            <a:pPr marL="0" indent="0">
              <a:spcAft>
                <a:spcPts val="0"/>
              </a:spcAft>
              <a:buNone/>
            </a:pPr>
            <a:r>
              <a:rPr lang="fi-FI" dirty="0">
                <a:ea typeface="Calibri"/>
                <a:cs typeface="Calibri"/>
              </a:rPr>
              <a:t> </a:t>
            </a:r>
            <a:endParaRPr lang="fi-FI" dirty="0" smtClean="0">
              <a:ea typeface="Calibri"/>
              <a:cs typeface="Calibri"/>
            </a:endParaRPr>
          </a:p>
          <a:p>
            <a:pPr marL="0" indent="0">
              <a:spcAft>
                <a:spcPts val="0"/>
              </a:spcAft>
              <a:buNone/>
            </a:pPr>
            <a:r>
              <a:rPr lang="fi-FI" dirty="0" smtClean="0">
                <a:ea typeface="Calibri"/>
                <a:cs typeface="Calibri"/>
              </a:rPr>
              <a:t>8 </a:t>
            </a:r>
            <a:r>
              <a:rPr lang="fi-FI" dirty="0">
                <a:ea typeface="Calibri"/>
                <a:cs typeface="Calibri"/>
              </a:rPr>
              <a:t>§ Tilikausi</a:t>
            </a:r>
          </a:p>
          <a:p>
            <a:pPr marL="0" indent="0">
              <a:spcAft>
                <a:spcPts val="0"/>
              </a:spcAft>
              <a:buNone/>
            </a:pPr>
            <a:r>
              <a:rPr lang="fi-FI" dirty="0">
                <a:ea typeface="Calibri"/>
                <a:cs typeface="Calibri"/>
              </a:rPr>
              <a:t>Yhtiön tilikausi on kalenterivuosi. Ensimmäinen tilikausi päättyy 31.12.2013.</a:t>
            </a:r>
          </a:p>
          <a:p>
            <a:pPr marL="0" indent="0">
              <a:spcAft>
                <a:spcPts val="0"/>
              </a:spcAft>
              <a:buNone/>
            </a:pPr>
            <a:r>
              <a:rPr lang="fi-FI" dirty="0">
                <a:ea typeface="Calibri"/>
                <a:cs typeface="Calibri"/>
              </a:rPr>
              <a:t> </a:t>
            </a:r>
          </a:p>
          <a:p>
            <a:pPr marL="0" indent="0">
              <a:spcAft>
                <a:spcPts val="0"/>
              </a:spcAft>
              <a:buNone/>
            </a:pPr>
            <a:r>
              <a:rPr lang="fi-FI" dirty="0">
                <a:ea typeface="Calibri"/>
                <a:cs typeface="Calibri"/>
              </a:rPr>
              <a:t>9 § Varojen jakoa koskevat määräykset</a:t>
            </a:r>
          </a:p>
          <a:p>
            <a:pPr marL="0" indent="0">
              <a:spcAft>
                <a:spcPts val="0"/>
              </a:spcAft>
              <a:buNone/>
            </a:pPr>
            <a:r>
              <a:rPr lang="fi-FI" dirty="0">
                <a:ea typeface="Calibri"/>
                <a:cs typeface="Calibri"/>
              </a:rPr>
              <a:t>Yhtiö ei jaa osinkoa. Purettaessa yhtiö tai kun yhtiö poistetaan rekisteristä, on jäljellä olevat varat sen jälkeen, kun yhtiön velvoitteet on hoidettu ja kun osakkeenomistajille on palautettu osakkeista yhtiölle maksettu määrä, käytettävä Turun kaupungin osoittamaan yleishyödylliseen teatteritoimintaan.</a:t>
            </a:r>
          </a:p>
          <a:p>
            <a:pPr marL="0" indent="0">
              <a:spcAft>
                <a:spcPts val="0"/>
              </a:spcAft>
              <a:buNone/>
            </a:pPr>
            <a:r>
              <a:rPr lang="fi-FI" dirty="0" smtClean="0">
                <a:ea typeface="Calibri"/>
                <a:cs typeface="Calibri"/>
              </a:rPr>
              <a:t> </a:t>
            </a:r>
          </a:p>
          <a:p>
            <a:pPr marL="0" indent="0">
              <a:spcAft>
                <a:spcPts val="0"/>
              </a:spcAft>
              <a:buNone/>
            </a:pPr>
            <a:r>
              <a:rPr lang="fi-FI" dirty="0" smtClean="0">
                <a:ea typeface="Calibri"/>
                <a:cs typeface="Calibri"/>
              </a:rPr>
              <a:t>10 </a:t>
            </a:r>
            <a:r>
              <a:rPr lang="fi-FI" dirty="0">
                <a:ea typeface="Calibri"/>
                <a:cs typeface="Calibri"/>
              </a:rPr>
              <a:t>§ Vähemmistöosakkeenomistajien oikeuksien rajoitukset</a:t>
            </a:r>
          </a:p>
          <a:p>
            <a:pPr marL="0" indent="0">
              <a:spcAft>
                <a:spcPts val="0"/>
              </a:spcAft>
              <a:buNone/>
            </a:pPr>
            <a:r>
              <a:rPr lang="fi-FI" dirty="0">
                <a:ea typeface="Calibri"/>
                <a:cs typeface="Calibri"/>
              </a:rPr>
              <a:t>Osakkeenomistajien vähemmistöllä ei ole oikeutta vaatia osakeyhtiölain vähemmistöosinkoa koskevien säännösten tarkoittamaa vähemmistöosinkoa. </a:t>
            </a:r>
          </a:p>
          <a:p>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13</a:t>
            </a:fld>
            <a:endParaRPr lang="fi-FI" dirty="0"/>
          </a:p>
        </p:txBody>
      </p:sp>
    </p:spTree>
    <p:extLst>
      <p:ext uri="{BB962C8B-B14F-4D97-AF65-F5344CB8AC3E}">
        <p14:creationId xmlns:p14="http://schemas.microsoft.com/office/powerpoint/2010/main" val="2332984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sz="quarter" idx="13"/>
          </p:nvPr>
        </p:nvSpPr>
        <p:spPr>
          <a:xfrm>
            <a:off x="684213" y="1557338"/>
            <a:ext cx="7775575" cy="2519734"/>
          </a:xfrm>
        </p:spPr>
        <p:txBody>
          <a:bodyPr>
            <a:normAutofit lnSpcReduction="10000"/>
          </a:bodyPr>
          <a:lstStyle/>
          <a:p>
            <a:r>
              <a:rPr lang="fi-FI" sz="2400" dirty="0">
                <a:solidFill>
                  <a:schemeClr val="bg2">
                    <a:lumMod val="90000"/>
                  </a:schemeClr>
                </a:solidFill>
              </a:rPr>
              <a:t>Aikataulu</a:t>
            </a:r>
          </a:p>
          <a:p>
            <a:r>
              <a:rPr lang="fi-FI" sz="2400" dirty="0">
                <a:solidFill>
                  <a:schemeClr val="bg2">
                    <a:lumMod val="90000"/>
                  </a:schemeClr>
                </a:solidFill>
              </a:rPr>
              <a:t>Yhtiöjärjestys</a:t>
            </a:r>
          </a:p>
          <a:p>
            <a:r>
              <a:rPr lang="fi-FI" sz="2400" dirty="0">
                <a:solidFill>
                  <a:schemeClr val="tx1"/>
                </a:solidFill>
              </a:rPr>
              <a:t>Rahoitusmalli</a:t>
            </a:r>
          </a:p>
          <a:p>
            <a:r>
              <a:rPr lang="fi-FI" sz="2400" dirty="0">
                <a:solidFill>
                  <a:schemeClr val="bg2">
                    <a:lumMod val="90000"/>
                  </a:schemeClr>
                </a:solidFill>
              </a:rPr>
              <a:t>Valtionosuudet</a:t>
            </a:r>
          </a:p>
          <a:p>
            <a:r>
              <a:rPr lang="fi-FI" sz="2400" dirty="0">
                <a:solidFill>
                  <a:schemeClr val="bg2">
                    <a:lumMod val="90000"/>
                  </a:schemeClr>
                </a:solidFill>
              </a:rPr>
              <a:t>Omistajapoliittinen linjaus</a:t>
            </a:r>
          </a:p>
          <a:p>
            <a:r>
              <a:rPr lang="fi-FI" sz="2400" dirty="0">
                <a:solidFill>
                  <a:schemeClr val="bg2">
                    <a:lumMod val="90000"/>
                  </a:schemeClr>
                </a:solidFill>
              </a:rPr>
              <a:t>Ohjausmallin päälinjat</a:t>
            </a:r>
          </a:p>
          <a:p>
            <a:r>
              <a:rPr lang="fi-FI" sz="2400" dirty="0">
                <a:solidFill>
                  <a:schemeClr val="bg2">
                    <a:lumMod val="90000"/>
                  </a:schemeClr>
                </a:solidFill>
              </a:rPr>
              <a:t>Jatkotoimenpiteet</a:t>
            </a:r>
          </a:p>
          <a:p>
            <a:endParaRPr lang="fi-FI" sz="2400" dirty="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dirty="0"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14</a:t>
            </a:fld>
            <a:endParaRPr lang="fi-FI" dirty="0"/>
          </a:p>
        </p:txBody>
      </p:sp>
    </p:spTree>
    <p:extLst>
      <p:ext uri="{BB962C8B-B14F-4D97-AF65-F5344CB8AC3E}">
        <p14:creationId xmlns:p14="http://schemas.microsoft.com/office/powerpoint/2010/main" val="2424835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3206" y="548680"/>
            <a:ext cx="7776000" cy="432048"/>
          </a:xfrm>
        </p:spPr>
        <p:txBody>
          <a:bodyPr>
            <a:normAutofit fontScale="90000"/>
          </a:bodyPr>
          <a:lstStyle/>
          <a:p>
            <a:pPr algn="ctr"/>
            <a:r>
              <a:rPr lang="fi-FI" dirty="0" smtClean="0"/>
              <a:t>Rahoitusmalli</a:t>
            </a:r>
            <a:endParaRPr lang="fi-FI" dirty="0"/>
          </a:p>
        </p:txBody>
      </p:sp>
      <p:sp>
        <p:nvSpPr>
          <p:cNvPr id="3" name="Sisällön paikkamerkki 2"/>
          <p:cNvSpPr>
            <a:spLocks noGrp="1"/>
          </p:cNvSpPr>
          <p:nvPr>
            <p:ph sz="quarter" idx="13"/>
          </p:nvPr>
        </p:nvSpPr>
        <p:spPr>
          <a:xfrm>
            <a:off x="684213" y="1701354"/>
            <a:ext cx="7416179" cy="2879774"/>
          </a:xfrm>
        </p:spPr>
        <p:txBody>
          <a:bodyPr>
            <a:normAutofit/>
          </a:bodyPr>
          <a:lstStyle/>
          <a:p>
            <a:pPr marL="457200" lvl="1" indent="0">
              <a:buNone/>
            </a:pPr>
            <a:endParaRPr lang="fi-FI" dirty="0" smtClean="0"/>
          </a:p>
          <a:p>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dirty="0"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15</a:t>
            </a:fld>
            <a:endParaRPr lang="fi-FI"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424" y="969026"/>
            <a:ext cx="6913563" cy="3676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4645676"/>
            <a:ext cx="25050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960" y="4645676"/>
            <a:ext cx="3913187" cy="104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48113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90180" y="548680"/>
            <a:ext cx="7776000" cy="508918"/>
          </a:xfrm>
        </p:spPr>
        <p:txBody>
          <a:bodyPr/>
          <a:lstStyle/>
          <a:p>
            <a:pPr algn="ctr"/>
            <a:r>
              <a:rPr lang="fi-FI" dirty="0" smtClean="0"/>
              <a:t>Rahoitusmalli</a:t>
            </a: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16</a:t>
            </a:fld>
            <a:endParaRPr lang="fi-FI" dirty="0"/>
          </a:p>
        </p:txBody>
      </p:sp>
      <p:pic>
        <p:nvPicPr>
          <p:cNvPr id="3074"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323528" y="1340768"/>
            <a:ext cx="3944454" cy="3456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1340768"/>
            <a:ext cx="4276861" cy="3449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uorakulmio 6"/>
          <p:cNvSpPr/>
          <p:nvPr/>
        </p:nvSpPr>
        <p:spPr>
          <a:xfrm>
            <a:off x="395534" y="5013176"/>
            <a:ext cx="8165293" cy="646331"/>
          </a:xfrm>
          <a:prstGeom prst="rect">
            <a:avLst/>
          </a:prstGeom>
        </p:spPr>
        <p:txBody>
          <a:bodyPr wrap="square">
            <a:spAutoFit/>
          </a:bodyPr>
          <a:lstStyle/>
          <a:p>
            <a:pPr lvl="0"/>
            <a:r>
              <a:rPr lang="fi-FI" dirty="0">
                <a:solidFill>
                  <a:prstClr val="black"/>
                </a:solidFill>
                <a:latin typeface="Calibri"/>
              </a:rPr>
              <a:t>Sijoitettava osakepääoma (215.000 €) käytetään kokonaisuudessaan alkuvaiheen toimintaan ja kauden lopussa likvidi varallisuus 450 €</a:t>
            </a:r>
          </a:p>
        </p:txBody>
      </p:sp>
    </p:spTree>
    <p:extLst>
      <p:ext uri="{BB962C8B-B14F-4D97-AF65-F5344CB8AC3E}">
        <p14:creationId xmlns:p14="http://schemas.microsoft.com/office/powerpoint/2010/main" val="22752144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dirty="0"/>
          </a:p>
        </p:txBody>
      </p:sp>
      <p:sp>
        <p:nvSpPr>
          <p:cNvPr id="3" name="Sisällön paikkamerkki 2"/>
          <p:cNvSpPr>
            <a:spLocks noGrp="1"/>
          </p:cNvSpPr>
          <p:nvPr>
            <p:ph sz="quarter" idx="13"/>
          </p:nvPr>
        </p:nvSpPr>
        <p:spPr/>
        <p:txBody>
          <a:bodyPr/>
          <a:lstStyle/>
          <a:p>
            <a:pPr lvl="0"/>
            <a:r>
              <a:rPr lang="fi-FI" sz="2400" dirty="0">
                <a:solidFill>
                  <a:srgbClr val="EEECE1">
                    <a:lumMod val="90000"/>
                  </a:srgbClr>
                </a:solidFill>
              </a:rPr>
              <a:t>Aikataulu</a:t>
            </a:r>
          </a:p>
          <a:p>
            <a:pPr lvl="0"/>
            <a:r>
              <a:rPr lang="fi-FI" sz="2400" dirty="0">
                <a:solidFill>
                  <a:srgbClr val="EEECE1">
                    <a:lumMod val="90000"/>
                  </a:srgbClr>
                </a:solidFill>
              </a:rPr>
              <a:t>Yhtiöjärjestys</a:t>
            </a:r>
          </a:p>
          <a:p>
            <a:pPr lvl="0"/>
            <a:r>
              <a:rPr lang="fi-FI" sz="2400" dirty="0">
                <a:solidFill>
                  <a:schemeClr val="bg2">
                    <a:lumMod val="90000"/>
                  </a:schemeClr>
                </a:solidFill>
              </a:rPr>
              <a:t>Rahoitusmalli</a:t>
            </a:r>
          </a:p>
          <a:p>
            <a:pPr lvl="0"/>
            <a:r>
              <a:rPr lang="fi-FI" sz="2400" dirty="0">
                <a:solidFill>
                  <a:schemeClr val="tx1"/>
                </a:solidFill>
              </a:rPr>
              <a:t>Valtionosuudet</a:t>
            </a:r>
          </a:p>
          <a:p>
            <a:pPr lvl="0"/>
            <a:r>
              <a:rPr lang="fi-FI" sz="2400" dirty="0">
                <a:solidFill>
                  <a:srgbClr val="EEECE1">
                    <a:lumMod val="90000"/>
                  </a:srgbClr>
                </a:solidFill>
              </a:rPr>
              <a:t>Omistajapoliittinen linjaus</a:t>
            </a:r>
          </a:p>
          <a:p>
            <a:pPr lvl="0"/>
            <a:r>
              <a:rPr lang="fi-FI" sz="2400" dirty="0">
                <a:solidFill>
                  <a:srgbClr val="EEECE1">
                    <a:lumMod val="90000"/>
                  </a:srgbClr>
                </a:solidFill>
              </a:rPr>
              <a:t>Ohjausmallin päälinjat</a:t>
            </a:r>
          </a:p>
          <a:p>
            <a:pPr lvl="0"/>
            <a:r>
              <a:rPr lang="fi-FI" sz="2400" dirty="0">
                <a:solidFill>
                  <a:srgbClr val="EEECE1">
                    <a:lumMod val="90000"/>
                  </a:srgbClr>
                </a:solidFill>
              </a:rPr>
              <a:t>Jatkotoimenpiteet</a:t>
            </a:r>
          </a:p>
          <a:p>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17</a:t>
            </a:fld>
            <a:endParaRPr lang="fi-FI" dirty="0"/>
          </a:p>
        </p:txBody>
      </p:sp>
    </p:spTree>
    <p:extLst>
      <p:ext uri="{BB962C8B-B14F-4D97-AF65-F5344CB8AC3E}">
        <p14:creationId xmlns:p14="http://schemas.microsoft.com/office/powerpoint/2010/main" val="40284664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11560" y="548680"/>
            <a:ext cx="7776000" cy="508918"/>
          </a:xfrm>
        </p:spPr>
        <p:txBody>
          <a:bodyPr/>
          <a:lstStyle/>
          <a:p>
            <a:pPr algn="ctr"/>
            <a:r>
              <a:rPr lang="fi-FI" dirty="0" smtClean="0"/>
              <a:t>Valtionosuudet</a:t>
            </a:r>
            <a:endParaRPr lang="fi-FI" dirty="0"/>
          </a:p>
        </p:txBody>
      </p:sp>
      <p:sp>
        <p:nvSpPr>
          <p:cNvPr id="3" name="Sisällön paikkamerkki 2"/>
          <p:cNvSpPr>
            <a:spLocks noGrp="1"/>
          </p:cNvSpPr>
          <p:nvPr>
            <p:ph sz="quarter" idx="13"/>
          </p:nvPr>
        </p:nvSpPr>
        <p:spPr>
          <a:xfrm>
            <a:off x="611560" y="1124744"/>
            <a:ext cx="7775575" cy="4608512"/>
          </a:xfrm>
        </p:spPr>
        <p:txBody>
          <a:bodyPr>
            <a:normAutofit/>
          </a:bodyPr>
          <a:lstStyle/>
          <a:p>
            <a:pPr marL="342900" lvl="0" indent="-342900">
              <a:spcBef>
                <a:spcPct val="20000"/>
              </a:spcBef>
              <a:buClrTx/>
              <a:buSzTx/>
              <a:buFont typeface="Arial" pitchFamily="34" charset="0"/>
              <a:buChar char="•"/>
            </a:pPr>
            <a:r>
              <a:rPr lang="fi-FI" sz="1500" b="0" dirty="0">
                <a:solidFill>
                  <a:prstClr val="black"/>
                </a:solidFill>
                <a:latin typeface="Calibri"/>
              </a:rPr>
              <a:t>Perustettavan yhtiön yhtiöjärjestys tulee lähettää Opetus- ja Kulttuuriministeriöön ennakkotarkastukseen.</a:t>
            </a:r>
          </a:p>
          <a:p>
            <a:pPr marL="0" lvl="0" indent="0">
              <a:spcBef>
                <a:spcPct val="20000"/>
              </a:spcBef>
              <a:buClrTx/>
              <a:buSzTx/>
              <a:buNone/>
            </a:pPr>
            <a:r>
              <a:rPr lang="fi-FI" sz="1500" b="0" dirty="0">
                <a:solidFill>
                  <a:prstClr val="black"/>
                </a:solidFill>
                <a:latin typeface="Calibri"/>
              </a:rPr>
              <a:t> </a:t>
            </a:r>
          </a:p>
          <a:p>
            <a:pPr marL="342900" lvl="0" indent="-342900">
              <a:spcBef>
                <a:spcPct val="20000"/>
              </a:spcBef>
              <a:buClrTx/>
              <a:buSzTx/>
              <a:buFont typeface="Arial" pitchFamily="34" charset="0"/>
              <a:buChar char="•"/>
            </a:pPr>
            <a:r>
              <a:rPr lang="fi-FI" sz="1500" b="0" dirty="0">
                <a:solidFill>
                  <a:prstClr val="black"/>
                </a:solidFill>
                <a:latin typeface="Calibri"/>
              </a:rPr>
              <a:t>OKM tekee päätökset valtionosuuksista yhtiöjärjestyksen hyväksymisen jälkeen ja kun kaupunki on tehnyt kaikki päätökset toiminnan siirrosta.</a:t>
            </a:r>
          </a:p>
          <a:p>
            <a:pPr marL="0" lvl="0" indent="0">
              <a:spcBef>
                <a:spcPct val="20000"/>
              </a:spcBef>
              <a:buClrTx/>
              <a:buSzTx/>
              <a:buNone/>
            </a:pPr>
            <a:endParaRPr lang="fi-FI" sz="1500" b="0" dirty="0">
              <a:solidFill>
                <a:prstClr val="black"/>
              </a:solidFill>
              <a:latin typeface="Calibri"/>
            </a:endParaRPr>
          </a:p>
          <a:p>
            <a:pPr marL="342900" lvl="0" indent="-342900">
              <a:spcBef>
                <a:spcPct val="20000"/>
              </a:spcBef>
              <a:buClrTx/>
              <a:buSzTx/>
              <a:buFont typeface="Arial" pitchFamily="34" charset="0"/>
              <a:buChar char="•"/>
            </a:pPr>
            <a:r>
              <a:rPr lang="fi-FI" sz="1500" b="0" dirty="0">
                <a:solidFill>
                  <a:prstClr val="black"/>
                </a:solidFill>
                <a:latin typeface="Calibri"/>
              </a:rPr>
              <a:t>Pyyntö muutoksen hyväksymisestä lähetetään hyväksyttäväksi </a:t>
            </a:r>
            <a:r>
              <a:rPr lang="fi-FI" sz="1500" b="0" dirty="0" err="1">
                <a:solidFill>
                  <a:prstClr val="black"/>
                </a:solidFill>
                <a:latin typeface="Calibri"/>
              </a:rPr>
              <a:t>OKM:n</a:t>
            </a:r>
            <a:r>
              <a:rPr lang="fi-FI" sz="1500" b="0" dirty="0">
                <a:solidFill>
                  <a:prstClr val="black"/>
                </a:solidFill>
                <a:latin typeface="Calibri"/>
              </a:rPr>
              <a:t>, joka sen jälkeen osoittaa </a:t>
            </a:r>
            <a:r>
              <a:rPr lang="fi-FI" sz="1500" b="0" dirty="0" err="1">
                <a:solidFill>
                  <a:prstClr val="black"/>
                </a:solidFill>
                <a:latin typeface="Calibri"/>
              </a:rPr>
              <a:t>VOS:it</a:t>
            </a:r>
            <a:r>
              <a:rPr lang="fi-FI" sz="1500" b="0" dirty="0">
                <a:solidFill>
                  <a:prstClr val="black"/>
                </a:solidFill>
                <a:latin typeface="Calibri"/>
              </a:rPr>
              <a:t> uudelle toimijalle</a:t>
            </a:r>
          </a:p>
          <a:p>
            <a:pPr marL="0" lvl="0" indent="0">
              <a:spcBef>
                <a:spcPct val="20000"/>
              </a:spcBef>
              <a:buClrTx/>
              <a:buSzTx/>
              <a:buNone/>
            </a:pPr>
            <a:endParaRPr lang="fi-FI" sz="1500" b="0" dirty="0">
              <a:solidFill>
                <a:prstClr val="black"/>
              </a:solidFill>
              <a:latin typeface="Calibri"/>
            </a:endParaRPr>
          </a:p>
          <a:p>
            <a:pPr marL="342900" lvl="0" indent="-342900">
              <a:spcBef>
                <a:spcPct val="20000"/>
              </a:spcBef>
              <a:buClrTx/>
              <a:buSzTx/>
              <a:buFont typeface="Arial" pitchFamily="34" charset="0"/>
              <a:buChar char="•"/>
            </a:pPr>
            <a:r>
              <a:rPr lang="fi-FI" sz="1500" b="0" dirty="0">
                <a:solidFill>
                  <a:prstClr val="black"/>
                </a:solidFill>
                <a:latin typeface="Calibri"/>
              </a:rPr>
              <a:t>Pyynnössä tulee olla molempien osapuolten suostumus ja allekirjoitukset, että nykyinen toimija hyväksyy siirron pois ja uusi on valmis vastaanottamaan </a:t>
            </a:r>
            <a:r>
              <a:rPr lang="fi-FI" sz="1500" b="0" dirty="0" smtClean="0">
                <a:solidFill>
                  <a:prstClr val="black"/>
                </a:solidFill>
                <a:latin typeface="Calibri"/>
              </a:rPr>
              <a:t>rahoituksen. Mukaan </a:t>
            </a:r>
            <a:r>
              <a:rPr lang="fi-FI" sz="1500" b="0" dirty="0">
                <a:solidFill>
                  <a:prstClr val="black"/>
                </a:solidFill>
                <a:latin typeface="Calibri"/>
              </a:rPr>
              <a:t>kopiot kaupungin päätöksestä uuden yhtiön perustamisesta ja yhtiöjärjestys</a:t>
            </a:r>
          </a:p>
          <a:p>
            <a:pPr marL="0" lvl="0" indent="0">
              <a:spcBef>
                <a:spcPct val="20000"/>
              </a:spcBef>
              <a:buClrTx/>
              <a:buSzTx/>
              <a:buNone/>
            </a:pPr>
            <a:r>
              <a:rPr lang="fi-FI" sz="1500" b="0" dirty="0">
                <a:solidFill>
                  <a:prstClr val="black"/>
                </a:solidFill>
                <a:latin typeface="Calibri"/>
              </a:rPr>
              <a:t> </a:t>
            </a:r>
          </a:p>
          <a:p>
            <a:pPr marL="342900" lvl="0" indent="-342900">
              <a:spcBef>
                <a:spcPct val="20000"/>
              </a:spcBef>
              <a:buClrTx/>
              <a:buSzTx/>
              <a:buFont typeface="Arial" pitchFamily="34" charset="0"/>
              <a:buChar char="•"/>
            </a:pPr>
            <a:r>
              <a:rPr lang="fi-FI" sz="1500" b="0" dirty="0">
                <a:solidFill>
                  <a:prstClr val="black"/>
                </a:solidFill>
                <a:latin typeface="Calibri"/>
              </a:rPr>
              <a:t>Tämän jälkeen OKM voi tehdä päätöksen</a:t>
            </a:r>
          </a:p>
          <a:p>
            <a:pPr marL="0" lvl="0" indent="0">
              <a:spcBef>
                <a:spcPct val="20000"/>
              </a:spcBef>
              <a:buClrTx/>
              <a:buSzTx/>
              <a:buNone/>
            </a:pPr>
            <a:r>
              <a:rPr lang="fi-FI" sz="1500" b="0" dirty="0">
                <a:solidFill>
                  <a:prstClr val="black"/>
                </a:solidFill>
                <a:latin typeface="Calibri"/>
              </a:rPr>
              <a:t> </a:t>
            </a:r>
          </a:p>
          <a:p>
            <a:pPr marL="342900" lvl="0" indent="-342900">
              <a:spcBef>
                <a:spcPct val="20000"/>
              </a:spcBef>
              <a:buClrTx/>
              <a:buSzTx/>
              <a:buFont typeface="Arial" pitchFamily="34" charset="0"/>
              <a:buChar char="•"/>
            </a:pPr>
            <a:r>
              <a:rPr lang="fi-FI" sz="1500" b="0" dirty="0">
                <a:solidFill>
                  <a:prstClr val="black"/>
                </a:solidFill>
                <a:latin typeface="Calibri"/>
              </a:rPr>
              <a:t>Paras ajankohta toiminnan siirrolle olisi vuodenvaihde, tuolloin siirto ei aiheuta takaisinperintää vanhalta toimijalta.</a:t>
            </a:r>
          </a:p>
          <a:p>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18</a:t>
            </a:fld>
            <a:endParaRPr lang="fi-FI" dirty="0"/>
          </a:p>
        </p:txBody>
      </p:sp>
    </p:spTree>
    <p:extLst>
      <p:ext uri="{BB962C8B-B14F-4D97-AF65-F5344CB8AC3E}">
        <p14:creationId xmlns:p14="http://schemas.microsoft.com/office/powerpoint/2010/main" val="11466704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sz="quarter" idx="13"/>
          </p:nvPr>
        </p:nvSpPr>
        <p:spPr>
          <a:xfrm>
            <a:off x="684213" y="1557338"/>
            <a:ext cx="7775575" cy="2519734"/>
          </a:xfrm>
        </p:spPr>
        <p:txBody>
          <a:bodyPr>
            <a:normAutofit lnSpcReduction="10000"/>
          </a:bodyPr>
          <a:lstStyle/>
          <a:p>
            <a:pPr lvl="0"/>
            <a:r>
              <a:rPr lang="fi-FI" sz="2400" dirty="0">
                <a:solidFill>
                  <a:srgbClr val="EEECE1">
                    <a:lumMod val="90000"/>
                  </a:srgbClr>
                </a:solidFill>
              </a:rPr>
              <a:t>Aikataulu</a:t>
            </a:r>
          </a:p>
          <a:p>
            <a:pPr lvl="0"/>
            <a:r>
              <a:rPr lang="fi-FI" sz="2400" dirty="0">
                <a:solidFill>
                  <a:srgbClr val="EEECE1">
                    <a:lumMod val="90000"/>
                  </a:srgbClr>
                </a:solidFill>
              </a:rPr>
              <a:t>Yhtiöjärjestys</a:t>
            </a:r>
          </a:p>
          <a:p>
            <a:pPr lvl="0"/>
            <a:r>
              <a:rPr lang="fi-FI" sz="2400" dirty="0">
                <a:solidFill>
                  <a:srgbClr val="EEECE1">
                    <a:lumMod val="90000"/>
                  </a:srgbClr>
                </a:solidFill>
              </a:rPr>
              <a:t>Rahoitusmalli</a:t>
            </a:r>
          </a:p>
          <a:p>
            <a:pPr lvl="0"/>
            <a:r>
              <a:rPr lang="fi-FI" sz="2400" dirty="0">
                <a:solidFill>
                  <a:schemeClr val="bg2">
                    <a:lumMod val="90000"/>
                  </a:schemeClr>
                </a:solidFill>
              </a:rPr>
              <a:t>Valtionosuudet</a:t>
            </a:r>
          </a:p>
          <a:p>
            <a:pPr lvl="0"/>
            <a:r>
              <a:rPr lang="fi-FI" sz="2400" dirty="0">
                <a:solidFill>
                  <a:schemeClr val="tx1"/>
                </a:solidFill>
              </a:rPr>
              <a:t>Omistajapoliittinen linjaus</a:t>
            </a:r>
          </a:p>
          <a:p>
            <a:pPr lvl="0"/>
            <a:r>
              <a:rPr lang="fi-FI" sz="2400" dirty="0">
                <a:solidFill>
                  <a:srgbClr val="EEECE1">
                    <a:lumMod val="90000"/>
                  </a:srgbClr>
                </a:solidFill>
              </a:rPr>
              <a:t>Ohjausmallin päälinjat</a:t>
            </a:r>
          </a:p>
          <a:p>
            <a:pPr lvl="0"/>
            <a:r>
              <a:rPr lang="fi-FI" sz="2400" dirty="0">
                <a:solidFill>
                  <a:srgbClr val="EEECE1">
                    <a:lumMod val="90000"/>
                  </a:srgbClr>
                </a:solidFill>
              </a:rPr>
              <a:t>Jatkotoimenpiteet</a:t>
            </a:r>
          </a:p>
          <a:p>
            <a:endParaRPr lang="fi-FI" sz="2400" dirty="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dirty="0"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19</a:t>
            </a:fld>
            <a:endParaRPr lang="fi-FI" dirty="0"/>
          </a:p>
        </p:txBody>
      </p:sp>
    </p:spTree>
    <p:extLst>
      <p:ext uri="{BB962C8B-B14F-4D97-AF65-F5344CB8AC3E}">
        <p14:creationId xmlns:p14="http://schemas.microsoft.com/office/powerpoint/2010/main" val="27912187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3568" y="188640"/>
            <a:ext cx="7776000" cy="940966"/>
          </a:xfrm>
        </p:spPr>
        <p:txBody>
          <a:bodyPr vert="horz" lIns="0" tIns="0" rIns="0" bIns="0" rtlCol="0" anchor="b" anchorCtr="0">
            <a:normAutofit/>
          </a:bodyPr>
          <a:lstStyle/>
          <a:p>
            <a:pPr algn="ctr"/>
            <a:r>
              <a:rPr lang="fi-FI" dirty="0" smtClean="0"/>
              <a:t>Taustaa </a:t>
            </a:r>
            <a:endParaRPr lang="fi-FI" dirty="0"/>
          </a:p>
        </p:txBody>
      </p:sp>
      <p:sp>
        <p:nvSpPr>
          <p:cNvPr id="3" name="Sisällön paikkamerkki 2"/>
          <p:cNvSpPr>
            <a:spLocks noGrp="1"/>
          </p:cNvSpPr>
          <p:nvPr>
            <p:ph sz="quarter" idx="13"/>
          </p:nvPr>
        </p:nvSpPr>
        <p:spPr>
          <a:xfrm>
            <a:off x="684213" y="1268760"/>
            <a:ext cx="7775575" cy="4536504"/>
          </a:xfrm>
        </p:spPr>
        <p:txBody>
          <a:bodyPr vert="horz" lIns="0" tIns="0" rIns="0" bIns="0" rtlCol="0">
            <a:normAutofit/>
          </a:bodyPr>
          <a:lstStyle/>
          <a:p>
            <a:pPr marL="0" indent="0">
              <a:buNone/>
            </a:pPr>
            <a:r>
              <a:rPr lang="fi-FI" dirty="0" smtClean="0"/>
              <a:t>Kaupunginhallitus päätti 12.12.2011 § 599, että </a:t>
            </a:r>
            <a:br>
              <a:rPr lang="fi-FI" dirty="0" smtClean="0"/>
            </a:br>
            <a:endParaRPr lang="fi-FI" dirty="0" smtClean="0"/>
          </a:p>
          <a:p>
            <a:r>
              <a:rPr lang="fi-FI" b="0" dirty="0" smtClean="0"/>
              <a:t>Turun </a:t>
            </a:r>
            <a:r>
              <a:rPr lang="fi-FI" b="0" dirty="0"/>
              <a:t>kaupunginteatterista muodostetaan yksityisoikeudellinen yhteisö,</a:t>
            </a:r>
          </a:p>
          <a:p>
            <a:r>
              <a:rPr lang="fi-FI" b="0" dirty="0" smtClean="0"/>
              <a:t>perustetaan </a:t>
            </a:r>
            <a:r>
              <a:rPr lang="fi-FI" b="0" dirty="0"/>
              <a:t>kaupungin kokonaan omistama voittoa tuottamaton osakeyhtiö,</a:t>
            </a:r>
          </a:p>
          <a:p>
            <a:r>
              <a:rPr lang="fi-FI" b="0" dirty="0" smtClean="0"/>
              <a:t>teatterin </a:t>
            </a:r>
            <a:r>
              <a:rPr lang="fi-FI" b="0" dirty="0"/>
              <a:t>toimitilat jäävät kokonaan kaupungin omistukseen,</a:t>
            </a:r>
          </a:p>
          <a:p>
            <a:r>
              <a:rPr lang="fi-FI" b="0" dirty="0" smtClean="0"/>
              <a:t>teatteri </a:t>
            </a:r>
            <a:r>
              <a:rPr lang="fi-FI" b="0" dirty="0"/>
              <a:t>toimii kaupungin vuokralaisena peruskorjatuissa tiloissa,</a:t>
            </a:r>
          </a:p>
          <a:p>
            <a:r>
              <a:rPr lang="fi-FI" b="0" dirty="0" smtClean="0"/>
              <a:t>henkilöstön </a:t>
            </a:r>
            <a:r>
              <a:rPr lang="fi-FI" b="0" dirty="0"/>
              <a:t>siirtymisen edellyttämistä toimenpiteistä päätetään erikseen aiemmin hyväksyttyjen liikkeenluovutusta koskevien periaatteiden mukaisesti yhteistoiminnassa henkilöstön kanssa,</a:t>
            </a:r>
          </a:p>
          <a:p>
            <a:pPr marL="0" indent="0">
              <a:buNone/>
            </a:pPr>
            <a:endParaRPr lang="fi-FI" b="0" dirty="0" smtClean="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dirty="0"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2</a:t>
            </a:fld>
            <a:endParaRPr lang="fi-FI" dirty="0"/>
          </a:p>
        </p:txBody>
      </p:sp>
    </p:spTree>
    <p:extLst>
      <p:ext uri="{BB962C8B-B14F-4D97-AF65-F5344CB8AC3E}">
        <p14:creationId xmlns:p14="http://schemas.microsoft.com/office/powerpoint/2010/main" val="17502753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smtClean="0"/>
              <a:t>Omistajapoliittinen linjaus</a:t>
            </a:r>
            <a:endParaRPr lang="fi-FI" dirty="0"/>
          </a:p>
        </p:txBody>
      </p:sp>
      <p:sp>
        <p:nvSpPr>
          <p:cNvPr id="3" name="Sisällön paikkamerkki 2"/>
          <p:cNvSpPr>
            <a:spLocks noGrp="1"/>
          </p:cNvSpPr>
          <p:nvPr>
            <p:ph sz="quarter" idx="13"/>
          </p:nvPr>
        </p:nvSpPr>
        <p:spPr>
          <a:xfrm>
            <a:off x="684213" y="1557338"/>
            <a:ext cx="7775575" cy="4247926"/>
          </a:xfrm>
        </p:spPr>
        <p:txBody>
          <a:bodyPr>
            <a:normAutofit fontScale="85000" lnSpcReduction="10000"/>
          </a:bodyPr>
          <a:lstStyle/>
          <a:p>
            <a:pPr lvl="0" algn="just">
              <a:spcBef>
                <a:spcPct val="20000"/>
              </a:spcBef>
              <a:buClrTx/>
              <a:buSzTx/>
              <a:buFont typeface="Arial" pitchFamily="34" charset="0"/>
              <a:buChar char="•"/>
            </a:pPr>
            <a:r>
              <a:rPr lang="fi-FI" b="0" dirty="0">
                <a:solidFill>
                  <a:prstClr val="black"/>
                </a:solidFill>
                <a:latin typeface="Calibri"/>
              </a:rPr>
              <a:t>Turun kaupunginteatteri Oy on kaupungin 100 % omistama yhtiö jonka tehtävänä on ylläpitää taiteellisesti korkeatasoista </a:t>
            </a:r>
            <a:r>
              <a:rPr lang="fi-FI" b="0" dirty="0" smtClean="0">
                <a:solidFill>
                  <a:prstClr val="black"/>
                </a:solidFill>
                <a:latin typeface="Calibri"/>
              </a:rPr>
              <a:t>ja asiakaslähtöistä teatteria </a:t>
            </a:r>
            <a:r>
              <a:rPr lang="fi-FI" b="0" dirty="0">
                <a:solidFill>
                  <a:prstClr val="black"/>
                </a:solidFill>
                <a:latin typeface="Calibri"/>
              </a:rPr>
              <a:t>Turussa. </a:t>
            </a:r>
          </a:p>
          <a:p>
            <a:pPr lvl="0" algn="just">
              <a:spcBef>
                <a:spcPct val="20000"/>
              </a:spcBef>
              <a:buClrTx/>
              <a:buSzTx/>
              <a:buFont typeface="Arial" pitchFamily="34" charset="0"/>
              <a:buChar char="•"/>
            </a:pPr>
            <a:endParaRPr lang="fi-FI" b="0" dirty="0">
              <a:solidFill>
                <a:prstClr val="black"/>
              </a:solidFill>
              <a:latin typeface="Calibri"/>
            </a:endParaRPr>
          </a:p>
          <a:p>
            <a:pPr lvl="0" algn="just">
              <a:spcBef>
                <a:spcPct val="20000"/>
              </a:spcBef>
              <a:buClrTx/>
              <a:buSzTx/>
              <a:buFont typeface="Arial" pitchFamily="34" charset="0"/>
              <a:buChar char="•"/>
            </a:pPr>
            <a:r>
              <a:rPr lang="fi-FI" b="0" dirty="0">
                <a:solidFill>
                  <a:prstClr val="black"/>
                </a:solidFill>
                <a:latin typeface="Calibri"/>
              </a:rPr>
              <a:t>Yhtiö saa rahoituksensa valtionosuuksista, lipputuloista ja muista liiketoiminnan tuloista sekä kaupungin sopimusohjauksella yhtiöön kanavoitavasta tulosta. </a:t>
            </a:r>
          </a:p>
          <a:p>
            <a:pPr lvl="0" algn="just">
              <a:spcBef>
                <a:spcPct val="20000"/>
              </a:spcBef>
              <a:buClrTx/>
              <a:buSzTx/>
              <a:buFont typeface="Arial" pitchFamily="34" charset="0"/>
              <a:buChar char="•"/>
            </a:pPr>
            <a:endParaRPr lang="fi-FI" b="0" dirty="0">
              <a:solidFill>
                <a:prstClr val="black"/>
              </a:solidFill>
              <a:latin typeface="Calibri"/>
            </a:endParaRPr>
          </a:p>
          <a:p>
            <a:pPr lvl="0">
              <a:spcBef>
                <a:spcPct val="20000"/>
              </a:spcBef>
              <a:buClrTx/>
              <a:buSzTx/>
              <a:buFont typeface="Arial" pitchFamily="34" charset="0"/>
              <a:buChar char="•"/>
            </a:pPr>
            <a:r>
              <a:rPr lang="fi-FI" b="0" dirty="0">
                <a:solidFill>
                  <a:prstClr val="black"/>
                </a:solidFill>
                <a:latin typeface="Calibri"/>
              </a:rPr>
              <a:t>Yhtiötä ohjataan osana vapaa-ajan toimialan kulttuurilaitosten </a:t>
            </a:r>
            <a:r>
              <a:rPr lang="fi-FI" b="0" dirty="0" smtClean="0">
                <a:solidFill>
                  <a:prstClr val="black"/>
                </a:solidFill>
                <a:latin typeface="Calibri"/>
              </a:rPr>
              <a:t>sopimusohjausta</a:t>
            </a:r>
            <a:r>
              <a:rPr lang="fi-FI" b="0" dirty="0">
                <a:solidFill>
                  <a:prstClr val="black"/>
                </a:solidFill>
                <a:latin typeface="Calibri"/>
              </a:rPr>
              <a:t>. </a:t>
            </a:r>
          </a:p>
          <a:p>
            <a:pPr lvl="0" algn="just">
              <a:spcBef>
                <a:spcPct val="20000"/>
              </a:spcBef>
              <a:buClrTx/>
              <a:buSzTx/>
              <a:buFont typeface="Arial" pitchFamily="34" charset="0"/>
              <a:buChar char="•"/>
            </a:pPr>
            <a:endParaRPr lang="fi-FI" b="0" dirty="0">
              <a:solidFill>
                <a:prstClr val="black"/>
              </a:solidFill>
              <a:latin typeface="Calibri"/>
            </a:endParaRPr>
          </a:p>
          <a:p>
            <a:pPr lvl="0" algn="just">
              <a:spcBef>
                <a:spcPct val="20000"/>
              </a:spcBef>
              <a:buClrTx/>
              <a:buSzTx/>
              <a:buFont typeface="Arial" pitchFamily="34" charset="0"/>
              <a:buChar char="•"/>
            </a:pPr>
            <a:r>
              <a:rPr lang="fi-FI" b="0" dirty="0">
                <a:solidFill>
                  <a:prstClr val="black"/>
                </a:solidFill>
                <a:latin typeface="Calibri"/>
              </a:rPr>
              <a:t>Yhtiön tehtävänä ei ole omistaa kiinteistöjä vaan se järjestää toimintansa vuokratiloissa. </a:t>
            </a:r>
          </a:p>
          <a:p>
            <a:pPr lvl="0" algn="just">
              <a:spcBef>
                <a:spcPct val="20000"/>
              </a:spcBef>
              <a:buClrTx/>
              <a:buSzTx/>
              <a:buFont typeface="Arial" pitchFamily="34" charset="0"/>
              <a:buChar char="•"/>
            </a:pPr>
            <a:endParaRPr lang="fi-FI" b="0" dirty="0">
              <a:solidFill>
                <a:prstClr val="black"/>
              </a:solidFill>
              <a:latin typeface="Calibri"/>
            </a:endParaRPr>
          </a:p>
          <a:p>
            <a:pPr lvl="0" algn="just">
              <a:spcBef>
                <a:spcPct val="20000"/>
              </a:spcBef>
              <a:buClrTx/>
              <a:buSzTx/>
              <a:buFont typeface="Arial" pitchFamily="34" charset="0"/>
              <a:buChar char="•"/>
            </a:pPr>
            <a:r>
              <a:rPr lang="fi-FI" b="0" dirty="0">
                <a:solidFill>
                  <a:prstClr val="black"/>
                </a:solidFill>
                <a:latin typeface="Calibri"/>
              </a:rPr>
              <a:t>Yhtiön tavoitteena on kasvattaa lipputulojen ja muun liiketoiminnan tulojen osuutta </a:t>
            </a:r>
            <a:r>
              <a:rPr lang="fi-FI" b="0" dirty="0" smtClean="0">
                <a:solidFill>
                  <a:prstClr val="black"/>
                </a:solidFill>
                <a:latin typeface="Calibri"/>
              </a:rPr>
              <a:t>kokonaistuloista vuoteen </a:t>
            </a:r>
            <a:r>
              <a:rPr lang="fi-FI" b="0" dirty="0">
                <a:solidFill>
                  <a:prstClr val="black"/>
                </a:solidFill>
                <a:latin typeface="Calibri"/>
              </a:rPr>
              <a:t>2018 </a:t>
            </a:r>
            <a:r>
              <a:rPr lang="fi-FI" b="0" dirty="0" smtClean="0">
                <a:solidFill>
                  <a:prstClr val="black"/>
                </a:solidFill>
                <a:latin typeface="Calibri"/>
              </a:rPr>
              <a:t>mennessä. </a:t>
            </a:r>
            <a:r>
              <a:rPr lang="fi-FI" b="0" strike="sngStrike" dirty="0" smtClean="0">
                <a:solidFill>
                  <a:prstClr val="black"/>
                </a:solidFill>
                <a:latin typeface="Calibri"/>
              </a:rPr>
              <a:t>siten, että muun liiketoiminnan ja lipputulojen tuotto  kasvaa 30%  vuoden tilinpäätöksen 2012 tasosta.</a:t>
            </a:r>
            <a:endParaRPr lang="fi-FI" b="0" strike="sngStrike" dirty="0">
              <a:solidFill>
                <a:prstClr val="black"/>
              </a:solidFill>
              <a:latin typeface="Calibri"/>
            </a:endParaRPr>
          </a:p>
          <a:p>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20</a:t>
            </a:fld>
            <a:endParaRPr lang="fi-FI" dirty="0"/>
          </a:p>
        </p:txBody>
      </p:sp>
    </p:spTree>
    <p:extLst>
      <p:ext uri="{BB962C8B-B14F-4D97-AF65-F5344CB8AC3E}">
        <p14:creationId xmlns:p14="http://schemas.microsoft.com/office/powerpoint/2010/main" val="14539312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sz="quarter" idx="13"/>
          </p:nvPr>
        </p:nvSpPr>
        <p:spPr>
          <a:xfrm>
            <a:off x="684213" y="1557338"/>
            <a:ext cx="7775575" cy="3455838"/>
          </a:xfrm>
        </p:spPr>
        <p:txBody>
          <a:bodyPr>
            <a:normAutofit/>
          </a:bodyPr>
          <a:lstStyle/>
          <a:p>
            <a:pPr lvl="0"/>
            <a:r>
              <a:rPr lang="fi-FI" sz="2400" dirty="0">
                <a:solidFill>
                  <a:srgbClr val="EEECE1">
                    <a:lumMod val="90000"/>
                  </a:srgbClr>
                </a:solidFill>
              </a:rPr>
              <a:t>Aikataulu</a:t>
            </a:r>
          </a:p>
          <a:p>
            <a:pPr lvl="0"/>
            <a:r>
              <a:rPr lang="fi-FI" sz="2400" dirty="0">
                <a:solidFill>
                  <a:srgbClr val="EEECE1">
                    <a:lumMod val="90000"/>
                  </a:srgbClr>
                </a:solidFill>
              </a:rPr>
              <a:t>Yhtiöjärjestys</a:t>
            </a:r>
          </a:p>
          <a:p>
            <a:pPr lvl="0"/>
            <a:r>
              <a:rPr lang="fi-FI" sz="2400" dirty="0">
                <a:solidFill>
                  <a:srgbClr val="EEECE1">
                    <a:lumMod val="90000"/>
                  </a:srgbClr>
                </a:solidFill>
              </a:rPr>
              <a:t>Rahoitusmalli</a:t>
            </a:r>
          </a:p>
          <a:p>
            <a:pPr lvl="0"/>
            <a:r>
              <a:rPr lang="fi-FI" sz="2400" dirty="0">
                <a:solidFill>
                  <a:schemeClr val="bg2">
                    <a:lumMod val="90000"/>
                  </a:schemeClr>
                </a:solidFill>
              </a:rPr>
              <a:t>Valtionosuudet</a:t>
            </a:r>
          </a:p>
          <a:p>
            <a:pPr lvl="0"/>
            <a:r>
              <a:rPr lang="fi-FI" sz="2400" dirty="0">
                <a:solidFill>
                  <a:srgbClr val="EEECE1">
                    <a:lumMod val="90000"/>
                  </a:srgbClr>
                </a:solidFill>
              </a:rPr>
              <a:t>Omistajapoliittinen linjaus</a:t>
            </a:r>
          </a:p>
          <a:p>
            <a:pPr lvl="0"/>
            <a:r>
              <a:rPr lang="fi-FI" sz="2400" dirty="0">
                <a:solidFill>
                  <a:schemeClr val="tx1"/>
                </a:solidFill>
              </a:rPr>
              <a:t>Ohjausmallin päälinjat</a:t>
            </a:r>
          </a:p>
          <a:p>
            <a:pPr lvl="0"/>
            <a:r>
              <a:rPr lang="fi-FI" sz="2400" dirty="0">
                <a:solidFill>
                  <a:srgbClr val="EEECE1">
                    <a:lumMod val="90000"/>
                  </a:srgbClr>
                </a:solidFill>
              </a:rPr>
              <a:t>Jatkotoimenpiteet</a:t>
            </a:r>
          </a:p>
          <a:p>
            <a:endParaRPr lang="fi-FI" sz="2400" dirty="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dirty="0"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21</a:t>
            </a:fld>
            <a:endParaRPr lang="fi-FI" dirty="0"/>
          </a:p>
        </p:txBody>
      </p:sp>
    </p:spTree>
    <p:extLst>
      <p:ext uri="{BB962C8B-B14F-4D97-AF65-F5344CB8AC3E}">
        <p14:creationId xmlns:p14="http://schemas.microsoft.com/office/powerpoint/2010/main" val="27912187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pPr algn="ctr"/>
            <a:r>
              <a:rPr lang="fi-FI" dirty="0" smtClean="0"/>
              <a:t>Ohjausmallin päälinjat</a:t>
            </a:r>
            <a:endParaRPr lang="fi-FI" dirty="0"/>
          </a:p>
        </p:txBody>
      </p:sp>
      <p:sp>
        <p:nvSpPr>
          <p:cNvPr id="3" name="Sisällön paikkamerkki 2"/>
          <p:cNvSpPr>
            <a:spLocks noGrp="1"/>
          </p:cNvSpPr>
          <p:nvPr>
            <p:ph sz="quarter" idx="13"/>
          </p:nvPr>
        </p:nvSpPr>
        <p:spPr/>
        <p:txBody>
          <a:bodyPr/>
          <a:lstStyle/>
          <a:p>
            <a:pPr marL="342900" lvl="0" indent="-342900">
              <a:spcBef>
                <a:spcPct val="20000"/>
              </a:spcBef>
              <a:buClrTx/>
              <a:buSzTx/>
              <a:buFont typeface="Arial" pitchFamily="34" charset="0"/>
              <a:buChar char="•"/>
            </a:pPr>
            <a:r>
              <a:rPr lang="fi-FI" b="0" dirty="0">
                <a:solidFill>
                  <a:prstClr val="black"/>
                </a:solidFill>
                <a:latin typeface="Calibri"/>
              </a:rPr>
              <a:t>Kaupunginteatteri siirtyy sisäisestä tuottajasta ulkoiseksi, kulttuurilautakunnan </a:t>
            </a:r>
            <a:r>
              <a:rPr lang="fi-FI" b="0" dirty="0" smtClean="0">
                <a:solidFill>
                  <a:prstClr val="black"/>
                </a:solidFill>
                <a:latin typeface="Calibri"/>
              </a:rPr>
              <a:t>sopimusohjauksessa</a:t>
            </a:r>
          </a:p>
          <a:p>
            <a:pPr marL="342900" lvl="0" indent="-342900">
              <a:spcBef>
                <a:spcPct val="20000"/>
              </a:spcBef>
              <a:buClrTx/>
              <a:buSzTx/>
              <a:buFont typeface="Arial" pitchFamily="34" charset="0"/>
              <a:buChar char="•"/>
            </a:pPr>
            <a:r>
              <a:rPr lang="fi-FI" b="0" dirty="0" smtClean="0">
                <a:solidFill>
                  <a:prstClr val="black"/>
                </a:solidFill>
                <a:latin typeface="Calibri"/>
              </a:rPr>
              <a:t>Teatteri </a:t>
            </a:r>
            <a:r>
              <a:rPr lang="fi-FI" b="0" dirty="0">
                <a:solidFill>
                  <a:prstClr val="black"/>
                </a:solidFill>
                <a:latin typeface="Calibri"/>
              </a:rPr>
              <a:t>tekee tavoitteistaan lautakunnan kanssa strategisen palvelutuotantosopimuksen, joka on linjassa lautakunnan </a:t>
            </a:r>
            <a:r>
              <a:rPr lang="fi-FI" b="0" dirty="0" err="1">
                <a:solidFill>
                  <a:prstClr val="black"/>
                </a:solidFill>
                <a:latin typeface="Calibri"/>
              </a:rPr>
              <a:t>KH:n</a:t>
            </a:r>
            <a:r>
              <a:rPr lang="fi-FI" b="0" dirty="0">
                <a:solidFill>
                  <a:prstClr val="black"/>
                </a:solidFill>
                <a:latin typeface="Calibri"/>
              </a:rPr>
              <a:t> kanssa tekemän strategisen palvelusopimuksen kanssa ja sisältää siitä johdetut osatavoitteet teatterille</a:t>
            </a:r>
          </a:p>
          <a:p>
            <a:pPr marL="342900" lvl="0" indent="-342900">
              <a:spcBef>
                <a:spcPct val="20000"/>
              </a:spcBef>
              <a:buClrTx/>
              <a:buSzTx/>
              <a:buFont typeface="Arial" pitchFamily="34" charset="0"/>
              <a:buChar char="•"/>
            </a:pPr>
            <a:r>
              <a:rPr lang="fi-FI" b="0" dirty="0">
                <a:solidFill>
                  <a:prstClr val="black"/>
                </a:solidFill>
                <a:latin typeface="Calibri"/>
              </a:rPr>
              <a:t>Konserninohjaus, sitä vaativat asiat ja ohjeistus tulevat </a:t>
            </a:r>
            <a:r>
              <a:rPr lang="fi-FI" b="0" dirty="0" err="1">
                <a:solidFill>
                  <a:prstClr val="black"/>
                </a:solidFill>
                <a:latin typeface="Calibri"/>
              </a:rPr>
              <a:t>KH:n</a:t>
            </a:r>
            <a:r>
              <a:rPr lang="fi-FI" b="0" dirty="0">
                <a:solidFill>
                  <a:prstClr val="black"/>
                </a:solidFill>
                <a:latin typeface="Calibri"/>
              </a:rPr>
              <a:t> ja sen konsernijaoston kautta</a:t>
            </a:r>
          </a:p>
          <a:p>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22</a:t>
            </a:fld>
            <a:endParaRPr lang="fi-FI" dirty="0"/>
          </a:p>
        </p:txBody>
      </p:sp>
    </p:spTree>
    <p:extLst>
      <p:ext uri="{BB962C8B-B14F-4D97-AF65-F5344CB8AC3E}">
        <p14:creationId xmlns:p14="http://schemas.microsoft.com/office/powerpoint/2010/main" val="18622012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65"/>
          <p:cNvSpPr>
            <a:spLocks noChangeArrowheads="1"/>
          </p:cNvSpPr>
          <p:nvPr/>
        </p:nvSpPr>
        <p:spPr bwMode="auto">
          <a:xfrm>
            <a:off x="1244600" y="3513138"/>
            <a:ext cx="6315075" cy="29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20000"/>
              </a:spcBef>
              <a:spcAft>
                <a:spcPct val="20000"/>
              </a:spcAft>
              <a:buClr>
                <a:schemeClr val="folHlink"/>
              </a:buClr>
              <a:buSzPct val="65000"/>
              <a:buFont typeface="Wingdings" pitchFamily="2" charset="2"/>
              <a:buNone/>
            </a:pPr>
            <a:endParaRPr lang="fi-FI" sz="1600">
              <a:latin typeface="Tahoma" pitchFamily="34" charset="0"/>
            </a:endParaRPr>
          </a:p>
        </p:txBody>
      </p:sp>
      <p:sp>
        <p:nvSpPr>
          <p:cNvPr id="11267" name="Rectangle 66"/>
          <p:cNvSpPr>
            <a:spLocks noChangeArrowheads="1"/>
          </p:cNvSpPr>
          <p:nvPr/>
        </p:nvSpPr>
        <p:spPr bwMode="auto">
          <a:xfrm>
            <a:off x="1187450" y="3141663"/>
            <a:ext cx="6553200" cy="715962"/>
          </a:xfrm>
          <a:prstGeom prst="rect">
            <a:avLst/>
          </a:prstGeom>
          <a:solidFill>
            <a:srgbClr val="FFFF00">
              <a:alpha val="30196"/>
            </a:srgbClr>
          </a:solidFill>
          <a:ln w="31750">
            <a:solidFill>
              <a:schemeClr val="tx1"/>
            </a:solidFill>
            <a:round/>
            <a:headEnd/>
            <a:tailEnd/>
          </a:ln>
        </p:spPr>
        <p:txBody>
          <a:bodyPr/>
          <a:lstStyle/>
          <a:p>
            <a:pPr>
              <a:lnSpc>
                <a:spcPct val="80000"/>
              </a:lnSpc>
              <a:spcBef>
                <a:spcPct val="20000"/>
              </a:spcBef>
              <a:spcAft>
                <a:spcPct val="20000"/>
              </a:spcAft>
              <a:buClr>
                <a:schemeClr val="folHlink"/>
              </a:buClr>
              <a:buSzPct val="65000"/>
              <a:buFont typeface="Wingdings" pitchFamily="2" charset="2"/>
              <a:buNone/>
            </a:pPr>
            <a:endParaRPr lang="fi-FI" sz="1600">
              <a:latin typeface="Tahoma" pitchFamily="34" charset="0"/>
            </a:endParaRPr>
          </a:p>
        </p:txBody>
      </p:sp>
      <p:sp>
        <p:nvSpPr>
          <p:cNvPr id="11268" name="Rectangle 67"/>
          <p:cNvSpPr>
            <a:spLocks noChangeArrowheads="1"/>
          </p:cNvSpPr>
          <p:nvPr/>
        </p:nvSpPr>
        <p:spPr bwMode="auto">
          <a:xfrm>
            <a:off x="1258888" y="3213100"/>
            <a:ext cx="63214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80000"/>
              </a:lnSpc>
              <a:spcBef>
                <a:spcPct val="20000"/>
              </a:spcBef>
              <a:spcAft>
                <a:spcPct val="20000"/>
              </a:spcAft>
              <a:buClr>
                <a:schemeClr val="folHlink"/>
              </a:buClr>
              <a:buSzPct val="65000"/>
              <a:buFont typeface="Wingdings" pitchFamily="2" charset="2"/>
              <a:buNone/>
            </a:pPr>
            <a:r>
              <a:rPr lang="fi-FI" sz="1000" b="1" dirty="0">
                <a:solidFill>
                  <a:srgbClr val="000000"/>
                </a:solidFill>
                <a:latin typeface="Tahoma" pitchFamily="34" charset="0"/>
              </a:rPr>
              <a:t>PALVELUTUOTANNON STRATEGINEN OHJAUS: Elämänlaatua ja hyvinvointia edistävät kulttuuripalvelut</a:t>
            </a:r>
          </a:p>
          <a:p>
            <a:pPr algn="ctr">
              <a:lnSpc>
                <a:spcPct val="80000"/>
              </a:lnSpc>
              <a:spcBef>
                <a:spcPct val="20000"/>
              </a:spcBef>
              <a:spcAft>
                <a:spcPct val="20000"/>
              </a:spcAft>
              <a:buClr>
                <a:schemeClr val="folHlink"/>
              </a:buClr>
              <a:buSzPct val="65000"/>
              <a:buFont typeface="Wingdings" pitchFamily="2" charset="2"/>
              <a:buNone/>
            </a:pPr>
            <a:r>
              <a:rPr lang="fi-FI" sz="1000" b="1" dirty="0">
                <a:solidFill>
                  <a:srgbClr val="000000"/>
                </a:solidFill>
                <a:latin typeface="Tahoma" pitchFamily="34" charset="0"/>
              </a:rPr>
              <a:t>Virastopäällikkö ja kulttuuriasiainkeskuksen kanslia </a:t>
            </a:r>
          </a:p>
          <a:p>
            <a:pPr algn="ctr">
              <a:lnSpc>
                <a:spcPct val="80000"/>
              </a:lnSpc>
              <a:spcBef>
                <a:spcPct val="20000"/>
              </a:spcBef>
              <a:spcAft>
                <a:spcPct val="20000"/>
              </a:spcAft>
              <a:buClr>
                <a:schemeClr val="folHlink"/>
              </a:buClr>
              <a:buSzPct val="65000"/>
              <a:buFont typeface="Wingdings" pitchFamily="2" charset="2"/>
              <a:buNone/>
            </a:pPr>
            <a:r>
              <a:rPr lang="fi-FI" sz="1200" b="1" dirty="0" smtClean="0">
                <a:solidFill>
                  <a:srgbClr val="000000"/>
                </a:solidFill>
                <a:latin typeface="Tahoma" pitchFamily="34" charset="0"/>
              </a:rPr>
              <a:t>Sisäinen </a:t>
            </a:r>
            <a:r>
              <a:rPr lang="fi-FI" sz="1200" b="1" dirty="0">
                <a:solidFill>
                  <a:srgbClr val="000000"/>
                </a:solidFill>
                <a:latin typeface="Tahoma" pitchFamily="34" charset="0"/>
              </a:rPr>
              <a:t>tilaaja</a:t>
            </a:r>
          </a:p>
        </p:txBody>
      </p:sp>
      <p:sp>
        <p:nvSpPr>
          <p:cNvPr id="11269" name="Rectangle 72"/>
          <p:cNvSpPr>
            <a:spLocks noChangeArrowheads="1"/>
          </p:cNvSpPr>
          <p:nvPr/>
        </p:nvSpPr>
        <p:spPr bwMode="auto">
          <a:xfrm>
            <a:off x="3851275" y="1435100"/>
            <a:ext cx="1296988" cy="260350"/>
          </a:xfrm>
          <a:prstGeom prst="rect">
            <a:avLst/>
          </a:prstGeom>
          <a:noFill/>
          <a:ln w="31750" cap="rnd">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pPr algn="ctr">
              <a:lnSpc>
                <a:spcPct val="80000"/>
              </a:lnSpc>
              <a:spcBef>
                <a:spcPct val="20000"/>
              </a:spcBef>
              <a:spcAft>
                <a:spcPct val="20000"/>
              </a:spcAft>
              <a:buClr>
                <a:schemeClr val="folHlink"/>
              </a:buClr>
              <a:buSzPct val="65000"/>
              <a:buFont typeface="Wingdings" pitchFamily="2" charset="2"/>
              <a:buNone/>
            </a:pPr>
            <a:endParaRPr lang="fi-FI" sz="1600">
              <a:latin typeface="Tahoma" pitchFamily="34" charset="0"/>
            </a:endParaRPr>
          </a:p>
        </p:txBody>
      </p:sp>
      <p:sp>
        <p:nvSpPr>
          <p:cNvPr id="11270" name="Rectangle 73"/>
          <p:cNvSpPr>
            <a:spLocks noChangeArrowheads="1"/>
          </p:cNvSpPr>
          <p:nvPr/>
        </p:nvSpPr>
        <p:spPr bwMode="auto">
          <a:xfrm>
            <a:off x="4070350" y="1506538"/>
            <a:ext cx="885825" cy="109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lnSpc>
                <a:spcPct val="80000"/>
              </a:lnSpc>
              <a:spcBef>
                <a:spcPct val="20000"/>
              </a:spcBef>
              <a:spcAft>
                <a:spcPct val="20000"/>
              </a:spcAft>
              <a:buClr>
                <a:schemeClr val="folHlink"/>
              </a:buClr>
              <a:buSzPct val="65000"/>
              <a:buFont typeface="Wingdings" pitchFamily="2" charset="2"/>
              <a:buNone/>
            </a:pPr>
            <a:r>
              <a:rPr lang="fi-FI" sz="900">
                <a:solidFill>
                  <a:srgbClr val="000000"/>
                </a:solidFill>
                <a:latin typeface="Tahoma" pitchFamily="34" charset="0"/>
              </a:rPr>
              <a:t>Kaupunginhallitus</a:t>
            </a:r>
            <a:endParaRPr lang="fi-FI" sz="900">
              <a:latin typeface="Tahoma" pitchFamily="34" charset="0"/>
            </a:endParaRPr>
          </a:p>
        </p:txBody>
      </p:sp>
      <p:sp>
        <p:nvSpPr>
          <p:cNvPr id="11271" name="Rectangle 74"/>
          <p:cNvSpPr>
            <a:spLocks noChangeArrowheads="1"/>
          </p:cNvSpPr>
          <p:nvPr/>
        </p:nvSpPr>
        <p:spPr bwMode="auto">
          <a:xfrm>
            <a:off x="3933825" y="2374900"/>
            <a:ext cx="1290638" cy="34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80000"/>
              </a:lnSpc>
              <a:spcBef>
                <a:spcPct val="20000"/>
              </a:spcBef>
              <a:spcAft>
                <a:spcPct val="20000"/>
              </a:spcAft>
              <a:buClr>
                <a:schemeClr val="folHlink"/>
              </a:buClr>
              <a:buSzPct val="65000"/>
              <a:buFont typeface="Wingdings" pitchFamily="2" charset="2"/>
              <a:buNone/>
            </a:pPr>
            <a:endParaRPr lang="fi-FI" sz="1600">
              <a:latin typeface="Tahoma" pitchFamily="34" charset="0"/>
            </a:endParaRPr>
          </a:p>
        </p:txBody>
      </p:sp>
      <p:sp>
        <p:nvSpPr>
          <p:cNvPr id="11272" name="Rectangle 75"/>
          <p:cNvSpPr>
            <a:spLocks noChangeArrowheads="1"/>
          </p:cNvSpPr>
          <p:nvPr/>
        </p:nvSpPr>
        <p:spPr bwMode="auto">
          <a:xfrm>
            <a:off x="3857625" y="2371725"/>
            <a:ext cx="1290638" cy="288925"/>
          </a:xfrm>
          <a:prstGeom prst="rect">
            <a:avLst/>
          </a:prstGeom>
          <a:noFill/>
          <a:ln w="3175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pPr>
              <a:lnSpc>
                <a:spcPct val="80000"/>
              </a:lnSpc>
              <a:spcBef>
                <a:spcPct val="20000"/>
              </a:spcBef>
              <a:spcAft>
                <a:spcPct val="20000"/>
              </a:spcAft>
              <a:buClr>
                <a:schemeClr val="folHlink"/>
              </a:buClr>
              <a:buSzPct val="65000"/>
              <a:buFont typeface="Wingdings" pitchFamily="2" charset="2"/>
              <a:buNone/>
            </a:pPr>
            <a:endParaRPr lang="fi-FI" sz="1600">
              <a:latin typeface="Tahoma" pitchFamily="34" charset="0"/>
            </a:endParaRPr>
          </a:p>
        </p:txBody>
      </p:sp>
      <p:sp>
        <p:nvSpPr>
          <p:cNvPr id="11273" name="Rectangle 76"/>
          <p:cNvSpPr>
            <a:spLocks noChangeArrowheads="1"/>
          </p:cNvSpPr>
          <p:nvPr/>
        </p:nvSpPr>
        <p:spPr bwMode="auto">
          <a:xfrm>
            <a:off x="4211638" y="2444750"/>
            <a:ext cx="561975" cy="10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nSpc>
                <a:spcPct val="80000"/>
              </a:lnSpc>
              <a:spcBef>
                <a:spcPct val="20000"/>
              </a:spcBef>
              <a:spcAft>
                <a:spcPct val="20000"/>
              </a:spcAft>
              <a:buClr>
                <a:schemeClr val="folHlink"/>
              </a:buClr>
              <a:buSzPct val="65000"/>
              <a:buFont typeface="Wingdings" pitchFamily="2" charset="2"/>
              <a:buNone/>
            </a:pPr>
            <a:r>
              <a:rPr lang="fi-FI" sz="900">
                <a:solidFill>
                  <a:srgbClr val="000000"/>
                </a:solidFill>
                <a:latin typeface="Tahoma" pitchFamily="34" charset="0"/>
              </a:rPr>
              <a:t>Lautakunta</a:t>
            </a:r>
            <a:endParaRPr lang="fi-FI" sz="900">
              <a:latin typeface="Tahoma" pitchFamily="34" charset="0"/>
            </a:endParaRPr>
          </a:p>
        </p:txBody>
      </p:sp>
      <p:sp>
        <p:nvSpPr>
          <p:cNvPr id="11274" name="Text Box 110"/>
          <p:cNvSpPr txBox="1">
            <a:spLocks noChangeArrowheads="1"/>
          </p:cNvSpPr>
          <p:nvPr/>
        </p:nvSpPr>
        <p:spPr bwMode="auto">
          <a:xfrm>
            <a:off x="3851275" y="981075"/>
            <a:ext cx="1295400" cy="233363"/>
          </a:xfrm>
          <a:prstGeom prst="rect">
            <a:avLst/>
          </a:prstGeom>
          <a:noFill/>
          <a:ln w="3175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50000"/>
              </a:spcBef>
              <a:spcAft>
                <a:spcPct val="20000"/>
              </a:spcAft>
              <a:buClr>
                <a:schemeClr val="folHlink"/>
              </a:buClr>
              <a:buSzPct val="65000"/>
              <a:buFont typeface="Wingdings" pitchFamily="2" charset="2"/>
              <a:buNone/>
            </a:pPr>
            <a:r>
              <a:rPr lang="fi-FI" sz="900">
                <a:latin typeface="Tahoma" pitchFamily="34" charset="0"/>
              </a:rPr>
              <a:t>Kaupunginvaltuusto</a:t>
            </a:r>
          </a:p>
        </p:txBody>
      </p:sp>
      <p:sp>
        <p:nvSpPr>
          <p:cNvPr id="19469" name="Line 112"/>
          <p:cNvSpPr>
            <a:spLocks noChangeShapeType="1"/>
          </p:cNvSpPr>
          <p:nvPr/>
        </p:nvSpPr>
        <p:spPr bwMode="auto">
          <a:xfrm flipH="1" flipV="1">
            <a:off x="4500563" y="2155825"/>
            <a:ext cx="0" cy="215900"/>
          </a:xfrm>
          <a:prstGeom prst="line">
            <a:avLst/>
          </a:prstGeom>
          <a:noFill/>
          <a:ln w="9525">
            <a:solidFill>
              <a:schemeClr val="accent2"/>
            </a:solidFill>
            <a:round/>
            <a:headEnd/>
            <a:tailEnd type="triangle" w="med" len="med"/>
          </a:ln>
        </p:spPr>
        <p:txBody>
          <a:bodyPr/>
          <a:lstStyle/>
          <a:p>
            <a:pPr>
              <a:lnSpc>
                <a:spcPct val="80000"/>
              </a:lnSpc>
              <a:spcBef>
                <a:spcPct val="20000"/>
              </a:spcBef>
              <a:spcAft>
                <a:spcPct val="20000"/>
              </a:spcAft>
              <a:buClr>
                <a:schemeClr val="folHlink"/>
              </a:buClr>
              <a:buSzPct val="65000"/>
              <a:buFont typeface="Wingdings" pitchFamily="2" charset="2"/>
              <a:buNone/>
              <a:defRPr/>
            </a:pPr>
            <a:endParaRPr lang="en-US" sz="1600">
              <a:effectLst>
                <a:outerShdw blurRad="38100" dist="38100" dir="2700000" algn="tl">
                  <a:srgbClr val="000000">
                    <a:alpha val="43137"/>
                  </a:srgbClr>
                </a:outerShdw>
              </a:effectLst>
              <a:latin typeface="Tahoma" pitchFamily="34" charset="0"/>
            </a:endParaRPr>
          </a:p>
        </p:txBody>
      </p:sp>
      <p:sp>
        <p:nvSpPr>
          <p:cNvPr id="11276" name="Rectangle 114"/>
          <p:cNvSpPr>
            <a:spLocks noChangeArrowheads="1"/>
          </p:cNvSpPr>
          <p:nvPr/>
        </p:nvSpPr>
        <p:spPr bwMode="auto">
          <a:xfrm>
            <a:off x="1071563" y="4149725"/>
            <a:ext cx="6553200" cy="217488"/>
          </a:xfrm>
          <a:prstGeom prst="rect">
            <a:avLst/>
          </a:prstGeom>
          <a:solidFill>
            <a:srgbClr val="00CCFF">
              <a:alpha val="30196"/>
            </a:srgbClr>
          </a:solidFill>
          <a:ln w="31750">
            <a:solidFill>
              <a:srgbClr val="0000FF"/>
            </a:solidFill>
            <a:miter lim="800000"/>
            <a:headEnd/>
            <a:tailEnd/>
          </a:ln>
        </p:spPr>
        <p:txBody>
          <a:bodyPr wrap="none" anchor="ctr"/>
          <a:lstStyle/>
          <a:p>
            <a:pPr algn="ctr">
              <a:lnSpc>
                <a:spcPct val="80000"/>
              </a:lnSpc>
              <a:spcBef>
                <a:spcPct val="20000"/>
              </a:spcBef>
              <a:spcAft>
                <a:spcPct val="20000"/>
              </a:spcAft>
              <a:buClr>
                <a:schemeClr val="folHlink"/>
              </a:buClr>
              <a:buSzPct val="65000"/>
              <a:buFont typeface="Wingdings" pitchFamily="2" charset="2"/>
              <a:buNone/>
            </a:pPr>
            <a:r>
              <a:rPr lang="fi-FI" sz="1000" b="1">
                <a:latin typeface="Tahoma" pitchFamily="34" charset="0"/>
              </a:rPr>
              <a:t>Operatiiviset palvelutuotantosopimukset</a:t>
            </a:r>
            <a:endParaRPr lang="en-US" sz="1000" b="1">
              <a:latin typeface="Tahoma" pitchFamily="34" charset="0"/>
            </a:endParaRPr>
          </a:p>
        </p:txBody>
      </p:sp>
      <p:sp>
        <p:nvSpPr>
          <p:cNvPr id="11277" name="Rectangle 115"/>
          <p:cNvSpPr>
            <a:spLocks noChangeArrowheads="1"/>
          </p:cNvSpPr>
          <p:nvPr/>
        </p:nvSpPr>
        <p:spPr bwMode="auto">
          <a:xfrm>
            <a:off x="2771775" y="2803525"/>
            <a:ext cx="3384550" cy="217488"/>
          </a:xfrm>
          <a:prstGeom prst="rect">
            <a:avLst/>
          </a:prstGeom>
          <a:solidFill>
            <a:srgbClr val="00CCFF">
              <a:alpha val="30196"/>
            </a:srgbClr>
          </a:solidFill>
          <a:ln w="31750">
            <a:solidFill>
              <a:srgbClr val="0000FF"/>
            </a:solidFill>
            <a:miter lim="800000"/>
            <a:headEnd/>
            <a:tailEnd/>
          </a:ln>
        </p:spPr>
        <p:txBody>
          <a:bodyPr wrap="none" anchor="ctr"/>
          <a:lstStyle/>
          <a:p>
            <a:pPr algn="ctr">
              <a:lnSpc>
                <a:spcPct val="80000"/>
              </a:lnSpc>
              <a:spcBef>
                <a:spcPct val="20000"/>
              </a:spcBef>
              <a:spcAft>
                <a:spcPct val="20000"/>
              </a:spcAft>
              <a:buClr>
                <a:schemeClr val="folHlink"/>
              </a:buClr>
              <a:buSzPct val="65000"/>
              <a:buFont typeface="Wingdings" pitchFamily="2" charset="2"/>
              <a:buNone/>
            </a:pPr>
            <a:r>
              <a:rPr lang="fi-FI" sz="1000" b="1">
                <a:latin typeface="Tahoma" pitchFamily="34" charset="0"/>
              </a:rPr>
              <a:t>Strateginen palvelutuotantosopimus</a:t>
            </a:r>
            <a:endParaRPr lang="en-US" sz="1000" b="1">
              <a:latin typeface="Tahoma" pitchFamily="34" charset="0"/>
            </a:endParaRPr>
          </a:p>
        </p:txBody>
      </p:sp>
      <p:sp>
        <p:nvSpPr>
          <p:cNvPr id="11278" name="Rectangle 120"/>
          <p:cNvSpPr>
            <a:spLocks noChangeArrowheads="1"/>
          </p:cNvSpPr>
          <p:nvPr/>
        </p:nvSpPr>
        <p:spPr bwMode="auto">
          <a:xfrm>
            <a:off x="322263" y="5086350"/>
            <a:ext cx="1152525" cy="719138"/>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lnSpc>
                <a:spcPct val="80000"/>
              </a:lnSpc>
              <a:spcBef>
                <a:spcPct val="20000"/>
              </a:spcBef>
              <a:spcAft>
                <a:spcPct val="20000"/>
              </a:spcAft>
              <a:buClr>
                <a:schemeClr val="folHlink"/>
              </a:buClr>
              <a:buSzPct val="65000"/>
              <a:buFont typeface="Wingdings" pitchFamily="2" charset="2"/>
              <a:buNone/>
            </a:pPr>
            <a:endParaRPr lang="fi-FI" sz="1600">
              <a:latin typeface="Tahoma" pitchFamily="34" charset="0"/>
            </a:endParaRPr>
          </a:p>
        </p:txBody>
      </p:sp>
      <p:sp>
        <p:nvSpPr>
          <p:cNvPr id="11279" name="Rectangle 123"/>
          <p:cNvSpPr>
            <a:spLocks noChangeArrowheads="1"/>
          </p:cNvSpPr>
          <p:nvPr/>
        </p:nvSpPr>
        <p:spPr bwMode="auto">
          <a:xfrm>
            <a:off x="466725" y="5159375"/>
            <a:ext cx="914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80000"/>
              </a:lnSpc>
              <a:spcBef>
                <a:spcPct val="20000"/>
              </a:spcBef>
              <a:spcAft>
                <a:spcPct val="20000"/>
              </a:spcAft>
              <a:buClr>
                <a:schemeClr val="folHlink"/>
              </a:buClr>
              <a:buSzPct val="65000"/>
              <a:buFont typeface="Wingdings" pitchFamily="2" charset="2"/>
              <a:buNone/>
            </a:pPr>
            <a:r>
              <a:rPr lang="fi-FI" sz="1000" b="1">
                <a:latin typeface="Tahoma" pitchFamily="34" charset="0"/>
              </a:rPr>
              <a:t>Kaupungin-kirjasto</a:t>
            </a:r>
            <a:endParaRPr lang="fi-FI" sz="1000">
              <a:latin typeface="Tahoma" pitchFamily="34" charset="0"/>
            </a:endParaRPr>
          </a:p>
        </p:txBody>
      </p:sp>
      <p:sp>
        <p:nvSpPr>
          <p:cNvPr id="11280" name="Rectangle 124"/>
          <p:cNvSpPr>
            <a:spLocks noChangeArrowheads="1"/>
          </p:cNvSpPr>
          <p:nvPr/>
        </p:nvSpPr>
        <p:spPr bwMode="auto">
          <a:xfrm>
            <a:off x="1690688" y="5086350"/>
            <a:ext cx="1152525" cy="719138"/>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lnSpc>
                <a:spcPct val="80000"/>
              </a:lnSpc>
              <a:spcBef>
                <a:spcPct val="20000"/>
              </a:spcBef>
              <a:spcAft>
                <a:spcPct val="20000"/>
              </a:spcAft>
              <a:buClr>
                <a:schemeClr val="folHlink"/>
              </a:buClr>
              <a:buSzPct val="65000"/>
              <a:buFont typeface="Wingdings" pitchFamily="2" charset="2"/>
              <a:buNone/>
            </a:pPr>
            <a:endParaRPr lang="fi-FI" sz="1600">
              <a:latin typeface="Tahoma" pitchFamily="34" charset="0"/>
            </a:endParaRPr>
          </a:p>
        </p:txBody>
      </p:sp>
      <p:sp>
        <p:nvSpPr>
          <p:cNvPr id="11281" name="Rectangle 125"/>
          <p:cNvSpPr>
            <a:spLocks noChangeArrowheads="1"/>
          </p:cNvSpPr>
          <p:nvPr/>
        </p:nvSpPr>
        <p:spPr bwMode="auto">
          <a:xfrm>
            <a:off x="322263" y="5876925"/>
            <a:ext cx="1152525" cy="719138"/>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lnSpc>
                <a:spcPct val="80000"/>
              </a:lnSpc>
              <a:spcBef>
                <a:spcPct val="20000"/>
              </a:spcBef>
              <a:spcAft>
                <a:spcPct val="20000"/>
              </a:spcAft>
              <a:buClr>
                <a:schemeClr val="folHlink"/>
              </a:buClr>
              <a:buSzPct val="65000"/>
              <a:buFont typeface="Wingdings" pitchFamily="2" charset="2"/>
              <a:buNone/>
            </a:pPr>
            <a:endParaRPr lang="fi-FI" sz="1600">
              <a:latin typeface="Tahoma" pitchFamily="34" charset="0"/>
            </a:endParaRPr>
          </a:p>
        </p:txBody>
      </p:sp>
      <p:sp>
        <p:nvSpPr>
          <p:cNvPr id="11282" name="Rectangle 126"/>
          <p:cNvSpPr>
            <a:spLocks noChangeArrowheads="1"/>
          </p:cNvSpPr>
          <p:nvPr/>
        </p:nvSpPr>
        <p:spPr bwMode="auto">
          <a:xfrm>
            <a:off x="466725" y="5949950"/>
            <a:ext cx="914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80000"/>
              </a:lnSpc>
              <a:spcBef>
                <a:spcPct val="20000"/>
              </a:spcBef>
              <a:spcAft>
                <a:spcPct val="20000"/>
              </a:spcAft>
              <a:buClr>
                <a:schemeClr val="folHlink"/>
              </a:buClr>
              <a:buSzPct val="65000"/>
              <a:buFont typeface="Wingdings" pitchFamily="2" charset="2"/>
              <a:buNone/>
            </a:pPr>
            <a:r>
              <a:rPr lang="fi-FI" sz="1000" b="1">
                <a:latin typeface="Tahoma" pitchFamily="34" charset="0"/>
              </a:rPr>
              <a:t>Kaupungin-teatteri</a:t>
            </a:r>
            <a:endParaRPr lang="fi-FI" sz="1000">
              <a:latin typeface="Tahoma" pitchFamily="34" charset="0"/>
            </a:endParaRPr>
          </a:p>
        </p:txBody>
      </p:sp>
      <p:sp>
        <p:nvSpPr>
          <p:cNvPr id="11283" name="Rectangle 127"/>
          <p:cNvSpPr>
            <a:spLocks noChangeArrowheads="1"/>
          </p:cNvSpPr>
          <p:nvPr/>
        </p:nvSpPr>
        <p:spPr bwMode="auto">
          <a:xfrm>
            <a:off x="1784350" y="5159375"/>
            <a:ext cx="914400"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lnSpc>
                <a:spcPct val="80000"/>
              </a:lnSpc>
              <a:spcBef>
                <a:spcPct val="20000"/>
              </a:spcBef>
              <a:spcAft>
                <a:spcPct val="20000"/>
              </a:spcAft>
              <a:buClr>
                <a:schemeClr val="folHlink"/>
              </a:buClr>
              <a:buSzPct val="65000"/>
              <a:buFont typeface="Wingdings" pitchFamily="2" charset="2"/>
              <a:buNone/>
            </a:pPr>
            <a:r>
              <a:rPr lang="fi-FI" sz="1000" b="1">
                <a:latin typeface="Tahoma" pitchFamily="34" charset="0"/>
              </a:rPr>
              <a:t>Museokeskus</a:t>
            </a:r>
            <a:endParaRPr lang="fi-FI" sz="1000">
              <a:latin typeface="Tahoma" pitchFamily="34" charset="0"/>
            </a:endParaRPr>
          </a:p>
        </p:txBody>
      </p:sp>
      <p:sp>
        <p:nvSpPr>
          <p:cNvPr id="11284" name="Rectangle 130"/>
          <p:cNvSpPr>
            <a:spLocks noChangeArrowheads="1"/>
          </p:cNvSpPr>
          <p:nvPr/>
        </p:nvSpPr>
        <p:spPr bwMode="auto">
          <a:xfrm>
            <a:off x="1690688" y="5878513"/>
            <a:ext cx="1152525" cy="719137"/>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lnSpc>
                <a:spcPct val="80000"/>
              </a:lnSpc>
              <a:spcBef>
                <a:spcPct val="20000"/>
              </a:spcBef>
              <a:spcAft>
                <a:spcPct val="20000"/>
              </a:spcAft>
              <a:buClr>
                <a:schemeClr val="folHlink"/>
              </a:buClr>
              <a:buSzPct val="65000"/>
              <a:buFont typeface="Wingdings" pitchFamily="2" charset="2"/>
              <a:buNone/>
            </a:pPr>
            <a:endParaRPr lang="fi-FI" sz="1600">
              <a:latin typeface="Tahoma" pitchFamily="34" charset="0"/>
            </a:endParaRPr>
          </a:p>
        </p:txBody>
      </p:sp>
      <p:sp>
        <p:nvSpPr>
          <p:cNvPr id="11285" name="Rectangle 131"/>
          <p:cNvSpPr>
            <a:spLocks noChangeArrowheads="1"/>
          </p:cNvSpPr>
          <p:nvPr/>
        </p:nvSpPr>
        <p:spPr bwMode="auto">
          <a:xfrm>
            <a:off x="1908175" y="5980113"/>
            <a:ext cx="739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lnSpc>
                <a:spcPct val="80000"/>
              </a:lnSpc>
              <a:spcBef>
                <a:spcPct val="20000"/>
              </a:spcBef>
              <a:spcAft>
                <a:spcPct val="20000"/>
              </a:spcAft>
              <a:buClr>
                <a:schemeClr val="folHlink"/>
              </a:buClr>
              <a:buSzPct val="65000"/>
              <a:buFont typeface="Wingdings" pitchFamily="2" charset="2"/>
              <a:buNone/>
            </a:pPr>
            <a:r>
              <a:rPr lang="fi-FI" sz="1000" b="1">
                <a:latin typeface="Tahoma" pitchFamily="34" charset="0"/>
              </a:rPr>
              <a:t>Kaupungin-</a:t>
            </a:r>
          </a:p>
          <a:p>
            <a:pPr algn="ctr">
              <a:lnSpc>
                <a:spcPct val="80000"/>
              </a:lnSpc>
              <a:spcBef>
                <a:spcPct val="20000"/>
              </a:spcBef>
              <a:spcAft>
                <a:spcPct val="20000"/>
              </a:spcAft>
              <a:buClr>
                <a:schemeClr val="folHlink"/>
              </a:buClr>
              <a:buSzPct val="65000"/>
              <a:buFont typeface="Wingdings" pitchFamily="2" charset="2"/>
              <a:buNone/>
            </a:pPr>
            <a:r>
              <a:rPr lang="fi-FI" sz="1000" b="1">
                <a:latin typeface="Tahoma" pitchFamily="34" charset="0"/>
              </a:rPr>
              <a:t>orkesteri</a:t>
            </a:r>
            <a:endParaRPr lang="fi-FI" sz="1000">
              <a:latin typeface="Tahoma" pitchFamily="34" charset="0"/>
            </a:endParaRPr>
          </a:p>
        </p:txBody>
      </p:sp>
      <p:sp>
        <p:nvSpPr>
          <p:cNvPr id="19482" name="Line 111"/>
          <p:cNvSpPr>
            <a:spLocks noChangeShapeType="1"/>
          </p:cNvSpPr>
          <p:nvPr/>
        </p:nvSpPr>
        <p:spPr bwMode="auto">
          <a:xfrm flipH="1">
            <a:off x="4500563" y="1722438"/>
            <a:ext cx="0" cy="215900"/>
          </a:xfrm>
          <a:prstGeom prst="line">
            <a:avLst/>
          </a:prstGeom>
          <a:noFill/>
          <a:ln w="9525">
            <a:solidFill>
              <a:schemeClr val="accent2"/>
            </a:solidFill>
            <a:round/>
            <a:headEnd/>
            <a:tailEnd type="triangle" w="med" len="med"/>
          </a:ln>
        </p:spPr>
        <p:txBody>
          <a:bodyPr/>
          <a:lstStyle/>
          <a:p>
            <a:pPr>
              <a:lnSpc>
                <a:spcPct val="80000"/>
              </a:lnSpc>
              <a:spcBef>
                <a:spcPct val="20000"/>
              </a:spcBef>
              <a:spcAft>
                <a:spcPct val="20000"/>
              </a:spcAft>
              <a:buClr>
                <a:schemeClr val="folHlink"/>
              </a:buClr>
              <a:buSzPct val="65000"/>
              <a:buFont typeface="Wingdings" pitchFamily="2" charset="2"/>
              <a:buNone/>
              <a:defRPr/>
            </a:pPr>
            <a:endParaRPr lang="en-US" sz="1600">
              <a:effectLst>
                <a:outerShdw blurRad="38100" dist="38100" dir="2700000" algn="tl">
                  <a:srgbClr val="000000">
                    <a:alpha val="43137"/>
                  </a:srgbClr>
                </a:outerShdw>
              </a:effectLst>
              <a:latin typeface="Tahoma" pitchFamily="34" charset="0"/>
            </a:endParaRPr>
          </a:p>
        </p:txBody>
      </p:sp>
      <p:sp>
        <p:nvSpPr>
          <p:cNvPr id="19483" name="Line 112"/>
          <p:cNvSpPr>
            <a:spLocks noChangeShapeType="1"/>
          </p:cNvSpPr>
          <p:nvPr/>
        </p:nvSpPr>
        <p:spPr bwMode="auto">
          <a:xfrm flipH="1" flipV="1">
            <a:off x="4500563" y="2997200"/>
            <a:ext cx="0" cy="146050"/>
          </a:xfrm>
          <a:prstGeom prst="line">
            <a:avLst/>
          </a:prstGeom>
          <a:noFill/>
          <a:ln w="9525">
            <a:solidFill>
              <a:schemeClr val="accent2"/>
            </a:solidFill>
            <a:round/>
            <a:headEnd/>
            <a:tailEnd type="triangle" w="med" len="med"/>
          </a:ln>
        </p:spPr>
        <p:txBody>
          <a:bodyPr/>
          <a:lstStyle/>
          <a:p>
            <a:pPr>
              <a:lnSpc>
                <a:spcPct val="80000"/>
              </a:lnSpc>
              <a:spcBef>
                <a:spcPct val="20000"/>
              </a:spcBef>
              <a:spcAft>
                <a:spcPct val="20000"/>
              </a:spcAft>
              <a:buClr>
                <a:schemeClr val="folHlink"/>
              </a:buClr>
              <a:buSzPct val="65000"/>
              <a:buFont typeface="Wingdings" pitchFamily="2" charset="2"/>
              <a:buNone/>
              <a:defRPr/>
            </a:pPr>
            <a:endParaRPr lang="en-US" sz="1600">
              <a:effectLst>
                <a:outerShdw blurRad="38100" dist="38100" dir="2700000" algn="tl">
                  <a:srgbClr val="000000">
                    <a:alpha val="43137"/>
                  </a:srgbClr>
                </a:outerShdw>
              </a:effectLst>
              <a:latin typeface="Tahoma" pitchFamily="34" charset="0"/>
            </a:endParaRPr>
          </a:p>
        </p:txBody>
      </p:sp>
      <p:sp>
        <p:nvSpPr>
          <p:cNvPr id="19484" name="Line 111"/>
          <p:cNvSpPr>
            <a:spLocks noChangeShapeType="1"/>
          </p:cNvSpPr>
          <p:nvPr/>
        </p:nvSpPr>
        <p:spPr bwMode="auto">
          <a:xfrm flipH="1">
            <a:off x="4500563" y="2660650"/>
            <a:ext cx="4762" cy="142875"/>
          </a:xfrm>
          <a:prstGeom prst="line">
            <a:avLst/>
          </a:prstGeom>
          <a:noFill/>
          <a:ln w="9525">
            <a:solidFill>
              <a:schemeClr val="accent2"/>
            </a:solidFill>
            <a:round/>
            <a:headEnd/>
            <a:tailEnd type="triangle" w="med" len="med"/>
          </a:ln>
        </p:spPr>
        <p:txBody>
          <a:bodyPr/>
          <a:lstStyle/>
          <a:p>
            <a:pPr>
              <a:lnSpc>
                <a:spcPct val="80000"/>
              </a:lnSpc>
              <a:spcBef>
                <a:spcPct val="20000"/>
              </a:spcBef>
              <a:spcAft>
                <a:spcPct val="20000"/>
              </a:spcAft>
              <a:buClr>
                <a:schemeClr val="folHlink"/>
              </a:buClr>
              <a:buSzPct val="65000"/>
              <a:buFont typeface="Wingdings" pitchFamily="2" charset="2"/>
              <a:buNone/>
              <a:defRPr/>
            </a:pPr>
            <a:endParaRPr lang="en-US" sz="1600">
              <a:effectLst>
                <a:outerShdw blurRad="38100" dist="38100" dir="2700000" algn="tl">
                  <a:srgbClr val="000000">
                    <a:alpha val="43137"/>
                  </a:srgbClr>
                </a:outerShdw>
              </a:effectLst>
              <a:latin typeface="Tahoma" pitchFamily="34" charset="0"/>
            </a:endParaRPr>
          </a:p>
        </p:txBody>
      </p:sp>
      <p:sp>
        <p:nvSpPr>
          <p:cNvPr id="19488" name="Line 112"/>
          <p:cNvSpPr>
            <a:spLocks noChangeShapeType="1"/>
          </p:cNvSpPr>
          <p:nvPr/>
        </p:nvSpPr>
        <p:spPr bwMode="auto">
          <a:xfrm flipH="1" flipV="1">
            <a:off x="1547813" y="4365625"/>
            <a:ext cx="0" cy="358775"/>
          </a:xfrm>
          <a:prstGeom prst="line">
            <a:avLst/>
          </a:prstGeom>
          <a:noFill/>
          <a:ln w="31750">
            <a:solidFill>
              <a:schemeClr val="tx1"/>
            </a:solidFill>
            <a:round/>
            <a:headEnd/>
            <a:tailEnd type="triangle" w="med" len="med"/>
          </a:ln>
        </p:spPr>
        <p:txBody>
          <a:bodyPr/>
          <a:lstStyle/>
          <a:p>
            <a:pPr>
              <a:lnSpc>
                <a:spcPct val="80000"/>
              </a:lnSpc>
              <a:spcBef>
                <a:spcPct val="20000"/>
              </a:spcBef>
              <a:spcAft>
                <a:spcPct val="20000"/>
              </a:spcAft>
              <a:buClr>
                <a:schemeClr val="folHlink"/>
              </a:buClr>
              <a:buSzPct val="65000"/>
              <a:buFont typeface="Wingdings" pitchFamily="2" charset="2"/>
              <a:buNone/>
              <a:defRPr/>
            </a:pPr>
            <a:endParaRPr lang="en-US" sz="1600">
              <a:solidFill>
                <a:schemeClr val="bg1"/>
              </a:solidFill>
              <a:effectLst>
                <a:outerShdw blurRad="38100" dist="38100" dir="2700000" algn="tl">
                  <a:srgbClr val="000000">
                    <a:alpha val="43137"/>
                  </a:srgbClr>
                </a:outerShdw>
              </a:effectLst>
              <a:latin typeface="Tahoma" pitchFamily="34" charset="0"/>
            </a:endParaRPr>
          </a:p>
        </p:txBody>
      </p:sp>
      <p:sp>
        <p:nvSpPr>
          <p:cNvPr id="19490" name="Line 112"/>
          <p:cNvSpPr>
            <a:spLocks noChangeShapeType="1"/>
          </p:cNvSpPr>
          <p:nvPr/>
        </p:nvSpPr>
        <p:spPr bwMode="auto">
          <a:xfrm flipH="1" flipV="1">
            <a:off x="7164388" y="2708275"/>
            <a:ext cx="0" cy="433388"/>
          </a:xfrm>
          <a:prstGeom prst="line">
            <a:avLst/>
          </a:prstGeom>
          <a:noFill/>
          <a:ln w="9525">
            <a:solidFill>
              <a:schemeClr val="accent2"/>
            </a:solidFill>
            <a:round/>
            <a:headEnd/>
            <a:tailEnd type="triangle" w="med" len="med"/>
          </a:ln>
        </p:spPr>
        <p:txBody>
          <a:bodyPr/>
          <a:lstStyle/>
          <a:p>
            <a:pPr>
              <a:lnSpc>
                <a:spcPct val="80000"/>
              </a:lnSpc>
              <a:spcBef>
                <a:spcPct val="20000"/>
              </a:spcBef>
              <a:spcAft>
                <a:spcPct val="20000"/>
              </a:spcAft>
              <a:buClr>
                <a:schemeClr val="folHlink"/>
              </a:buClr>
              <a:buSzPct val="65000"/>
              <a:buFont typeface="Wingdings" pitchFamily="2" charset="2"/>
              <a:buNone/>
              <a:defRPr/>
            </a:pPr>
            <a:endParaRPr lang="en-US" sz="1600">
              <a:effectLst>
                <a:outerShdw blurRad="38100" dist="38100" dir="2700000" algn="tl">
                  <a:srgbClr val="000000">
                    <a:alpha val="43137"/>
                  </a:srgbClr>
                </a:outerShdw>
              </a:effectLst>
              <a:latin typeface="Tahoma" pitchFamily="34" charset="0"/>
            </a:endParaRPr>
          </a:p>
        </p:txBody>
      </p:sp>
      <p:sp>
        <p:nvSpPr>
          <p:cNvPr id="11291" name="Rectangle 115"/>
          <p:cNvSpPr>
            <a:spLocks noChangeArrowheads="1"/>
          </p:cNvSpPr>
          <p:nvPr/>
        </p:nvSpPr>
        <p:spPr bwMode="auto">
          <a:xfrm>
            <a:off x="2700338" y="1939925"/>
            <a:ext cx="3384550" cy="217488"/>
          </a:xfrm>
          <a:prstGeom prst="rect">
            <a:avLst/>
          </a:prstGeom>
          <a:solidFill>
            <a:srgbClr val="00CCFF">
              <a:alpha val="30196"/>
            </a:srgbClr>
          </a:solidFill>
          <a:ln w="25400">
            <a:solidFill>
              <a:srgbClr val="0000FF"/>
            </a:solidFill>
            <a:miter lim="800000"/>
            <a:headEnd/>
            <a:tailEnd/>
          </a:ln>
        </p:spPr>
        <p:txBody>
          <a:bodyPr wrap="none" anchor="ctr"/>
          <a:lstStyle/>
          <a:p>
            <a:pPr algn="ctr">
              <a:lnSpc>
                <a:spcPct val="80000"/>
              </a:lnSpc>
              <a:spcBef>
                <a:spcPct val="20000"/>
              </a:spcBef>
              <a:spcAft>
                <a:spcPct val="20000"/>
              </a:spcAft>
              <a:buClr>
                <a:schemeClr val="folHlink"/>
              </a:buClr>
              <a:buSzPct val="65000"/>
              <a:buFont typeface="Wingdings" pitchFamily="2" charset="2"/>
              <a:buNone/>
            </a:pPr>
            <a:r>
              <a:rPr lang="fi-FI" sz="1000" b="1">
                <a:latin typeface="Tahoma" pitchFamily="34" charset="0"/>
              </a:rPr>
              <a:t>Strateginen palvelusopimus</a:t>
            </a:r>
            <a:endParaRPr lang="en-US" sz="1000" b="1">
              <a:latin typeface="Tahoma" pitchFamily="34" charset="0"/>
            </a:endParaRPr>
          </a:p>
        </p:txBody>
      </p:sp>
      <p:sp>
        <p:nvSpPr>
          <p:cNvPr id="19492" name="Line 111"/>
          <p:cNvSpPr>
            <a:spLocks noChangeShapeType="1"/>
          </p:cNvSpPr>
          <p:nvPr/>
        </p:nvSpPr>
        <p:spPr bwMode="auto">
          <a:xfrm flipH="1">
            <a:off x="4500563" y="1219200"/>
            <a:ext cx="0" cy="215900"/>
          </a:xfrm>
          <a:prstGeom prst="line">
            <a:avLst/>
          </a:prstGeom>
          <a:noFill/>
          <a:ln w="9525">
            <a:solidFill>
              <a:schemeClr val="accent2"/>
            </a:solidFill>
            <a:round/>
            <a:headEnd/>
            <a:tailEnd type="triangle" w="med" len="med"/>
          </a:ln>
        </p:spPr>
        <p:txBody>
          <a:bodyPr/>
          <a:lstStyle/>
          <a:p>
            <a:pPr>
              <a:lnSpc>
                <a:spcPct val="80000"/>
              </a:lnSpc>
              <a:spcBef>
                <a:spcPct val="20000"/>
              </a:spcBef>
              <a:spcAft>
                <a:spcPct val="20000"/>
              </a:spcAft>
              <a:buClr>
                <a:schemeClr val="folHlink"/>
              </a:buClr>
              <a:buSzPct val="65000"/>
              <a:buFont typeface="Wingdings" pitchFamily="2" charset="2"/>
              <a:buNone/>
              <a:defRPr/>
            </a:pPr>
            <a:endParaRPr lang="en-US" sz="1600">
              <a:effectLst>
                <a:outerShdw blurRad="38100" dist="38100" dir="2700000" algn="tl">
                  <a:srgbClr val="000000">
                    <a:alpha val="43137"/>
                  </a:srgbClr>
                </a:outerShdw>
              </a:effectLst>
              <a:latin typeface="Tahoma" pitchFamily="34" charset="0"/>
            </a:endParaRPr>
          </a:p>
        </p:txBody>
      </p:sp>
      <p:sp>
        <p:nvSpPr>
          <p:cNvPr id="19493" name="Line 112"/>
          <p:cNvSpPr>
            <a:spLocks noChangeShapeType="1"/>
          </p:cNvSpPr>
          <p:nvPr/>
        </p:nvSpPr>
        <p:spPr bwMode="auto">
          <a:xfrm flipV="1">
            <a:off x="5148263" y="2492375"/>
            <a:ext cx="1511300" cy="0"/>
          </a:xfrm>
          <a:prstGeom prst="line">
            <a:avLst/>
          </a:prstGeom>
          <a:noFill/>
          <a:ln w="9525">
            <a:solidFill>
              <a:schemeClr val="accent2"/>
            </a:solidFill>
            <a:round/>
            <a:headEnd/>
            <a:tailEnd type="triangle" w="med" len="med"/>
          </a:ln>
        </p:spPr>
        <p:txBody>
          <a:bodyPr/>
          <a:lstStyle/>
          <a:p>
            <a:pPr>
              <a:lnSpc>
                <a:spcPct val="80000"/>
              </a:lnSpc>
              <a:spcBef>
                <a:spcPct val="20000"/>
              </a:spcBef>
              <a:spcAft>
                <a:spcPct val="20000"/>
              </a:spcAft>
              <a:buClr>
                <a:schemeClr val="folHlink"/>
              </a:buClr>
              <a:buSzPct val="65000"/>
              <a:buFont typeface="Wingdings" pitchFamily="2" charset="2"/>
              <a:buNone/>
              <a:defRPr/>
            </a:pPr>
            <a:endParaRPr lang="en-US" sz="1600">
              <a:effectLst>
                <a:outerShdw blurRad="38100" dist="38100" dir="2700000" algn="tl">
                  <a:srgbClr val="000000">
                    <a:alpha val="43137"/>
                  </a:srgbClr>
                </a:outerShdw>
              </a:effectLst>
              <a:latin typeface="Tahoma" pitchFamily="34" charset="0"/>
            </a:endParaRPr>
          </a:p>
        </p:txBody>
      </p:sp>
      <p:sp>
        <p:nvSpPr>
          <p:cNvPr id="11294" name="Text Box 38"/>
          <p:cNvSpPr txBox="1">
            <a:spLocks noChangeArrowheads="1"/>
          </p:cNvSpPr>
          <p:nvPr/>
        </p:nvSpPr>
        <p:spPr bwMode="auto">
          <a:xfrm>
            <a:off x="250825" y="260350"/>
            <a:ext cx="7991475" cy="683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50000"/>
              </a:spcBef>
              <a:spcAft>
                <a:spcPct val="20000"/>
              </a:spcAft>
              <a:buClr>
                <a:schemeClr val="folHlink"/>
              </a:buClr>
              <a:buSzPct val="65000"/>
              <a:buFont typeface="Wingdings" pitchFamily="2" charset="2"/>
              <a:buNone/>
            </a:pPr>
            <a:r>
              <a:rPr lang="fi-FI" sz="2400" dirty="0" smtClean="0"/>
              <a:t>Kulttuurilautakunnan sisäisen </a:t>
            </a:r>
            <a:r>
              <a:rPr lang="fi-FI" sz="2400" dirty="0"/>
              <a:t>ja ulkoisen palvelutuotannon koordinointi ja sopimustasot</a:t>
            </a:r>
          </a:p>
        </p:txBody>
      </p:sp>
      <p:sp>
        <p:nvSpPr>
          <p:cNvPr id="11295" name="Rectangle 39"/>
          <p:cNvSpPr>
            <a:spLocks noChangeArrowheads="1"/>
          </p:cNvSpPr>
          <p:nvPr/>
        </p:nvSpPr>
        <p:spPr bwMode="auto">
          <a:xfrm>
            <a:off x="250825" y="4705349"/>
            <a:ext cx="3240088" cy="2017713"/>
          </a:xfrm>
          <a:prstGeom prst="rect">
            <a:avLst/>
          </a:prstGeom>
          <a:solidFill>
            <a:srgbClr val="00FF00">
              <a:alpha val="30196"/>
            </a:srgbClr>
          </a:solidFill>
          <a:ln w="31750">
            <a:solidFill>
              <a:schemeClr val="tx1"/>
            </a:solidFill>
            <a:miter lim="800000"/>
            <a:headEnd/>
            <a:tailEnd/>
          </a:ln>
        </p:spPr>
        <p:txBody>
          <a:bodyPr wrap="none" anchor="ctr"/>
          <a:lstStyle/>
          <a:p>
            <a:pPr>
              <a:lnSpc>
                <a:spcPct val="80000"/>
              </a:lnSpc>
              <a:spcBef>
                <a:spcPct val="20000"/>
              </a:spcBef>
              <a:spcAft>
                <a:spcPct val="20000"/>
              </a:spcAft>
              <a:buClr>
                <a:schemeClr val="folHlink"/>
              </a:buClr>
              <a:buSzPct val="65000"/>
              <a:buFont typeface="Wingdings" pitchFamily="2" charset="2"/>
              <a:buNone/>
            </a:pPr>
            <a:endParaRPr lang="fi-FI" sz="1600">
              <a:latin typeface="Tahoma" pitchFamily="34" charset="0"/>
            </a:endParaRPr>
          </a:p>
        </p:txBody>
      </p:sp>
      <p:sp>
        <p:nvSpPr>
          <p:cNvPr id="11296" name="Text Box 41"/>
          <p:cNvSpPr txBox="1">
            <a:spLocks noChangeArrowheads="1"/>
          </p:cNvSpPr>
          <p:nvPr/>
        </p:nvSpPr>
        <p:spPr bwMode="auto">
          <a:xfrm>
            <a:off x="250825" y="4724400"/>
            <a:ext cx="1439863"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50000"/>
              </a:spcBef>
              <a:spcAft>
                <a:spcPct val="20000"/>
              </a:spcAft>
              <a:buClr>
                <a:schemeClr val="folHlink"/>
              </a:buClr>
              <a:buSzPct val="65000"/>
              <a:buFont typeface="Wingdings" pitchFamily="2" charset="2"/>
              <a:buNone/>
            </a:pPr>
            <a:r>
              <a:rPr lang="fi-FI" sz="1200" b="1">
                <a:latin typeface="Tahoma" pitchFamily="34" charset="0"/>
              </a:rPr>
              <a:t>Sisäiset tuottajat</a:t>
            </a:r>
          </a:p>
        </p:txBody>
      </p:sp>
      <p:sp>
        <p:nvSpPr>
          <p:cNvPr id="11297" name="Text Box 135"/>
          <p:cNvSpPr txBox="1">
            <a:spLocks noChangeArrowheads="1"/>
          </p:cNvSpPr>
          <p:nvPr/>
        </p:nvSpPr>
        <p:spPr bwMode="auto">
          <a:xfrm>
            <a:off x="6659563" y="2349500"/>
            <a:ext cx="1873250" cy="320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spcBef>
                <a:spcPct val="50000"/>
              </a:spcBef>
              <a:spcAft>
                <a:spcPct val="20000"/>
              </a:spcAft>
              <a:buClr>
                <a:schemeClr val="folHlink"/>
              </a:buClr>
              <a:buSzPct val="65000"/>
              <a:buFont typeface="Wingdings" pitchFamily="2" charset="2"/>
              <a:buNone/>
            </a:pPr>
            <a:r>
              <a:rPr lang="fi-FI" sz="900">
                <a:latin typeface="Tahoma" pitchFamily="34" charset="0"/>
              </a:rPr>
              <a:t>Muut avustukset, yksittäiset taiteilijat, pienet yhdistykset ym.</a:t>
            </a:r>
          </a:p>
        </p:txBody>
      </p:sp>
      <p:sp>
        <p:nvSpPr>
          <p:cNvPr id="11298" name="Rectangle 56"/>
          <p:cNvSpPr>
            <a:spLocks noChangeArrowheads="1"/>
          </p:cNvSpPr>
          <p:nvPr/>
        </p:nvSpPr>
        <p:spPr bwMode="auto">
          <a:xfrm>
            <a:off x="3924300" y="4724400"/>
            <a:ext cx="1584325" cy="2017713"/>
          </a:xfrm>
          <a:prstGeom prst="rect">
            <a:avLst/>
          </a:prstGeom>
          <a:solidFill>
            <a:srgbClr val="FFFF00">
              <a:alpha val="30196"/>
            </a:srgbClr>
          </a:solidFill>
          <a:ln w="31750">
            <a:solidFill>
              <a:schemeClr val="tx1"/>
            </a:solidFill>
            <a:miter lim="800000"/>
            <a:headEnd/>
            <a:tailEnd/>
          </a:ln>
        </p:spPr>
        <p:txBody>
          <a:bodyPr wrap="none" anchor="ctr"/>
          <a:lstStyle/>
          <a:p>
            <a:pPr>
              <a:lnSpc>
                <a:spcPct val="80000"/>
              </a:lnSpc>
              <a:spcBef>
                <a:spcPct val="20000"/>
              </a:spcBef>
              <a:spcAft>
                <a:spcPct val="20000"/>
              </a:spcAft>
              <a:buClr>
                <a:schemeClr val="folHlink"/>
              </a:buClr>
              <a:buSzPct val="65000"/>
              <a:buFont typeface="Wingdings" pitchFamily="2" charset="2"/>
              <a:buNone/>
            </a:pPr>
            <a:endParaRPr lang="fi-FI" sz="1600">
              <a:latin typeface="Tahoma" pitchFamily="34" charset="0"/>
            </a:endParaRPr>
          </a:p>
        </p:txBody>
      </p:sp>
      <p:sp>
        <p:nvSpPr>
          <p:cNvPr id="11299" name="Text Box 57"/>
          <p:cNvSpPr txBox="1">
            <a:spLocks noChangeArrowheads="1"/>
          </p:cNvSpPr>
          <p:nvPr/>
        </p:nvSpPr>
        <p:spPr bwMode="auto">
          <a:xfrm>
            <a:off x="3997325" y="4797425"/>
            <a:ext cx="1511300" cy="161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50000"/>
              </a:spcBef>
              <a:spcAft>
                <a:spcPct val="20000"/>
              </a:spcAft>
              <a:buClr>
                <a:schemeClr val="folHlink"/>
              </a:buClr>
              <a:buSzPct val="65000"/>
              <a:buFont typeface="Wingdings" pitchFamily="2" charset="2"/>
              <a:buNone/>
            </a:pPr>
            <a:r>
              <a:rPr lang="fi-FI" sz="1000">
                <a:latin typeface="Tahoma" pitchFamily="34" charset="0"/>
              </a:rPr>
              <a:t>Sopimuksen tehneiden avustuksensaajien neuvottelukunnat:</a:t>
            </a:r>
          </a:p>
          <a:p>
            <a:pPr eaLnBrk="1" hangingPunct="1">
              <a:lnSpc>
                <a:spcPct val="80000"/>
              </a:lnSpc>
              <a:spcBef>
                <a:spcPct val="50000"/>
              </a:spcBef>
              <a:spcAft>
                <a:spcPct val="20000"/>
              </a:spcAft>
              <a:buClr>
                <a:schemeClr val="folHlink"/>
              </a:buClr>
              <a:buSzPct val="65000"/>
              <a:buFont typeface="Wingdings" pitchFamily="2" charset="2"/>
              <a:buNone/>
            </a:pPr>
            <a:r>
              <a:rPr lang="fi-FI" sz="1000">
                <a:latin typeface="Tahoma" pitchFamily="34" charset="0"/>
              </a:rPr>
              <a:t>Kirjallisuus  ja sanataide</a:t>
            </a:r>
          </a:p>
          <a:p>
            <a:pPr eaLnBrk="1" hangingPunct="1">
              <a:lnSpc>
                <a:spcPct val="80000"/>
              </a:lnSpc>
              <a:spcBef>
                <a:spcPct val="50000"/>
              </a:spcBef>
              <a:spcAft>
                <a:spcPct val="20000"/>
              </a:spcAft>
              <a:buClr>
                <a:schemeClr val="folHlink"/>
              </a:buClr>
              <a:buSzPct val="65000"/>
              <a:buFont typeface="Wingdings" pitchFamily="2" charset="2"/>
              <a:buNone/>
            </a:pPr>
            <a:r>
              <a:rPr lang="fi-FI" sz="1000">
                <a:latin typeface="Tahoma" pitchFamily="34" charset="0"/>
              </a:rPr>
              <a:t>Kulttuurihistoria ja kuvataide</a:t>
            </a:r>
          </a:p>
          <a:p>
            <a:pPr eaLnBrk="1" hangingPunct="1">
              <a:lnSpc>
                <a:spcPct val="80000"/>
              </a:lnSpc>
              <a:spcBef>
                <a:spcPct val="50000"/>
              </a:spcBef>
              <a:spcAft>
                <a:spcPct val="20000"/>
              </a:spcAft>
              <a:buClr>
                <a:schemeClr val="folHlink"/>
              </a:buClr>
              <a:buSzPct val="65000"/>
              <a:buFont typeface="Wingdings" pitchFamily="2" charset="2"/>
              <a:buNone/>
            </a:pPr>
            <a:r>
              <a:rPr lang="fi-FI" sz="1000">
                <a:latin typeface="Tahoma" pitchFamily="34" charset="0"/>
              </a:rPr>
              <a:t>Esittävä taide </a:t>
            </a:r>
          </a:p>
          <a:p>
            <a:pPr eaLnBrk="1" hangingPunct="1">
              <a:lnSpc>
                <a:spcPct val="80000"/>
              </a:lnSpc>
              <a:spcBef>
                <a:spcPct val="50000"/>
              </a:spcBef>
              <a:spcAft>
                <a:spcPct val="20000"/>
              </a:spcAft>
              <a:buClr>
                <a:schemeClr val="folHlink"/>
              </a:buClr>
              <a:buSzPct val="65000"/>
              <a:buFont typeface="Wingdings" pitchFamily="2" charset="2"/>
              <a:buNone/>
            </a:pPr>
            <a:r>
              <a:rPr lang="fi-FI" sz="1000">
                <a:latin typeface="Tahoma" pitchFamily="34" charset="0"/>
              </a:rPr>
              <a:t>Musiikki ja säveltaide</a:t>
            </a:r>
          </a:p>
        </p:txBody>
      </p:sp>
      <p:sp>
        <p:nvSpPr>
          <p:cNvPr id="19515" name="Line 59"/>
          <p:cNvSpPr>
            <a:spLocks noChangeShapeType="1"/>
          </p:cNvSpPr>
          <p:nvPr/>
        </p:nvSpPr>
        <p:spPr bwMode="auto">
          <a:xfrm>
            <a:off x="3205163" y="5589588"/>
            <a:ext cx="935037" cy="0"/>
          </a:xfrm>
          <a:prstGeom prst="line">
            <a:avLst/>
          </a:prstGeom>
          <a:noFill/>
          <a:ln w="31750">
            <a:solidFill>
              <a:schemeClr val="tx1"/>
            </a:solidFill>
            <a:round/>
            <a:headEnd type="triangle" w="lg" len="lg"/>
            <a:tailEnd type="triangle" w="lg" len="lg"/>
          </a:ln>
          <a:effectLst/>
        </p:spPr>
        <p:txBody>
          <a:bodyPr/>
          <a:lstStyle/>
          <a:p>
            <a:pPr>
              <a:lnSpc>
                <a:spcPct val="80000"/>
              </a:lnSpc>
              <a:spcBef>
                <a:spcPct val="20000"/>
              </a:spcBef>
              <a:spcAft>
                <a:spcPct val="20000"/>
              </a:spcAft>
              <a:buClr>
                <a:schemeClr val="folHlink"/>
              </a:buClr>
              <a:buSzPct val="65000"/>
              <a:buFont typeface="Wingdings" pitchFamily="2" charset="2"/>
              <a:buNone/>
              <a:defRPr/>
            </a:pPr>
            <a:endParaRPr lang="en-US" sz="1600">
              <a:effectLst>
                <a:outerShdw blurRad="38100" dist="38100" dir="2700000" algn="tl">
                  <a:srgbClr val="000000">
                    <a:alpha val="43137"/>
                  </a:srgbClr>
                </a:outerShdw>
              </a:effectLst>
              <a:latin typeface="Tahoma" pitchFamily="34" charset="0"/>
            </a:endParaRPr>
          </a:p>
        </p:txBody>
      </p:sp>
      <p:sp>
        <p:nvSpPr>
          <p:cNvPr id="19516" name="Line 60"/>
          <p:cNvSpPr>
            <a:spLocks noChangeShapeType="1"/>
          </p:cNvSpPr>
          <p:nvPr/>
        </p:nvSpPr>
        <p:spPr bwMode="auto">
          <a:xfrm>
            <a:off x="5219700" y="5589588"/>
            <a:ext cx="1008063" cy="0"/>
          </a:xfrm>
          <a:prstGeom prst="line">
            <a:avLst/>
          </a:prstGeom>
          <a:noFill/>
          <a:ln w="31750">
            <a:solidFill>
              <a:schemeClr val="tx1"/>
            </a:solidFill>
            <a:round/>
            <a:headEnd type="triangle" w="lg" len="lg"/>
            <a:tailEnd type="triangle" w="lg" len="lg"/>
          </a:ln>
          <a:effectLst/>
        </p:spPr>
        <p:txBody>
          <a:bodyPr/>
          <a:lstStyle/>
          <a:p>
            <a:pPr>
              <a:lnSpc>
                <a:spcPct val="80000"/>
              </a:lnSpc>
              <a:spcBef>
                <a:spcPct val="20000"/>
              </a:spcBef>
              <a:spcAft>
                <a:spcPct val="20000"/>
              </a:spcAft>
              <a:buClr>
                <a:schemeClr val="folHlink"/>
              </a:buClr>
              <a:buSzPct val="65000"/>
              <a:buFont typeface="Wingdings" pitchFamily="2" charset="2"/>
              <a:buNone/>
              <a:defRPr/>
            </a:pPr>
            <a:endParaRPr lang="en-US" sz="1600">
              <a:effectLst>
                <a:outerShdw blurRad="38100" dist="38100" dir="2700000" algn="tl">
                  <a:srgbClr val="000000">
                    <a:alpha val="43137"/>
                  </a:srgbClr>
                </a:outerShdw>
              </a:effectLst>
              <a:latin typeface="Tahoma" pitchFamily="34" charset="0"/>
            </a:endParaRPr>
          </a:p>
        </p:txBody>
      </p:sp>
      <p:sp>
        <p:nvSpPr>
          <p:cNvPr id="19518" name="_s1053"/>
          <p:cNvSpPr>
            <a:spLocks noChangeArrowheads="1"/>
          </p:cNvSpPr>
          <p:nvPr/>
        </p:nvSpPr>
        <p:spPr bwMode="auto">
          <a:xfrm>
            <a:off x="107950" y="3141663"/>
            <a:ext cx="1008063" cy="514350"/>
          </a:xfrm>
          <a:prstGeom prst="roundRect">
            <a:avLst>
              <a:gd name="adj" fmla="val 16667"/>
            </a:avLst>
          </a:prstGeom>
          <a:solidFill>
            <a:schemeClr val="bg2">
              <a:lumMod val="50000"/>
            </a:schemeClr>
          </a:solidFill>
          <a:ln w="9525">
            <a:solidFill>
              <a:schemeClr val="tx1"/>
            </a:solidFill>
            <a:round/>
            <a:headEnd/>
            <a:tailEnd/>
          </a:ln>
        </p:spPr>
        <p:txBody>
          <a:bodyPr wrap="none" lIns="0" tIns="0" rIns="0" bIns="0" anchor="ctr"/>
          <a:lstStyle/>
          <a:p>
            <a:pPr algn="ctr">
              <a:lnSpc>
                <a:spcPct val="80000"/>
              </a:lnSpc>
              <a:spcBef>
                <a:spcPct val="20000"/>
              </a:spcBef>
              <a:spcAft>
                <a:spcPct val="20000"/>
              </a:spcAft>
              <a:buClr>
                <a:schemeClr val="folHlink"/>
              </a:buClr>
              <a:buSzPct val="65000"/>
              <a:buFont typeface="Wingdings" pitchFamily="2" charset="2"/>
              <a:buNone/>
              <a:defRPr/>
            </a:pPr>
            <a:endParaRPr lang="fi-FI" sz="900" b="1">
              <a:solidFill>
                <a:schemeClr val="bg1"/>
              </a:solidFill>
              <a:latin typeface="Tahoma" pitchFamily="34" charset="0"/>
            </a:endParaRPr>
          </a:p>
          <a:p>
            <a:pPr algn="ctr">
              <a:lnSpc>
                <a:spcPct val="80000"/>
              </a:lnSpc>
              <a:spcBef>
                <a:spcPct val="20000"/>
              </a:spcBef>
              <a:spcAft>
                <a:spcPct val="20000"/>
              </a:spcAft>
              <a:buClr>
                <a:schemeClr val="folHlink"/>
              </a:buClr>
              <a:buSzPct val="65000"/>
              <a:buFont typeface="Wingdings" pitchFamily="2" charset="2"/>
              <a:buNone/>
              <a:defRPr/>
            </a:pPr>
            <a:r>
              <a:rPr lang="fi-FI" sz="900" b="1">
                <a:solidFill>
                  <a:schemeClr val="bg1"/>
                </a:solidFill>
                <a:latin typeface="Tahoma" pitchFamily="34" charset="0"/>
              </a:rPr>
              <a:t>Ruotsinkielinen</a:t>
            </a:r>
          </a:p>
          <a:p>
            <a:pPr algn="ctr">
              <a:lnSpc>
                <a:spcPct val="80000"/>
              </a:lnSpc>
              <a:spcBef>
                <a:spcPct val="20000"/>
              </a:spcBef>
              <a:spcAft>
                <a:spcPct val="20000"/>
              </a:spcAft>
              <a:buClr>
                <a:schemeClr val="folHlink"/>
              </a:buClr>
              <a:buSzPct val="65000"/>
              <a:buFont typeface="Wingdings" pitchFamily="2" charset="2"/>
              <a:buNone/>
              <a:defRPr/>
            </a:pPr>
            <a:r>
              <a:rPr lang="fi-FI" sz="900" b="1">
                <a:solidFill>
                  <a:schemeClr val="bg1"/>
                </a:solidFill>
                <a:latin typeface="Tahoma" pitchFamily="34" charset="0"/>
              </a:rPr>
              <a:t>toiminta</a:t>
            </a:r>
          </a:p>
          <a:p>
            <a:pPr algn="ctr">
              <a:lnSpc>
                <a:spcPct val="80000"/>
              </a:lnSpc>
              <a:spcBef>
                <a:spcPct val="20000"/>
              </a:spcBef>
              <a:spcAft>
                <a:spcPct val="20000"/>
              </a:spcAft>
              <a:buClr>
                <a:schemeClr val="folHlink"/>
              </a:buClr>
              <a:buSzPct val="65000"/>
              <a:buFont typeface="Wingdings" pitchFamily="2" charset="2"/>
              <a:buNone/>
              <a:defRPr/>
            </a:pPr>
            <a:endParaRPr lang="fi-FI" sz="900" b="1">
              <a:solidFill>
                <a:schemeClr val="bg1"/>
              </a:solidFill>
              <a:latin typeface="Tahoma" pitchFamily="34" charset="0"/>
            </a:endParaRPr>
          </a:p>
        </p:txBody>
      </p:sp>
      <p:sp>
        <p:nvSpPr>
          <p:cNvPr id="19519" name="_s1053"/>
          <p:cNvSpPr>
            <a:spLocks noChangeArrowheads="1"/>
          </p:cNvSpPr>
          <p:nvPr/>
        </p:nvSpPr>
        <p:spPr bwMode="auto">
          <a:xfrm>
            <a:off x="107950" y="2714625"/>
            <a:ext cx="1800225" cy="354013"/>
          </a:xfrm>
          <a:prstGeom prst="roundRect">
            <a:avLst>
              <a:gd name="adj" fmla="val 16667"/>
            </a:avLst>
          </a:prstGeom>
          <a:solidFill>
            <a:schemeClr val="bg2">
              <a:lumMod val="50000"/>
            </a:schemeClr>
          </a:solidFill>
          <a:ln w="9525">
            <a:solidFill>
              <a:schemeClr val="tx1"/>
            </a:solidFill>
            <a:round/>
            <a:headEnd/>
            <a:tailEnd/>
          </a:ln>
        </p:spPr>
        <p:txBody>
          <a:bodyPr wrap="none" lIns="0" tIns="0" rIns="0" bIns="0" anchor="ctr"/>
          <a:lstStyle/>
          <a:p>
            <a:pPr algn="ctr">
              <a:lnSpc>
                <a:spcPct val="80000"/>
              </a:lnSpc>
              <a:spcBef>
                <a:spcPct val="20000"/>
              </a:spcBef>
              <a:spcAft>
                <a:spcPct val="20000"/>
              </a:spcAft>
              <a:buClr>
                <a:schemeClr val="folHlink"/>
              </a:buClr>
              <a:buSzPct val="65000"/>
              <a:buFont typeface="Wingdings" pitchFamily="2" charset="2"/>
              <a:buNone/>
              <a:defRPr/>
            </a:pPr>
            <a:endParaRPr lang="fi-FI" sz="900" b="1">
              <a:solidFill>
                <a:schemeClr val="bg1"/>
              </a:solidFill>
              <a:latin typeface="Tahoma" pitchFamily="34" charset="0"/>
            </a:endParaRPr>
          </a:p>
          <a:p>
            <a:pPr algn="ctr">
              <a:lnSpc>
                <a:spcPct val="80000"/>
              </a:lnSpc>
              <a:spcBef>
                <a:spcPct val="20000"/>
              </a:spcBef>
              <a:spcAft>
                <a:spcPct val="20000"/>
              </a:spcAft>
              <a:buClr>
                <a:schemeClr val="folHlink"/>
              </a:buClr>
              <a:buSzPct val="65000"/>
              <a:buFont typeface="Wingdings" pitchFamily="2" charset="2"/>
              <a:buNone/>
              <a:defRPr/>
            </a:pPr>
            <a:r>
              <a:rPr lang="fi-FI" sz="900" b="1">
                <a:solidFill>
                  <a:schemeClr val="bg1"/>
                </a:solidFill>
                <a:latin typeface="Tahoma" pitchFamily="34" charset="0"/>
              </a:rPr>
              <a:t>Lasten- ja nuorten kulttuurin</a:t>
            </a:r>
          </a:p>
          <a:p>
            <a:pPr algn="ctr">
              <a:lnSpc>
                <a:spcPct val="80000"/>
              </a:lnSpc>
              <a:spcBef>
                <a:spcPct val="20000"/>
              </a:spcBef>
              <a:spcAft>
                <a:spcPct val="20000"/>
              </a:spcAft>
              <a:buClr>
                <a:schemeClr val="folHlink"/>
              </a:buClr>
              <a:buSzPct val="65000"/>
              <a:buFont typeface="Wingdings" pitchFamily="2" charset="2"/>
              <a:buNone/>
              <a:defRPr/>
            </a:pPr>
            <a:r>
              <a:rPr lang="fi-FI" sz="900" b="1">
                <a:solidFill>
                  <a:schemeClr val="bg1"/>
                </a:solidFill>
                <a:latin typeface="Tahoma" pitchFamily="34" charset="0"/>
              </a:rPr>
              <a:t> tuottaminen ja kehittäminen</a:t>
            </a:r>
          </a:p>
          <a:p>
            <a:pPr algn="ctr">
              <a:lnSpc>
                <a:spcPct val="80000"/>
              </a:lnSpc>
              <a:spcBef>
                <a:spcPct val="20000"/>
              </a:spcBef>
              <a:spcAft>
                <a:spcPct val="20000"/>
              </a:spcAft>
              <a:buClr>
                <a:schemeClr val="folHlink"/>
              </a:buClr>
              <a:buSzPct val="65000"/>
              <a:buFont typeface="Wingdings" pitchFamily="2" charset="2"/>
              <a:buNone/>
              <a:defRPr/>
            </a:pPr>
            <a:endParaRPr lang="fi-FI" sz="900" b="1">
              <a:solidFill>
                <a:schemeClr val="bg1"/>
              </a:solidFill>
              <a:latin typeface="Tahoma" pitchFamily="34" charset="0"/>
            </a:endParaRPr>
          </a:p>
        </p:txBody>
      </p:sp>
      <p:sp>
        <p:nvSpPr>
          <p:cNvPr id="19520" name="_s1053"/>
          <p:cNvSpPr>
            <a:spLocks noChangeArrowheads="1"/>
          </p:cNvSpPr>
          <p:nvPr/>
        </p:nvSpPr>
        <p:spPr bwMode="auto">
          <a:xfrm>
            <a:off x="7812088" y="3716338"/>
            <a:ext cx="1296987" cy="360362"/>
          </a:xfrm>
          <a:prstGeom prst="roundRect">
            <a:avLst>
              <a:gd name="adj" fmla="val 16667"/>
            </a:avLst>
          </a:prstGeom>
          <a:solidFill>
            <a:schemeClr val="bg2">
              <a:lumMod val="50000"/>
            </a:schemeClr>
          </a:solidFill>
          <a:ln w="9525">
            <a:solidFill>
              <a:schemeClr val="tx1"/>
            </a:solidFill>
            <a:round/>
            <a:headEnd/>
            <a:tailEnd/>
          </a:ln>
        </p:spPr>
        <p:txBody>
          <a:bodyPr wrap="none" lIns="0" tIns="0" rIns="0" bIns="0" anchor="ctr"/>
          <a:lstStyle/>
          <a:p>
            <a:pPr algn="ctr">
              <a:lnSpc>
                <a:spcPct val="80000"/>
              </a:lnSpc>
              <a:spcBef>
                <a:spcPct val="20000"/>
              </a:spcBef>
              <a:spcAft>
                <a:spcPct val="20000"/>
              </a:spcAft>
              <a:buClr>
                <a:schemeClr val="folHlink"/>
              </a:buClr>
              <a:buSzPct val="65000"/>
              <a:buFont typeface="Wingdings" pitchFamily="2" charset="2"/>
              <a:buNone/>
              <a:defRPr/>
            </a:pPr>
            <a:endParaRPr lang="fi-FI" sz="900" b="1">
              <a:solidFill>
                <a:schemeClr val="bg1"/>
              </a:solidFill>
              <a:latin typeface="Tahoma" pitchFamily="34" charset="0"/>
            </a:endParaRPr>
          </a:p>
          <a:p>
            <a:pPr algn="ctr">
              <a:lnSpc>
                <a:spcPct val="80000"/>
              </a:lnSpc>
              <a:spcBef>
                <a:spcPct val="20000"/>
              </a:spcBef>
              <a:spcAft>
                <a:spcPct val="20000"/>
              </a:spcAft>
              <a:buClr>
                <a:schemeClr val="folHlink"/>
              </a:buClr>
              <a:buSzPct val="65000"/>
              <a:buFont typeface="Wingdings" pitchFamily="2" charset="2"/>
              <a:buNone/>
              <a:defRPr/>
            </a:pPr>
            <a:r>
              <a:rPr lang="fi-FI" sz="900" b="1">
                <a:solidFill>
                  <a:schemeClr val="bg1"/>
                </a:solidFill>
                <a:latin typeface="Tahoma" pitchFamily="34" charset="0"/>
              </a:rPr>
              <a:t>Erityispalvelua</a:t>
            </a:r>
          </a:p>
          <a:p>
            <a:pPr algn="ctr">
              <a:lnSpc>
                <a:spcPct val="80000"/>
              </a:lnSpc>
              <a:spcBef>
                <a:spcPct val="20000"/>
              </a:spcBef>
              <a:spcAft>
                <a:spcPct val="20000"/>
              </a:spcAft>
              <a:buClr>
                <a:schemeClr val="folHlink"/>
              </a:buClr>
              <a:buSzPct val="65000"/>
              <a:buFont typeface="Wingdings" pitchFamily="2" charset="2"/>
              <a:buNone/>
              <a:defRPr/>
            </a:pPr>
            <a:r>
              <a:rPr lang="fi-FI" sz="900" b="1">
                <a:solidFill>
                  <a:schemeClr val="bg1"/>
                </a:solidFill>
                <a:latin typeface="Tahoma" pitchFamily="34" charset="0"/>
              </a:rPr>
              <a:t>tarvitsevat</a:t>
            </a:r>
          </a:p>
          <a:p>
            <a:pPr algn="ctr">
              <a:lnSpc>
                <a:spcPct val="80000"/>
              </a:lnSpc>
              <a:spcBef>
                <a:spcPct val="20000"/>
              </a:spcBef>
              <a:spcAft>
                <a:spcPct val="20000"/>
              </a:spcAft>
              <a:buClr>
                <a:schemeClr val="folHlink"/>
              </a:buClr>
              <a:buSzPct val="65000"/>
              <a:buFont typeface="Wingdings" pitchFamily="2" charset="2"/>
              <a:buNone/>
              <a:defRPr/>
            </a:pPr>
            <a:endParaRPr lang="fi-FI" sz="900" b="1">
              <a:solidFill>
                <a:schemeClr val="bg1"/>
              </a:solidFill>
              <a:latin typeface="Tahoma" pitchFamily="34" charset="0"/>
            </a:endParaRPr>
          </a:p>
        </p:txBody>
      </p:sp>
      <p:sp>
        <p:nvSpPr>
          <p:cNvPr id="19521" name="_s1053"/>
          <p:cNvSpPr>
            <a:spLocks noChangeArrowheads="1"/>
          </p:cNvSpPr>
          <p:nvPr/>
        </p:nvSpPr>
        <p:spPr bwMode="auto">
          <a:xfrm>
            <a:off x="107950" y="3716338"/>
            <a:ext cx="1584325" cy="266700"/>
          </a:xfrm>
          <a:prstGeom prst="roundRect">
            <a:avLst>
              <a:gd name="adj" fmla="val 16667"/>
            </a:avLst>
          </a:prstGeom>
          <a:solidFill>
            <a:schemeClr val="bg2">
              <a:lumMod val="50000"/>
            </a:schemeClr>
          </a:solidFill>
          <a:ln w="9525">
            <a:solidFill>
              <a:schemeClr val="tx1"/>
            </a:solidFill>
            <a:round/>
            <a:headEnd/>
            <a:tailEnd/>
          </a:ln>
        </p:spPr>
        <p:txBody>
          <a:bodyPr wrap="none" lIns="0" tIns="0" rIns="0" bIns="0" anchor="ctr"/>
          <a:lstStyle/>
          <a:p>
            <a:pPr algn="ctr">
              <a:lnSpc>
                <a:spcPct val="80000"/>
              </a:lnSpc>
              <a:spcBef>
                <a:spcPct val="20000"/>
              </a:spcBef>
              <a:spcAft>
                <a:spcPct val="20000"/>
              </a:spcAft>
              <a:buClr>
                <a:schemeClr val="folHlink"/>
              </a:buClr>
              <a:buSzPct val="65000"/>
              <a:buFont typeface="Wingdings" pitchFamily="2" charset="2"/>
              <a:buNone/>
              <a:defRPr/>
            </a:pPr>
            <a:endParaRPr lang="fi-FI" sz="900" b="1">
              <a:solidFill>
                <a:schemeClr val="bg1"/>
              </a:solidFill>
              <a:latin typeface="Tahoma" pitchFamily="34" charset="0"/>
            </a:endParaRPr>
          </a:p>
          <a:p>
            <a:pPr algn="ctr">
              <a:lnSpc>
                <a:spcPct val="80000"/>
              </a:lnSpc>
              <a:spcBef>
                <a:spcPct val="20000"/>
              </a:spcBef>
              <a:spcAft>
                <a:spcPct val="20000"/>
              </a:spcAft>
              <a:buClr>
                <a:schemeClr val="folHlink"/>
              </a:buClr>
              <a:buSzPct val="65000"/>
              <a:buFont typeface="Wingdings" pitchFamily="2" charset="2"/>
              <a:buNone/>
              <a:defRPr/>
            </a:pPr>
            <a:r>
              <a:rPr lang="fi-FI" sz="900" b="1">
                <a:solidFill>
                  <a:schemeClr val="bg1"/>
                </a:solidFill>
                <a:latin typeface="Tahoma" pitchFamily="34" charset="0"/>
              </a:rPr>
              <a:t>Maahanmuuttajatoiminta</a:t>
            </a:r>
          </a:p>
          <a:p>
            <a:pPr algn="ctr">
              <a:lnSpc>
                <a:spcPct val="80000"/>
              </a:lnSpc>
              <a:spcBef>
                <a:spcPct val="20000"/>
              </a:spcBef>
              <a:spcAft>
                <a:spcPct val="20000"/>
              </a:spcAft>
              <a:buClr>
                <a:schemeClr val="folHlink"/>
              </a:buClr>
              <a:buSzPct val="65000"/>
              <a:buFont typeface="Wingdings" pitchFamily="2" charset="2"/>
              <a:buNone/>
              <a:defRPr/>
            </a:pPr>
            <a:endParaRPr lang="fi-FI" sz="900" b="1">
              <a:solidFill>
                <a:schemeClr val="bg1"/>
              </a:solidFill>
              <a:latin typeface="Tahoma" pitchFamily="34" charset="0"/>
            </a:endParaRPr>
          </a:p>
        </p:txBody>
      </p:sp>
      <p:sp>
        <p:nvSpPr>
          <p:cNvPr id="11306" name="Text Box 66"/>
          <p:cNvSpPr txBox="1">
            <a:spLocks noChangeArrowheads="1"/>
          </p:cNvSpPr>
          <p:nvPr/>
        </p:nvSpPr>
        <p:spPr bwMode="auto">
          <a:xfrm>
            <a:off x="0" y="2300288"/>
            <a:ext cx="18732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50000"/>
              </a:spcBef>
              <a:spcAft>
                <a:spcPct val="20000"/>
              </a:spcAft>
              <a:buClr>
                <a:schemeClr val="folHlink"/>
              </a:buClr>
              <a:buSzPct val="65000"/>
              <a:buFont typeface="Wingdings" pitchFamily="2" charset="2"/>
              <a:buNone/>
            </a:pPr>
            <a:r>
              <a:rPr lang="fi-FI" sz="1000" b="1">
                <a:latin typeface="Tahoma" pitchFamily="34" charset="0"/>
              </a:rPr>
              <a:t>Toimialan tasolla ohjattavat asiakastarpeet:</a:t>
            </a:r>
          </a:p>
        </p:txBody>
      </p:sp>
      <p:sp>
        <p:nvSpPr>
          <p:cNvPr id="11307" name="Rectangle 67"/>
          <p:cNvSpPr>
            <a:spLocks noChangeArrowheads="1"/>
          </p:cNvSpPr>
          <p:nvPr/>
        </p:nvSpPr>
        <p:spPr bwMode="auto">
          <a:xfrm>
            <a:off x="5940425" y="4722813"/>
            <a:ext cx="3024188" cy="2019300"/>
          </a:xfrm>
          <a:prstGeom prst="rect">
            <a:avLst/>
          </a:prstGeom>
          <a:solidFill>
            <a:srgbClr val="00FF00">
              <a:alpha val="30196"/>
            </a:srgbClr>
          </a:solidFill>
          <a:ln w="31750">
            <a:solidFill>
              <a:schemeClr val="tx1"/>
            </a:solidFill>
            <a:miter lim="800000"/>
            <a:headEnd/>
            <a:tailEnd/>
          </a:ln>
        </p:spPr>
        <p:txBody>
          <a:bodyPr wrap="none" anchor="ctr"/>
          <a:lstStyle/>
          <a:p>
            <a:pPr>
              <a:lnSpc>
                <a:spcPct val="80000"/>
              </a:lnSpc>
              <a:spcBef>
                <a:spcPct val="20000"/>
              </a:spcBef>
              <a:spcAft>
                <a:spcPct val="20000"/>
              </a:spcAft>
              <a:buClr>
                <a:schemeClr val="folHlink"/>
              </a:buClr>
              <a:buSzPct val="65000"/>
              <a:buFont typeface="Wingdings" pitchFamily="2" charset="2"/>
              <a:buNone/>
            </a:pPr>
            <a:endParaRPr lang="fi-FI" sz="1600">
              <a:latin typeface="Tahoma" pitchFamily="34" charset="0"/>
            </a:endParaRPr>
          </a:p>
        </p:txBody>
      </p:sp>
      <p:sp>
        <p:nvSpPr>
          <p:cNvPr id="11308" name="Text Box 68"/>
          <p:cNvSpPr txBox="1">
            <a:spLocks noChangeArrowheads="1"/>
          </p:cNvSpPr>
          <p:nvPr/>
        </p:nvSpPr>
        <p:spPr bwMode="auto">
          <a:xfrm>
            <a:off x="5940425" y="4724400"/>
            <a:ext cx="2952750"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50000"/>
              </a:spcBef>
              <a:spcAft>
                <a:spcPct val="20000"/>
              </a:spcAft>
              <a:buClr>
                <a:schemeClr val="folHlink"/>
              </a:buClr>
              <a:buSzPct val="65000"/>
              <a:buFont typeface="Wingdings" pitchFamily="2" charset="2"/>
              <a:buNone/>
            </a:pPr>
            <a:r>
              <a:rPr lang="fi-FI" sz="1200" b="1" dirty="0">
                <a:latin typeface="Tahoma" pitchFamily="34" charset="0"/>
              </a:rPr>
              <a:t>Ulkoiset tuottajat (avustuksen saajat)</a:t>
            </a:r>
          </a:p>
        </p:txBody>
      </p:sp>
      <p:sp>
        <p:nvSpPr>
          <p:cNvPr id="11309" name="Text Box 69"/>
          <p:cNvSpPr txBox="1">
            <a:spLocks noChangeArrowheads="1"/>
          </p:cNvSpPr>
          <p:nvPr/>
        </p:nvSpPr>
        <p:spPr bwMode="auto">
          <a:xfrm>
            <a:off x="7596188" y="5084763"/>
            <a:ext cx="1223962"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50000"/>
              </a:spcBef>
              <a:spcAft>
                <a:spcPct val="20000"/>
              </a:spcAft>
              <a:buClr>
                <a:schemeClr val="folHlink"/>
              </a:buClr>
              <a:buSzPct val="65000"/>
              <a:buFont typeface="Wingdings" pitchFamily="2" charset="2"/>
              <a:buNone/>
            </a:pPr>
            <a:endParaRPr lang="fi-FI" sz="1200" b="1">
              <a:latin typeface="Tahoma" pitchFamily="34" charset="0"/>
            </a:endParaRPr>
          </a:p>
        </p:txBody>
      </p:sp>
      <p:sp>
        <p:nvSpPr>
          <p:cNvPr id="11310" name="Rectangle 120"/>
          <p:cNvSpPr>
            <a:spLocks noChangeArrowheads="1"/>
          </p:cNvSpPr>
          <p:nvPr/>
        </p:nvSpPr>
        <p:spPr bwMode="auto">
          <a:xfrm>
            <a:off x="6083300" y="5084763"/>
            <a:ext cx="1152525" cy="719137"/>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lnSpc>
                <a:spcPct val="80000"/>
              </a:lnSpc>
              <a:spcBef>
                <a:spcPct val="20000"/>
              </a:spcBef>
              <a:spcAft>
                <a:spcPct val="20000"/>
              </a:spcAft>
              <a:buClr>
                <a:schemeClr val="folHlink"/>
              </a:buClr>
              <a:buSzPct val="65000"/>
              <a:buFont typeface="Wingdings" pitchFamily="2" charset="2"/>
              <a:buNone/>
            </a:pPr>
            <a:r>
              <a:rPr lang="en-US" sz="1000" b="1">
                <a:latin typeface="Tahoma" pitchFamily="34" charset="0"/>
              </a:rPr>
              <a:t>Kirjallisuus ja sanataide</a:t>
            </a:r>
          </a:p>
        </p:txBody>
      </p:sp>
      <p:sp>
        <p:nvSpPr>
          <p:cNvPr id="11311" name="Rectangle 124"/>
          <p:cNvSpPr>
            <a:spLocks noChangeArrowheads="1"/>
          </p:cNvSpPr>
          <p:nvPr/>
        </p:nvSpPr>
        <p:spPr bwMode="auto">
          <a:xfrm>
            <a:off x="7451725" y="5084763"/>
            <a:ext cx="1406525" cy="719137"/>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lnSpc>
                <a:spcPct val="80000"/>
              </a:lnSpc>
              <a:spcBef>
                <a:spcPct val="20000"/>
              </a:spcBef>
              <a:spcAft>
                <a:spcPct val="20000"/>
              </a:spcAft>
              <a:buClr>
                <a:schemeClr val="folHlink"/>
              </a:buClr>
              <a:buSzPct val="65000"/>
              <a:buFont typeface="Wingdings" pitchFamily="2" charset="2"/>
              <a:buNone/>
            </a:pPr>
            <a:r>
              <a:rPr lang="en-US" sz="1000" b="1">
                <a:latin typeface="Tahoma" pitchFamily="34" charset="0"/>
              </a:rPr>
              <a:t>Kuvataide ja kulttuurihistoria</a:t>
            </a:r>
          </a:p>
        </p:txBody>
      </p:sp>
      <p:sp>
        <p:nvSpPr>
          <p:cNvPr id="11312" name="Rectangle 125"/>
          <p:cNvSpPr>
            <a:spLocks noChangeArrowheads="1"/>
          </p:cNvSpPr>
          <p:nvPr/>
        </p:nvSpPr>
        <p:spPr bwMode="auto">
          <a:xfrm>
            <a:off x="6083300" y="5875338"/>
            <a:ext cx="1152525" cy="719137"/>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lnSpc>
                <a:spcPct val="80000"/>
              </a:lnSpc>
              <a:spcBef>
                <a:spcPct val="20000"/>
              </a:spcBef>
              <a:spcAft>
                <a:spcPct val="20000"/>
              </a:spcAft>
              <a:buClr>
                <a:schemeClr val="folHlink"/>
              </a:buClr>
              <a:buSzPct val="65000"/>
              <a:buFont typeface="Wingdings" pitchFamily="2" charset="2"/>
              <a:buNone/>
            </a:pPr>
            <a:r>
              <a:rPr lang="en-US" sz="1000" b="1">
                <a:latin typeface="Tahoma" pitchFamily="34" charset="0"/>
              </a:rPr>
              <a:t>Esittävä taide</a:t>
            </a:r>
          </a:p>
        </p:txBody>
      </p:sp>
      <p:sp>
        <p:nvSpPr>
          <p:cNvPr id="11313" name="Rectangle 130"/>
          <p:cNvSpPr>
            <a:spLocks noChangeArrowheads="1"/>
          </p:cNvSpPr>
          <p:nvPr/>
        </p:nvSpPr>
        <p:spPr bwMode="auto">
          <a:xfrm>
            <a:off x="7451725" y="5875338"/>
            <a:ext cx="1152525" cy="719137"/>
          </a:xfrm>
          <a:prstGeom prst="rect">
            <a:avLst/>
          </a:prstGeom>
          <a:noFill/>
          <a:ln w="3175"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lnSpc>
                <a:spcPct val="80000"/>
              </a:lnSpc>
              <a:spcBef>
                <a:spcPct val="20000"/>
              </a:spcBef>
              <a:spcAft>
                <a:spcPct val="20000"/>
              </a:spcAft>
              <a:buClr>
                <a:schemeClr val="folHlink"/>
              </a:buClr>
              <a:buSzPct val="65000"/>
              <a:buFont typeface="Wingdings" pitchFamily="2" charset="2"/>
              <a:buNone/>
            </a:pPr>
            <a:r>
              <a:rPr lang="en-US" sz="1000" b="1">
                <a:latin typeface="Tahoma" pitchFamily="34" charset="0"/>
              </a:rPr>
              <a:t>Musiikki ja säveltaide</a:t>
            </a:r>
          </a:p>
        </p:txBody>
      </p:sp>
      <p:cxnSp>
        <p:nvCxnSpPr>
          <p:cNvPr id="11314" name="Suora nuoliyhdysviiva 55"/>
          <p:cNvCxnSpPr>
            <a:cxnSpLocks noChangeShapeType="1"/>
            <a:stCxn id="11268" idx="2"/>
          </p:cNvCxnSpPr>
          <p:nvPr/>
        </p:nvCxnSpPr>
        <p:spPr bwMode="auto">
          <a:xfrm>
            <a:off x="4419601" y="3859431"/>
            <a:ext cx="80962" cy="206157"/>
          </a:xfrm>
          <a:prstGeom prst="straightConnector1">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cxnSp>
        <p:nvCxnSpPr>
          <p:cNvPr id="11315" name="Kaareva yhdysviiva 58"/>
          <p:cNvCxnSpPr>
            <a:cxnSpLocks noChangeShapeType="1"/>
            <a:stCxn id="11308" idx="0"/>
            <a:endCxn id="11268" idx="2"/>
          </p:cNvCxnSpPr>
          <p:nvPr/>
        </p:nvCxnSpPr>
        <p:spPr bwMode="auto">
          <a:xfrm rot="16200000" flipV="1">
            <a:off x="5485717" y="2793316"/>
            <a:ext cx="864969" cy="2997199"/>
          </a:xfrm>
          <a:prstGeom prst="curvedConnector3">
            <a:avLst>
              <a:gd name="adj1" fmla="val 50000"/>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lgn="ctr">
                <a:solidFill>
                  <a:srgbClr val="000000"/>
                </a:solidFill>
                <a:round/>
                <a:headEnd/>
                <a:tailEnd type="arrow" w="med" len="med"/>
              </a14:hiddenLine>
            </a:ext>
          </a:extLst>
        </p:spPr>
      </p:cxnSp>
      <p:sp>
        <p:nvSpPr>
          <p:cNvPr id="11316" name="Rectangle 109"/>
          <p:cNvSpPr>
            <a:spLocks noChangeArrowheads="1"/>
          </p:cNvSpPr>
          <p:nvPr/>
        </p:nvSpPr>
        <p:spPr bwMode="auto">
          <a:xfrm>
            <a:off x="6208713" y="5427663"/>
            <a:ext cx="215900" cy="1444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pPr>
            <a:r>
              <a:rPr lang="fi-FI" sz="1000" b="1">
                <a:latin typeface="Tahoma" pitchFamily="34" charset="0"/>
              </a:rPr>
              <a:t>A</a:t>
            </a:r>
          </a:p>
        </p:txBody>
      </p:sp>
      <p:sp>
        <p:nvSpPr>
          <p:cNvPr id="11317" name="Rectangle 110"/>
          <p:cNvSpPr>
            <a:spLocks noChangeArrowheads="1"/>
          </p:cNvSpPr>
          <p:nvPr/>
        </p:nvSpPr>
        <p:spPr bwMode="auto">
          <a:xfrm>
            <a:off x="6496050" y="5427663"/>
            <a:ext cx="215900" cy="1444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pPr>
            <a:r>
              <a:rPr lang="fi-FI" sz="1000" b="1">
                <a:latin typeface="Tahoma" pitchFamily="34" charset="0"/>
              </a:rPr>
              <a:t>B</a:t>
            </a:r>
          </a:p>
        </p:txBody>
      </p:sp>
      <p:sp>
        <p:nvSpPr>
          <p:cNvPr id="11318" name="Rectangle 111"/>
          <p:cNvSpPr>
            <a:spLocks noChangeArrowheads="1"/>
          </p:cNvSpPr>
          <p:nvPr/>
        </p:nvSpPr>
        <p:spPr bwMode="auto">
          <a:xfrm>
            <a:off x="6784975" y="5427663"/>
            <a:ext cx="215900" cy="1444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pPr>
            <a:r>
              <a:rPr lang="fi-FI" sz="1000" b="1">
                <a:latin typeface="Tahoma" pitchFamily="34" charset="0"/>
              </a:rPr>
              <a:t>C</a:t>
            </a:r>
          </a:p>
        </p:txBody>
      </p:sp>
      <p:sp>
        <p:nvSpPr>
          <p:cNvPr id="11319" name="Rectangle 112"/>
          <p:cNvSpPr>
            <a:spLocks noChangeArrowheads="1"/>
          </p:cNvSpPr>
          <p:nvPr/>
        </p:nvSpPr>
        <p:spPr bwMode="auto">
          <a:xfrm>
            <a:off x="6516688" y="5641975"/>
            <a:ext cx="215900" cy="144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pPr>
            <a:r>
              <a:rPr lang="fi-FI" sz="1000" b="1">
                <a:latin typeface="Tahoma" pitchFamily="34" charset="0"/>
              </a:rPr>
              <a:t>D</a:t>
            </a:r>
          </a:p>
        </p:txBody>
      </p:sp>
      <p:sp>
        <p:nvSpPr>
          <p:cNvPr id="11320" name="Rectangle 113"/>
          <p:cNvSpPr>
            <a:spLocks noChangeArrowheads="1"/>
          </p:cNvSpPr>
          <p:nvPr/>
        </p:nvSpPr>
        <p:spPr bwMode="auto">
          <a:xfrm>
            <a:off x="6804025" y="5641975"/>
            <a:ext cx="215900" cy="144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pPr>
            <a:r>
              <a:rPr lang="fi-FI" sz="1000" b="1">
                <a:latin typeface="Tahoma" pitchFamily="34" charset="0"/>
              </a:rPr>
              <a:t>E</a:t>
            </a:r>
          </a:p>
        </p:txBody>
      </p:sp>
      <p:sp>
        <p:nvSpPr>
          <p:cNvPr id="11321" name="Rectangle 119"/>
          <p:cNvSpPr>
            <a:spLocks noChangeArrowheads="1"/>
          </p:cNvSpPr>
          <p:nvPr/>
        </p:nvSpPr>
        <p:spPr bwMode="auto">
          <a:xfrm>
            <a:off x="6588125" y="6092825"/>
            <a:ext cx="215900" cy="144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pPr>
            <a:r>
              <a:rPr lang="fi-FI" sz="1000" b="1">
                <a:latin typeface="Tahoma" pitchFamily="34" charset="0"/>
              </a:rPr>
              <a:t>A</a:t>
            </a:r>
          </a:p>
        </p:txBody>
      </p:sp>
      <p:sp>
        <p:nvSpPr>
          <p:cNvPr id="11322" name="Rectangle 120"/>
          <p:cNvSpPr>
            <a:spLocks noChangeArrowheads="1"/>
          </p:cNvSpPr>
          <p:nvPr/>
        </p:nvSpPr>
        <p:spPr bwMode="auto">
          <a:xfrm>
            <a:off x="6156325" y="6237288"/>
            <a:ext cx="215900" cy="1444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pPr>
            <a:r>
              <a:rPr lang="fi-FI" sz="1000" b="1">
                <a:latin typeface="Tahoma" pitchFamily="34" charset="0"/>
              </a:rPr>
              <a:t>B</a:t>
            </a:r>
          </a:p>
        </p:txBody>
      </p:sp>
      <p:sp>
        <p:nvSpPr>
          <p:cNvPr id="11323" name="Rectangle 121"/>
          <p:cNvSpPr>
            <a:spLocks noChangeArrowheads="1"/>
          </p:cNvSpPr>
          <p:nvPr/>
        </p:nvSpPr>
        <p:spPr bwMode="auto">
          <a:xfrm>
            <a:off x="6443663" y="6237288"/>
            <a:ext cx="215900" cy="1444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pPr>
            <a:r>
              <a:rPr lang="fi-FI" sz="1000" b="1">
                <a:latin typeface="Tahoma" pitchFamily="34" charset="0"/>
              </a:rPr>
              <a:t>C</a:t>
            </a:r>
          </a:p>
        </p:txBody>
      </p:sp>
      <p:sp>
        <p:nvSpPr>
          <p:cNvPr id="11324" name="Rectangle 122"/>
          <p:cNvSpPr>
            <a:spLocks noChangeArrowheads="1"/>
          </p:cNvSpPr>
          <p:nvPr/>
        </p:nvSpPr>
        <p:spPr bwMode="auto">
          <a:xfrm>
            <a:off x="6732588" y="6237288"/>
            <a:ext cx="215900" cy="1444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pPr>
            <a:r>
              <a:rPr lang="fi-FI" sz="1000" b="1">
                <a:latin typeface="Tahoma" pitchFamily="34" charset="0"/>
              </a:rPr>
              <a:t>D</a:t>
            </a:r>
          </a:p>
        </p:txBody>
      </p:sp>
      <p:sp>
        <p:nvSpPr>
          <p:cNvPr id="11325" name="Rectangle 123"/>
          <p:cNvSpPr>
            <a:spLocks noChangeArrowheads="1"/>
          </p:cNvSpPr>
          <p:nvPr/>
        </p:nvSpPr>
        <p:spPr bwMode="auto">
          <a:xfrm>
            <a:off x="6300788" y="6381750"/>
            <a:ext cx="215900" cy="1444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pPr>
            <a:r>
              <a:rPr lang="fi-FI" sz="1000" b="1">
                <a:latin typeface="Tahoma" pitchFamily="34" charset="0"/>
              </a:rPr>
              <a:t>E</a:t>
            </a:r>
          </a:p>
        </p:txBody>
      </p:sp>
      <p:sp>
        <p:nvSpPr>
          <p:cNvPr id="11326" name="Text Box 67"/>
          <p:cNvSpPr txBox="1">
            <a:spLocks noChangeArrowheads="1"/>
          </p:cNvSpPr>
          <p:nvPr/>
        </p:nvSpPr>
        <p:spPr bwMode="auto">
          <a:xfrm>
            <a:off x="2268538" y="1819275"/>
            <a:ext cx="719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i-FI" sz="2400">
                <a:latin typeface="Tahoma" pitchFamily="34" charset="0"/>
              </a:rPr>
              <a:t>1.</a:t>
            </a:r>
          </a:p>
        </p:txBody>
      </p:sp>
      <p:sp>
        <p:nvSpPr>
          <p:cNvPr id="11327" name="Text Box 68"/>
          <p:cNvSpPr txBox="1">
            <a:spLocks noChangeArrowheads="1"/>
          </p:cNvSpPr>
          <p:nvPr/>
        </p:nvSpPr>
        <p:spPr bwMode="auto">
          <a:xfrm>
            <a:off x="684213" y="4051300"/>
            <a:ext cx="7191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i-FI" sz="2400">
                <a:latin typeface="Tahoma" pitchFamily="34" charset="0"/>
              </a:rPr>
              <a:t>3.</a:t>
            </a:r>
          </a:p>
        </p:txBody>
      </p:sp>
      <p:sp>
        <p:nvSpPr>
          <p:cNvPr id="11328" name="Text Box 69"/>
          <p:cNvSpPr txBox="1">
            <a:spLocks noChangeArrowheads="1"/>
          </p:cNvSpPr>
          <p:nvPr/>
        </p:nvSpPr>
        <p:spPr bwMode="auto">
          <a:xfrm>
            <a:off x="2339975" y="2684463"/>
            <a:ext cx="7191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fi-FI" sz="2400">
                <a:latin typeface="Tahoma" pitchFamily="34" charset="0"/>
              </a:rPr>
              <a:t>2.</a:t>
            </a:r>
          </a:p>
        </p:txBody>
      </p:sp>
      <p:sp>
        <p:nvSpPr>
          <p:cNvPr id="11329" name="Oval 70"/>
          <p:cNvSpPr>
            <a:spLocks noChangeArrowheads="1"/>
          </p:cNvSpPr>
          <p:nvPr/>
        </p:nvSpPr>
        <p:spPr bwMode="auto">
          <a:xfrm>
            <a:off x="2051050" y="1773238"/>
            <a:ext cx="792163" cy="576262"/>
          </a:xfrm>
          <a:prstGeom prst="ellipse">
            <a:avLst/>
          </a:prstGeom>
          <a:noFill/>
          <a:ln w="28575">
            <a:solidFill>
              <a:srgbClr val="255DFB"/>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fi-FI" sz="1600">
              <a:solidFill>
                <a:srgbClr val="180355"/>
              </a:solidFill>
              <a:latin typeface="Tahoma" pitchFamily="34" charset="0"/>
            </a:endParaRPr>
          </a:p>
        </p:txBody>
      </p:sp>
      <p:sp>
        <p:nvSpPr>
          <p:cNvPr id="11330" name="Oval 71"/>
          <p:cNvSpPr>
            <a:spLocks noChangeArrowheads="1"/>
          </p:cNvSpPr>
          <p:nvPr/>
        </p:nvSpPr>
        <p:spPr bwMode="auto">
          <a:xfrm>
            <a:off x="539750" y="4005263"/>
            <a:ext cx="790575" cy="576262"/>
          </a:xfrm>
          <a:prstGeom prst="ellipse">
            <a:avLst/>
          </a:prstGeom>
          <a:noFill/>
          <a:ln w="28575">
            <a:solidFill>
              <a:srgbClr val="255DFB"/>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fi-FI" sz="1600">
              <a:solidFill>
                <a:srgbClr val="180355"/>
              </a:solidFill>
              <a:latin typeface="Tahoma" pitchFamily="34" charset="0"/>
            </a:endParaRPr>
          </a:p>
        </p:txBody>
      </p:sp>
      <p:sp>
        <p:nvSpPr>
          <p:cNvPr id="11331" name="Oval 72"/>
          <p:cNvSpPr>
            <a:spLocks noChangeArrowheads="1"/>
          </p:cNvSpPr>
          <p:nvPr/>
        </p:nvSpPr>
        <p:spPr bwMode="auto">
          <a:xfrm>
            <a:off x="2124075" y="2636838"/>
            <a:ext cx="792163" cy="576262"/>
          </a:xfrm>
          <a:prstGeom prst="ellipse">
            <a:avLst/>
          </a:prstGeom>
          <a:noFill/>
          <a:ln w="28575">
            <a:solidFill>
              <a:srgbClr val="255DFB"/>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a:endParaRPr lang="fi-FI" sz="1600">
              <a:solidFill>
                <a:srgbClr val="180355"/>
              </a:solidFill>
              <a:latin typeface="Tahoma" pitchFamily="34" charset="0"/>
            </a:endParaRPr>
          </a:p>
        </p:txBody>
      </p:sp>
      <p:sp>
        <p:nvSpPr>
          <p:cNvPr id="29820" name="Rectangle 124"/>
          <p:cNvSpPr>
            <a:spLocks noChangeArrowheads="1"/>
          </p:cNvSpPr>
          <p:nvPr/>
        </p:nvSpPr>
        <p:spPr bwMode="auto">
          <a:xfrm>
            <a:off x="7524750" y="5445125"/>
            <a:ext cx="215900" cy="144463"/>
          </a:xfrm>
          <a:prstGeom prst="rect">
            <a:avLst/>
          </a:prstGeom>
          <a:noFill/>
          <a:ln w="9525">
            <a:solidFill>
              <a:schemeClr val="tx1"/>
            </a:solidFill>
            <a:miter lim="800000"/>
            <a:headEnd/>
            <a:tailEnd/>
          </a:ln>
          <a:effec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defRPr/>
            </a:pPr>
            <a:r>
              <a:rPr lang="fi-FI" sz="1000" b="1">
                <a:effectLst>
                  <a:outerShdw blurRad="38100" dist="38100" dir="2700000" algn="tl">
                    <a:srgbClr val="000000">
                      <a:alpha val="43137"/>
                    </a:srgbClr>
                  </a:outerShdw>
                </a:effectLst>
                <a:latin typeface="Tahoma" pitchFamily="34" charset="0"/>
              </a:rPr>
              <a:t>A</a:t>
            </a:r>
          </a:p>
        </p:txBody>
      </p:sp>
      <p:sp>
        <p:nvSpPr>
          <p:cNvPr id="29821" name="Rectangle 125"/>
          <p:cNvSpPr>
            <a:spLocks noChangeArrowheads="1"/>
          </p:cNvSpPr>
          <p:nvPr/>
        </p:nvSpPr>
        <p:spPr bwMode="auto">
          <a:xfrm>
            <a:off x="7812088" y="5445125"/>
            <a:ext cx="215900" cy="144463"/>
          </a:xfrm>
          <a:prstGeom prst="rect">
            <a:avLst/>
          </a:prstGeom>
          <a:noFill/>
          <a:ln w="9525">
            <a:solidFill>
              <a:schemeClr val="tx1"/>
            </a:solidFill>
            <a:miter lim="800000"/>
            <a:headEnd/>
            <a:tailEnd/>
          </a:ln>
          <a:effec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defRPr/>
            </a:pPr>
            <a:r>
              <a:rPr lang="fi-FI" sz="1000" b="1">
                <a:effectLst>
                  <a:outerShdw blurRad="38100" dist="38100" dir="2700000" algn="tl">
                    <a:srgbClr val="000000">
                      <a:alpha val="43137"/>
                    </a:srgbClr>
                  </a:outerShdw>
                </a:effectLst>
                <a:latin typeface="Tahoma" pitchFamily="34" charset="0"/>
              </a:rPr>
              <a:t>B</a:t>
            </a:r>
          </a:p>
        </p:txBody>
      </p:sp>
      <p:sp>
        <p:nvSpPr>
          <p:cNvPr id="29822" name="Rectangle 126"/>
          <p:cNvSpPr>
            <a:spLocks noChangeArrowheads="1"/>
          </p:cNvSpPr>
          <p:nvPr/>
        </p:nvSpPr>
        <p:spPr bwMode="auto">
          <a:xfrm>
            <a:off x="8101013" y="5445125"/>
            <a:ext cx="215900" cy="144463"/>
          </a:xfrm>
          <a:prstGeom prst="rect">
            <a:avLst/>
          </a:prstGeom>
          <a:noFill/>
          <a:ln w="9525">
            <a:solidFill>
              <a:schemeClr val="tx1"/>
            </a:solidFill>
            <a:miter lim="800000"/>
            <a:headEnd/>
            <a:tailEnd/>
          </a:ln>
          <a:effec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defRPr/>
            </a:pPr>
            <a:r>
              <a:rPr lang="fi-FI" sz="1000" b="1">
                <a:effectLst>
                  <a:outerShdw blurRad="38100" dist="38100" dir="2700000" algn="tl">
                    <a:srgbClr val="000000">
                      <a:alpha val="43137"/>
                    </a:srgbClr>
                  </a:outerShdw>
                </a:effectLst>
                <a:latin typeface="Tahoma" pitchFamily="34" charset="0"/>
              </a:rPr>
              <a:t>C</a:t>
            </a:r>
          </a:p>
        </p:txBody>
      </p:sp>
      <p:sp>
        <p:nvSpPr>
          <p:cNvPr id="29823" name="Rectangle 127"/>
          <p:cNvSpPr>
            <a:spLocks noChangeArrowheads="1"/>
          </p:cNvSpPr>
          <p:nvPr/>
        </p:nvSpPr>
        <p:spPr bwMode="auto">
          <a:xfrm>
            <a:off x="7667625" y="5589588"/>
            <a:ext cx="215900" cy="144462"/>
          </a:xfrm>
          <a:prstGeom prst="rect">
            <a:avLst/>
          </a:prstGeom>
          <a:noFill/>
          <a:ln w="9525">
            <a:solidFill>
              <a:schemeClr val="tx1"/>
            </a:solidFill>
            <a:miter lim="800000"/>
            <a:headEnd/>
            <a:tailEnd/>
          </a:ln>
          <a:effec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defRPr/>
            </a:pPr>
            <a:r>
              <a:rPr lang="fi-FI" sz="1000" b="1">
                <a:effectLst>
                  <a:outerShdw blurRad="38100" dist="38100" dir="2700000" algn="tl">
                    <a:srgbClr val="000000">
                      <a:alpha val="43137"/>
                    </a:srgbClr>
                  </a:outerShdw>
                </a:effectLst>
                <a:latin typeface="Tahoma" pitchFamily="34" charset="0"/>
              </a:rPr>
              <a:t>D</a:t>
            </a:r>
          </a:p>
        </p:txBody>
      </p:sp>
      <p:sp>
        <p:nvSpPr>
          <p:cNvPr id="29824" name="Rectangle 128"/>
          <p:cNvSpPr>
            <a:spLocks noChangeArrowheads="1"/>
          </p:cNvSpPr>
          <p:nvPr/>
        </p:nvSpPr>
        <p:spPr bwMode="auto">
          <a:xfrm>
            <a:off x="7956550" y="5589588"/>
            <a:ext cx="215900" cy="144462"/>
          </a:xfrm>
          <a:prstGeom prst="rect">
            <a:avLst/>
          </a:prstGeom>
          <a:noFill/>
          <a:ln w="9525">
            <a:solidFill>
              <a:schemeClr val="tx1"/>
            </a:solidFill>
            <a:miter lim="800000"/>
            <a:headEnd/>
            <a:tailEnd/>
          </a:ln>
          <a:effec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defRPr/>
            </a:pPr>
            <a:r>
              <a:rPr lang="fi-FI" sz="1000" b="1">
                <a:effectLst>
                  <a:outerShdw blurRad="38100" dist="38100" dir="2700000" algn="tl">
                    <a:srgbClr val="000000">
                      <a:alpha val="43137"/>
                    </a:srgbClr>
                  </a:outerShdw>
                </a:effectLst>
                <a:latin typeface="Tahoma" pitchFamily="34" charset="0"/>
              </a:rPr>
              <a:t>E</a:t>
            </a:r>
          </a:p>
        </p:txBody>
      </p:sp>
      <p:sp>
        <p:nvSpPr>
          <p:cNvPr id="2" name="Rectangle 124"/>
          <p:cNvSpPr>
            <a:spLocks noChangeArrowheads="1"/>
          </p:cNvSpPr>
          <p:nvPr/>
        </p:nvSpPr>
        <p:spPr bwMode="auto">
          <a:xfrm>
            <a:off x="7740650" y="6235700"/>
            <a:ext cx="215900" cy="144463"/>
          </a:xfrm>
          <a:prstGeom prst="rect">
            <a:avLst/>
          </a:prstGeom>
          <a:noFill/>
          <a:ln w="9525">
            <a:solidFill>
              <a:schemeClr val="tx1"/>
            </a:solidFill>
            <a:miter lim="800000"/>
            <a:headEnd/>
            <a:tailEnd/>
          </a:ln>
          <a:effec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defRPr/>
            </a:pPr>
            <a:r>
              <a:rPr lang="fi-FI" sz="1000" b="1">
                <a:effectLst>
                  <a:outerShdw blurRad="38100" dist="38100" dir="2700000" algn="tl">
                    <a:srgbClr val="000000">
                      <a:alpha val="43137"/>
                    </a:srgbClr>
                  </a:outerShdw>
                </a:effectLst>
                <a:latin typeface="Tahoma" pitchFamily="34" charset="0"/>
              </a:rPr>
              <a:t>A</a:t>
            </a:r>
          </a:p>
        </p:txBody>
      </p:sp>
      <p:sp>
        <p:nvSpPr>
          <p:cNvPr id="3" name="Rectangle 125"/>
          <p:cNvSpPr>
            <a:spLocks noChangeArrowheads="1"/>
          </p:cNvSpPr>
          <p:nvPr/>
        </p:nvSpPr>
        <p:spPr bwMode="auto">
          <a:xfrm>
            <a:off x="8027988" y="6235700"/>
            <a:ext cx="215900" cy="144463"/>
          </a:xfrm>
          <a:prstGeom prst="rect">
            <a:avLst/>
          </a:prstGeom>
          <a:noFill/>
          <a:ln w="9525">
            <a:solidFill>
              <a:schemeClr val="tx1"/>
            </a:solidFill>
            <a:miter lim="800000"/>
            <a:headEnd/>
            <a:tailEnd/>
          </a:ln>
          <a:effec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defRPr/>
            </a:pPr>
            <a:r>
              <a:rPr lang="fi-FI" sz="1000" b="1">
                <a:effectLst>
                  <a:outerShdw blurRad="38100" dist="38100" dir="2700000" algn="tl">
                    <a:srgbClr val="000000">
                      <a:alpha val="43137"/>
                    </a:srgbClr>
                  </a:outerShdw>
                </a:effectLst>
                <a:latin typeface="Tahoma" pitchFamily="34" charset="0"/>
              </a:rPr>
              <a:t>B</a:t>
            </a:r>
          </a:p>
        </p:txBody>
      </p:sp>
      <p:sp>
        <p:nvSpPr>
          <p:cNvPr id="4" name="Rectangle 126"/>
          <p:cNvSpPr>
            <a:spLocks noChangeArrowheads="1"/>
          </p:cNvSpPr>
          <p:nvPr/>
        </p:nvSpPr>
        <p:spPr bwMode="auto">
          <a:xfrm>
            <a:off x="8316913" y="6235700"/>
            <a:ext cx="215900" cy="144463"/>
          </a:xfrm>
          <a:prstGeom prst="rect">
            <a:avLst/>
          </a:prstGeom>
          <a:noFill/>
          <a:ln w="9525">
            <a:solidFill>
              <a:schemeClr val="tx1"/>
            </a:solidFill>
            <a:miter lim="800000"/>
            <a:headEnd/>
            <a:tailEnd/>
          </a:ln>
          <a:effec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defRPr/>
            </a:pPr>
            <a:r>
              <a:rPr lang="fi-FI" sz="1000" b="1">
                <a:effectLst>
                  <a:outerShdw blurRad="38100" dist="38100" dir="2700000" algn="tl">
                    <a:srgbClr val="000000">
                      <a:alpha val="43137"/>
                    </a:srgbClr>
                  </a:outerShdw>
                </a:effectLst>
                <a:latin typeface="Tahoma" pitchFamily="34" charset="0"/>
              </a:rPr>
              <a:t>C</a:t>
            </a:r>
          </a:p>
        </p:txBody>
      </p:sp>
      <p:sp>
        <p:nvSpPr>
          <p:cNvPr id="5" name="Rectangle 127"/>
          <p:cNvSpPr>
            <a:spLocks noChangeArrowheads="1"/>
          </p:cNvSpPr>
          <p:nvPr/>
        </p:nvSpPr>
        <p:spPr bwMode="auto">
          <a:xfrm>
            <a:off x="7883525" y="6380163"/>
            <a:ext cx="215900" cy="144462"/>
          </a:xfrm>
          <a:prstGeom prst="rect">
            <a:avLst/>
          </a:prstGeom>
          <a:noFill/>
          <a:ln w="9525">
            <a:solidFill>
              <a:schemeClr val="tx1"/>
            </a:solidFill>
            <a:miter lim="800000"/>
            <a:headEnd/>
            <a:tailEnd/>
          </a:ln>
          <a:effec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defRPr/>
            </a:pPr>
            <a:r>
              <a:rPr lang="fi-FI" sz="1000" b="1">
                <a:effectLst>
                  <a:outerShdw blurRad="38100" dist="38100" dir="2700000" algn="tl">
                    <a:srgbClr val="000000">
                      <a:alpha val="43137"/>
                    </a:srgbClr>
                  </a:outerShdw>
                </a:effectLst>
                <a:latin typeface="Tahoma" pitchFamily="34" charset="0"/>
              </a:rPr>
              <a:t>D</a:t>
            </a:r>
          </a:p>
        </p:txBody>
      </p:sp>
      <p:sp>
        <p:nvSpPr>
          <p:cNvPr id="6" name="Rectangle 128"/>
          <p:cNvSpPr>
            <a:spLocks noChangeArrowheads="1"/>
          </p:cNvSpPr>
          <p:nvPr/>
        </p:nvSpPr>
        <p:spPr bwMode="auto">
          <a:xfrm>
            <a:off x="8172450" y="6380163"/>
            <a:ext cx="215900" cy="144462"/>
          </a:xfrm>
          <a:prstGeom prst="rect">
            <a:avLst/>
          </a:prstGeom>
          <a:noFill/>
          <a:ln w="9525">
            <a:solidFill>
              <a:schemeClr val="tx1"/>
            </a:solidFill>
            <a:miter lim="800000"/>
            <a:headEnd/>
            <a:tailEnd/>
          </a:ln>
          <a:effectLst/>
        </p:spPr>
        <p:txBody>
          <a:bodyPr wrap="none" anchor="ctr"/>
          <a:lstStyle/>
          <a:p>
            <a:pPr algn="ctr">
              <a:lnSpc>
                <a:spcPct val="80000"/>
              </a:lnSpc>
              <a:spcBef>
                <a:spcPct val="20000"/>
              </a:spcBef>
              <a:spcAft>
                <a:spcPct val="20000"/>
              </a:spcAft>
              <a:buClr>
                <a:schemeClr val="folHlink"/>
              </a:buClr>
              <a:buSzPct val="65000"/>
              <a:buFont typeface="Wingdings" pitchFamily="2" charset="2"/>
              <a:buNone/>
              <a:defRPr/>
            </a:pPr>
            <a:r>
              <a:rPr lang="fi-FI" sz="1000" b="1">
                <a:effectLst>
                  <a:outerShdw blurRad="38100" dist="38100" dir="2700000" algn="tl">
                    <a:srgbClr val="000000">
                      <a:alpha val="43137"/>
                    </a:srgbClr>
                  </a:outerShdw>
                </a:effectLst>
                <a:latin typeface="Tahoma" pitchFamily="34" charset="0"/>
              </a:rPr>
              <a:t>E</a:t>
            </a:r>
          </a:p>
        </p:txBody>
      </p:sp>
      <p:sp>
        <p:nvSpPr>
          <p:cNvPr id="7" name="_s1053"/>
          <p:cNvSpPr>
            <a:spLocks noChangeArrowheads="1"/>
          </p:cNvSpPr>
          <p:nvPr/>
        </p:nvSpPr>
        <p:spPr bwMode="auto">
          <a:xfrm>
            <a:off x="7812088" y="3284538"/>
            <a:ext cx="1296987" cy="360362"/>
          </a:xfrm>
          <a:prstGeom prst="roundRect">
            <a:avLst>
              <a:gd name="adj" fmla="val 16667"/>
            </a:avLst>
          </a:prstGeom>
          <a:solidFill>
            <a:schemeClr val="bg2">
              <a:lumMod val="50000"/>
            </a:schemeClr>
          </a:solidFill>
          <a:ln w="9525">
            <a:solidFill>
              <a:schemeClr val="tx1"/>
            </a:solidFill>
            <a:round/>
            <a:headEnd/>
            <a:tailEnd/>
          </a:ln>
        </p:spPr>
        <p:txBody>
          <a:bodyPr wrap="none" lIns="0" tIns="0" rIns="0" bIns="0" anchor="ctr"/>
          <a:lstStyle/>
          <a:p>
            <a:pPr algn="ctr">
              <a:lnSpc>
                <a:spcPct val="80000"/>
              </a:lnSpc>
              <a:spcBef>
                <a:spcPct val="20000"/>
              </a:spcBef>
              <a:spcAft>
                <a:spcPct val="20000"/>
              </a:spcAft>
              <a:buClr>
                <a:schemeClr val="folHlink"/>
              </a:buClr>
              <a:buSzPct val="65000"/>
              <a:buFont typeface="Wingdings" pitchFamily="2" charset="2"/>
              <a:buNone/>
              <a:defRPr/>
            </a:pPr>
            <a:endParaRPr lang="fi-FI" sz="900" b="1">
              <a:solidFill>
                <a:schemeClr val="bg1"/>
              </a:solidFill>
              <a:latin typeface="Tahoma" pitchFamily="34" charset="0"/>
            </a:endParaRPr>
          </a:p>
          <a:p>
            <a:pPr algn="ctr">
              <a:lnSpc>
                <a:spcPct val="80000"/>
              </a:lnSpc>
              <a:spcBef>
                <a:spcPct val="20000"/>
              </a:spcBef>
              <a:spcAft>
                <a:spcPct val="20000"/>
              </a:spcAft>
              <a:buClr>
                <a:schemeClr val="folHlink"/>
              </a:buClr>
              <a:buSzPct val="65000"/>
              <a:buFont typeface="Wingdings" pitchFamily="2" charset="2"/>
              <a:buNone/>
              <a:defRPr/>
            </a:pPr>
            <a:r>
              <a:rPr lang="fi-FI" sz="900" b="1">
                <a:solidFill>
                  <a:schemeClr val="bg1"/>
                </a:solidFill>
                <a:latin typeface="Tahoma" pitchFamily="34" charset="0"/>
              </a:rPr>
              <a:t>Yhteisöt, yritykset</a:t>
            </a:r>
          </a:p>
          <a:p>
            <a:pPr algn="ctr">
              <a:lnSpc>
                <a:spcPct val="80000"/>
              </a:lnSpc>
              <a:spcBef>
                <a:spcPct val="20000"/>
              </a:spcBef>
              <a:spcAft>
                <a:spcPct val="20000"/>
              </a:spcAft>
              <a:buClr>
                <a:schemeClr val="folHlink"/>
              </a:buClr>
              <a:buSzPct val="65000"/>
              <a:buFont typeface="Wingdings" pitchFamily="2" charset="2"/>
              <a:buNone/>
              <a:defRPr/>
            </a:pPr>
            <a:endParaRPr lang="fi-FI" sz="900" b="1">
              <a:solidFill>
                <a:schemeClr val="bg1"/>
              </a:solidFill>
              <a:latin typeface="Tahoma" pitchFamily="34" charset="0"/>
            </a:endParaRPr>
          </a:p>
        </p:txBody>
      </p:sp>
      <p:sp>
        <p:nvSpPr>
          <p:cNvPr id="8" name="_s1053"/>
          <p:cNvSpPr>
            <a:spLocks noChangeArrowheads="1"/>
          </p:cNvSpPr>
          <p:nvPr/>
        </p:nvSpPr>
        <p:spPr bwMode="auto">
          <a:xfrm>
            <a:off x="7812088" y="2852738"/>
            <a:ext cx="1296987" cy="360362"/>
          </a:xfrm>
          <a:prstGeom prst="roundRect">
            <a:avLst>
              <a:gd name="adj" fmla="val 16667"/>
            </a:avLst>
          </a:prstGeom>
          <a:solidFill>
            <a:schemeClr val="bg2">
              <a:lumMod val="50000"/>
            </a:schemeClr>
          </a:solidFill>
          <a:ln w="9525">
            <a:solidFill>
              <a:schemeClr val="tx1"/>
            </a:solidFill>
            <a:round/>
            <a:headEnd/>
            <a:tailEnd/>
          </a:ln>
        </p:spPr>
        <p:txBody>
          <a:bodyPr wrap="none" lIns="0" tIns="0" rIns="0" bIns="0" anchor="ctr"/>
          <a:lstStyle/>
          <a:p>
            <a:pPr algn="ctr">
              <a:lnSpc>
                <a:spcPct val="80000"/>
              </a:lnSpc>
              <a:spcBef>
                <a:spcPct val="20000"/>
              </a:spcBef>
              <a:spcAft>
                <a:spcPct val="20000"/>
              </a:spcAft>
              <a:buClr>
                <a:schemeClr val="folHlink"/>
              </a:buClr>
              <a:buSzPct val="65000"/>
              <a:buFont typeface="Wingdings" pitchFamily="2" charset="2"/>
              <a:buNone/>
              <a:defRPr/>
            </a:pPr>
            <a:endParaRPr lang="fi-FI" sz="900" b="1">
              <a:solidFill>
                <a:schemeClr val="bg1"/>
              </a:solidFill>
              <a:latin typeface="Tahoma" pitchFamily="34" charset="0"/>
            </a:endParaRPr>
          </a:p>
          <a:p>
            <a:pPr algn="ctr">
              <a:lnSpc>
                <a:spcPct val="80000"/>
              </a:lnSpc>
              <a:spcBef>
                <a:spcPct val="20000"/>
              </a:spcBef>
              <a:spcAft>
                <a:spcPct val="20000"/>
              </a:spcAft>
              <a:buClr>
                <a:schemeClr val="folHlink"/>
              </a:buClr>
              <a:buSzPct val="65000"/>
              <a:buFont typeface="Wingdings" pitchFamily="2" charset="2"/>
              <a:buNone/>
              <a:defRPr/>
            </a:pPr>
            <a:r>
              <a:rPr lang="fi-FI" sz="900" b="1">
                <a:solidFill>
                  <a:schemeClr val="bg1"/>
                </a:solidFill>
                <a:latin typeface="Tahoma" pitchFamily="34" charset="0"/>
              </a:rPr>
              <a:t>Aikuiset</a:t>
            </a:r>
          </a:p>
          <a:p>
            <a:pPr algn="ctr">
              <a:lnSpc>
                <a:spcPct val="80000"/>
              </a:lnSpc>
              <a:spcBef>
                <a:spcPct val="20000"/>
              </a:spcBef>
              <a:spcAft>
                <a:spcPct val="20000"/>
              </a:spcAft>
              <a:buClr>
                <a:schemeClr val="folHlink"/>
              </a:buClr>
              <a:buSzPct val="65000"/>
              <a:buFont typeface="Wingdings" pitchFamily="2" charset="2"/>
              <a:buNone/>
              <a:defRPr/>
            </a:pPr>
            <a:endParaRPr lang="fi-FI" sz="900" b="1">
              <a:solidFill>
                <a:schemeClr val="bg1"/>
              </a:solidFill>
              <a:latin typeface="Tahoma" pitchFamily="34" charset="0"/>
            </a:endParaRPr>
          </a:p>
        </p:txBody>
      </p:sp>
      <p:sp>
        <p:nvSpPr>
          <p:cNvPr id="9" name="Line 112"/>
          <p:cNvSpPr>
            <a:spLocks noChangeShapeType="1"/>
          </p:cNvSpPr>
          <p:nvPr/>
        </p:nvSpPr>
        <p:spPr bwMode="auto">
          <a:xfrm flipH="1" flipV="1">
            <a:off x="1979613" y="3860800"/>
            <a:ext cx="0" cy="863600"/>
          </a:xfrm>
          <a:prstGeom prst="line">
            <a:avLst/>
          </a:prstGeom>
          <a:noFill/>
          <a:ln w="31750">
            <a:solidFill>
              <a:schemeClr val="tx1"/>
            </a:solidFill>
            <a:round/>
            <a:headEnd/>
            <a:tailEnd type="triangle" w="med" len="med"/>
          </a:ln>
        </p:spPr>
        <p:txBody>
          <a:bodyPr/>
          <a:lstStyle/>
          <a:p>
            <a:pPr>
              <a:lnSpc>
                <a:spcPct val="80000"/>
              </a:lnSpc>
              <a:spcBef>
                <a:spcPct val="20000"/>
              </a:spcBef>
              <a:spcAft>
                <a:spcPct val="20000"/>
              </a:spcAft>
              <a:buClr>
                <a:schemeClr val="folHlink"/>
              </a:buClr>
              <a:buSzPct val="65000"/>
              <a:buFont typeface="Wingdings" pitchFamily="2" charset="2"/>
              <a:buNone/>
              <a:defRPr/>
            </a:pPr>
            <a:endParaRPr lang="en-US" sz="1600">
              <a:solidFill>
                <a:schemeClr val="bg1"/>
              </a:solidFill>
              <a:effectLst>
                <a:outerShdw blurRad="38100" dist="38100" dir="2700000" algn="tl">
                  <a:srgbClr val="000000">
                    <a:alpha val="43137"/>
                  </a:srgbClr>
                </a:outerShdw>
              </a:effectLst>
              <a:latin typeface="Tahoma" pitchFamily="34" charset="0"/>
            </a:endParaRPr>
          </a:p>
        </p:txBody>
      </p:sp>
      <p:sp>
        <p:nvSpPr>
          <p:cNvPr id="21515" name="Line 108"/>
          <p:cNvSpPr>
            <a:spLocks noChangeShapeType="1"/>
          </p:cNvSpPr>
          <p:nvPr/>
        </p:nvSpPr>
        <p:spPr bwMode="auto">
          <a:xfrm flipH="1">
            <a:off x="4500563" y="3860800"/>
            <a:ext cx="0" cy="863600"/>
          </a:xfrm>
          <a:prstGeom prst="line">
            <a:avLst/>
          </a:prstGeom>
          <a:noFill/>
          <a:ln w="31750">
            <a:solidFill>
              <a:schemeClr val="tx1"/>
            </a:solidFill>
            <a:round/>
            <a:headEnd/>
            <a:tailEnd type="triangle" w="med" len="med"/>
          </a:ln>
        </p:spPr>
        <p:txBody>
          <a:bodyPr/>
          <a:lstStyle/>
          <a:p>
            <a:pPr>
              <a:lnSpc>
                <a:spcPct val="80000"/>
              </a:lnSpc>
              <a:spcBef>
                <a:spcPct val="20000"/>
              </a:spcBef>
              <a:spcAft>
                <a:spcPct val="20000"/>
              </a:spcAft>
              <a:buClr>
                <a:schemeClr val="folHlink"/>
              </a:buClr>
              <a:buSzPct val="65000"/>
              <a:buFont typeface="Wingdings" pitchFamily="2" charset="2"/>
              <a:buNone/>
              <a:defRPr/>
            </a:pPr>
            <a:endParaRPr lang="en-US" sz="1600">
              <a:effectLst>
                <a:outerShdw blurRad="38100" dist="38100" dir="2700000" algn="tl">
                  <a:srgbClr val="000000">
                    <a:alpha val="43137"/>
                  </a:srgbClr>
                </a:outerShdw>
              </a:effectLst>
              <a:latin typeface="Tahoma" pitchFamily="34" charset="0"/>
            </a:endParaRPr>
          </a:p>
        </p:txBody>
      </p:sp>
      <p:sp>
        <p:nvSpPr>
          <p:cNvPr id="10" name="Line 112"/>
          <p:cNvSpPr>
            <a:spLocks noChangeShapeType="1"/>
          </p:cNvSpPr>
          <p:nvPr/>
        </p:nvSpPr>
        <p:spPr bwMode="auto">
          <a:xfrm flipH="1" flipV="1">
            <a:off x="6732588" y="3860800"/>
            <a:ext cx="0" cy="863600"/>
          </a:xfrm>
          <a:prstGeom prst="line">
            <a:avLst/>
          </a:prstGeom>
          <a:noFill/>
          <a:ln w="31750">
            <a:solidFill>
              <a:schemeClr val="tx1"/>
            </a:solidFill>
            <a:round/>
            <a:headEnd/>
            <a:tailEnd type="triangle" w="med" len="med"/>
          </a:ln>
        </p:spPr>
        <p:txBody>
          <a:bodyPr/>
          <a:lstStyle/>
          <a:p>
            <a:pPr>
              <a:lnSpc>
                <a:spcPct val="80000"/>
              </a:lnSpc>
              <a:spcBef>
                <a:spcPct val="20000"/>
              </a:spcBef>
              <a:spcAft>
                <a:spcPct val="20000"/>
              </a:spcAft>
              <a:buClr>
                <a:schemeClr val="folHlink"/>
              </a:buClr>
              <a:buSzPct val="65000"/>
              <a:buFont typeface="Wingdings" pitchFamily="2" charset="2"/>
              <a:buNone/>
              <a:defRPr/>
            </a:pPr>
            <a:endParaRPr lang="en-US" sz="1600">
              <a:solidFill>
                <a:schemeClr val="bg1"/>
              </a:solidFill>
              <a:effectLst>
                <a:outerShdw blurRad="38100" dist="38100" dir="2700000" algn="tl">
                  <a:srgbClr val="000000">
                    <a:alpha val="43137"/>
                  </a:srgbClr>
                </a:outerShdw>
              </a:effectLst>
              <a:latin typeface="Tahoma" pitchFamily="34" charset="0"/>
            </a:endParaRPr>
          </a:p>
        </p:txBody>
      </p:sp>
      <p:sp>
        <p:nvSpPr>
          <p:cNvPr id="11" name="Nuoli oikealle 10"/>
          <p:cNvSpPr/>
          <p:nvPr/>
        </p:nvSpPr>
        <p:spPr>
          <a:xfrm>
            <a:off x="539750" y="6037263"/>
            <a:ext cx="5905526" cy="70485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2" name="Tekstiruutu 11"/>
          <p:cNvSpPr txBox="1"/>
          <p:nvPr/>
        </p:nvSpPr>
        <p:spPr>
          <a:xfrm>
            <a:off x="670932" y="6107311"/>
            <a:ext cx="5759995" cy="523220"/>
          </a:xfrm>
          <a:prstGeom prst="rect">
            <a:avLst/>
          </a:prstGeom>
          <a:noFill/>
        </p:spPr>
        <p:txBody>
          <a:bodyPr wrap="square" rtlCol="0">
            <a:spAutoFit/>
          </a:bodyPr>
          <a:lstStyle/>
          <a:p>
            <a:r>
              <a:rPr lang="fi-FI" sz="1400" dirty="0" smtClean="0"/>
              <a:t>Teatteri siirtyy sisäisestä tuottajasta ulkoiseksi, lautakunnan sopimusohjauksessa</a:t>
            </a:r>
            <a:endParaRPr lang="fi-FI" sz="1400" dirty="0"/>
          </a:p>
        </p:txBody>
      </p:sp>
      <p:sp>
        <p:nvSpPr>
          <p:cNvPr id="15" name="Nuoli oikealle 14"/>
          <p:cNvSpPr/>
          <p:nvPr/>
        </p:nvSpPr>
        <p:spPr>
          <a:xfrm rot="16200000">
            <a:off x="4675299" y="4214738"/>
            <a:ext cx="2916237" cy="525463"/>
          </a:xfrm>
          <a:prstGeom prst="rightArrow">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i-FI" dirty="0" smtClean="0">
                <a:solidFill>
                  <a:schemeClr val="tx1"/>
                </a:solidFill>
              </a:rPr>
              <a:t>Strateginen sopimus</a:t>
            </a:r>
            <a:endParaRPr lang="fi-FI" dirty="0">
              <a:solidFill>
                <a:schemeClr val="tx1"/>
              </a:solidFill>
            </a:endParaRPr>
          </a:p>
        </p:txBody>
      </p:sp>
    </p:spTree>
    <p:extLst>
      <p:ext uri="{BB962C8B-B14F-4D97-AF65-F5344CB8AC3E}">
        <p14:creationId xmlns:p14="http://schemas.microsoft.com/office/powerpoint/2010/main" val="42094993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sz="quarter" idx="13"/>
          </p:nvPr>
        </p:nvSpPr>
        <p:spPr>
          <a:xfrm>
            <a:off x="684213" y="1557338"/>
            <a:ext cx="7775575" cy="3455838"/>
          </a:xfrm>
        </p:spPr>
        <p:txBody>
          <a:bodyPr>
            <a:normAutofit/>
          </a:bodyPr>
          <a:lstStyle/>
          <a:p>
            <a:pPr lvl="0"/>
            <a:r>
              <a:rPr lang="fi-FI" sz="2400" dirty="0">
                <a:solidFill>
                  <a:srgbClr val="EEECE1">
                    <a:lumMod val="90000"/>
                  </a:srgbClr>
                </a:solidFill>
              </a:rPr>
              <a:t>Aikataulu</a:t>
            </a:r>
          </a:p>
          <a:p>
            <a:pPr lvl="0"/>
            <a:r>
              <a:rPr lang="fi-FI" sz="2400" dirty="0">
                <a:solidFill>
                  <a:srgbClr val="EEECE1">
                    <a:lumMod val="90000"/>
                  </a:srgbClr>
                </a:solidFill>
              </a:rPr>
              <a:t>Yhtiöjärjestys</a:t>
            </a:r>
          </a:p>
          <a:p>
            <a:pPr lvl="0"/>
            <a:r>
              <a:rPr lang="fi-FI" sz="2400" dirty="0">
                <a:solidFill>
                  <a:srgbClr val="EEECE1">
                    <a:lumMod val="90000"/>
                  </a:srgbClr>
                </a:solidFill>
              </a:rPr>
              <a:t>Rahoitusmalli</a:t>
            </a:r>
          </a:p>
          <a:p>
            <a:pPr lvl="0"/>
            <a:r>
              <a:rPr lang="fi-FI" sz="2400" dirty="0">
                <a:solidFill>
                  <a:schemeClr val="bg2">
                    <a:lumMod val="90000"/>
                  </a:schemeClr>
                </a:solidFill>
              </a:rPr>
              <a:t>Valtionosuudet</a:t>
            </a:r>
          </a:p>
          <a:p>
            <a:pPr lvl="0"/>
            <a:r>
              <a:rPr lang="fi-FI" sz="2400" dirty="0">
                <a:solidFill>
                  <a:srgbClr val="EEECE1">
                    <a:lumMod val="90000"/>
                  </a:srgbClr>
                </a:solidFill>
              </a:rPr>
              <a:t>Omistajapoliittinen linjaus</a:t>
            </a:r>
          </a:p>
          <a:p>
            <a:pPr lvl="0"/>
            <a:r>
              <a:rPr lang="fi-FI" sz="2400" dirty="0">
                <a:solidFill>
                  <a:schemeClr val="bg2">
                    <a:lumMod val="90000"/>
                  </a:schemeClr>
                </a:solidFill>
              </a:rPr>
              <a:t>Ohjausmallin päälinjat</a:t>
            </a:r>
          </a:p>
          <a:p>
            <a:pPr lvl="0"/>
            <a:r>
              <a:rPr lang="fi-FI" sz="2400" dirty="0">
                <a:solidFill>
                  <a:schemeClr val="tx1"/>
                </a:solidFill>
              </a:rPr>
              <a:t>Jatkotoimenpiteet</a:t>
            </a:r>
          </a:p>
          <a:p>
            <a:endParaRPr lang="fi-FI" sz="2400" dirty="0"/>
          </a:p>
        </p:txBody>
      </p:sp>
      <p:sp>
        <p:nvSpPr>
          <p:cNvPr id="4" name="Päivämäärän paikkamerkki 3"/>
          <p:cNvSpPr>
            <a:spLocks noGrp="1"/>
          </p:cNvSpPr>
          <p:nvPr>
            <p:ph type="dt" sz="half" idx="14"/>
          </p:nvPr>
        </p:nvSpPr>
        <p:spPr/>
        <p:txBody>
          <a:bodyPr/>
          <a:lstStyle/>
          <a:p>
            <a:fld id="{B4D18F73-29E0-0C48-B7BB-47AD54BA47B9}" type="datetime1">
              <a:rPr lang="fi-FI" smtClean="0">
                <a:solidFill>
                  <a:prstClr val="black">
                    <a:tint val="75000"/>
                  </a:prstClr>
                </a:solidFill>
              </a:rPr>
              <a:pPr/>
              <a:t>8.6.2012</a:t>
            </a:fld>
            <a:endParaRPr lang="fi-FI" dirty="0">
              <a:solidFill>
                <a:prstClr val="black">
                  <a:tint val="75000"/>
                </a:prstClr>
              </a:solidFill>
            </a:endParaRPr>
          </a:p>
        </p:txBody>
      </p:sp>
      <p:sp>
        <p:nvSpPr>
          <p:cNvPr id="5" name="Alatunnisteen paikkamerkki 4"/>
          <p:cNvSpPr>
            <a:spLocks noGrp="1"/>
          </p:cNvSpPr>
          <p:nvPr>
            <p:ph type="ftr" sz="quarter" idx="15"/>
          </p:nvPr>
        </p:nvSpPr>
        <p:spPr/>
        <p:txBody>
          <a:bodyPr/>
          <a:lstStyle/>
          <a:p>
            <a:r>
              <a:rPr lang="fi-FI" dirty="0" smtClean="0">
                <a:solidFill>
                  <a:prstClr val="black">
                    <a:tint val="75000"/>
                  </a:prstClr>
                </a:solidFill>
              </a:rPr>
              <a:t>Esittäjän nimi</a:t>
            </a:r>
            <a:endParaRPr lang="fi-FI" dirty="0">
              <a:solidFill>
                <a:prstClr val="black">
                  <a:tint val="75000"/>
                </a:prstClr>
              </a:solidFill>
            </a:endParaRPr>
          </a:p>
        </p:txBody>
      </p:sp>
      <p:sp>
        <p:nvSpPr>
          <p:cNvPr id="6" name="Dian numeron paikkamerkki 5"/>
          <p:cNvSpPr>
            <a:spLocks noGrp="1"/>
          </p:cNvSpPr>
          <p:nvPr>
            <p:ph type="sldNum" sz="quarter" idx="16"/>
          </p:nvPr>
        </p:nvSpPr>
        <p:spPr/>
        <p:txBody>
          <a:bodyPr/>
          <a:lstStyle/>
          <a:p>
            <a:fld id="{5313BD74-EA17-574A-98E7-0901538991B3}" type="slidenum">
              <a:rPr lang="fi-FI" smtClean="0">
                <a:solidFill>
                  <a:prstClr val="black">
                    <a:tint val="75000"/>
                  </a:prstClr>
                </a:solidFill>
              </a:rPr>
              <a:pPr/>
              <a:t>24</a:t>
            </a:fld>
            <a:endParaRPr lang="fi-FI" dirty="0">
              <a:solidFill>
                <a:prstClr val="black">
                  <a:tint val="75000"/>
                </a:prstClr>
              </a:solidFill>
            </a:endParaRPr>
          </a:p>
        </p:txBody>
      </p:sp>
    </p:spTree>
    <p:extLst>
      <p:ext uri="{BB962C8B-B14F-4D97-AF65-F5344CB8AC3E}">
        <p14:creationId xmlns:p14="http://schemas.microsoft.com/office/powerpoint/2010/main" val="87787555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3568" y="764704"/>
            <a:ext cx="7776000" cy="504056"/>
          </a:xfrm>
        </p:spPr>
        <p:txBody>
          <a:bodyPr>
            <a:normAutofit fontScale="90000"/>
          </a:bodyPr>
          <a:lstStyle/>
          <a:p>
            <a:r>
              <a:rPr lang="fi-FI" dirty="0" smtClean="0"/>
              <a:t>Henkilöstösopimus osana liikkeen luovutusta </a:t>
            </a:r>
            <a:endParaRPr lang="fi-FI" dirty="0"/>
          </a:p>
        </p:txBody>
      </p:sp>
      <p:sp>
        <p:nvSpPr>
          <p:cNvPr id="3" name="Sisällön paikkamerkki 2"/>
          <p:cNvSpPr>
            <a:spLocks noGrp="1"/>
          </p:cNvSpPr>
          <p:nvPr>
            <p:ph sz="quarter" idx="13"/>
          </p:nvPr>
        </p:nvSpPr>
        <p:spPr>
          <a:xfrm>
            <a:off x="684213" y="1196752"/>
            <a:ext cx="7775575" cy="4824636"/>
          </a:xfrm>
        </p:spPr>
        <p:txBody>
          <a:bodyPr>
            <a:normAutofit fontScale="92500" lnSpcReduction="10000"/>
          </a:bodyPr>
          <a:lstStyle/>
          <a:p>
            <a:r>
              <a:rPr lang="fi-FI" dirty="0" smtClean="0"/>
              <a:t>Kaupungin omia toimintoja yhtiöitettäessä noudatetaan kaupunginhallituksen määrittelemiä periaatteita (</a:t>
            </a:r>
            <a:r>
              <a:rPr lang="fi-FI" dirty="0" err="1" smtClean="0"/>
              <a:t>Kh</a:t>
            </a:r>
            <a:r>
              <a:rPr lang="fi-FI" dirty="0" smtClean="0"/>
              <a:t> 4.10.2010 </a:t>
            </a:r>
            <a:r>
              <a:rPr lang="fi-FI" dirty="0"/>
              <a:t>§ </a:t>
            </a:r>
            <a:r>
              <a:rPr lang="fi-FI" dirty="0" smtClean="0"/>
              <a:t>516)</a:t>
            </a:r>
          </a:p>
          <a:p>
            <a:pPr lvl="1"/>
            <a:r>
              <a:rPr lang="fi-FI" dirty="0" smtClean="0"/>
              <a:t>”Henkilöstösopimuksista neuvotellaan erikseen”</a:t>
            </a:r>
          </a:p>
          <a:p>
            <a:pPr lvl="1"/>
            <a:endParaRPr lang="fi-FI" dirty="0" smtClean="0"/>
          </a:p>
          <a:p>
            <a:r>
              <a:rPr lang="fi-FI" dirty="0" smtClean="0"/>
              <a:t>Neuvotteluissa on mukana työnantajan sekä pääsopijajärjestöjen edustajat</a:t>
            </a:r>
          </a:p>
          <a:p>
            <a:endParaRPr lang="fi-FI" dirty="0" smtClean="0"/>
          </a:p>
          <a:p>
            <a:r>
              <a:rPr lang="fi-FI" dirty="0" smtClean="0"/>
              <a:t>Henkilöstösopimusneuvottelujen vaiheet</a:t>
            </a:r>
            <a:endParaRPr lang="fi-FI" dirty="0"/>
          </a:p>
          <a:p>
            <a:pPr marL="800100" lvl="1" indent="-342900">
              <a:buFont typeface="+mj-lt"/>
              <a:buAutoNum type="arabicPeriod"/>
            </a:pPr>
            <a:r>
              <a:rPr lang="fi-FI" dirty="0" smtClean="0"/>
              <a:t>Tietojen keruu: sovellettavat virka- ja työehtosopimukset</a:t>
            </a:r>
            <a:r>
              <a:rPr lang="fi-FI" dirty="0"/>
              <a:t>, paikalliset </a:t>
            </a:r>
            <a:r>
              <a:rPr lang="fi-FI" dirty="0" smtClean="0"/>
              <a:t>sopimukset ja käytännöt sekä pääsopijajärjestöjen esitykset.</a:t>
            </a:r>
          </a:p>
          <a:p>
            <a:pPr marL="800100" lvl="1" indent="-342900">
              <a:buFont typeface="+mj-lt"/>
              <a:buAutoNum type="arabicPeriod"/>
            </a:pPr>
            <a:r>
              <a:rPr lang="fi-FI" dirty="0" smtClean="0"/>
              <a:t>Neuvottelut.</a:t>
            </a:r>
          </a:p>
          <a:p>
            <a:pPr marL="800100" lvl="1" indent="-342900">
              <a:buFont typeface="+mj-lt"/>
              <a:buAutoNum type="arabicPeriod"/>
            </a:pPr>
            <a:r>
              <a:rPr lang="fi-FI" dirty="0" smtClean="0"/>
              <a:t>Työnantajan luonnosteleman henkilöstösopimuksen käsittely kaupungin yhteistyötoimikunnassa.</a:t>
            </a:r>
          </a:p>
          <a:p>
            <a:pPr marL="800100" lvl="1" indent="-342900">
              <a:buFont typeface="+mj-lt"/>
              <a:buAutoNum type="arabicPeriod"/>
            </a:pPr>
            <a:r>
              <a:rPr lang="fi-FI" dirty="0" smtClean="0"/>
              <a:t>Sopimusluonnoksen käsittely Kh:n konsernijaostossa / Kh:ssa liiketoimintakaupan /-siirron osana =&gt; työnantajan kanta (mahdolliset muutokset ja lisäykset).</a:t>
            </a:r>
          </a:p>
          <a:p>
            <a:pPr marL="800100" lvl="1" indent="-342900">
              <a:buFont typeface="+mj-lt"/>
              <a:buAutoNum type="arabicPeriod"/>
            </a:pPr>
            <a:r>
              <a:rPr lang="fi-FI" dirty="0" smtClean="0"/>
              <a:t>Henkilöstösopimuksen solmiminen.</a:t>
            </a:r>
          </a:p>
          <a:p>
            <a:pPr lvl="1"/>
            <a:endParaRPr lang="fi-FI" dirty="0"/>
          </a:p>
          <a:p>
            <a:pPr lvl="1"/>
            <a:endParaRPr lang="fi-FI" dirty="0" smtClean="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a:p>
        </p:txBody>
      </p:sp>
      <p:sp>
        <p:nvSpPr>
          <p:cNvPr id="6" name="Dian numeron paikkamerkki 5"/>
          <p:cNvSpPr>
            <a:spLocks noGrp="1"/>
          </p:cNvSpPr>
          <p:nvPr>
            <p:ph type="sldNum" sz="quarter" idx="16"/>
          </p:nvPr>
        </p:nvSpPr>
        <p:spPr/>
        <p:txBody>
          <a:bodyPr/>
          <a:lstStyle/>
          <a:p>
            <a:fld id="{5313BD74-EA17-574A-98E7-0901538991B3}" type="slidenum">
              <a:rPr lang="fi-FI" smtClean="0"/>
              <a:t>25</a:t>
            </a:fld>
            <a:endParaRPr lang="fi-FI"/>
          </a:p>
        </p:txBody>
      </p:sp>
    </p:spTree>
    <p:extLst>
      <p:ext uri="{BB962C8B-B14F-4D97-AF65-F5344CB8AC3E}">
        <p14:creationId xmlns:p14="http://schemas.microsoft.com/office/powerpoint/2010/main" val="2649998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3568" y="188640"/>
            <a:ext cx="7776000" cy="940966"/>
          </a:xfrm>
        </p:spPr>
        <p:txBody>
          <a:bodyPr vert="horz" lIns="0" tIns="0" rIns="0" bIns="0" rtlCol="0" anchor="b" anchorCtr="0">
            <a:normAutofit/>
          </a:bodyPr>
          <a:lstStyle/>
          <a:p>
            <a:pPr algn="ctr"/>
            <a:r>
              <a:rPr lang="fi-FI" dirty="0" smtClean="0"/>
              <a:t>Taustaa </a:t>
            </a:r>
            <a:endParaRPr lang="fi-FI" dirty="0"/>
          </a:p>
        </p:txBody>
      </p:sp>
      <p:sp>
        <p:nvSpPr>
          <p:cNvPr id="3" name="Sisällön paikkamerkki 2"/>
          <p:cNvSpPr>
            <a:spLocks noGrp="1"/>
          </p:cNvSpPr>
          <p:nvPr>
            <p:ph sz="quarter" idx="13"/>
          </p:nvPr>
        </p:nvSpPr>
        <p:spPr>
          <a:xfrm>
            <a:off x="684213" y="1268760"/>
            <a:ext cx="7775575" cy="4536504"/>
          </a:xfrm>
        </p:spPr>
        <p:txBody>
          <a:bodyPr vert="horz" lIns="0" tIns="0" rIns="0" bIns="0" rtlCol="0">
            <a:normAutofit/>
          </a:bodyPr>
          <a:lstStyle/>
          <a:p>
            <a:pPr marL="0" indent="0">
              <a:buNone/>
            </a:pPr>
            <a:r>
              <a:rPr lang="fi-FI" dirty="0"/>
              <a:t>Kaupunginhallitus päätti 12.12.2011 § 599, että </a:t>
            </a:r>
            <a:br>
              <a:rPr lang="fi-FI" dirty="0"/>
            </a:br>
            <a:endParaRPr lang="fi-FI" b="0" dirty="0"/>
          </a:p>
          <a:p>
            <a:r>
              <a:rPr lang="fi-FI" b="0" dirty="0" smtClean="0"/>
              <a:t>teatterin </a:t>
            </a:r>
            <a:r>
              <a:rPr lang="fi-FI" b="0" dirty="0"/>
              <a:t>johtajaksi valitaan toimitusjohtaja ja hänen alaisenaan toimii määräajaksi valittava taiteellinen johtaja,</a:t>
            </a:r>
          </a:p>
          <a:p>
            <a:r>
              <a:rPr lang="fi-FI" b="0" dirty="0"/>
              <a:t>kaupunki määrittää teatteriyhtiön toiminnan omistajaohjauksen ja rahoituksen periaatteet, rakenteen sekä tason,</a:t>
            </a:r>
          </a:p>
          <a:p>
            <a:r>
              <a:rPr lang="fi-FI" b="0" dirty="0"/>
              <a:t>opetus- ja kulttuuriministeriön rahoituksen jatkuminen varmistetaan ennen päätösten tekemistä ja,</a:t>
            </a:r>
          </a:p>
          <a:p>
            <a:r>
              <a:rPr lang="fi-FI" b="0" dirty="0"/>
              <a:t>jatkovalmistelussa selvitetään muiden taidelaitosten toiminnan siirtäminen perustettavaan yhtiöön</a:t>
            </a:r>
          </a:p>
          <a:p>
            <a:pPr marL="0" indent="0">
              <a:buNone/>
            </a:pPr>
            <a:endParaRPr lang="fi-FI" b="0" dirty="0" smtClean="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dirty="0"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3</a:t>
            </a:fld>
            <a:endParaRPr lang="fi-FI" dirty="0"/>
          </a:p>
        </p:txBody>
      </p:sp>
    </p:spTree>
    <p:extLst>
      <p:ext uri="{BB962C8B-B14F-4D97-AF65-F5344CB8AC3E}">
        <p14:creationId xmlns:p14="http://schemas.microsoft.com/office/powerpoint/2010/main" val="3693112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3568" y="188640"/>
            <a:ext cx="7776000" cy="940966"/>
          </a:xfrm>
        </p:spPr>
        <p:txBody>
          <a:bodyPr vert="horz" lIns="0" tIns="0" rIns="0" bIns="0" rtlCol="0" anchor="b" anchorCtr="0">
            <a:normAutofit/>
          </a:bodyPr>
          <a:lstStyle/>
          <a:p>
            <a:pPr algn="ctr"/>
            <a:r>
              <a:rPr lang="fi-FI" dirty="0" smtClean="0"/>
              <a:t>Taustaa </a:t>
            </a:r>
            <a:endParaRPr lang="fi-FI" dirty="0"/>
          </a:p>
        </p:txBody>
      </p:sp>
      <p:sp>
        <p:nvSpPr>
          <p:cNvPr id="3" name="Sisällön paikkamerkki 2"/>
          <p:cNvSpPr>
            <a:spLocks noGrp="1"/>
          </p:cNvSpPr>
          <p:nvPr>
            <p:ph sz="quarter" idx="13"/>
          </p:nvPr>
        </p:nvSpPr>
        <p:spPr>
          <a:xfrm>
            <a:off x="684213" y="1268760"/>
            <a:ext cx="7775575" cy="4536504"/>
          </a:xfrm>
        </p:spPr>
        <p:txBody>
          <a:bodyPr vert="horz" lIns="0" tIns="0" rIns="0" bIns="0" rtlCol="0">
            <a:normAutofit fontScale="92500" lnSpcReduction="10000"/>
          </a:bodyPr>
          <a:lstStyle/>
          <a:p>
            <a:pPr marL="0" indent="0">
              <a:buNone/>
            </a:pPr>
            <a:r>
              <a:rPr lang="fi-FI" dirty="0" smtClean="0"/>
              <a:t>Apulais</a:t>
            </a:r>
            <a:r>
              <a:rPr lang="fi-FI" dirty="0"/>
              <a:t>k</a:t>
            </a:r>
            <a:r>
              <a:rPr lang="fi-FI" dirty="0" smtClean="0"/>
              <a:t>aupunginjohtajan nimeämä työryhmä:</a:t>
            </a:r>
          </a:p>
          <a:p>
            <a:pPr marL="0" indent="0">
              <a:buNone/>
            </a:pPr>
            <a:endParaRPr lang="fi-FI" b="0" dirty="0"/>
          </a:p>
          <a:p>
            <a:r>
              <a:rPr lang="fi-FI" dirty="0"/>
              <a:t>Tuomas Heikkinen	</a:t>
            </a:r>
            <a:r>
              <a:rPr lang="fi-FI" dirty="0" err="1"/>
              <a:t>va</a:t>
            </a:r>
            <a:r>
              <a:rPr lang="fi-FI" dirty="0"/>
              <a:t>. johtava kaupunginsihteeri, puheenjohtaja</a:t>
            </a:r>
          </a:p>
          <a:p>
            <a:r>
              <a:rPr lang="fi-FI" dirty="0"/>
              <a:t>Minna Sartes		kulttuurijohtaja, kulttuuriasiainkeskus</a:t>
            </a:r>
          </a:p>
          <a:p>
            <a:r>
              <a:rPr lang="fi-FI" dirty="0"/>
              <a:t>Juha Rantasaari	apulaiskaupunginjohtajan avustaja</a:t>
            </a:r>
          </a:p>
          <a:p>
            <a:r>
              <a:rPr lang="fi-FI" dirty="0"/>
              <a:t>Valtteri Mikkola/ 	</a:t>
            </a:r>
            <a:r>
              <a:rPr lang="fi-FI" dirty="0" err="1"/>
              <a:t>controller</a:t>
            </a:r>
            <a:r>
              <a:rPr lang="fi-FI" dirty="0"/>
              <a:t>, keskushallinto talouden vastuualue</a:t>
            </a:r>
          </a:p>
          <a:p>
            <a:r>
              <a:rPr lang="fi-FI" dirty="0"/>
              <a:t>Kim Moisiolinna</a:t>
            </a:r>
          </a:p>
          <a:p>
            <a:r>
              <a:rPr lang="fi-FI" dirty="0"/>
              <a:t>Mikael Höysti	hallintopäällikkö, kulttuuriasiainkeskus</a:t>
            </a:r>
          </a:p>
          <a:p>
            <a:r>
              <a:rPr lang="fi-FI" dirty="0"/>
              <a:t>Raija-Liisa Seilo	teatterinjohtaja, kaupunginteatteri</a:t>
            </a:r>
          </a:p>
          <a:p>
            <a:r>
              <a:rPr lang="fi-FI" dirty="0"/>
              <a:t>Veli-Pekka Teponoja	hallintopäällikkö, kaupunginteatteri</a:t>
            </a:r>
          </a:p>
          <a:p>
            <a:r>
              <a:rPr lang="fi-FI" dirty="0"/>
              <a:t>Juhani Koski		käyttöpäällikkö, kaupunginteatteri </a:t>
            </a:r>
          </a:p>
          <a:p>
            <a:r>
              <a:rPr lang="fi-FI" dirty="0"/>
              <a:t>Marja Vyyryläinen/ 	henkilöstöjärjestöjen edustaja</a:t>
            </a:r>
          </a:p>
          <a:p>
            <a:r>
              <a:rPr lang="fi-FI" dirty="0"/>
              <a:t>Tapsa Ruusunen</a:t>
            </a:r>
          </a:p>
          <a:p>
            <a:r>
              <a:rPr lang="fi-FI" dirty="0"/>
              <a:t>Outi Kari-Granfors	</a:t>
            </a:r>
            <a:r>
              <a:rPr lang="fi-FI" dirty="0" err="1"/>
              <a:t>va</a:t>
            </a:r>
            <a:r>
              <a:rPr lang="fi-FI" dirty="0"/>
              <a:t>. kaupunginsihteeri, keskushallinto, sihteeri</a:t>
            </a:r>
          </a:p>
          <a:p>
            <a:pPr marL="0" indent="0">
              <a:buNone/>
            </a:pPr>
            <a:endParaRPr lang="fi-FI" b="0" dirty="0"/>
          </a:p>
          <a:p>
            <a:pPr marL="0" indent="0">
              <a:buNone/>
            </a:pPr>
            <a:endParaRPr lang="fi-FI" b="0" dirty="0" smtClean="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dirty="0"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4</a:t>
            </a:fld>
            <a:endParaRPr lang="fi-FI" dirty="0"/>
          </a:p>
        </p:txBody>
      </p:sp>
    </p:spTree>
    <p:extLst>
      <p:ext uri="{BB962C8B-B14F-4D97-AF65-F5344CB8AC3E}">
        <p14:creationId xmlns:p14="http://schemas.microsoft.com/office/powerpoint/2010/main" val="227257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3568" y="188640"/>
            <a:ext cx="7776000" cy="940966"/>
          </a:xfrm>
        </p:spPr>
        <p:txBody>
          <a:bodyPr vert="horz" lIns="0" tIns="0" rIns="0" bIns="0" rtlCol="0" anchor="b" anchorCtr="0">
            <a:normAutofit/>
          </a:bodyPr>
          <a:lstStyle/>
          <a:p>
            <a:pPr algn="ctr"/>
            <a:r>
              <a:rPr lang="fi-FI" dirty="0" smtClean="0"/>
              <a:t>Taustaa </a:t>
            </a:r>
            <a:endParaRPr lang="fi-FI" dirty="0"/>
          </a:p>
        </p:txBody>
      </p:sp>
      <p:sp>
        <p:nvSpPr>
          <p:cNvPr id="3" name="Sisällön paikkamerkki 2"/>
          <p:cNvSpPr>
            <a:spLocks noGrp="1"/>
          </p:cNvSpPr>
          <p:nvPr>
            <p:ph sz="quarter" idx="13"/>
          </p:nvPr>
        </p:nvSpPr>
        <p:spPr>
          <a:xfrm>
            <a:off x="684213" y="1268760"/>
            <a:ext cx="7775575" cy="4536504"/>
          </a:xfrm>
        </p:spPr>
        <p:txBody>
          <a:bodyPr vert="horz" lIns="0" tIns="0" rIns="0" bIns="0" rtlCol="0">
            <a:normAutofit/>
          </a:bodyPr>
          <a:lstStyle/>
          <a:p>
            <a:pPr marL="0" indent="0">
              <a:buNone/>
            </a:pPr>
            <a:r>
              <a:rPr lang="fi-FI" dirty="0" smtClean="0"/>
              <a:t>Apulais</a:t>
            </a:r>
            <a:r>
              <a:rPr lang="fi-FI" dirty="0"/>
              <a:t>k</a:t>
            </a:r>
            <a:r>
              <a:rPr lang="fi-FI" dirty="0" smtClean="0"/>
              <a:t>aupunginjohtajan nimeämä työryhmä:</a:t>
            </a:r>
          </a:p>
          <a:p>
            <a:pPr marL="0" indent="0">
              <a:buNone/>
            </a:pPr>
            <a:endParaRPr lang="fi-FI" b="0" dirty="0" smtClean="0"/>
          </a:p>
          <a:p>
            <a:pPr marL="0" indent="0">
              <a:buNone/>
            </a:pPr>
            <a:r>
              <a:rPr lang="fi-FI" dirty="0"/>
              <a:t> </a:t>
            </a:r>
          </a:p>
          <a:p>
            <a:r>
              <a:rPr lang="fi-FI" dirty="0"/>
              <a:t>Työryhmän tulee valmistella kaupunginhallituksen 12.12.2011 päättämien linjausten mukainen </a:t>
            </a:r>
            <a:r>
              <a:rPr lang="fi-FI" dirty="0" smtClean="0"/>
              <a:t>Turun kaupunginteatteriyhtiön </a:t>
            </a:r>
            <a:r>
              <a:rPr lang="fi-FI" dirty="0"/>
              <a:t>perustamista koskeva esitys, johon sisältyvät luonnokset perustamisasiakirjoista, alustava liiketoiminta- ja rahoitussuunnitelma sekä malli peruskunnan avustuksesta ja sen perusteista. Esityksessä tulee huomioida vaikutukset henkilökunnan asemaan. </a:t>
            </a:r>
          </a:p>
          <a:p>
            <a:pPr marL="0" indent="0">
              <a:buNone/>
            </a:pPr>
            <a:endParaRPr lang="fi-FI" b="0" dirty="0"/>
          </a:p>
          <a:p>
            <a:pPr marL="0" indent="0">
              <a:buNone/>
            </a:pPr>
            <a:endParaRPr lang="fi-FI" b="0" dirty="0" smtClean="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dirty="0"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5</a:t>
            </a:fld>
            <a:endParaRPr lang="fi-FI" dirty="0"/>
          </a:p>
        </p:txBody>
      </p:sp>
    </p:spTree>
    <p:extLst>
      <p:ext uri="{BB962C8B-B14F-4D97-AF65-F5344CB8AC3E}">
        <p14:creationId xmlns:p14="http://schemas.microsoft.com/office/powerpoint/2010/main" val="1396685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3568" y="188640"/>
            <a:ext cx="7776000" cy="940966"/>
          </a:xfrm>
        </p:spPr>
        <p:txBody>
          <a:bodyPr vert="horz" lIns="0" tIns="0" rIns="0" bIns="0" rtlCol="0" anchor="b" anchorCtr="0">
            <a:normAutofit/>
          </a:bodyPr>
          <a:lstStyle/>
          <a:p>
            <a:pPr algn="ctr"/>
            <a:r>
              <a:rPr lang="fi-FI" dirty="0" smtClean="0"/>
              <a:t>Taustaa </a:t>
            </a:r>
            <a:endParaRPr lang="fi-FI" dirty="0"/>
          </a:p>
        </p:txBody>
      </p:sp>
      <p:sp>
        <p:nvSpPr>
          <p:cNvPr id="3" name="Sisällön paikkamerkki 2"/>
          <p:cNvSpPr>
            <a:spLocks noGrp="1"/>
          </p:cNvSpPr>
          <p:nvPr>
            <p:ph sz="quarter" idx="13"/>
          </p:nvPr>
        </p:nvSpPr>
        <p:spPr>
          <a:xfrm>
            <a:off x="684213" y="1268760"/>
            <a:ext cx="7775575" cy="4536504"/>
          </a:xfrm>
        </p:spPr>
        <p:txBody>
          <a:bodyPr vert="horz" lIns="0" tIns="0" rIns="0" bIns="0" rtlCol="0">
            <a:normAutofit/>
          </a:bodyPr>
          <a:lstStyle/>
          <a:p>
            <a:r>
              <a:rPr lang="fi-FI" b="0" dirty="0" smtClean="0"/>
              <a:t>Yhtiöittäminen ja liiketoiminnan siirto esitetään tehtäväksi kahdessa vaiheessa, jotta aloittavan yhtiön hallitus voi käynnistää toimitusjohtajan rekrytoinnin ajoissa sekä aloittaa liiketoiminnan suunnittelun ennen liiketoiminnan luovutusta. </a:t>
            </a:r>
          </a:p>
          <a:p>
            <a:r>
              <a:rPr lang="fi-FI" b="0" dirty="0" smtClean="0"/>
              <a:t>Yhtiöittäminen toteutetaan samanaikaisesti kaupunginteatterin korjausaikataulun kanssa  				</a:t>
            </a:r>
            <a:r>
              <a:rPr lang="fi-FI" dirty="0" smtClean="0"/>
              <a:t>kaupunginteatterin kokonaisuudistus</a:t>
            </a:r>
          </a:p>
          <a:p>
            <a:r>
              <a:rPr lang="fi-FI" b="0" dirty="0" smtClean="0"/>
              <a:t>Liiketoiminnan luovutukseen liittyvät asiakirjat kuten</a:t>
            </a:r>
          </a:p>
          <a:p>
            <a:pPr lvl="1"/>
            <a:r>
              <a:rPr lang="fi-FI" dirty="0" smtClean="0"/>
              <a:t>Taloudellinen mallinnus ja liiketoimintasuunnitelma</a:t>
            </a:r>
          </a:p>
          <a:p>
            <a:pPr lvl="1"/>
            <a:r>
              <a:rPr lang="fi-FI" b="0" dirty="0" smtClean="0"/>
              <a:t>Kauppakirjat </a:t>
            </a:r>
          </a:p>
          <a:p>
            <a:pPr lvl="1"/>
            <a:r>
              <a:rPr lang="fi-FI" dirty="0" smtClean="0"/>
              <a:t>Velkakirjat</a:t>
            </a:r>
          </a:p>
          <a:p>
            <a:pPr lvl="1"/>
            <a:r>
              <a:rPr lang="fi-FI" b="0" dirty="0" smtClean="0"/>
              <a:t>Henkilöstösopimukset </a:t>
            </a:r>
          </a:p>
          <a:p>
            <a:pPr marL="457200" lvl="1" indent="0">
              <a:buNone/>
            </a:pPr>
            <a:r>
              <a:rPr lang="fi-FI" b="0" dirty="0" smtClean="0"/>
              <a:t>Valmistellaan II-vaiheessa yhtiöittämisen jälkeen</a:t>
            </a:r>
          </a:p>
          <a:p>
            <a:pPr marL="0" indent="0">
              <a:buNone/>
            </a:pPr>
            <a:endParaRPr lang="fi-FI" b="0" dirty="0"/>
          </a:p>
          <a:p>
            <a:pPr marL="0" indent="0">
              <a:buNone/>
            </a:pPr>
            <a:endParaRPr lang="fi-FI" b="0" dirty="0" smtClean="0"/>
          </a:p>
          <a:p>
            <a:pPr lvl="1"/>
            <a:endParaRPr lang="fi-FI" b="0" dirty="0" smtClean="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dirty="0"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6</a:t>
            </a:fld>
            <a:endParaRPr lang="fi-FI" dirty="0"/>
          </a:p>
        </p:txBody>
      </p:sp>
      <p:sp>
        <p:nvSpPr>
          <p:cNvPr id="7" name="Nuoli oikealle 6"/>
          <p:cNvSpPr/>
          <p:nvPr/>
        </p:nvSpPr>
        <p:spPr>
          <a:xfrm>
            <a:off x="4139952" y="2832661"/>
            <a:ext cx="2376264" cy="216024"/>
          </a:xfrm>
          <a:prstGeom prst="rightArrow">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Tree>
    <p:extLst>
      <p:ext uri="{BB962C8B-B14F-4D97-AF65-F5344CB8AC3E}">
        <p14:creationId xmlns:p14="http://schemas.microsoft.com/office/powerpoint/2010/main" val="696644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sz="quarter" idx="13"/>
          </p:nvPr>
        </p:nvSpPr>
        <p:spPr>
          <a:xfrm>
            <a:off x="684213" y="1557338"/>
            <a:ext cx="7775575" cy="3167806"/>
          </a:xfrm>
        </p:spPr>
        <p:txBody>
          <a:bodyPr>
            <a:normAutofit/>
          </a:bodyPr>
          <a:lstStyle/>
          <a:p>
            <a:r>
              <a:rPr lang="fi-FI" sz="2400" dirty="0"/>
              <a:t>A</a:t>
            </a:r>
            <a:r>
              <a:rPr lang="fi-FI" sz="2400" dirty="0" smtClean="0"/>
              <a:t>ikataulu</a:t>
            </a:r>
          </a:p>
          <a:p>
            <a:r>
              <a:rPr lang="fi-FI" sz="2400" dirty="0">
                <a:solidFill>
                  <a:schemeClr val="bg2">
                    <a:lumMod val="90000"/>
                  </a:schemeClr>
                </a:solidFill>
              </a:rPr>
              <a:t>Y</a:t>
            </a:r>
            <a:r>
              <a:rPr lang="fi-FI" sz="2400" dirty="0" smtClean="0">
                <a:solidFill>
                  <a:schemeClr val="bg2">
                    <a:lumMod val="90000"/>
                  </a:schemeClr>
                </a:solidFill>
              </a:rPr>
              <a:t>htiöjärjestys</a:t>
            </a:r>
          </a:p>
          <a:p>
            <a:r>
              <a:rPr lang="fi-FI" sz="2400" dirty="0" smtClean="0">
                <a:solidFill>
                  <a:schemeClr val="bg2">
                    <a:lumMod val="90000"/>
                  </a:schemeClr>
                </a:solidFill>
              </a:rPr>
              <a:t>Rahoitusmalli</a:t>
            </a:r>
          </a:p>
          <a:p>
            <a:r>
              <a:rPr lang="fi-FI" sz="2400" dirty="0" smtClean="0">
                <a:solidFill>
                  <a:schemeClr val="bg2">
                    <a:lumMod val="90000"/>
                  </a:schemeClr>
                </a:solidFill>
              </a:rPr>
              <a:t>Valtionosuudet</a:t>
            </a:r>
          </a:p>
          <a:p>
            <a:r>
              <a:rPr lang="fi-FI" sz="2400" dirty="0" smtClean="0">
                <a:solidFill>
                  <a:schemeClr val="bg2">
                    <a:lumMod val="90000"/>
                  </a:schemeClr>
                </a:solidFill>
              </a:rPr>
              <a:t>Omistajapoliittinen linjaus</a:t>
            </a:r>
          </a:p>
          <a:p>
            <a:r>
              <a:rPr lang="fi-FI" sz="2400" dirty="0" smtClean="0">
                <a:solidFill>
                  <a:schemeClr val="bg2">
                    <a:lumMod val="90000"/>
                  </a:schemeClr>
                </a:solidFill>
              </a:rPr>
              <a:t>Ohjausmallin päälinjat</a:t>
            </a:r>
          </a:p>
          <a:p>
            <a:r>
              <a:rPr lang="fi-FI" sz="2400" dirty="0" smtClean="0">
                <a:solidFill>
                  <a:schemeClr val="bg2">
                    <a:lumMod val="90000"/>
                  </a:schemeClr>
                </a:solidFill>
              </a:rPr>
              <a:t>Jatkotoimenpiteet</a:t>
            </a:r>
          </a:p>
          <a:p>
            <a:endParaRPr lang="fi-FI" sz="2400" dirty="0" smtClean="0">
              <a:solidFill>
                <a:schemeClr val="bg2">
                  <a:lumMod val="90000"/>
                </a:schemeClr>
              </a:solidFill>
            </a:endParaRPr>
          </a:p>
          <a:p>
            <a:endParaRPr lang="fi-FI" sz="2400" dirty="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dirty="0"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7</a:t>
            </a:fld>
            <a:endParaRPr lang="fi-FI" dirty="0"/>
          </a:p>
        </p:txBody>
      </p:sp>
    </p:spTree>
    <p:extLst>
      <p:ext uri="{BB962C8B-B14F-4D97-AF65-F5344CB8AC3E}">
        <p14:creationId xmlns:p14="http://schemas.microsoft.com/office/powerpoint/2010/main" val="1193881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4000" y="476672"/>
            <a:ext cx="7776000" cy="940966"/>
          </a:xfrm>
        </p:spPr>
        <p:txBody>
          <a:bodyPr vert="horz" lIns="0" tIns="0" rIns="0" bIns="0" rtlCol="0" anchor="b" anchorCtr="0">
            <a:normAutofit/>
          </a:bodyPr>
          <a:lstStyle/>
          <a:p>
            <a:pPr algn="ctr"/>
            <a:r>
              <a:rPr lang="fi-FI" dirty="0" smtClean="0"/>
              <a:t>Aikataulu </a:t>
            </a:r>
            <a:endParaRPr lang="fi-FI" dirty="0"/>
          </a:p>
        </p:txBody>
      </p:sp>
      <p:sp>
        <p:nvSpPr>
          <p:cNvPr id="3" name="Sisällön paikkamerkki 2"/>
          <p:cNvSpPr>
            <a:spLocks noGrp="1"/>
          </p:cNvSpPr>
          <p:nvPr>
            <p:ph sz="quarter" idx="13"/>
          </p:nvPr>
        </p:nvSpPr>
        <p:spPr>
          <a:xfrm>
            <a:off x="684213" y="1557338"/>
            <a:ext cx="7775575" cy="3959894"/>
          </a:xfrm>
        </p:spPr>
        <p:txBody>
          <a:bodyPr vert="horz" lIns="0" tIns="0" rIns="0" bIns="0" rtlCol="0">
            <a:normAutofit/>
          </a:bodyPr>
          <a:lstStyle/>
          <a:p>
            <a:r>
              <a:rPr lang="fi-FI" sz="1600" dirty="0"/>
              <a:t>04-06/2012, perustamisen valmistelu </a:t>
            </a:r>
          </a:p>
          <a:p>
            <a:pPr lvl="1"/>
            <a:r>
              <a:rPr lang="fi-FI" sz="1600" dirty="0"/>
              <a:t>Yhtiöjärjestys</a:t>
            </a:r>
          </a:p>
          <a:p>
            <a:pPr lvl="1"/>
            <a:r>
              <a:rPr lang="fi-FI" sz="1600" dirty="0"/>
              <a:t>Perustamisasiakirjat </a:t>
            </a:r>
          </a:p>
          <a:p>
            <a:pPr lvl="1"/>
            <a:r>
              <a:rPr lang="fi-FI" sz="1600" dirty="0"/>
              <a:t>Pääomistuksen tarve ajalle 08/12- 01/14 </a:t>
            </a:r>
          </a:p>
          <a:p>
            <a:r>
              <a:rPr lang="fi-FI" sz="1600" dirty="0"/>
              <a:t>06/12 valtuusto </a:t>
            </a:r>
          </a:p>
          <a:p>
            <a:pPr lvl="1"/>
            <a:r>
              <a:rPr lang="fi-FI" sz="1600" dirty="0"/>
              <a:t>Perustetaan yhtiö</a:t>
            </a:r>
          </a:p>
          <a:p>
            <a:pPr lvl="1"/>
            <a:r>
              <a:rPr lang="fi-FI" sz="1600" dirty="0"/>
              <a:t>Omistajapolitiikan linjaus </a:t>
            </a:r>
          </a:p>
          <a:p>
            <a:r>
              <a:rPr lang="fi-FI" sz="1600" dirty="0"/>
              <a:t>06/12- 02/13 liiketoiminnan luovutuksen valmistelu </a:t>
            </a:r>
          </a:p>
          <a:p>
            <a:r>
              <a:rPr lang="fi-FI" sz="1600" dirty="0"/>
              <a:t>09/2012 yhtiön hallituksen valinta </a:t>
            </a:r>
          </a:p>
          <a:p>
            <a:r>
              <a:rPr lang="fi-FI" sz="1600" dirty="0"/>
              <a:t>10-12/12 </a:t>
            </a:r>
            <a:r>
              <a:rPr lang="fi-FI" sz="1600" dirty="0" err="1"/>
              <a:t>Tj</a:t>
            </a:r>
            <a:r>
              <a:rPr lang="fi-FI" sz="1600" dirty="0"/>
              <a:t> rekrytoinnin valmistelu</a:t>
            </a:r>
          </a:p>
          <a:p>
            <a:r>
              <a:rPr lang="fi-FI" sz="1600" dirty="0"/>
              <a:t>1/13 </a:t>
            </a:r>
            <a:r>
              <a:rPr lang="fi-FI" sz="1600" dirty="0" err="1"/>
              <a:t>Tj</a:t>
            </a:r>
            <a:r>
              <a:rPr lang="fi-FI" sz="1600" dirty="0"/>
              <a:t> rekrytointi, aloitus kun valittu henkilö vapautuu (budjetoitu 1/2013)</a:t>
            </a:r>
          </a:p>
          <a:p>
            <a:r>
              <a:rPr lang="fi-FI" sz="1600" dirty="0"/>
              <a:t>5/13 päätös liiketoiminnan luovutuksesta</a:t>
            </a:r>
          </a:p>
          <a:p>
            <a:r>
              <a:rPr lang="fi-FI" sz="1600" dirty="0"/>
              <a:t>2013 yhtiön hallitus valmistelee ohjelmistoa/liiketoimintaa</a:t>
            </a:r>
          </a:p>
          <a:p>
            <a:r>
              <a:rPr lang="fi-FI" sz="1600" dirty="0"/>
              <a:t>1.1.2014 yhtiö aloittaa toimintansa / </a:t>
            </a:r>
            <a:r>
              <a:rPr lang="fi-FI" sz="1600" dirty="0" err="1"/>
              <a:t>liikeenluovutus</a:t>
            </a:r>
            <a:r>
              <a:rPr lang="fi-FI" sz="1600" dirty="0"/>
              <a:t> /apportti </a:t>
            </a:r>
          </a:p>
          <a:p>
            <a:pPr marL="0" indent="0">
              <a:buNone/>
            </a:pPr>
            <a:endParaRPr lang="fi-FI" b="0" dirty="0" smtClean="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dirty="0"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8</a:t>
            </a:fld>
            <a:endParaRPr lang="fi-FI" dirty="0"/>
          </a:p>
        </p:txBody>
      </p:sp>
    </p:spTree>
    <p:extLst>
      <p:ext uri="{BB962C8B-B14F-4D97-AF65-F5344CB8AC3E}">
        <p14:creationId xmlns:p14="http://schemas.microsoft.com/office/powerpoint/2010/main" val="26092840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orakulmio 6"/>
          <p:cNvSpPr/>
          <p:nvPr/>
        </p:nvSpPr>
        <p:spPr>
          <a:xfrm>
            <a:off x="539552" y="1772716"/>
            <a:ext cx="7920880" cy="1224136"/>
          </a:xfrm>
          <a:prstGeom prst="rect">
            <a:avLst/>
          </a:prstGeom>
          <a:solidFill>
            <a:schemeClr val="accent1">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sp>
        <p:nvSpPr>
          <p:cNvPr id="2" name="Otsikko 1"/>
          <p:cNvSpPr>
            <a:spLocks noGrp="1"/>
          </p:cNvSpPr>
          <p:nvPr>
            <p:ph type="title"/>
          </p:nvPr>
        </p:nvSpPr>
        <p:spPr/>
        <p:txBody>
          <a:bodyPr/>
          <a:lstStyle/>
          <a:p>
            <a:pPr algn="ctr"/>
            <a:r>
              <a:rPr lang="fi-FI" dirty="0" smtClean="0"/>
              <a:t>Kevätkauden aikataulu</a:t>
            </a:r>
            <a:endParaRPr lang="fi-FI" dirty="0"/>
          </a:p>
        </p:txBody>
      </p:sp>
      <p:sp>
        <p:nvSpPr>
          <p:cNvPr id="3" name="Sisällön paikkamerkki 2"/>
          <p:cNvSpPr>
            <a:spLocks noGrp="1"/>
          </p:cNvSpPr>
          <p:nvPr>
            <p:ph sz="quarter" idx="13"/>
          </p:nvPr>
        </p:nvSpPr>
        <p:spPr>
          <a:xfrm>
            <a:off x="684213" y="1484784"/>
            <a:ext cx="7775575" cy="4248472"/>
          </a:xfrm>
        </p:spPr>
        <p:txBody>
          <a:bodyPr>
            <a:normAutofit fontScale="92500" lnSpcReduction="20000"/>
          </a:bodyPr>
          <a:lstStyle/>
          <a:p>
            <a:endParaRPr lang="fi-FI" dirty="0" smtClean="0"/>
          </a:p>
          <a:p>
            <a:pPr lvl="0"/>
            <a:endParaRPr lang="fi-FI" dirty="0" smtClean="0"/>
          </a:p>
          <a:p>
            <a:pPr lvl="0"/>
            <a:r>
              <a:rPr lang="fi-FI" dirty="0" smtClean="0"/>
              <a:t>Kaupungin </a:t>
            </a:r>
            <a:r>
              <a:rPr lang="fi-FI" dirty="0"/>
              <a:t>johtoryhmä 8.5</a:t>
            </a:r>
            <a:r>
              <a:rPr lang="fi-FI" dirty="0" smtClean="0"/>
              <a:t>.</a:t>
            </a:r>
          </a:p>
          <a:p>
            <a:pPr lvl="0"/>
            <a:endParaRPr lang="fi-FI" dirty="0" smtClean="0"/>
          </a:p>
          <a:p>
            <a:pPr lvl="0"/>
            <a:r>
              <a:rPr lang="fi-FI" dirty="0" smtClean="0"/>
              <a:t>Kulttuuritoimen YT-ryhmä 11.5.</a:t>
            </a:r>
            <a:endParaRPr lang="fi-FI" dirty="0"/>
          </a:p>
          <a:p>
            <a:pPr lvl="0"/>
            <a:endParaRPr lang="fi-FI" dirty="0" smtClean="0"/>
          </a:p>
          <a:p>
            <a:pPr lvl="0"/>
            <a:r>
              <a:rPr lang="fi-FI" dirty="0" smtClean="0"/>
              <a:t>Kaupungin yhteistyötoimikunta 22.5</a:t>
            </a:r>
          </a:p>
          <a:p>
            <a:pPr lvl="0"/>
            <a:endParaRPr lang="fi-FI" dirty="0" smtClean="0"/>
          </a:p>
          <a:p>
            <a:pPr lvl="0"/>
            <a:r>
              <a:rPr lang="fi-FI" dirty="0" smtClean="0"/>
              <a:t>Kulttuurilautakunta 23.5.</a:t>
            </a:r>
          </a:p>
          <a:p>
            <a:pPr lvl="0"/>
            <a:endParaRPr lang="fi-FI" dirty="0"/>
          </a:p>
          <a:p>
            <a:pPr lvl="0"/>
            <a:r>
              <a:rPr lang="fi-FI" dirty="0"/>
              <a:t>K</a:t>
            </a:r>
            <a:r>
              <a:rPr lang="fi-FI" dirty="0" smtClean="0"/>
              <a:t>aupunginteatterin </a:t>
            </a:r>
            <a:r>
              <a:rPr lang="fi-FI" dirty="0"/>
              <a:t>henkilökuntakokous 24.5.</a:t>
            </a:r>
          </a:p>
          <a:p>
            <a:pPr lvl="0"/>
            <a:endParaRPr lang="fi-FI" dirty="0"/>
          </a:p>
          <a:p>
            <a:pPr lvl="0"/>
            <a:r>
              <a:rPr lang="fi-FI" dirty="0" smtClean="0"/>
              <a:t>Konsernijaosto </a:t>
            </a:r>
            <a:r>
              <a:rPr lang="fi-FI" dirty="0"/>
              <a:t>28.5. </a:t>
            </a:r>
            <a:endParaRPr lang="fi-FI" dirty="0" smtClean="0"/>
          </a:p>
          <a:p>
            <a:pPr marL="0" lvl="0" indent="0">
              <a:buNone/>
            </a:pPr>
            <a:endParaRPr lang="fi-FI" dirty="0" smtClean="0"/>
          </a:p>
          <a:p>
            <a:pPr lvl="0"/>
            <a:r>
              <a:rPr lang="fi-FI" dirty="0" smtClean="0"/>
              <a:t>Kaupunginhallitus 4.6. /11.6.</a:t>
            </a:r>
            <a:endParaRPr lang="fi-FI" dirty="0"/>
          </a:p>
          <a:p>
            <a:pPr lvl="0"/>
            <a:endParaRPr lang="fi-FI" dirty="0"/>
          </a:p>
          <a:p>
            <a:pPr lvl="0"/>
            <a:r>
              <a:rPr lang="fi-FI" dirty="0" smtClean="0"/>
              <a:t>Valtuusto </a:t>
            </a:r>
            <a:r>
              <a:rPr lang="fi-FI" dirty="0"/>
              <a:t>18.6.</a:t>
            </a:r>
          </a:p>
          <a:p>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8.6.2012</a:t>
            </a:fld>
            <a:endParaRPr lang="fi-FI" dirty="0"/>
          </a:p>
        </p:txBody>
      </p:sp>
      <p:sp>
        <p:nvSpPr>
          <p:cNvPr id="5" name="Alatunnisteen paikkamerkki 4"/>
          <p:cNvSpPr>
            <a:spLocks noGrp="1"/>
          </p:cNvSpPr>
          <p:nvPr>
            <p:ph type="ftr" sz="quarter" idx="15"/>
          </p:nvPr>
        </p:nvSpPr>
        <p:spPr/>
        <p:txBody>
          <a:bodyPr/>
          <a:lstStyle/>
          <a:p>
            <a:r>
              <a:rPr lang="fi-FI" smtClean="0"/>
              <a:t>Esittäjän nimi</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9</a:t>
            </a:fld>
            <a:endParaRPr lang="fi-FI" dirty="0"/>
          </a:p>
        </p:txBody>
      </p:sp>
    </p:spTree>
    <p:extLst>
      <p:ext uri="{BB962C8B-B14F-4D97-AF65-F5344CB8AC3E}">
        <p14:creationId xmlns:p14="http://schemas.microsoft.com/office/powerpoint/2010/main" val="613561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turku2012pohja">
  <a:themeElements>
    <a:clrScheme name="Mukautettu 1">
      <a:dk1>
        <a:sysClr val="windowText" lastClr="000000"/>
      </a:dk1>
      <a:lt1>
        <a:sysClr val="window" lastClr="FFFFFF"/>
      </a:lt1>
      <a:dk2>
        <a:srgbClr val="00468B"/>
      </a:dk2>
      <a:lt2>
        <a:srgbClr val="EEECE1"/>
      </a:lt2>
      <a:accent1>
        <a:srgbClr val="00468B"/>
      </a:accent1>
      <a:accent2>
        <a:srgbClr val="FFB92F"/>
      </a:accent2>
      <a:accent3>
        <a:srgbClr val="B61130"/>
      </a:accent3>
      <a:accent4>
        <a:srgbClr val="FC670D"/>
      </a:accent4>
      <a:accent5>
        <a:srgbClr val="32AACD"/>
      </a:accent5>
      <a:accent6>
        <a:srgbClr val="808080"/>
      </a:accent6>
      <a:hlink>
        <a:srgbClr val="00367A"/>
      </a:hlink>
      <a:folHlink>
        <a:srgbClr val="32AACD"/>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documentManagement>
    <TudoDocAgingDate xmlns="http://schemas.microsoft.com/sharepoint/v3" xsi:nil="true"/>
    <TudoAgendaMemoMinutesType xmlns="http://schemas.microsoft.com/sharepoint/v3">Liite</TudoAgendaMemoMinutesType>
    <TudoDecisionMeetingDate xmlns="http://schemas.microsoft.com/sharepoint/v3">2012-05-02T21:00:00+00:00</TudoDecisionMeetingDate>
    <TudoKey xmlns="http://schemas.microsoft.com/sharepoint/v3" xsi:nil="true"/>
    <TudoStatus xmlns="http://schemas.microsoft.com/sharepoint/v3">Valmis</TudoStatus>
    <TudoBranch xmlns="http://schemas.microsoft.com/sharepoint/v3" xsi:nil="true"/>
    <Comments xmlns="http://schemas.microsoft.com/sharepoint/v3" xsi:nil="true"/>
    <TudoStorageTime10Year xmlns="http://schemas.microsoft.com/sharepoint/v3">Toistaiseksi</TudoStorageTime10Year>
    <_dlc_ExpireDate xmlns="ae1aba38-b555-436c-a48f-8b0897b67b49" xsi:nil="true"/>
    <_dlc_ExpireDateSaved xmlns="ae1aba38-b555-436c-a48f-8b0897b67b4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PolicyDirtyBag xmlns="microsoft.office.server.policy.changes">
  <Microsoft.Office.RecordsManagement.PolicyFeatures.Expiration xmlns="" op="Change"/>
</PolicyDirtyBag>
</file>

<file path=customXml/item4.xml><?xml version="1.0" encoding="utf-8"?>
<ct:contentTypeSchema xmlns:ct="http://schemas.microsoft.com/office/2006/metadata/contentType" xmlns:ma="http://schemas.microsoft.com/office/2006/metadata/properties/metaAttributes" ct:_="" ma:_="" ma:contentTypeName="Esityslistat, muistiot ja pöytäkirjat" ma:contentTypeID="0x0101002AFACC298AF947A5ADCFAA7F6CE41CB80500160B98C347E2424F817C364B5DC84323" ma:contentTypeVersion="11" ma:contentTypeDescription="" ma:contentTypeScope="" ma:versionID="889e47835a0a582790cf3ab1f54a1261">
  <xsd:schema xmlns:xsd="http://www.w3.org/2001/XMLSchema" xmlns:p="http://schemas.microsoft.com/office/2006/metadata/properties" xmlns:ns1="http://schemas.microsoft.com/sharepoint/v3" xmlns:ns2="ae1aba38-b555-436c-a48f-8b0897b67b49" targetNamespace="http://schemas.microsoft.com/office/2006/metadata/properties" ma:root="true" ma:fieldsID="bda057443aa8393fee242aa08adf255c" ns1:_="" ns2:_="">
    <xsd:import namespace="http://schemas.microsoft.com/sharepoint/v3"/>
    <xsd:import namespace="ae1aba38-b555-436c-a48f-8b0897b67b49"/>
    <xsd:element name="properties">
      <xsd:complexType>
        <xsd:sequence>
          <xsd:element name="documentManagement">
            <xsd:complexType>
              <xsd:all>
                <xsd:element ref="ns1:Comments" minOccurs="0"/>
                <xsd:element ref="ns1:TudoStorageTime10Year"/>
                <xsd:element ref="ns1:TudoDocAgingDate" minOccurs="0"/>
                <xsd:element ref="ns1:TudoKey" minOccurs="0"/>
                <xsd:element ref="ns1:TudoBranch" minOccurs="0"/>
                <xsd:element ref="ns1:TudoAgendaMemoMinutesType"/>
                <xsd:element ref="ns1:TudoDecisionMeetingDate"/>
                <xsd:element ref="ns1:TudoStatus" minOccurs="0"/>
                <xsd:element ref="ns2:_dlc_Exempt" minOccurs="0"/>
                <xsd:element ref="ns2:_dlc_ExpireDateSaved" minOccurs="0"/>
                <xsd:element ref="ns2:_dlc_Expire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Comments" ma:index="7" nillable="true" ma:displayName="Kuvaus" ma:internalName="Comments">
      <xsd:simpleType>
        <xsd:restriction base="dms:Note"/>
      </xsd:simpleType>
    </xsd:element>
    <xsd:element name="TudoStorageTime10Year" ma:index="9" ma:displayName="Säilytysaika" ma:description="Säilytysaika määrittää koska kohde poistetaan." ma:format="Dropdown" ma:internalName="TudoStorageTime10Year">
      <xsd:simpleType>
        <xsd:restriction base="dms:Choice">
          <xsd:enumeration value="Vuosi"/>
          <xsd:enumeration value="5 vuotta"/>
          <xsd:enumeration value="Toistaiseksi"/>
        </xsd:restriction>
      </xsd:simpleType>
    </xsd:element>
    <xsd:element name="TudoDocAgingDate" ma:index="10" nillable="true" ma:displayName="Vanhenemispäivämäärä" ma:format="DateOnly" ma:internalName="TudoDocAgingDate" ma:readOnly="false">
      <xsd:simpleType>
        <xsd:restriction base="dms:DateTime"/>
      </xsd:simpleType>
    </xsd:element>
    <xsd:element name="TudoKey" ma:index="11" nillable="true" ma:displayName="Tunnus" ma:description="Kohteen tunnus." ma:internalName="TudoKey" ma:readOnly="false">
      <xsd:simpleType>
        <xsd:restriction base="dms:Text"/>
      </xsd:simpleType>
    </xsd:element>
    <xsd:element name="TudoBranch" ma:index="12" nillable="true" ma:displayName="Toimiala" ma:default="" ma:format="Dropdown" ma:internalName="TudoBranch">
      <xsd:simpleType>
        <xsd:restriction base="dms:Choice">
          <xsd:enumeration value="Jätteenpolttoliikelaitos"/>
          <xsd:enumeration value="Kaupunginorkesteri"/>
          <xsd:enumeration value="Kaupunginteatteri"/>
          <xsd:enumeration value="Keskushallinto"/>
          <xsd:enumeration value="Kiinteistöliikelaitos"/>
          <xsd:enumeration value="Kiinteistöpalveluliikelaitos"/>
          <xsd:enumeration value="Kirjasto"/>
          <xsd:enumeration value="Kunnallistekniikkaliikelaitos"/>
          <xsd:enumeration value="Liikuntapalvelukeskus"/>
          <xsd:enumeration value="Museokeskus"/>
          <xsd:enumeration value="Nuorisoasiainkeskus"/>
          <xsd:enumeration value="Opetustoimi"/>
          <xsd:enumeration value="Satamaliikelaitos"/>
          <xsd:enumeration value="Sosiaali- ja terveystoimi"/>
          <xsd:enumeration value="Talotoimiliikelaitos"/>
          <xsd:enumeration value="Turun Ammatti-instituutti"/>
          <xsd:enumeration value="Turun Ammattikorkeakoulu"/>
          <xsd:enumeration value="Turun Seudun Kehittämiskeskus"/>
          <xsd:enumeration value="Varsinais-Suomen aluepelastuslaitos"/>
          <xsd:enumeration value="Vesiliikelaitos"/>
          <xsd:enumeration value="Viherliikelaitos"/>
          <xsd:enumeration value="YKV, asemakaavatsto"/>
          <xsd:enumeration value="YKV, joukkoliikennetsto"/>
          <xsd:enumeration value="YKV, rakennusvalvontatsto"/>
          <xsd:enumeration value="YKV, suunnittelutsto"/>
          <xsd:enumeration value="YKV, yleiskaavattsto"/>
          <xsd:enumeration value="YKV, ympäristönsuojelutsto"/>
        </xsd:restriction>
      </xsd:simpleType>
    </xsd:element>
    <xsd:element name="TudoAgendaMemoMinutesType" ma:index="13" ma:displayName="Esityslistan, muistion tai pöytäkirjan tyyppi" ma:default="Asia- ja esityslista" ma:description="Valitse mitä tyyppiä kohde on." ma:format="Dropdown" ma:internalName="TudoAgendaMemoMinutesType">
      <xsd:simpleType>
        <xsd:restriction base="dms:Choice">
          <xsd:enumeration value="Asia- ja esityslista"/>
          <xsd:enumeration value="Kokousmuistio"/>
          <xsd:enumeration value="Liite"/>
          <xsd:enumeration value="Pöytäkirja"/>
          <xsd:enumeration value="Päätöspöytäkirja"/>
        </xsd:restriction>
      </xsd:simpleType>
    </xsd:element>
    <xsd:element name="TudoDecisionMeetingDate" ma:index="14" ma:displayName="Päätös/kokouspäivämäärä" ma:format="DateOnly" ma:internalName="TudoDecisionMeetingDate">
      <xsd:simpleType>
        <xsd:restriction base="dms:DateTime"/>
      </xsd:simpleType>
    </xsd:element>
    <xsd:element name="TudoStatus" ma:index="15" nillable="true" ma:displayName="Tila" ma:default="" ma:description="Kohteen tila." ma:internalName="TudoStatus">
      <xsd:simpleType>
        <xsd:restriction base="dms:Choice">
          <xsd:enumeration value=""/>
          <xsd:enumeration value="Keskeneräinen"/>
          <xsd:enumeration value="Valmis"/>
          <xsd:enumeration value="Hyväksytty"/>
        </xsd:restriction>
      </xsd:simpleType>
    </xsd:element>
  </xsd:schema>
  <xsd:schema xmlns:xsd="http://www.w3.org/2001/XMLSchema" xmlns:dms="http://schemas.microsoft.com/office/2006/documentManagement/types" targetNamespace="ae1aba38-b555-436c-a48f-8b0897b67b49" elementFormDefault="qualified">
    <xsd:import namespace="http://schemas.microsoft.com/office/2006/documentManagement/types"/>
    <xsd:element name="_dlc_Exempt" ma:index="16" nillable="true" ma:displayName="Vapauta käytännöstä" ma:description="" ma:hidden="true" ma:internalName="_dlc_Exempt" ma:readOnly="true">
      <xsd:simpleType>
        <xsd:restriction base="dms:Unknown"/>
      </xsd:simpleType>
    </xsd:element>
    <xsd:element name="_dlc_ExpireDateSaved" ma:index="17" nillable="true" ma:displayName="Alkuperäinen vanhenemispäivämäärä" ma:description="" ma:hidden="true" ma:internalName="_dlc_ExpireDateSaved" ma:readOnly="true">
      <xsd:simpleType>
        <xsd:restriction base="dms:DateTime"/>
      </xsd:simpleType>
    </xsd:element>
    <xsd:element name="_dlc_ExpireDate" ma:index="18" nillable="true" ma:displayName="Vanhenemispäivämäärä" ma:description="" ma:hidden="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2"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5.xml><?xml version="1.0" encoding="utf-8"?>
<?mso-contentType ?>
<p:Policy xmlns:p="office.server.policy" id="" local="true">
  <p:Name>Esityslistat, muistiot ja pöytäkirjat</p:Name>
  <p:Description/>
  <p:Statement/>
  <p:PolicyItems>
    <p:PolicyItem featureId="Microsoft.Office.RecordsManagement.PolicyFeatures.Expiration">
      <p:Name>Vanheneminen</p:Name>
      <p:Description>Sisällön automaattinen ajoitus käsittelyä varten ja määräpäivän saavuttaneen sisällön vanheneminen.</p:Description>
      <p:CustomData>
        <data>
          <formula id="Microsoft.Office.RecordsManagement.PolicyFeatures.Expiration.Formula.BuiltIn">
            <number>0</number>
            <property>TudoDocAgingDate</property>
            <period>years</period>
          </formula>
          <action type="workflow" id="1b7d266b-83f6-4ddc-9da7-be9d619b1c13"/>
        </data>
      </p:CustomData>
    </p:PolicyItem>
  </p:PolicyItems>
</p:Policy>
</file>

<file path=customXml/itemProps1.xml><?xml version="1.0" encoding="utf-8"?>
<ds:datastoreItem xmlns:ds="http://schemas.openxmlformats.org/officeDocument/2006/customXml" ds:itemID="{8A79E9EA-3D81-4395-8784-94303D6D9DDA}">
  <ds:schemaRefs>
    <ds:schemaRef ds:uri="ae1aba38-b555-436c-a48f-8b0897b67b49"/>
    <ds:schemaRef ds:uri="http://schemas.microsoft.com/office/2006/metadata/properties"/>
    <ds:schemaRef ds:uri="http://www.w3.org/XML/1998/namespace"/>
    <ds:schemaRef ds:uri="http://purl.org/dc/dcmitype/"/>
    <ds:schemaRef ds:uri="http://schemas.openxmlformats.org/package/2006/metadata/core-properties"/>
    <ds:schemaRef ds:uri="http://purl.org/dc/terms/"/>
    <ds:schemaRef ds:uri="http://schemas.microsoft.com/office/2006/documentManagement/types"/>
    <ds:schemaRef ds:uri="http://purl.org/dc/elements/1.1/"/>
    <ds:schemaRef ds:uri="http://schemas.microsoft.com/sharepoint/v3"/>
  </ds:schemaRefs>
</ds:datastoreItem>
</file>

<file path=customXml/itemProps2.xml><?xml version="1.0" encoding="utf-8"?>
<ds:datastoreItem xmlns:ds="http://schemas.openxmlformats.org/officeDocument/2006/customXml" ds:itemID="{E40867A6-B69B-48B4-9346-24EE5D8E3BF4}">
  <ds:schemaRefs>
    <ds:schemaRef ds:uri="http://schemas.microsoft.com/sharepoint/v3/contenttype/forms"/>
  </ds:schemaRefs>
</ds:datastoreItem>
</file>

<file path=customXml/itemProps3.xml><?xml version="1.0" encoding="utf-8"?>
<ds:datastoreItem xmlns:ds="http://schemas.openxmlformats.org/officeDocument/2006/customXml" ds:itemID="{B0BC8830-5C56-492E-9B02-77AF3A74D917}">
  <ds:schemaRefs>
    <ds:schemaRef ds:uri="microsoft.office.server.policy.changes"/>
    <ds:schemaRef ds:uri=""/>
  </ds:schemaRefs>
</ds:datastoreItem>
</file>

<file path=customXml/itemProps4.xml><?xml version="1.0" encoding="utf-8"?>
<ds:datastoreItem xmlns:ds="http://schemas.openxmlformats.org/officeDocument/2006/customXml" ds:itemID="{F4287938-A19E-4D28-8A81-F0D9A8244C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e1aba38-b555-436c-a48f-8b0897b67b49"/>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5.xml><?xml version="1.0" encoding="utf-8"?>
<ds:datastoreItem xmlns:ds="http://schemas.openxmlformats.org/officeDocument/2006/customXml" ds:itemID="{C13BA59A-E16C-49FF-BFDB-47425846ACC4}">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emplate>turku2012pohja</Template>
  <TotalTime>2217</TotalTime>
  <Words>733</Words>
  <Application>Microsoft Office PowerPoint</Application>
  <PresentationFormat>Näytössä katseltava diaesitys (4:3)</PresentationFormat>
  <Paragraphs>360</Paragraphs>
  <Slides>25</Slides>
  <Notes>1</Notes>
  <HiddenSlides>0</HiddenSlides>
  <MMClips>0</MMClips>
  <ScaleCrop>false</ScaleCrop>
  <HeadingPairs>
    <vt:vector size="6" baseType="variant">
      <vt:variant>
        <vt:lpstr>Teema</vt:lpstr>
      </vt:variant>
      <vt:variant>
        <vt:i4>1</vt:i4>
      </vt:variant>
      <vt:variant>
        <vt:lpstr>Upotetut OLE-palvelimet</vt:lpstr>
      </vt:variant>
      <vt:variant>
        <vt:i4>1</vt:i4>
      </vt:variant>
      <vt:variant>
        <vt:lpstr>Dian otsikot</vt:lpstr>
      </vt:variant>
      <vt:variant>
        <vt:i4>25</vt:i4>
      </vt:variant>
    </vt:vector>
  </HeadingPairs>
  <TitlesOfParts>
    <vt:vector size="27" baseType="lpstr">
      <vt:lpstr>turku2012pohja</vt:lpstr>
      <vt:lpstr>Laskentataulukko</vt:lpstr>
      <vt:lpstr>Turun Kaupunginteatterin yhtiöittäminen</vt:lpstr>
      <vt:lpstr>Taustaa </vt:lpstr>
      <vt:lpstr>Taustaa </vt:lpstr>
      <vt:lpstr>Taustaa </vt:lpstr>
      <vt:lpstr>Taustaa </vt:lpstr>
      <vt:lpstr>Taustaa </vt:lpstr>
      <vt:lpstr>PowerPoint-esitys</vt:lpstr>
      <vt:lpstr>Aikataulu </vt:lpstr>
      <vt:lpstr>Kevätkauden aikataulu</vt:lpstr>
      <vt:lpstr>Aikataulu</vt:lpstr>
      <vt:lpstr>PowerPoint-esitys</vt:lpstr>
      <vt:lpstr>Yhtiöjärjestys</vt:lpstr>
      <vt:lpstr>Yhtiöjärjestys</vt:lpstr>
      <vt:lpstr>PowerPoint-esitys</vt:lpstr>
      <vt:lpstr>Rahoitusmalli</vt:lpstr>
      <vt:lpstr>Rahoitusmalli</vt:lpstr>
      <vt:lpstr>PowerPoint-esitys</vt:lpstr>
      <vt:lpstr>Valtionosuudet</vt:lpstr>
      <vt:lpstr>PowerPoint-esitys</vt:lpstr>
      <vt:lpstr>Omistajapoliittinen linjaus</vt:lpstr>
      <vt:lpstr>PowerPoint-esitys</vt:lpstr>
      <vt:lpstr>Ohjausmallin päälinjat</vt:lpstr>
      <vt:lpstr>PowerPoint-esitys</vt:lpstr>
      <vt:lpstr>PowerPoint-esitys</vt:lpstr>
      <vt:lpstr>Henkilöstösopimus osana liikkeen luovutusta </vt:lpstr>
    </vt:vector>
  </TitlesOfParts>
  <Company>Turun kaupunki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Palvelusetelihankkeet seuraavat tehtävät IT toiminnan näkökulmasta</dc:title>
  <dc:creator>Malmivirta Juha</dc:creator>
  <cp:lastModifiedBy>Mäkinen Anne</cp:lastModifiedBy>
  <cp:revision>297</cp:revision>
  <cp:lastPrinted>2012-01-23T13:05:33Z</cp:lastPrinted>
  <dcterms:created xsi:type="dcterms:W3CDTF">2012-03-06T13:23:56Z</dcterms:created>
  <dcterms:modified xsi:type="dcterms:W3CDTF">2012-06-08T10:08:49Z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0x0101002AFACC298AF947A5ADCFAA7F6CE41CB80500160B98C347E2424F817C364B5DC84323</vt:lpwstr>
  </property>
  <property fmtid="{D5CDD505-2E9C-101B-9397-08002B2CF9AE}" pid="3" name="TudoStorageTime1Year">
    <vt:lpwstr/>
  </property>
  <property fmtid="{D5CDD505-2E9C-101B-9397-08002B2CF9AE}" pid="4" name="TudoStatisticsType">
    <vt:lpwstr/>
  </property>
  <property fmtid="{D5CDD505-2E9C-101B-9397-08002B2CF9AE}" pid="5" name="Order">
    <vt:r8>1900</vt:r8>
  </property>
  <property fmtid="{D5CDD505-2E9C-101B-9397-08002B2CF9AE}" pid="6" name="Language">
    <vt:lpwstr/>
  </property>
  <property fmtid="{D5CDD505-2E9C-101B-9397-08002B2CF9AE}" pid="7" name="TudoPublicationType">
    <vt:lpwstr/>
  </property>
  <property fmtid="{D5CDD505-2E9C-101B-9397-08002B2CF9AE}" pid="8" name="TudoMapType">
    <vt:lpwstr/>
  </property>
  <property fmtid="{D5CDD505-2E9C-101B-9397-08002B2CF9AE}" pid="9" name="TudoDrawingType">
    <vt:lpwstr/>
  </property>
  <property fmtid="{D5CDD505-2E9C-101B-9397-08002B2CF9AE}" pid="10" name="xd_ProgID">
    <vt:lpwstr/>
  </property>
  <property fmtid="{D5CDD505-2E9C-101B-9397-08002B2CF9AE}" pid="11" name="TudoStorageTimePermanent">
    <vt:lpwstr/>
  </property>
  <property fmtid="{D5CDD505-2E9C-101B-9397-08002B2CF9AE}" pid="12" name="TudoLetterType">
    <vt:lpwstr/>
  </property>
  <property fmtid="{D5CDD505-2E9C-101B-9397-08002B2CF9AE}" pid="13" name="_CopySource">
    <vt:lpwstr>http://dokumentit.adturku.fi/sektorit/projektit/Tyotilat/kaupunginteatteri/Kokousaineisto/Teatterin yhtiöittäminen JR.pptx</vt:lpwstr>
  </property>
  <property fmtid="{D5CDD505-2E9C-101B-9397-08002B2CF9AE}" pid="14" name="TudoImageAudioType">
    <vt:lpwstr/>
  </property>
  <property fmtid="{D5CDD505-2E9C-101B-9397-08002B2CF9AE}" pid="15" name="TudoDesignBranch">
    <vt:lpwstr/>
  </property>
  <property fmtid="{D5CDD505-2E9C-101B-9397-08002B2CF9AE}" pid="16" name="TudoContractPartyCity">
    <vt:lpwstr/>
  </property>
  <property fmtid="{D5CDD505-2E9C-101B-9397-08002B2CF9AE}" pid="17" name="_Publisher">
    <vt:lpwstr/>
  </property>
  <property fmtid="{D5CDD505-2E9C-101B-9397-08002B2CF9AE}" pid="18" name="TudoContractType">
    <vt:lpwstr/>
  </property>
  <property fmtid="{D5CDD505-2E9C-101B-9397-08002B2CF9AE}" pid="19" name="TemplateUrl">
    <vt:lpwstr/>
  </property>
  <property fmtid="{D5CDD505-2E9C-101B-9397-08002B2CF9AE}" pid="20" name="TudoAuthor">
    <vt:lpwstr/>
  </property>
  <property fmtid="{D5CDD505-2E9C-101B-9397-08002B2CF9AE}" pid="21" name="TudoTextType">
    <vt:lpwstr/>
  </property>
  <property fmtid="{D5CDD505-2E9C-101B-9397-08002B2CF9AE}" pid="22" name="TudoContractPartyOutsider">
    <vt:lpwstr/>
  </property>
</Properties>
</file>