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7"/>
  </p:notesMasterIdLst>
  <p:sldIdLst>
    <p:sldId id="256" r:id="rId6"/>
    <p:sldId id="383" r:id="rId7"/>
    <p:sldId id="419" r:id="rId8"/>
    <p:sldId id="466" r:id="rId9"/>
    <p:sldId id="467" r:id="rId10"/>
    <p:sldId id="325" r:id="rId11"/>
    <p:sldId id="402" r:id="rId12"/>
    <p:sldId id="425" r:id="rId13"/>
    <p:sldId id="352" r:id="rId14"/>
    <p:sldId id="351" r:id="rId15"/>
    <p:sldId id="350" r:id="rId16"/>
    <p:sldId id="358" r:id="rId17"/>
    <p:sldId id="357" r:id="rId18"/>
    <p:sldId id="399" r:id="rId19"/>
    <p:sldId id="361" r:id="rId20"/>
    <p:sldId id="434" r:id="rId21"/>
    <p:sldId id="377" r:id="rId22"/>
    <p:sldId id="372" r:id="rId23"/>
    <p:sldId id="401" r:id="rId24"/>
    <p:sldId id="469" r:id="rId25"/>
    <p:sldId id="393" r:id="rId26"/>
    <p:sldId id="475" r:id="rId27"/>
    <p:sldId id="474" r:id="rId28"/>
    <p:sldId id="477" r:id="rId29"/>
    <p:sldId id="376" r:id="rId30"/>
    <p:sldId id="471" r:id="rId31"/>
    <p:sldId id="470" r:id="rId32"/>
    <p:sldId id="424" r:id="rId33"/>
    <p:sldId id="380" r:id="rId34"/>
    <p:sldId id="427" r:id="rId35"/>
    <p:sldId id="481" r:id="rId36"/>
    <p:sldId id="378" r:id="rId37"/>
    <p:sldId id="367" r:id="rId38"/>
    <p:sldId id="423" r:id="rId39"/>
    <p:sldId id="414" r:id="rId40"/>
    <p:sldId id="465" r:id="rId41"/>
    <p:sldId id="478" r:id="rId42"/>
    <p:sldId id="479" r:id="rId43"/>
    <p:sldId id="480" r:id="rId44"/>
    <p:sldId id="381" r:id="rId45"/>
    <p:sldId id="405" r:id="rId4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79D37D55-6107-49B8-95FC-C8BEE09C9ACA}">
          <p14:sldIdLst>
            <p14:sldId id="256"/>
            <p14:sldId id="383"/>
            <p14:sldId id="419"/>
            <p14:sldId id="466"/>
            <p14:sldId id="467"/>
            <p14:sldId id="325"/>
            <p14:sldId id="402"/>
            <p14:sldId id="425"/>
            <p14:sldId id="352"/>
            <p14:sldId id="351"/>
            <p14:sldId id="350"/>
            <p14:sldId id="358"/>
            <p14:sldId id="357"/>
            <p14:sldId id="399"/>
            <p14:sldId id="361"/>
            <p14:sldId id="434"/>
            <p14:sldId id="377"/>
            <p14:sldId id="372"/>
            <p14:sldId id="401"/>
            <p14:sldId id="469"/>
            <p14:sldId id="393"/>
            <p14:sldId id="475"/>
            <p14:sldId id="474"/>
            <p14:sldId id="477"/>
            <p14:sldId id="376"/>
            <p14:sldId id="471"/>
            <p14:sldId id="470"/>
            <p14:sldId id="424"/>
            <p14:sldId id="380"/>
            <p14:sldId id="427"/>
            <p14:sldId id="481"/>
            <p14:sldId id="378"/>
            <p14:sldId id="367"/>
            <p14:sldId id="423"/>
            <p14:sldId id="414"/>
            <p14:sldId id="465"/>
            <p14:sldId id="478"/>
            <p14:sldId id="479"/>
            <p14:sldId id="480"/>
            <p14:sldId id="381"/>
            <p14:sldId id="405"/>
          </p14:sldIdLst>
        </p14:section>
        <p14:section name="Nimetön osa" id="{9EC4ED92-B51A-48B0-B3CB-3E264D39781E}">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mava Anna" initials="HA" lastIdx="9" clrIdx="0">
    <p:extLst>
      <p:ext uri="{19B8F6BF-5375-455C-9EA6-DF929625EA0E}">
        <p15:presenceInfo xmlns:p15="http://schemas.microsoft.com/office/powerpoint/2012/main" userId="S::anna.harmava@turku.fi::fdc67b3a-d67d-4106-9dde-51cda26a5c66" providerId="AD"/>
      </p:ext>
    </p:extLst>
  </p:cmAuthor>
  <p:cmAuthor id="2" name="Petäjoki Jaana" initials="PJ" lastIdx="1" clrIdx="1">
    <p:extLst>
      <p:ext uri="{19B8F6BF-5375-455C-9EA6-DF929625EA0E}">
        <p15:presenceInfo xmlns:p15="http://schemas.microsoft.com/office/powerpoint/2012/main" userId="S::jaana.petajoki@turku.fi::1774f4bc-40f8-482f-af06-1510b8d2ed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7575"/>
    <a:srgbClr val="FF5050"/>
    <a:srgbClr val="FF0000"/>
    <a:srgbClr val="990033"/>
    <a:srgbClr val="CC3300"/>
    <a:srgbClr val="8B5FA1"/>
    <a:srgbClr val="993300"/>
    <a:srgbClr val="8A2110"/>
    <a:srgbClr val="CC00C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F63B14-81EB-4689-B491-802F266290D1}" v="156" dt="2022-06-14T05:35:26.450"/>
    <p1510:client id="{EC5B4903-6E63-4C5D-A752-5777D772BF06}" v="606" dt="2022-06-13T14:45:26.477"/>
    <p1510:client id="{F0F8AF50-7F5A-4AAC-9249-F6A9FE9C56FE}" v="14" dt="2022-06-14T05:36:51.949"/>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Normaali tyyli 4 - Korostu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0A1B5D5-9B99-4C35-A422-299274C87663}" styleName="Normaali tyyli 1 - Korostu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Normaali tyyli 1 - Korostu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Vaalea tyyli 1 - Korostus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Ei tyyliä, ei ruudukko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Vaalea tyyli 1 - Korostu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Vaalea tyyli 1 - Korostu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A107856-5554-42FB-B03E-39F5DBC370BA}" styleName="Normaali tyyli 4 - Korostu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27102A9-8310-4765-A935-A1911B00CA55}" styleName="Vaalea tyyli 1 - Korostus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Vaalea tyyli 3 - Korostus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Vaalea tyyli 1 - Korostu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Normaali tyyli 2 - Korostu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package" Target="../embeddings/Microsoft_Excel_Worksheet.xlsx"/><Relationship Id="rId4" Type="http://schemas.openxmlformats.org/officeDocument/2006/relationships/image" Target="../media/image15.jpeg"/></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800"/>
              <a:t>2022</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i-FI"/>
        </a:p>
      </c:txPr>
    </c:title>
    <c:autoTitleDeleted val="0"/>
    <c:plotArea>
      <c:layout>
        <c:manualLayout>
          <c:layoutTarget val="inner"/>
          <c:xMode val="edge"/>
          <c:yMode val="edge"/>
          <c:x val="9.6099915271140868E-2"/>
          <c:y val="0.17649126947782942"/>
          <c:w val="0.85981255468066486"/>
          <c:h val="0.53674613589967923"/>
        </c:manualLayout>
      </c:layout>
      <c:barChart>
        <c:barDir val="col"/>
        <c:grouping val="clustered"/>
        <c:varyColors val="0"/>
        <c:ser>
          <c:idx val="0"/>
          <c:order val="0"/>
          <c:tx>
            <c:strRef>
              <c:f>Taul1!$G$114</c:f>
              <c:strCache>
                <c:ptCount val="1"/>
                <c:pt idx="0">
                  <c:v>2021</c:v>
                </c:pt>
              </c:strCache>
            </c:strRef>
          </c:tx>
          <c:spPr>
            <a:blipFill>
              <a:blip xmlns:r="http://schemas.openxmlformats.org/officeDocument/2006/relationships" r:embed="rId4">
                <a:duotone>
                  <a:schemeClr val="accent2">
                    <a:shade val="74000"/>
                    <a:satMod val="130000"/>
                    <a:lumMod val="90000"/>
                  </a:schemeClr>
                  <a:schemeClr val="accent2">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invertIfNegative val="0"/>
          <c:cat>
            <c:strRef>
              <c:f>Taul1!$F$115:$F$127</c:f>
              <c:strCache>
                <c:ptCount val="13"/>
                <c:pt idx="0">
                  <c:v>tammi</c:v>
                </c:pt>
                <c:pt idx="1">
                  <c:v>helmi</c:v>
                </c:pt>
                <c:pt idx="2">
                  <c:v>maalis</c:v>
                </c:pt>
                <c:pt idx="3">
                  <c:v>huhti</c:v>
                </c:pt>
                <c:pt idx="4">
                  <c:v>touko</c:v>
                </c:pt>
                <c:pt idx="5">
                  <c:v>kesä</c:v>
                </c:pt>
                <c:pt idx="6">
                  <c:v>heinä</c:v>
                </c:pt>
                <c:pt idx="7">
                  <c:v>elo</c:v>
                </c:pt>
                <c:pt idx="8">
                  <c:v>syys</c:v>
                </c:pt>
                <c:pt idx="9">
                  <c:v>loka</c:v>
                </c:pt>
                <c:pt idx="10">
                  <c:v>marras</c:v>
                </c:pt>
                <c:pt idx="11">
                  <c:v>joulu</c:v>
                </c:pt>
                <c:pt idx="12">
                  <c:v>yhteensä</c:v>
                </c:pt>
              </c:strCache>
            </c:strRef>
          </c:cat>
          <c:val>
            <c:numRef>
              <c:f>Taul1!$G$115:$G$127</c:f>
              <c:numCache>
                <c:formatCode>General</c:formatCode>
                <c:ptCount val="13"/>
                <c:pt idx="0">
                  <c:v>1913</c:v>
                </c:pt>
                <c:pt idx="1">
                  <c:v>7010</c:v>
                </c:pt>
                <c:pt idx="2">
                  <c:v>4901</c:v>
                </c:pt>
                <c:pt idx="3">
                  <c:v>3829</c:v>
                </c:pt>
                <c:pt idx="4">
                  <c:v>5293</c:v>
                </c:pt>
                <c:pt idx="5">
                  <c:v>9062</c:v>
                </c:pt>
                <c:pt idx="6">
                  <c:v>12885</c:v>
                </c:pt>
                <c:pt idx="7">
                  <c:v>7480</c:v>
                </c:pt>
                <c:pt idx="8">
                  <c:v>10283</c:v>
                </c:pt>
                <c:pt idx="9">
                  <c:v>12593</c:v>
                </c:pt>
                <c:pt idx="10">
                  <c:v>13160</c:v>
                </c:pt>
                <c:pt idx="11">
                  <c:v>7932</c:v>
                </c:pt>
                <c:pt idx="12">
                  <c:v>96341</c:v>
                </c:pt>
              </c:numCache>
            </c:numRef>
          </c:val>
          <c:extLst>
            <c:ext xmlns:c16="http://schemas.microsoft.com/office/drawing/2014/chart" uri="{C3380CC4-5D6E-409C-BE32-E72D297353CC}">
              <c16:uniqueId val="{00000000-0DC8-4C8C-B6CD-70F459E51283}"/>
            </c:ext>
          </c:extLst>
        </c:ser>
        <c:ser>
          <c:idx val="1"/>
          <c:order val="1"/>
          <c:tx>
            <c:strRef>
              <c:f>Taul1!$H$114</c:f>
              <c:strCache>
                <c:ptCount val="1"/>
                <c:pt idx="0">
                  <c:v>2022</c:v>
                </c:pt>
              </c:strCache>
            </c:strRef>
          </c:tx>
          <c:spPr>
            <a:blipFill>
              <a:blip xmlns:r="http://schemas.openxmlformats.org/officeDocument/2006/relationships" r:embed="rId4">
                <a:duotone>
                  <a:schemeClr val="accent4">
                    <a:shade val="74000"/>
                    <a:satMod val="130000"/>
                    <a:lumMod val="90000"/>
                  </a:schemeClr>
                  <a:schemeClr val="accent4">
                    <a:tint val="94000"/>
                    <a:satMod val="120000"/>
                    <a:lumMod val="104000"/>
                  </a:schemeClr>
                </a:duotone>
              </a:blip>
              <a:tile tx="0" ty="0" sx="100000" sy="100000" flip="none" algn="tl"/>
            </a:blipFill>
            <a:ln>
              <a:noFill/>
            </a:ln>
            <a:effectLst>
              <a:outerShdw blurRad="38100" dist="25400" dir="5400000" rotWithShape="0">
                <a:srgbClr val="000000">
                  <a:alpha val="60000"/>
                </a:srgbClr>
              </a:outerShdw>
            </a:effectLst>
          </c:spPr>
          <c:invertIfNegative val="0"/>
          <c:cat>
            <c:strRef>
              <c:f>Taul1!$F$115:$F$127</c:f>
              <c:strCache>
                <c:ptCount val="13"/>
                <c:pt idx="0">
                  <c:v>tammi</c:v>
                </c:pt>
                <c:pt idx="1">
                  <c:v>helmi</c:v>
                </c:pt>
                <c:pt idx="2">
                  <c:v>maalis</c:v>
                </c:pt>
                <c:pt idx="3">
                  <c:v>huhti</c:v>
                </c:pt>
                <c:pt idx="4">
                  <c:v>touko</c:v>
                </c:pt>
                <c:pt idx="5">
                  <c:v>kesä</c:v>
                </c:pt>
                <c:pt idx="6">
                  <c:v>heinä</c:v>
                </c:pt>
                <c:pt idx="7">
                  <c:v>elo</c:v>
                </c:pt>
                <c:pt idx="8">
                  <c:v>syys</c:v>
                </c:pt>
                <c:pt idx="9">
                  <c:v>loka</c:v>
                </c:pt>
                <c:pt idx="10">
                  <c:v>marras</c:v>
                </c:pt>
                <c:pt idx="11">
                  <c:v>joulu</c:v>
                </c:pt>
                <c:pt idx="12">
                  <c:v>yhteensä</c:v>
                </c:pt>
              </c:strCache>
            </c:strRef>
          </c:cat>
          <c:val>
            <c:numRef>
              <c:f>Taul1!$H$115:$H$127</c:f>
              <c:numCache>
                <c:formatCode>General</c:formatCode>
                <c:ptCount val="13"/>
                <c:pt idx="0">
                  <c:v>6590</c:v>
                </c:pt>
                <c:pt idx="1">
                  <c:v>8095</c:v>
                </c:pt>
                <c:pt idx="2">
                  <c:v>12244</c:v>
                </c:pt>
                <c:pt idx="3">
                  <c:v>7478</c:v>
                </c:pt>
                <c:pt idx="12">
                  <c:v>34407</c:v>
                </c:pt>
              </c:numCache>
            </c:numRef>
          </c:val>
          <c:extLst>
            <c:ext xmlns:c16="http://schemas.microsoft.com/office/drawing/2014/chart" uri="{C3380CC4-5D6E-409C-BE32-E72D297353CC}">
              <c16:uniqueId val="{00000001-0DC8-4C8C-B6CD-70F459E51283}"/>
            </c:ext>
          </c:extLst>
        </c:ser>
        <c:dLbls>
          <c:showLegendKey val="0"/>
          <c:showVal val="0"/>
          <c:showCatName val="0"/>
          <c:showSerName val="0"/>
          <c:showPercent val="0"/>
          <c:showBubbleSize val="0"/>
        </c:dLbls>
        <c:gapWidth val="150"/>
        <c:axId val="1153681423"/>
        <c:axId val="1153674767"/>
      </c:barChart>
      <c:catAx>
        <c:axId val="1153681423"/>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i-FI"/>
          </a:p>
        </c:txPr>
        <c:crossAx val="1153674767"/>
        <c:crosses val="autoZero"/>
        <c:auto val="1"/>
        <c:lblAlgn val="ctr"/>
        <c:lblOffset val="100"/>
        <c:noMultiLvlLbl val="0"/>
      </c:catAx>
      <c:valAx>
        <c:axId val="1153674767"/>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i-FI"/>
          </a:p>
        </c:txPr>
        <c:crossAx val="1153681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i-FI"/>
    </a:p>
  </c:txPr>
  <c:externalData r:id="rId5">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4233822241881741E-2"/>
          <c:y val="6.1576046430377895E-2"/>
          <c:w val="0.93798840769903757"/>
          <c:h val="0.74620990084572758"/>
        </c:manualLayout>
      </c:layout>
      <c:lineChart>
        <c:grouping val="standard"/>
        <c:varyColors val="0"/>
        <c:ser>
          <c:idx val="0"/>
          <c:order val="0"/>
          <c:tx>
            <c:strRef>
              <c:f>Taul1!$AG$13</c:f>
              <c:strCache>
                <c:ptCount val="1"/>
                <c:pt idx="0">
                  <c:v>2022</c:v>
                </c:pt>
              </c:strCache>
            </c:strRef>
          </c:tx>
          <c:spPr>
            <a:ln w="31750" cap="rnd">
              <a:solidFill>
                <a:schemeClr val="dk1">
                  <a:tint val="88500"/>
                </a:schemeClr>
              </a:solidFill>
              <a:round/>
            </a:ln>
            <a:effectLst/>
          </c:spPr>
          <c:marker>
            <c:symbol val="circle"/>
            <c:size val="17"/>
            <c:spPr>
              <a:solidFill>
                <a:schemeClr val="dk1">
                  <a:tint val="885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F0"/>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Taul1!$AF$14:$AF$25</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Taul1!$AG$14:$AG$25</c:f>
              <c:numCache>
                <c:formatCode>General</c:formatCode>
                <c:ptCount val="12"/>
                <c:pt idx="0">
                  <c:v>5709</c:v>
                </c:pt>
                <c:pt idx="1">
                  <c:v>7158</c:v>
                </c:pt>
                <c:pt idx="2">
                  <c:v>11535</c:v>
                </c:pt>
                <c:pt idx="3">
                  <c:v>7478</c:v>
                </c:pt>
                <c:pt idx="4">
                  <c:v>7601</c:v>
                </c:pt>
              </c:numCache>
            </c:numRef>
          </c:val>
          <c:smooth val="0"/>
          <c:extLst>
            <c:ext xmlns:c16="http://schemas.microsoft.com/office/drawing/2014/chart" uri="{C3380CC4-5D6E-409C-BE32-E72D297353CC}">
              <c16:uniqueId val="{00000000-8263-4D2C-A8B0-456B8FA7282D}"/>
            </c:ext>
          </c:extLst>
        </c:ser>
        <c:ser>
          <c:idx val="1"/>
          <c:order val="1"/>
          <c:tx>
            <c:strRef>
              <c:f>Taul1!$AH$13</c:f>
              <c:strCache>
                <c:ptCount val="1"/>
                <c:pt idx="0">
                  <c:v>2021</c:v>
                </c:pt>
              </c:strCache>
            </c:strRef>
          </c:tx>
          <c:spPr>
            <a:ln w="31750" cap="rnd">
              <a:solidFill>
                <a:schemeClr val="dk1">
                  <a:tint val="55000"/>
                </a:schemeClr>
              </a:solidFill>
              <a:round/>
            </a:ln>
            <a:effectLst/>
          </c:spPr>
          <c:marker>
            <c:symbol val="circle"/>
            <c:size val="17"/>
            <c:spPr>
              <a:solidFill>
                <a:schemeClr val="dk1">
                  <a:tint val="550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Taul1!$AF$14:$AF$25</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Taul1!$AH$14:$AH$25</c:f>
              <c:numCache>
                <c:formatCode>General</c:formatCode>
                <c:ptCount val="12"/>
                <c:pt idx="0">
                  <c:v>1716</c:v>
                </c:pt>
                <c:pt idx="1">
                  <c:v>6328</c:v>
                </c:pt>
                <c:pt idx="2">
                  <c:v>4334</c:v>
                </c:pt>
                <c:pt idx="3">
                  <c:v>3231</c:v>
                </c:pt>
                <c:pt idx="4">
                  <c:v>4862</c:v>
                </c:pt>
                <c:pt idx="5">
                  <c:v>8795</c:v>
                </c:pt>
                <c:pt idx="6">
                  <c:v>12734</c:v>
                </c:pt>
                <c:pt idx="7">
                  <c:v>6683</c:v>
                </c:pt>
                <c:pt idx="8">
                  <c:v>9230</c:v>
                </c:pt>
                <c:pt idx="9">
                  <c:v>11848</c:v>
                </c:pt>
                <c:pt idx="10">
                  <c:v>12307</c:v>
                </c:pt>
                <c:pt idx="11">
                  <c:v>7653</c:v>
                </c:pt>
              </c:numCache>
            </c:numRef>
          </c:val>
          <c:smooth val="0"/>
          <c:extLst>
            <c:ext xmlns:c16="http://schemas.microsoft.com/office/drawing/2014/chart" uri="{C3380CC4-5D6E-409C-BE32-E72D297353CC}">
              <c16:uniqueId val="{00000001-8263-4D2C-A8B0-456B8FA7282D}"/>
            </c:ext>
          </c:extLst>
        </c:ser>
        <c:dLbls>
          <c:dLblPos val="ctr"/>
          <c:showLegendKey val="0"/>
          <c:showVal val="1"/>
          <c:showCatName val="0"/>
          <c:showSerName val="0"/>
          <c:showPercent val="0"/>
          <c:showBubbleSize val="0"/>
        </c:dLbls>
        <c:marker val="1"/>
        <c:smooth val="0"/>
        <c:axId val="1123589744"/>
        <c:axId val="1123582256"/>
      </c:lineChart>
      <c:catAx>
        <c:axId val="11235897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fi-FI"/>
          </a:p>
        </c:txPr>
        <c:crossAx val="1123582256"/>
        <c:crosses val="autoZero"/>
        <c:auto val="1"/>
        <c:lblAlgn val="ctr"/>
        <c:lblOffset val="100"/>
        <c:noMultiLvlLbl val="0"/>
      </c:catAx>
      <c:valAx>
        <c:axId val="11235822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12358974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i-FI"/>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0197524544228571"/>
          <c:y val="0.21014123084878009"/>
          <c:w val="0.8756218018873102"/>
          <c:h val="0.39310080048835572"/>
        </c:manualLayout>
      </c:layout>
      <c:barChart>
        <c:barDir val="col"/>
        <c:grouping val="stacked"/>
        <c:varyColors val="0"/>
        <c:ser>
          <c:idx val="0"/>
          <c:order val="0"/>
          <c:tx>
            <c:strRef>
              <c:f>Taul1!$I$24</c:f>
              <c:strCache>
                <c:ptCount val="1"/>
                <c:pt idx="0">
                  <c:v>kävijät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Taul1!$H$25:$H$43</c:f>
              <c:strCache>
                <c:ptCount val="19"/>
                <c:pt idx="0">
                  <c:v>Auranpanimo</c:v>
                </c:pt>
                <c:pt idx="1">
                  <c:v>Nuorisotila Aunela</c:v>
                </c:pt>
                <c:pt idx="2">
                  <c:v>Nuorisotila Huudi</c:v>
                </c:pt>
                <c:pt idx="3">
                  <c:v>Nuorisotila Ilpoinen</c:v>
                </c:pt>
                <c:pt idx="4">
                  <c:v>Nuorisotila Maaria</c:v>
                </c:pt>
                <c:pt idx="5">
                  <c:v>Nuorisotila Paattinen</c:v>
                </c:pt>
                <c:pt idx="6">
                  <c:v>Nuorisotila Pastell</c:v>
                </c:pt>
                <c:pt idx="7">
                  <c:v>Nuorisotila Pansio</c:v>
                </c:pt>
                <c:pt idx="8">
                  <c:v>Nuorisotila Hansan Nuki</c:v>
                </c:pt>
                <c:pt idx="9">
                  <c:v>Nuorisotila Runosmäki</c:v>
                </c:pt>
                <c:pt idx="10">
                  <c:v>Nuorisotila Skanssi</c:v>
                </c:pt>
                <c:pt idx="11">
                  <c:v>Nuorisotila Teräsrautela</c:v>
                </c:pt>
                <c:pt idx="12">
                  <c:v>Nuorisotila Varissuo</c:v>
                </c:pt>
                <c:pt idx="13">
                  <c:v>Nuorten Taide- ja toimintatalo Vimma</c:v>
                </c:pt>
                <c:pt idx="14">
                  <c:v>Työpaja Fendari</c:v>
                </c:pt>
                <c:pt idx="15">
                  <c:v>Monitoimitila Syvälahti</c:v>
                </c:pt>
                <c:pt idx="16">
                  <c:v>Monitoimitila Ypsilon</c:v>
                </c:pt>
                <c:pt idx="17">
                  <c:v>Seikkailupuisto</c:v>
                </c:pt>
                <c:pt idx="18">
                  <c:v>Skeittihalli Cube</c:v>
                </c:pt>
              </c:strCache>
            </c:strRef>
          </c:cat>
          <c:val>
            <c:numRef>
              <c:f>Taul1!$I$25:$I$43</c:f>
              <c:numCache>
                <c:formatCode>General</c:formatCode>
                <c:ptCount val="19"/>
                <c:pt idx="0">
                  <c:v>399</c:v>
                </c:pt>
                <c:pt idx="1">
                  <c:v>130</c:v>
                </c:pt>
                <c:pt idx="2">
                  <c:v>96</c:v>
                </c:pt>
                <c:pt idx="3">
                  <c:v>204</c:v>
                </c:pt>
                <c:pt idx="4">
                  <c:v>166</c:v>
                </c:pt>
                <c:pt idx="5">
                  <c:v>79</c:v>
                </c:pt>
                <c:pt idx="6">
                  <c:v>237</c:v>
                </c:pt>
                <c:pt idx="7">
                  <c:v>105</c:v>
                </c:pt>
                <c:pt idx="8">
                  <c:v>792</c:v>
                </c:pt>
                <c:pt idx="9">
                  <c:v>208</c:v>
                </c:pt>
                <c:pt idx="10">
                  <c:v>501</c:v>
                </c:pt>
                <c:pt idx="11">
                  <c:v>135</c:v>
                </c:pt>
                <c:pt idx="12">
                  <c:v>339</c:v>
                </c:pt>
                <c:pt idx="13">
                  <c:v>895</c:v>
                </c:pt>
                <c:pt idx="14">
                  <c:v>60</c:v>
                </c:pt>
                <c:pt idx="15">
                  <c:v>129</c:v>
                </c:pt>
                <c:pt idx="16">
                  <c:v>636</c:v>
                </c:pt>
                <c:pt idx="17">
                  <c:v>1058</c:v>
                </c:pt>
                <c:pt idx="18">
                  <c:v>138</c:v>
                </c:pt>
              </c:numCache>
            </c:numRef>
          </c:val>
          <c:extLst>
            <c:ext xmlns:c16="http://schemas.microsoft.com/office/drawing/2014/chart" uri="{C3380CC4-5D6E-409C-BE32-E72D297353CC}">
              <c16:uniqueId val="{00000000-1985-4405-B955-F384A04409DA}"/>
            </c:ext>
          </c:extLst>
        </c:ser>
        <c:dLbls>
          <c:dLblPos val="ctr"/>
          <c:showLegendKey val="0"/>
          <c:showVal val="1"/>
          <c:showCatName val="0"/>
          <c:showSerName val="0"/>
          <c:showPercent val="0"/>
          <c:showBubbleSize val="0"/>
        </c:dLbls>
        <c:gapWidth val="150"/>
        <c:overlap val="100"/>
        <c:axId val="418605136"/>
        <c:axId val="414108896"/>
      </c:barChart>
      <c:catAx>
        <c:axId val="418605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fi-FI"/>
          </a:p>
        </c:txPr>
        <c:crossAx val="414108896"/>
        <c:crosses val="autoZero"/>
        <c:auto val="1"/>
        <c:lblAlgn val="ctr"/>
        <c:lblOffset val="100"/>
        <c:noMultiLvlLbl val="0"/>
      </c:catAx>
      <c:valAx>
        <c:axId val="41410889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418605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4980353014736674E-2"/>
          <c:y val="0.11923878038487297"/>
          <c:w val="0.96355918236276084"/>
          <c:h val="0.67623870329519864"/>
        </c:manualLayout>
      </c:layout>
      <c:barChart>
        <c:barDir val="col"/>
        <c:grouping val="clustered"/>
        <c:varyColors val="0"/>
        <c:ser>
          <c:idx val="0"/>
          <c:order val="0"/>
          <c:tx>
            <c:strRef>
              <c:f>Taul1!$G$96</c:f>
              <c:strCache>
                <c:ptCount val="1"/>
                <c:pt idx="0">
                  <c:v>osallistujat</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Taul1!$F$97:$F$104</c:f>
              <c:strCache>
                <c:ptCount val="8"/>
                <c:pt idx="0">
                  <c:v>KouluNT</c:v>
                </c:pt>
                <c:pt idx="1">
                  <c:v>Syvälahti</c:v>
                </c:pt>
                <c:pt idx="2">
                  <c:v>Runosmäki</c:v>
                </c:pt>
                <c:pt idx="3">
                  <c:v>Vimma</c:v>
                </c:pt>
                <c:pt idx="4">
                  <c:v>TGA</c:v>
                </c:pt>
                <c:pt idx="5">
                  <c:v>Komppi</c:v>
                </c:pt>
                <c:pt idx="6">
                  <c:v>NuortenTurku</c:v>
                </c:pt>
                <c:pt idx="7">
                  <c:v>yhteensä</c:v>
                </c:pt>
              </c:strCache>
            </c:strRef>
          </c:cat>
          <c:val>
            <c:numRef>
              <c:f>Taul1!$G$97:$G$104</c:f>
              <c:numCache>
                <c:formatCode>General</c:formatCode>
                <c:ptCount val="8"/>
                <c:pt idx="0">
                  <c:v>31</c:v>
                </c:pt>
                <c:pt idx="1">
                  <c:v>32</c:v>
                </c:pt>
                <c:pt idx="2">
                  <c:v>27</c:v>
                </c:pt>
                <c:pt idx="3">
                  <c:v>8</c:v>
                </c:pt>
                <c:pt idx="4">
                  <c:v>124</c:v>
                </c:pt>
                <c:pt idx="5">
                  <c:v>16</c:v>
                </c:pt>
                <c:pt idx="6">
                  <c:v>73</c:v>
                </c:pt>
                <c:pt idx="7">
                  <c:v>311</c:v>
                </c:pt>
              </c:numCache>
            </c:numRef>
          </c:val>
          <c:extLst>
            <c:ext xmlns:c16="http://schemas.microsoft.com/office/drawing/2014/chart" uri="{C3380CC4-5D6E-409C-BE32-E72D297353CC}">
              <c16:uniqueId val="{00000000-6E46-4B64-B42B-4020848A660A}"/>
            </c:ext>
          </c:extLst>
        </c:ser>
        <c:dLbls>
          <c:dLblPos val="outEnd"/>
          <c:showLegendKey val="0"/>
          <c:showVal val="1"/>
          <c:showCatName val="0"/>
          <c:showSerName val="0"/>
          <c:showPercent val="0"/>
          <c:showBubbleSize val="0"/>
        </c:dLbls>
        <c:gapWidth val="355"/>
        <c:overlap val="-70"/>
        <c:axId val="1353202432"/>
        <c:axId val="1054028112"/>
      </c:barChart>
      <c:catAx>
        <c:axId val="1353202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054028112"/>
        <c:crosses val="autoZero"/>
        <c:auto val="1"/>
        <c:lblAlgn val="ctr"/>
        <c:lblOffset val="100"/>
        <c:noMultiLvlLbl val="0"/>
      </c:catAx>
      <c:valAx>
        <c:axId val="1054028112"/>
        <c:scaling>
          <c:orientation val="minMax"/>
        </c:scaling>
        <c:delete val="1"/>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crossAx val="135320243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verkossa kohdatut 2022</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i-FI"/>
        </a:p>
      </c:txPr>
    </c:title>
    <c:autoTitleDeleted val="0"/>
    <c:plotArea>
      <c:layout>
        <c:manualLayout>
          <c:layoutTarget val="inner"/>
          <c:xMode val="edge"/>
          <c:yMode val="edge"/>
          <c:x val="8.250277959525433E-2"/>
          <c:y val="0.17949522168224216"/>
          <c:w val="0.88325699912510935"/>
          <c:h val="0.51520559930008747"/>
        </c:manualLayout>
      </c:layout>
      <c:lineChart>
        <c:grouping val="standard"/>
        <c:varyColors val="0"/>
        <c:ser>
          <c:idx val="0"/>
          <c:order val="0"/>
          <c:tx>
            <c:strRef>
              <c:f>Taul1!$Y$116</c:f>
              <c:strCache>
                <c:ptCount val="1"/>
                <c:pt idx="0">
                  <c:v>2022</c:v>
                </c:pt>
              </c:strCache>
            </c:strRef>
          </c:tx>
          <c:spPr>
            <a:ln w="34925" cap="rnd">
              <a:solidFill>
                <a:schemeClr val="accent1"/>
              </a:solidFill>
              <a:round/>
            </a:ln>
            <a:effectLst>
              <a:outerShdw blurRad="38100" dist="25400" dir="5400000" rotWithShape="0">
                <a:srgbClr val="000000">
                  <a:alpha val="60000"/>
                </a:srgbClr>
              </a:outerShdw>
            </a:effectLst>
          </c:spPr>
          <c:marker>
            <c:symbol val="none"/>
          </c:marker>
          <c:dLbls>
            <c:dLbl>
              <c:idx val="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lt1">
                          <a:lumMod val="85000"/>
                        </a:schemeClr>
                      </a:solidFill>
                      <a:latin typeface="+mn-lt"/>
                      <a:ea typeface="+mn-ea"/>
                      <a:cs typeface="+mn-cs"/>
                    </a:defRPr>
                  </a:pPr>
                  <a:endParaRPr lang="fi-FI"/>
                </a:p>
              </c:txPr>
              <c:dLblPos val="ctr"/>
              <c:showLegendKey val="0"/>
              <c:showVal val="1"/>
              <c:showCatName val="0"/>
              <c:showSerName val="0"/>
              <c:showPercent val="0"/>
              <c:showBubbleSize val="0"/>
              <c:extLst>
                <c:ext xmlns:c15="http://schemas.microsoft.com/office/drawing/2012/chart" uri="{CE6537A1-D6FC-4f65-9D91-7224C49458BB}">
                  <c15:layout>
                    <c:manualLayout>
                      <c:w val="8.8045864465562756E-2"/>
                      <c:h val="7.8970118229779701E-2"/>
                    </c:manualLayout>
                  </c15:layout>
                </c:ext>
                <c:ext xmlns:c16="http://schemas.microsoft.com/office/drawing/2014/chart" uri="{C3380CC4-5D6E-409C-BE32-E72D297353CC}">
                  <c16:uniqueId val="{00000003-F3D9-4B89-BB22-B2B4569FAE6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Taul1!$X$117:$X$128</c:f>
              <c:strCache>
                <c:ptCount val="12"/>
                <c:pt idx="0">
                  <c:v>tammikuu</c:v>
                </c:pt>
                <c:pt idx="1">
                  <c:v>helmikuu</c:v>
                </c:pt>
                <c:pt idx="2">
                  <c:v>maaliskuu</c:v>
                </c:pt>
                <c:pt idx="3">
                  <c:v>huhtikuu</c:v>
                </c:pt>
                <c:pt idx="4">
                  <c:v>toukokuu</c:v>
                </c:pt>
                <c:pt idx="5">
                  <c:v>kesäkuu</c:v>
                </c:pt>
                <c:pt idx="6">
                  <c:v>heinäkuu</c:v>
                </c:pt>
                <c:pt idx="7">
                  <c:v>elokuu</c:v>
                </c:pt>
                <c:pt idx="8">
                  <c:v>syyskuu</c:v>
                </c:pt>
                <c:pt idx="9">
                  <c:v>lokakuu</c:v>
                </c:pt>
                <c:pt idx="10">
                  <c:v>marraskuu</c:v>
                </c:pt>
                <c:pt idx="11">
                  <c:v>joulukuu</c:v>
                </c:pt>
              </c:strCache>
            </c:strRef>
          </c:cat>
          <c:val>
            <c:numRef>
              <c:f>Taul1!$Y$117:$Y$128</c:f>
              <c:numCache>
                <c:formatCode>General</c:formatCode>
                <c:ptCount val="12"/>
                <c:pt idx="0">
                  <c:v>1027</c:v>
                </c:pt>
                <c:pt idx="1">
                  <c:v>919</c:v>
                </c:pt>
                <c:pt idx="2">
                  <c:v>822</c:v>
                </c:pt>
                <c:pt idx="3">
                  <c:v>199</c:v>
                </c:pt>
                <c:pt idx="4">
                  <c:v>311</c:v>
                </c:pt>
              </c:numCache>
            </c:numRef>
          </c:val>
          <c:smooth val="0"/>
          <c:extLst>
            <c:ext xmlns:c16="http://schemas.microsoft.com/office/drawing/2014/chart" uri="{C3380CC4-5D6E-409C-BE32-E72D297353CC}">
              <c16:uniqueId val="{00000000-F3D9-4B89-BB22-B2B4569FAE6D}"/>
            </c:ext>
          </c:extLst>
        </c:ser>
        <c:ser>
          <c:idx val="1"/>
          <c:order val="1"/>
          <c:tx>
            <c:strRef>
              <c:f>Taul1!$Z$116</c:f>
              <c:strCache>
                <c:ptCount val="1"/>
                <c:pt idx="0">
                  <c:v>2021</c:v>
                </c:pt>
              </c:strCache>
            </c:strRef>
          </c:tx>
          <c:spPr>
            <a:ln w="34925" cap="rnd">
              <a:solidFill>
                <a:schemeClr val="accent2"/>
              </a:solidFill>
              <a:round/>
            </a:ln>
            <a:effectLst>
              <a:outerShdw blurRad="38100" dist="25400" dir="5400000" rotWithShape="0">
                <a:srgbClr val="000000">
                  <a:alpha val="60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Taul1!$X$117:$X$128</c:f>
              <c:strCache>
                <c:ptCount val="12"/>
                <c:pt idx="0">
                  <c:v>tammikuu</c:v>
                </c:pt>
                <c:pt idx="1">
                  <c:v>helmikuu</c:v>
                </c:pt>
                <c:pt idx="2">
                  <c:v>maaliskuu</c:v>
                </c:pt>
                <c:pt idx="3">
                  <c:v>huhtikuu</c:v>
                </c:pt>
                <c:pt idx="4">
                  <c:v>toukokuu</c:v>
                </c:pt>
                <c:pt idx="5">
                  <c:v>kesäkuu</c:v>
                </c:pt>
                <c:pt idx="6">
                  <c:v>heinäkuu</c:v>
                </c:pt>
                <c:pt idx="7">
                  <c:v>elokuu</c:v>
                </c:pt>
                <c:pt idx="8">
                  <c:v>syyskuu</c:v>
                </c:pt>
                <c:pt idx="9">
                  <c:v>lokakuu</c:v>
                </c:pt>
                <c:pt idx="10">
                  <c:v>marraskuu</c:v>
                </c:pt>
                <c:pt idx="11">
                  <c:v>joulukuu</c:v>
                </c:pt>
              </c:strCache>
            </c:strRef>
          </c:cat>
          <c:val>
            <c:numRef>
              <c:f>Taul1!$Z$117:$Z$128</c:f>
              <c:numCache>
                <c:formatCode>General</c:formatCode>
                <c:ptCount val="12"/>
                <c:pt idx="0">
                  <c:v>490</c:v>
                </c:pt>
                <c:pt idx="1">
                  <c:v>627</c:v>
                </c:pt>
                <c:pt idx="2">
                  <c:v>1205</c:v>
                </c:pt>
                <c:pt idx="3">
                  <c:v>1136</c:v>
                </c:pt>
                <c:pt idx="4">
                  <c:v>474</c:v>
                </c:pt>
                <c:pt idx="5">
                  <c:v>540</c:v>
                </c:pt>
                <c:pt idx="6">
                  <c:v>114</c:v>
                </c:pt>
                <c:pt idx="7">
                  <c:v>450</c:v>
                </c:pt>
                <c:pt idx="8">
                  <c:v>513</c:v>
                </c:pt>
                <c:pt idx="9">
                  <c:v>427</c:v>
                </c:pt>
                <c:pt idx="10">
                  <c:v>457</c:v>
                </c:pt>
                <c:pt idx="11">
                  <c:v>332</c:v>
                </c:pt>
              </c:numCache>
            </c:numRef>
          </c:val>
          <c:smooth val="0"/>
          <c:extLst>
            <c:ext xmlns:c16="http://schemas.microsoft.com/office/drawing/2014/chart" uri="{C3380CC4-5D6E-409C-BE32-E72D297353CC}">
              <c16:uniqueId val="{00000001-F3D9-4B89-BB22-B2B4569FAE6D}"/>
            </c:ext>
          </c:extLst>
        </c:ser>
        <c:dLbls>
          <c:dLblPos val="ctr"/>
          <c:showLegendKey val="0"/>
          <c:showVal val="1"/>
          <c:showCatName val="0"/>
          <c:showSerName val="0"/>
          <c:showPercent val="0"/>
          <c:showBubbleSize val="0"/>
        </c:dLbls>
        <c:smooth val="0"/>
        <c:axId val="742466976"/>
        <c:axId val="742460736"/>
      </c:lineChart>
      <c:catAx>
        <c:axId val="74246697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i-FI"/>
          </a:p>
        </c:txPr>
        <c:crossAx val="742460736"/>
        <c:crosses val="autoZero"/>
        <c:auto val="1"/>
        <c:lblAlgn val="ctr"/>
        <c:lblOffset val="100"/>
        <c:noMultiLvlLbl val="0"/>
      </c:catAx>
      <c:valAx>
        <c:axId val="742460736"/>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i-FI"/>
          </a:p>
        </c:txPr>
        <c:crossAx val="74246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i-FI"/>
              <a:t>aktiiviset nuoret toiminnassa 2022</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i-FI"/>
        </a:p>
      </c:txPr>
    </c:title>
    <c:autoTitleDeleted val="0"/>
    <c:plotArea>
      <c:layout/>
      <c:lineChart>
        <c:grouping val="standard"/>
        <c:varyColors val="0"/>
        <c:ser>
          <c:idx val="0"/>
          <c:order val="0"/>
          <c:tx>
            <c:strRef>
              <c:f>Taul1!$Y$136</c:f>
              <c:strCache>
                <c:ptCount val="1"/>
                <c:pt idx="0">
                  <c:v>2022</c:v>
                </c:pt>
              </c:strCache>
            </c:strRef>
          </c:tx>
          <c:spPr>
            <a:ln w="34925" cap="rnd">
              <a:solidFill>
                <a:schemeClr val="accent2"/>
              </a:solidFill>
              <a:round/>
            </a:ln>
            <a:effectLst>
              <a:outerShdw blurRad="38100" dist="25400" dir="5400000" rotWithShape="0">
                <a:srgbClr val="000000">
                  <a:alpha val="60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Taul1!$X$137:$X$148</c:f>
              <c:strCache>
                <c:ptCount val="12"/>
                <c:pt idx="0">
                  <c:v>tammikuu</c:v>
                </c:pt>
                <c:pt idx="1">
                  <c:v>helmikuu</c:v>
                </c:pt>
                <c:pt idx="2">
                  <c:v>maaliskuu</c:v>
                </c:pt>
                <c:pt idx="3">
                  <c:v>huhtikuu</c:v>
                </c:pt>
                <c:pt idx="4">
                  <c:v>toukokuu</c:v>
                </c:pt>
                <c:pt idx="5">
                  <c:v>kesäkuu</c:v>
                </c:pt>
                <c:pt idx="6">
                  <c:v>heinäkuu</c:v>
                </c:pt>
                <c:pt idx="7">
                  <c:v>elokuu</c:v>
                </c:pt>
                <c:pt idx="8">
                  <c:v>syyskuu</c:v>
                </c:pt>
                <c:pt idx="9">
                  <c:v>lokakuu</c:v>
                </c:pt>
                <c:pt idx="10">
                  <c:v>marraskuu</c:v>
                </c:pt>
                <c:pt idx="11">
                  <c:v>joulukuu</c:v>
                </c:pt>
              </c:strCache>
            </c:strRef>
          </c:cat>
          <c:val>
            <c:numRef>
              <c:f>Taul1!$Y$137:$Y$148</c:f>
              <c:numCache>
                <c:formatCode>General</c:formatCode>
                <c:ptCount val="12"/>
                <c:pt idx="0">
                  <c:v>166</c:v>
                </c:pt>
                <c:pt idx="1">
                  <c:v>234</c:v>
                </c:pt>
                <c:pt idx="2">
                  <c:v>463</c:v>
                </c:pt>
                <c:pt idx="3">
                  <c:v>237</c:v>
                </c:pt>
                <c:pt idx="4">
                  <c:v>224</c:v>
                </c:pt>
              </c:numCache>
            </c:numRef>
          </c:val>
          <c:smooth val="0"/>
          <c:extLst>
            <c:ext xmlns:c16="http://schemas.microsoft.com/office/drawing/2014/chart" uri="{C3380CC4-5D6E-409C-BE32-E72D297353CC}">
              <c16:uniqueId val="{00000000-6F5E-4F46-AE92-8E8397D5AE8B}"/>
            </c:ext>
          </c:extLst>
        </c:ser>
        <c:ser>
          <c:idx val="1"/>
          <c:order val="1"/>
          <c:tx>
            <c:strRef>
              <c:f>Taul1!$Z$136</c:f>
              <c:strCache>
                <c:ptCount val="1"/>
                <c:pt idx="0">
                  <c:v>2021</c:v>
                </c:pt>
              </c:strCache>
            </c:strRef>
          </c:tx>
          <c:spPr>
            <a:ln w="34925" cap="rnd">
              <a:solidFill>
                <a:schemeClr val="accent4"/>
              </a:solidFill>
              <a:round/>
            </a:ln>
            <a:effectLst>
              <a:outerShdw blurRad="38100" dist="25400" dir="5400000" rotWithShape="0">
                <a:srgbClr val="000000">
                  <a:alpha val="60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Taul1!$X$137:$X$148</c:f>
              <c:strCache>
                <c:ptCount val="12"/>
                <c:pt idx="0">
                  <c:v>tammikuu</c:v>
                </c:pt>
                <c:pt idx="1">
                  <c:v>helmikuu</c:v>
                </c:pt>
                <c:pt idx="2">
                  <c:v>maaliskuu</c:v>
                </c:pt>
                <c:pt idx="3">
                  <c:v>huhtikuu</c:v>
                </c:pt>
                <c:pt idx="4">
                  <c:v>toukokuu</c:v>
                </c:pt>
                <c:pt idx="5">
                  <c:v>kesäkuu</c:v>
                </c:pt>
                <c:pt idx="6">
                  <c:v>heinäkuu</c:v>
                </c:pt>
                <c:pt idx="7">
                  <c:v>elokuu</c:v>
                </c:pt>
                <c:pt idx="8">
                  <c:v>syyskuu</c:v>
                </c:pt>
                <c:pt idx="9">
                  <c:v>lokakuu</c:v>
                </c:pt>
                <c:pt idx="10">
                  <c:v>marraskuu</c:v>
                </c:pt>
                <c:pt idx="11">
                  <c:v>joulukuu</c:v>
                </c:pt>
              </c:strCache>
            </c:strRef>
          </c:cat>
          <c:val>
            <c:numRef>
              <c:f>Taul1!$Z$137:$Z$148</c:f>
              <c:numCache>
                <c:formatCode>General</c:formatCode>
                <c:ptCount val="12"/>
                <c:pt idx="0">
                  <c:v>40</c:v>
                </c:pt>
                <c:pt idx="1">
                  <c:v>18</c:v>
                </c:pt>
                <c:pt idx="2">
                  <c:v>14</c:v>
                </c:pt>
                <c:pt idx="3">
                  <c:v>15</c:v>
                </c:pt>
                <c:pt idx="4">
                  <c:v>7</c:v>
                </c:pt>
                <c:pt idx="5">
                  <c:v>65</c:v>
                </c:pt>
                <c:pt idx="6">
                  <c:v>97</c:v>
                </c:pt>
                <c:pt idx="7">
                  <c:v>93</c:v>
                </c:pt>
                <c:pt idx="8">
                  <c:v>207</c:v>
                </c:pt>
                <c:pt idx="9">
                  <c:v>453</c:v>
                </c:pt>
                <c:pt idx="10">
                  <c:v>521</c:v>
                </c:pt>
                <c:pt idx="11">
                  <c:v>243</c:v>
                </c:pt>
              </c:numCache>
            </c:numRef>
          </c:val>
          <c:smooth val="0"/>
          <c:extLst>
            <c:ext xmlns:c16="http://schemas.microsoft.com/office/drawing/2014/chart" uri="{C3380CC4-5D6E-409C-BE32-E72D297353CC}">
              <c16:uniqueId val="{00000001-6F5E-4F46-AE92-8E8397D5AE8B}"/>
            </c:ext>
          </c:extLst>
        </c:ser>
        <c:dLbls>
          <c:dLblPos val="ctr"/>
          <c:showLegendKey val="0"/>
          <c:showVal val="1"/>
          <c:showCatName val="0"/>
          <c:showSerName val="0"/>
          <c:showPercent val="0"/>
          <c:showBubbleSize val="0"/>
        </c:dLbls>
        <c:smooth val="0"/>
        <c:axId val="1123590992"/>
        <c:axId val="1123585168"/>
      </c:lineChart>
      <c:catAx>
        <c:axId val="112359099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i-FI"/>
          </a:p>
        </c:txPr>
        <c:crossAx val="1123585168"/>
        <c:crosses val="autoZero"/>
        <c:auto val="1"/>
        <c:lblAlgn val="ctr"/>
        <c:lblOffset val="100"/>
        <c:noMultiLvlLbl val="0"/>
      </c:catAx>
      <c:valAx>
        <c:axId val="112358516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i-FI"/>
          </a:p>
        </c:txPr>
        <c:crossAx val="1123590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7">
  <a:schemeClr val="accent4"/>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D4D396-53D3-4DDA-9D72-7DFDA12B692B}"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8870082F-92FE-4508-A0A9-452AAADAF44F}">
      <dgm:prSet/>
      <dgm:spPr/>
      <dgm:t>
        <a:bodyPr/>
        <a:lstStyle/>
        <a:p>
          <a:r>
            <a:rPr lang="fi-FI" b="1"/>
            <a:t>Tietojohtaminen</a:t>
          </a:r>
          <a:endParaRPr lang="en-US"/>
        </a:p>
      </dgm:t>
    </dgm:pt>
    <dgm:pt modelId="{1608417F-308E-44A4-8C08-821927E0DFE5}" type="parTrans" cxnId="{F4AE23B6-9E1E-405A-8B1B-2D30CC063B56}">
      <dgm:prSet/>
      <dgm:spPr/>
      <dgm:t>
        <a:bodyPr/>
        <a:lstStyle/>
        <a:p>
          <a:endParaRPr lang="en-US"/>
        </a:p>
      </dgm:t>
    </dgm:pt>
    <dgm:pt modelId="{7196D7B7-2C7F-4C11-8F9D-E78EC77A5D69}" type="sibTrans" cxnId="{F4AE23B6-9E1E-405A-8B1B-2D30CC063B56}">
      <dgm:prSet/>
      <dgm:spPr/>
      <dgm:t>
        <a:bodyPr/>
        <a:lstStyle/>
        <a:p>
          <a:endParaRPr lang="en-US"/>
        </a:p>
      </dgm:t>
    </dgm:pt>
    <dgm:pt modelId="{487C75E9-4C2F-4195-832E-C057184B38FB}">
      <dgm:prSet/>
      <dgm:spPr/>
      <dgm:t>
        <a:bodyPr/>
        <a:lstStyle/>
        <a:p>
          <a:r>
            <a:rPr lang="fi-FI" b="1"/>
            <a:t>Strategiatyö</a:t>
          </a:r>
          <a:endParaRPr lang="en-US"/>
        </a:p>
      </dgm:t>
    </dgm:pt>
    <dgm:pt modelId="{CBB1A369-99A2-4FF8-9309-1E3D86A642F6}" type="parTrans" cxnId="{6C75BF90-7FD8-4C0B-A392-FF33A77AA144}">
      <dgm:prSet/>
      <dgm:spPr/>
      <dgm:t>
        <a:bodyPr/>
        <a:lstStyle/>
        <a:p>
          <a:endParaRPr lang="en-US"/>
        </a:p>
      </dgm:t>
    </dgm:pt>
    <dgm:pt modelId="{03F5BD9B-957C-437B-AE96-4186FFC06831}" type="sibTrans" cxnId="{6C75BF90-7FD8-4C0B-A392-FF33A77AA144}">
      <dgm:prSet/>
      <dgm:spPr/>
      <dgm:t>
        <a:bodyPr/>
        <a:lstStyle/>
        <a:p>
          <a:endParaRPr lang="en-US"/>
        </a:p>
      </dgm:t>
    </dgm:pt>
    <dgm:pt modelId="{4AEF07A9-5395-48D0-B69D-81DBD5FF6EC9}">
      <dgm:prSet/>
      <dgm:spPr/>
      <dgm:t>
        <a:bodyPr/>
        <a:lstStyle/>
        <a:p>
          <a:r>
            <a:rPr lang="fi-FI" b="1"/>
            <a:t>Toiminnan arviointi</a:t>
          </a:r>
          <a:endParaRPr lang="en-US"/>
        </a:p>
      </dgm:t>
    </dgm:pt>
    <dgm:pt modelId="{335B2406-388D-4023-8291-519BCA6772EF}" type="parTrans" cxnId="{0D700748-D436-4728-ACAB-5192493C7C57}">
      <dgm:prSet/>
      <dgm:spPr/>
      <dgm:t>
        <a:bodyPr/>
        <a:lstStyle/>
        <a:p>
          <a:endParaRPr lang="en-US"/>
        </a:p>
      </dgm:t>
    </dgm:pt>
    <dgm:pt modelId="{4E596507-1151-4022-B9C6-F50BD585456F}" type="sibTrans" cxnId="{0D700748-D436-4728-ACAB-5192493C7C57}">
      <dgm:prSet/>
      <dgm:spPr/>
      <dgm:t>
        <a:bodyPr/>
        <a:lstStyle/>
        <a:p>
          <a:endParaRPr lang="en-US"/>
        </a:p>
      </dgm:t>
    </dgm:pt>
    <dgm:pt modelId="{1ED677F7-0ADC-4B24-A988-8C56468598F7}">
      <dgm:prSet/>
      <dgm:spPr/>
      <dgm:t>
        <a:bodyPr/>
        <a:lstStyle/>
        <a:p>
          <a:r>
            <a:rPr lang="fi-FI" b="1"/>
            <a:t>Verkostojen hallinta</a:t>
          </a:r>
          <a:endParaRPr lang="en-US"/>
        </a:p>
      </dgm:t>
    </dgm:pt>
    <dgm:pt modelId="{FACCCA90-17A6-4F60-B993-4CDC7EC1FE1C}" type="parTrans" cxnId="{E8532057-4F26-4689-9766-04F8D57D443B}">
      <dgm:prSet/>
      <dgm:spPr/>
      <dgm:t>
        <a:bodyPr/>
        <a:lstStyle/>
        <a:p>
          <a:endParaRPr lang="en-US"/>
        </a:p>
      </dgm:t>
    </dgm:pt>
    <dgm:pt modelId="{0EDD7E07-8EB4-43EA-A8E7-5992BE811F1C}" type="sibTrans" cxnId="{E8532057-4F26-4689-9766-04F8D57D443B}">
      <dgm:prSet/>
      <dgm:spPr/>
      <dgm:t>
        <a:bodyPr/>
        <a:lstStyle/>
        <a:p>
          <a:endParaRPr lang="en-US"/>
        </a:p>
      </dgm:t>
    </dgm:pt>
    <dgm:pt modelId="{BF00BC78-CFC1-42B5-92BF-C023405E9184}">
      <dgm:prSet/>
      <dgm:spPr/>
      <dgm:t>
        <a:bodyPr/>
        <a:lstStyle/>
        <a:p>
          <a:r>
            <a:rPr lang="fi-FI" b="1"/>
            <a:t>Työyhteisön kehittäminen</a:t>
          </a:r>
          <a:endParaRPr lang="en-US"/>
        </a:p>
      </dgm:t>
    </dgm:pt>
    <dgm:pt modelId="{D7B53190-0017-4D68-A753-02DEA2F29D9E}" type="parTrans" cxnId="{58A77B2E-5603-47CF-9C19-55D53DAB109F}">
      <dgm:prSet/>
      <dgm:spPr/>
      <dgm:t>
        <a:bodyPr/>
        <a:lstStyle/>
        <a:p>
          <a:endParaRPr lang="en-US"/>
        </a:p>
      </dgm:t>
    </dgm:pt>
    <dgm:pt modelId="{183B1B2C-C30D-4EAD-965A-9BA8013F8C62}" type="sibTrans" cxnId="{58A77B2E-5603-47CF-9C19-55D53DAB109F}">
      <dgm:prSet/>
      <dgm:spPr/>
      <dgm:t>
        <a:bodyPr/>
        <a:lstStyle/>
        <a:p>
          <a:endParaRPr lang="en-US"/>
        </a:p>
      </dgm:t>
    </dgm:pt>
    <dgm:pt modelId="{BDC1906D-0D9B-44DD-97C8-E0F559386E21}">
      <dgm:prSet/>
      <dgm:spPr/>
      <dgm:t>
        <a:bodyPr/>
        <a:lstStyle/>
        <a:p>
          <a:r>
            <a:rPr lang="fi-FI" b="1"/>
            <a:t>Työtapojen ja osaamisen kehittäminen</a:t>
          </a:r>
          <a:endParaRPr lang="en-US"/>
        </a:p>
      </dgm:t>
    </dgm:pt>
    <dgm:pt modelId="{F8FFCE3D-3906-4415-8762-D6FD21265473}" type="parTrans" cxnId="{F32B4F28-BA5F-4E61-9E2E-BB4EE3931DB7}">
      <dgm:prSet/>
      <dgm:spPr/>
      <dgm:t>
        <a:bodyPr/>
        <a:lstStyle/>
        <a:p>
          <a:endParaRPr lang="en-US"/>
        </a:p>
      </dgm:t>
    </dgm:pt>
    <dgm:pt modelId="{17D03752-F165-477E-8EAF-A04A772C863F}" type="sibTrans" cxnId="{F32B4F28-BA5F-4E61-9E2E-BB4EE3931DB7}">
      <dgm:prSet/>
      <dgm:spPr/>
      <dgm:t>
        <a:bodyPr/>
        <a:lstStyle/>
        <a:p>
          <a:endParaRPr lang="en-US"/>
        </a:p>
      </dgm:t>
    </dgm:pt>
    <dgm:pt modelId="{4D4A4809-AC3D-4132-9340-6890BD8E49D1}">
      <dgm:prSet phldr="0"/>
      <dgm:spPr/>
      <dgm:t>
        <a:bodyPr/>
        <a:lstStyle/>
        <a:p>
          <a:r>
            <a:rPr lang="fi-FI" b="1">
              <a:latin typeface="Calibri Light" panose="020F0302020204030204"/>
            </a:rPr>
            <a:t>Tukipalvelut</a:t>
          </a:r>
        </a:p>
      </dgm:t>
    </dgm:pt>
    <dgm:pt modelId="{ADBEE41C-82DD-4A0D-B117-3CB039755006}" type="parTrans" cxnId="{344C5065-4D02-474F-A3EA-D6F40C05CAC9}">
      <dgm:prSet/>
      <dgm:spPr/>
      <dgm:t>
        <a:bodyPr/>
        <a:lstStyle/>
        <a:p>
          <a:endParaRPr lang="fi-FI"/>
        </a:p>
      </dgm:t>
    </dgm:pt>
    <dgm:pt modelId="{08A9381A-219B-43D7-8C22-17AD90517832}" type="sibTrans" cxnId="{344C5065-4D02-474F-A3EA-D6F40C05CAC9}">
      <dgm:prSet/>
      <dgm:spPr/>
      <dgm:t>
        <a:bodyPr/>
        <a:lstStyle/>
        <a:p>
          <a:endParaRPr lang="fi-FI"/>
        </a:p>
      </dgm:t>
    </dgm:pt>
    <dgm:pt modelId="{661721C1-CB7E-4B0D-8549-BE61847493DC}" type="pres">
      <dgm:prSet presAssocID="{F5D4D396-53D3-4DDA-9D72-7DFDA12B692B}" presName="diagram" presStyleCnt="0">
        <dgm:presLayoutVars>
          <dgm:dir/>
          <dgm:resizeHandles val="exact"/>
        </dgm:presLayoutVars>
      </dgm:prSet>
      <dgm:spPr/>
    </dgm:pt>
    <dgm:pt modelId="{4904714E-7A92-412C-866A-D19FBC97FFCE}" type="pres">
      <dgm:prSet presAssocID="{8870082F-92FE-4508-A0A9-452AAADAF44F}" presName="node" presStyleLbl="node1" presStyleIdx="0" presStyleCnt="7" custScaleY="98381" custLinFactNeighborY="-118">
        <dgm:presLayoutVars>
          <dgm:bulletEnabled val="1"/>
        </dgm:presLayoutVars>
      </dgm:prSet>
      <dgm:spPr/>
    </dgm:pt>
    <dgm:pt modelId="{113F59AA-F0CE-4638-989B-3AC61B9D70F1}" type="pres">
      <dgm:prSet presAssocID="{7196D7B7-2C7F-4C11-8F9D-E78EC77A5D69}" presName="sibTrans" presStyleCnt="0"/>
      <dgm:spPr/>
    </dgm:pt>
    <dgm:pt modelId="{F397BBF1-9329-4878-8C5E-63727326630B}" type="pres">
      <dgm:prSet presAssocID="{487C75E9-4C2F-4195-832E-C057184B38FB}" presName="node" presStyleLbl="node1" presStyleIdx="1" presStyleCnt="7" custLinFactNeighborX="0" custLinFactNeighborY="-1021">
        <dgm:presLayoutVars>
          <dgm:bulletEnabled val="1"/>
        </dgm:presLayoutVars>
      </dgm:prSet>
      <dgm:spPr/>
    </dgm:pt>
    <dgm:pt modelId="{5B643C0A-B8F5-4698-90B9-0C72F3D11B3F}" type="pres">
      <dgm:prSet presAssocID="{03F5BD9B-957C-437B-AE96-4186FFC06831}" presName="sibTrans" presStyleCnt="0"/>
      <dgm:spPr/>
    </dgm:pt>
    <dgm:pt modelId="{91A9EDD9-ADD9-4D1B-8290-40646D378A22}" type="pres">
      <dgm:prSet presAssocID="{4AEF07A9-5395-48D0-B69D-81DBD5FF6EC9}" presName="node" presStyleLbl="node1" presStyleIdx="2" presStyleCnt="7">
        <dgm:presLayoutVars>
          <dgm:bulletEnabled val="1"/>
        </dgm:presLayoutVars>
      </dgm:prSet>
      <dgm:spPr/>
    </dgm:pt>
    <dgm:pt modelId="{FA74352B-0806-482F-94FE-FFA2917618FA}" type="pres">
      <dgm:prSet presAssocID="{4E596507-1151-4022-B9C6-F50BD585456F}" presName="sibTrans" presStyleCnt="0"/>
      <dgm:spPr/>
    </dgm:pt>
    <dgm:pt modelId="{2CB08149-52ED-4296-91D1-4469DBEF1B26}" type="pres">
      <dgm:prSet presAssocID="{1ED677F7-0ADC-4B24-A988-8C56468598F7}" presName="node" presStyleLbl="node1" presStyleIdx="3" presStyleCnt="7">
        <dgm:presLayoutVars>
          <dgm:bulletEnabled val="1"/>
        </dgm:presLayoutVars>
      </dgm:prSet>
      <dgm:spPr/>
    </dgm:pt>
    <dgm:pt modelId="{94CED2E3-8B3E-40CA-9BC2-453841A6B9BA}" type="pres">
      <dgm:prSet presAssocID="{0EDD7E07-8EB4-43EA-A8E7-5992BE811F1C}" presName="sibTrans" presStyleCnt="0"/>
      <dgm:spPr/>
    </dgm:pt>
    <dgm:pt modelId="{CD83ED69-1A99-496F-AEE8-7DECB1D953F9}" type="pres">
      <dgm:prSet presAssocID="{BF00BC78-CFC1-42B5-92BF-C023405E9184}" presName="node" presStyleLbl="node1" presStyleIdx="4" presStyleCnt="7">
        <dgm:presLayoutVars>
          <dgm:bulletEnabled val="1"/>
        </dgm:presLayoutVars>
      </dgm:prSet>
      <dgm:spPr/>
    </dgm:pt>
    <dgm:pt modelId="{39A99FC1-4EC1-4CD3-8C4F-BE7E8511F83D}" type="pres">
      <dgm:prSet presAssocID="{183B1B2C-C30D-4EAD-965A-9BA8013F8C62}" presName="sibTrans" presStyleCnt="0"/>
      <dgm:spPr/>
    </dgm:pt>
    <dgm:pt modelId="{B82BBDDA-C1B4-4766-BB8A-4B26A514C3E2}" type="pres">
      <dgm:prSet presAssocID="{BDC1906D-0D9B-44DD-97C8-E0F559386E21}" presName="node" presStyleLbl="node1" presStyleIdx="5" presStyleCnt="7">
        <dgm:presLayoutVars>
          <dgm:bulletEnabled val="1"/>
        </dgm:presLayoutVars>
      </dgm:prSet>
      <dgm:spPr/>
    </dgm:pt>
    <dgm:pt modelId="{F38C6F04-A087-4875-BE6C-21A4A7DE78A7}" type="pres">
      <dgm:prSet presAssocID="{17D03752-F165-477E-8EAF-A04A772C863F}" presName="sibTrans" presStyleCnt="0"/>
      <dgm:spPr/>
    </dgm:pt>
    <dgm:pt modelId="{FFC95D95-DE2C-4BD8-978E-E8D9F4883F82}" type="pres">
      <dgm:prSet presAssocID="{4D4A4809-AC3D-4132-9340-6890BD8E49D1}" presName="node" presStyleLbl="node1" presStyleIdx="6" presStyleCnt="7">
        <dgm:presLayoutVars>
          <dgm:bulletEnabled val="1"/>
        </dgm:presLayoutVars>
      </dgm:prSet>
      <dgm:spPr/>
    </dgm:pt>
  </dgm:ptLst>
  <dgm:cxnLst>
    <dgm:cxn modelId="{7259360C-863A-4EDA-B796-339FF17CC36F}" type="presOf" srcId="{BDC1906D-0D9B-44DD-97C8-E0F559386E21}" destId="{B82BBDDA-C1B4-4766-BB8A-4B26A514C3E2}" srcOrd="0" destOrd="0" presId="urn:microsoft.com/office/officeart/2005/8/layout/default"/>
    <dgm:cxn modelId="{F32B4F28-BA5F-4E61-9E2E-BB4EE3931DB7}" srcId="{F5D4D396-53D3-4DDA-9D72-7DFDA12B692B}" destId="{BDC1906D-0D9B-44DD-97C8-E0F559386E21}" srcOrd="5" destOrd="0" parTransId="{F8FFCE3D-3906-4415-8762-D6FD21265473}" sibTransId="{17D03752-F165-477E-8EAF-A04A772C863F}"/>
    <dgm:cxn modelId="{58A77B2E-5603-47CF-9C19-55D53DAB109F}" srcId="{F5D4D396-53D3-4DDA-9D72-7DFDA12B692B}" destId="{BF00BC78-CFC1-42B5-92BF-C023405E9184}" srcOrd="4" destOrd="0" parTransId="{D7B53190-0017-4D68-A753-02DEA2F29D9E}" sibTransId="{183B1B2C-C30D-4EAD-965A-9BA8013F8C62}"/>
    <dgm:cxn modelId="{F5C9E63A-E032-4ECB-95B7-543F12DA28AA}" type="presOf" srcId="{F5D4D396-53D3-4DDA-9D72-7DFDA12B692B}" destId="{661721C1-CB7E-4B0D-8549-BE61847493DC}" srcOrd="0" destOrd="0" presId="urn:microsoft.com/office/officeart/2005/8/layout/default"/>
    <dgm:cxn modelId="{344C5065-4D02-474F-A3EA-D6F40C05CAC9}" srcId="{F5D4D396-53D3-4DDA-9D72-7DFDA12B692B}" destId="{4D4A4809-AC3D-4132-9340-6890BD8E49D1}" srcOrd="6" destOrd="0" parTransId="{ADBEE41C-82DD-4A0D-B117-3CB039755006}" sibTransId="{08A9381A-219B-43D7-8C22-17AD90517832}"/>
    <dgm:cxn modelId="{0D700748-D436-4728-ACAB-5192493C7C57}" srcId="{F5D4D396-53D3-4DDA-9D72-7DFDA12B692B}" destId="{4AEF07A9-5395-48D0-B69D-81DBD5FF6EC9}" srcOrd="2" destOrd="0" parTransId="{335B2406-388D-4023-8291-519BCA6772EF}" sibTransId="{4E596507-1151-4022-B9C6-F50BD585456F}"/>
    <dgm:cxn modelId="{E8532057-4F26-4689-9766-04F8D57D443B}" srcId="{F5D4D396-53D3-4DDA-9D72-7DFDA12B692B}" destId="{1ED677F7-0ADC-4B24-A988-8C56468598F7}" srcOrd="3" destOrd="0" parTransId="{FACCCA90-17A6-4F60-B993-4CDC7EC1FE1C}" sibTransId="{0EDD7E07-8EB4-43EA-A8E7-5992BE811F1C}"/>
    <dgm:cxn modelId="{E5A37B88-3DAE-44A7-A73C-AC171E843E90}" type="presOf" srcId="{4D4A4809-AC3D-4132-9340-6890BD8E49D1}" destId="{FFC95D95-DE2C-4BD8-978E-E8D9F4883F82}" srcOrd="0" destOrd="0" presId="urn:microsoft.com/office/officeart/2005/8/layout/default"/>
    <dgm:cxn modelId="{4107B18C-1202-4153-9745-5EBAA9C757B1}" type="presOf" srcId="{487C75E9-4C2F-4195-832E-C057184B38FB}" destId="{F397BBF1-9329-4878-8C5E-63727326630B}" srcOrd="0" destOrd="0" presId="urn:microsoft.com/office/officeart/2005/8/layout/default"/>
    <dgm:cxn modelId="{6C75BF90-7FD8-4C0B-A392-FF33A77AA144}" srcId="{F5D4D396-53D3-4DDA-9D72-7DFDA12B692B}" destId="{487C75E9-4C2F-4195-832E-C057184B38FB}" srcOrd="1" destOrd="0" parTransId="{CBB1A369-99A2-4FF8-9309-1E3D86A642F6}" sibTransId="{03F5BD9B-957C-437B-AE96-4186FFC06831}"/>
    <dgm:cxn modelId="{5B1FA09B-10F1-47DF-9781-CA5BD0A33408}" type="presOf" srcId="{4AEF07A9-5395-48D0-B69D-81DBD5FF6EC9}" destId="{91A9EDD9-ADD9-4D1B-8290-40646D378A22}" srcOrd="0" destOrd="0" presId="urn:microsoft.com/office/officeart/2005/8/layout/default"/>
    <dgm:cxn modelId="{BE263BB4-A040-4A84-941E-72E38F7EC5FB}" type="presOf" srcId="{BF00BC78-CFC1-42B5-92BF-C023405E9184}" destId="{CD83ED69-1A99-496F-AEE8-7DECB1D953F9}" srcOrd="0" destOrd="0" presId="urn:microsoft.com/office/officeart/2005/8/layout/default"/>
    <dgm:cxn modelId="{F4AE23B6-9E1E-405A-8B1B-2D30CC063B56}" srcId="{F5D4D396-53D3-4DDA-9D72-7DFDA12B692B}" destId="{8870082F-92FE-4508-A0A9-452AAADAF44F}" srcOrd="0" destOrd="0" parTransId="{1608417F-308E-44A4-8C08-821927E0DFE5}" sibTransId="{7196D7B7-2C7F-4C11-8F9D-E78EC77A5D69}"/>
    <dgm:cxn modelId="{C2D372D8-287B-4717-8714-1DC9BF78FA59}" type="presOf" srcId="{8870082F-92FE-4508-A0A9-452AAADAF44F}" destId="{4904714E-7A92-412C-866A-D19FBC97FFCE}" srcOrd="0" destOrd="0" presId="urn:microsoft.com/office/officeart/2005/8/layout/default"/>
    <dgm:cxn modelId="{894341DE-99FD-4E68-86F6-4A9D591E7698}" type="presOf" srcId="{1ED677F7-0ADC-4B24-A988-8C56468598F7}" destId="{2CB08149-52ED-4296-91D1-4469DBEF1B26}" srcOrd="0" destOrd="0" presId="urn:microsoft.com/office/officeart/2005/8/layout/default"/>
    <dgm:cxn modelId="{FCD3B555-6880-4802-806A-091D5CEBF401}" type="presParOf" srcId="{661721C1-CB7E-4B0D-8549-BE61847493DC}" destId="{4904714E-7A92-412C-866A-D19FBC97FFCE}" srcOrd="0" destOrd="0" presId="urn:microsoft.com/office/officeart/2005/8/layout/default"/>
    <dgm:cxn modelId="{63088809-CE4A-415D-B2C4-3B4808B4ED67}" type="presParOf" srcId="{661721C1-CB7E-4B0D-8549-BE61847493DC}" destId="{113F59AA-F0CE-4638-989B-3AC61B9D70F1}" srcOrd="1" destOrd="0" presId="urn:microsoft.com/office/officeart/2005/8/layout/default"/>
    <dgm:cxn modelId="{20FBE71D-4A4C-4B25-B104-2F07739C0C71}" type="presParOf" srcId="{661721C1-CB7E-4B0D-8549-BE61847493DC}" destId="{F397BBF1-9329-4878-8C5E-63727326630B}" srcOrd="2" destOrd="0" presId="urn:microsoft.com/office/officeart/2005/8/layout/default"/>
    <dgm:cxn modelId="{C4229440-6F2C-492D-A341-4FA7AB8FAB5B}" type="presParOf" srcId="{661721C1-CB7E-4B0D-8549-BE61847493DC}" destId="{5B643C0A-B8F5-4698-90B9-0C72F3D11B3F}" srcOrd="3" destOrd="0" presId="urn:microsoft.com/office/officeart/2005/8/layout/default"/>
    <dgm:cxn modelId="{EC9AB901-CCF9-4AEA-8C19-E22AA21D9640}" type="presParOf" srcId="{661721C1-CB7E-4B0D-8549-BE61847493DC}" destId="{91A9EDD9-ADD9-4D1B-8290-40646D378A22}" srcOrd="4" destOrd="0" presId="urn:microsoft.com/office/officeart/2005/8/layout/default"/>
    <dgm:cxn modelId="{98DC678E-63CE-43DB-8BE7-D51B56E5450D}" type="presParOf" srcId="{661721C1-CB7E-4B0D-8549-BE61847493DC}" destId="{FA74352B-0806-482F-94FE-FFA2917618FA}" srcOrd="5" destOrd="0" presId="urn:microsoft.com/office/officeart/2005/8/layout/default"/>
    <dgm:cxn modelId="{C0655EA1-C1DC-4EF9-A218-7DEF2A6AD997}" type="presParOf" srcId="{661721C1-CB7E-4B0D-8549-BE61847493DC}" destId="{2CB08149-52ED-4296-91D1-4469DBEF1B26}" srcOrd="6" destOrd="0" presId="urn:microsoft.com/office/officeart/2005/8/layout/default"/>
    <dgm:cxn modelId="{6CD7E5EC-99DD-476A-8239-5D6B494D2DA1}" type="presParOf" srcId="{661721C1-CB7E-4B0D-8549-BE61847493DC}" destId="{94CED2E3-8B3E-40CA-9BC2-453841A6B9BA}" srcOrd="7" destOrd="0" presId="urn:microsoft.com/office/officeart/2005/8/layout/default"/>
    <dgm:cxn modelId="{5A1CDD3C-7866-48D8-8442-E00082E85859}" type="presParOf" srcId="{661721C1-CB7E-4B0D-8549-BE61847493DC}" destId="{CD83ED69-1A99-496F-AEE8-7DECB1D953F9}" srcOrd="8" destOrd="0" presId="urn:microsoft.com/office/officeart/2005/8/layout/default"/>
    <dgm:cxn modelId="{FA90B622-57CF-420B-A472-991F2D423C86}" type="presParOf" srcId="{661721C1-CB7E-4B0D-8549-BE61847493DC}" destId="{39A99FC1-4EC1-4CD3-8C4F-BE7E8511F83D}" srcOrd="9" destOrd="0" presId="urn:microsoft.com/office/officeart/2005/8/layout/default"/>
    <dgm:cxn modelId="{83B94353-F520-4B76-9FB9-D1E1EFCCED3D}" type="presParOf" srcId="{661721C1-CB7E-4B0D-8549-BE61847493DC}" destId="{B82BBDDA-C1B4-4766-BB8A-4B26A514C3E2}" srcOrd="10" destOrd="0" presId="urn:microsoft.com/office/officeart/2005/8/layout/default"/>
    <dgm:cxn modelId="{678FD2B3-A0EF-4F61-8651-3C37B24076AA}" type="presParOf" srcId="{661721C1-CB7E-4B0D-8549-BE61847493DC}" destId="{F38C6F04-A087-4875-BE6C-21A4A7DE78A7}" srcOrd="11" destOrd="0" presId="urn:microsoft.com/office/officeart/2005/8/layout/default"/>
    <dgm:cxn modelId="{465D9001-1263-4664-B1C5-6978888C5551}" type="presParOf" srcId="{661721C1-CB7E-4B0D-8549-BE61847493DC}" destId="{FFC95D95-DE2C-4BD8-978E-E8D9F4883F8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4714E-7A92-412C-866A-D19FBC97FFCE}">
      <dsp:nvSpPr>
        <dsp:cNvPr id="0" name=""/>
        <dsp:cNvSpPr/>
      </dsp:nvSpPr>
      <dsp:spPr>
        <a:xfrm>
          <a:off x="2192" y="102708"/>
          <a:ext cx="1739773" cy="102696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t>Tietojohtaminen</a:t>
          </a:r>
          <a:endParaRPr lang="en-US" sz="1800" kern="1200"/>
        </a:p>
      </dsp:txBody>
      <dsp:txXfrm>
        <a:off x="2192" y="102708"/>
        <a:ext cx="1739773" cy="1026964"/>
      </dsp:txXfrm>
    </dsp:sp>
    <dsp:sp modelId="{F397BBF1-9329-4878-8C5E-63727326630B}">
      <dsp:nvSpPr>
        <dsp:cNvPr id="0" name=""/>
        <dsp:cNvSpPr/>
      </dsp:nvSpPr>
      <dsp:spPr>
        <a:xfrm>
          <a:off x="1915944" y="84832"/>
          <a:ext cx="1739773" cy="104386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t>Strategiatyö</a:t>
          </a:r>
          <a:endParaRPr lang="en-US" sz="1800" kern="1200"/>
        </a:p>
      </dsp:txBody>
      <dsp:txXfrm>
        <a:off x="1915944" y="84832"/>
        <a:ext cx="1739773" cy="1043864"/>
      </dsp:txXfrm>
    </dsp:sp>
    <dsp:sp modelId="{91A9EDD9-ADD9-4D1B-8290-40646D378A22}">
      <dsp:nvSpPr>
        <dsp:cNvPr id="0" name=""/>
        <dsp:cNvSpPr/>
      </dsp:nvSpPr>
      <dsp:spPr>
        <a:xfrm>
          <a:off x="3829695" y="95490"/>
          <a:ext cx="1739773" cy="104386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t>Toiminnan arviointi</a:t>
          </a:r>
          <a:endParaRPr lang="en-US" sz="1800" kern="1200"/>
        </a:p>
      </dsp:txBody>
      <dsp:txXfrm>
        <a:off x="3829695" y="95490"/>
        <a:ext cx="1739773" cy="1043864"/>
      </dsp:txXfrm>
    </dsp:sp>
    <dsp:sp modelId="{2CB08149-52ED-4296-91D1-4469DBEF1B26}">
      <dsp:nvSpPr>
        <dsp:cNvPr id="0" name=""/>
        <dsp:cNvSpPr/>
      </dsp:nvSpPr>
      <dsp:spPr>
        <a:xfrm>
          <a:off x="5743446" y="95490"/>
          <a:ext cx="1739773" cy="104386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t>Verkostojen hallinta</a:t>
          </a:r>
          <a:endParaRPr lang="en-US" sz="1800" kern="1200"/>
        </a:p>
      </dsp:txBody>
      <dsp:txXfrm>
        <a:off x="5743446" y="95490"/>
        <a:ext cx="1739773" cy="1043864"/>
      </dsp:txXfrm>
    </dsp:sp>
    <dsp:sp modelId="{CD83ED69-1A99-496F-AEE8-7DECB1D953F9}">
      <dsp:nvSpPr>
        <dsp:cNvPr id="0" name=""/>
        <dsp:cNvSpPr/>
      </dsp:nvSpPr>
      <dsp:spPr>
        <a:xfrm>
          <a:off x="959068" y="1313332"/>
          <a:ext cx="1739773" cy="104386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t>Työyhteisön kehittäminen</a:t>
          </a:r>
          <a:endParaRPr lang="en-US" sz="1800" kern="1200"/>
        </a:p>
      </dsp:txBody>
      <dsp:txXfrm>
        <a:off x="959068" y="1313332"/>
        <a:ext cx="1739773" cy="1043864"/>
      </dsp:txXfrm>
    </dsp:sp>
    <dsp:sp modelId="{B82BBDDA-C1B4-4766-BB8A-4B26A514C3E2}">
      <dsp:nvSpPr>
        <dsp:cNvPr id="0" name=""/>
        <dsp:cNvSpPr/>
      </dsp:nvSpPr>
      <dsp:spPr>
        <a:xfrm>
          <a:off x="2872819" y="1313332"/>
          <a:ext cx="1739773" cy="104386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t>Työtapojen ja osaamisen kehittäminen</a:t>
          </a:r>
          <a:endParaRPr lang="en-US" sz="1800" kern="1200"/>
        </a:p>
      </dsp:txBody>
      <dsp:txXfrm>
        <a:off x="2872819" y="1313332"/>
        <a:ext cx="1739773" cy="1043864"/>
      </dsp:txXfrm>
    </dsp:sp>
    <dsp:sp modelId="{FFC95D95-DE2C-4BD8-978E-E8D9F4883F82}">
      <dsp:nvSpPr>
        <dsp:cNvPr id="0" name=""/>
        <dsp:cNvSpPr/>
      </dsp:nvSpPr>
      <dsp:spPr>
        <a:xfrm>
          <a:off x="4786570" y="1313332"/>
          <a:ext cx="1739773" cy="104386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i-FI" sz="1800" b="1" kern="1200">
              <a:latin typeface="Calibri Light" panose="020F0302020204030204"/>
            </a:rPr>
            <a:t>Tukipalvelut</a:t>
          </a:r>
        </a:p>
      </dsp:txBody>
      <dsp:txXfrm>
        <a:off x="4786570" y="1313332"/>
        <a:ext cx="1739773" cy="10438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BDBCDD-7250-4D06-8662-90244EAB4A36}" type="datetimeFigureOut">
              <a:rPr lang="fi-FI" smtClean="0"/>
              <a:t>16.6.2022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423C7-73BE-4BEA-8B41-791AA5807B03}" type="slidenum">
              <a:rPr lang="fi-FI" smtClean="0"/>
              <a:t>‹#›</a:t>
            </a:fld>
            <a:endParaRPr lang="fi-FI"/>
          </a:p>
        </p:txBody>
      </p:sp>
    </p:spTree>
    <p:extLst>
      <p:ext uri="{BB962C8B-B14F-4D97-AF65-F5344CB8AC3E}">
        <p14:creationId xmlns:p14="http://schemas.microsoft.com/office/powerpoint/2010/main" val="3357984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2</a:t>
            </a:fld>
            <a:endParaRPr lang="fi-FI"/>
          </a:p>
        </p:txBody>
      </p:sp>
    </p:spTree>
    <p:extLst>
      <p:ext uri="{BB962C8B-B14F-4D97-AF65-F5344CB8AC3E}">
        <p14:creationId xmlns:p14="http://schemas.microsoft.com/office/powerpoint/2010/main" val="3243132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0" dirty="0"/>
          </a:p>
        </p:txBody>
      </p:sp>
      <p:sp>
        <p:nvSpPr>
          <p:cNvPr id="4" name="Dian numeron paikkamerkki 3"/>
          <p:cNvSpPr>
            <a:spLocks noGrp="1"/>
          </p:cNvSpPr>
          <p:nvPr>
            <p:ph type="sldNum" sz="quarter" idx="5"/>
          </p:nvPr>
        </p:nvSpPr>
        <p:spPr/>
        <p:txBody>
          <a:bodyPr/>
          <a:lstStyle/>
          <a:p>
            <a:fld id="{326423C7-73BE-4BEA-8B41-791AA5807B03}" type="slidenum">
              <a:rPr lang="fi-FI" smtClean="0"/>
              <a:t>12</a:t>
            </a:fld>
            <a:endParaRPr lang="fi-FI"/>
          </a:p>
        </p:txBody>
      </p:sp>
    </p:spTree>
    <p:extLst>
      <p:ext uri="{BB962C8B-B14F-4D97-AF65-F5344CB8AC3E}">
        <p14:creationId xmlns:p14="http://schemas.microsoft.com/office/powerpoint/2010/main" val="1225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0"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423C7-73BE-4BEA-8B41-791AA5807B0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974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highlight>
                <a:srgbClr val="FFFF00"/>
              </a:highlight>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423C7-73BE-4BEA-8B41-791AA5807B0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79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15</a:t>
            </a:fld>
            <a:endParaRPr lang="fi-FI"/>
          </a:p>
        </p:txBody>
      </p:sp>
    </p:spTree>
    <p:extLst>
      <p:ext uri="{BB962C8B-B14F-4D97-AF65-F5344CB8AC3E}">
        <p14:creationId xmlns:p14="http://schemas.microsoft.com/office/powerpoint/2010/main" val="3019432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423C7-73BE-4BEA-8B41-791AA5807B0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5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26423C7-73BE-4BEA-8B41-791AA5807B03}" type="slidenum">
              <a:rPr lang="fi-FI" smtClean="0"/>
              <a:t>18</a:t>
            </a:fld>
            <a:endParaRPr lang="fi-FI"/>
          </a:p>
        </p:txBody>
      </p:sp>
    </p:spTree>
    <p:extLst>
      <p:ext uri="{BB962C8B-B14F-4D97-AF65-F5344CB8AC3E}">
        <p14:creationId xmlns:p14="http://schemas.microsoft.com/office/powerpoint/2010/main" val="547031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26423C7-73BE-4BEA-8B41-791AA5807B03}" type="slidenum">
              <a:rPr lang="fi-FI" smtClean="0"/>
              <a:t>19</a:t>
            </a:fld>
            <a:endParaRPr lang="fi-FI"/>
          </a:p>
        </p:txBody>
      </p:sp>
    </p:spTree>
    <p:extLst>
      <p:ext uri="{BB962C8B-B14F-4D97-AF65-F5344CB8AC3E}">
        <p14:creationId xmlns:p14="http://schemas.microsoft.com/office/powerpoint/2010/main" val="4040862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423C7-73BE-4BEA-8B41-791AA5807B0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184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just">
              <a:spcAft>
                <a:spcPts val="750"/>
              </a:spcAft>
            </a:pPr>
            <a:endParaRPr lang="fi-FI" dirty="0"/>
          </a:p>
        </p:txBody>
      </p:sp>
      <p:sp>
        <p:nvSpPr>
          <p:cNvPr id="4" name="Dian numeron paikkamerkki 3"/>
          <p:cNvSpPr>
            <a:spLocks noGrp="1"/>
          </p:cNvSpPr>
          <p:nvPr>
            <p:ph type="sldNum" sz="quarter" idx="5"/>
          </p:nvPr>
        </p:nvSpPr>
        <p:spPr/>
        <p:txBody>
          <a:bodyPr/>
          <a:lstStyle/>
          <a:p>
            <a:fld id="{326423C7-73BE-4BEA-8B41-791AA5807B03}" type="slidenum">
              <a:rPr lang="fi-FI" smtClean="0"/>
              <a:t>21</a:t>
            </a:fld>
            <a:endParaRPr lang="fi-FI"/>
          </a:p>
        </p:txBody>
      </p:sp>
    </p:spTree>
    <p:extLst>
      <p:ext uri="{BB962C8B-B14F-4D97-AF65-F5344CB8AC3E}">
        <p14:creationId xmlns:p14="http://schemas.microsoft.com/office/powerpoint/2010/main" val="179149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22</a:t>
            </a:fld>
            <a:endParaRPr lang="fi-FI"/>
          </a:p>
        </p:txBody>
      </p:sp>
    </p:spTree>
    <p:extLst>
      <p:ext uri="{BB962C8B-B14F-4D97-AF65-F5344CB8AC3E}">
        <p14:creationId xmlns:p14="http://schemas.microsoft.com/office/powerpoint/2010/main" val="794196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423C7-73BE-4BEA-8B41-791AA5807B0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697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23</a:t>
            </a:fld>
            <a:endParaRPr lang="fi-FI"/>
          </a:p>
        </p:txBody>
      </p:sp>
    </p:spTree>
    <p:extLst>
      <p:ext uri="{BB962C8B-B14F-4D97-AF65-F5344CB8AC3E}">
        <p14:creationId xmlns:p14="http://schemas.microsoft.com/office/powerpoint/2010/main" val="337100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24</a:t>
            </a:fld>
            <a:endParaRPr lang="fi-FI"/>
          </a:p>
        </p:txBody>
      </p:sp>
    </p:spTree>
    <p:extLst>
      <p:ext uri="{BB962C8B-B14F-4D97-AF65-F5344CB8AC3E}">
        <p14:creationId xmlns:p14="http://schemas.microsoft.com/office/powerpoint/2010/main" val="2307550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26423C7-73BE-4BEA-8B41-791AA5807B03}" type="slidenum">
              <a:rPr lang="fi-FI" smtClean="0"/>
              <a:t>26</a:t>
            </a:fld>
            <a:endParaRPr lang="fi-FI"/>
          </a:p>
        </p:txBody>
      </p:sp>
    </p:spTree>
    <p:extLst>
      <p:ext uri="{BB962C8B-B14F-4D97-AF65-F5344CB8AC3E}">
        <p14:creationId xmlns:p14="http://schemas.microsoft.com/office/powerpoint/2010/main" val="1398868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423C7-73BE-4BEA-8B41-791AA5807B0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152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423C7-73BE-4BEA-8B41-791AA5807B0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766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26423C7-73BE-4BEA-8B41-791AA5807B03}" type="slidenum">
              <a:rPr lang="fi-FI" smtClean="0"/>
              <a:t>29</a:t>
            </a:fld>
            <a:endParaRPr lang="fi-FI"/>
          </a:p>
        </p:txBody>
      </p:sp>
    </p:spTree>
    <p:extLst>
      <p:ext uri="{BB962C8B-B14F-4D97-AF65-F5344CB8AC3E}">
        <p14:creationId xmlns:p14="http://schemas.microsoft.com/office/powerpoint/2010/main" val="1450356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30</a:t>
            </a:fld>
            <a:endParaRPr lang="fi-FI"/>
          </a:p>
        </p:txBody>
      </p:sp>
    </p:spTree>
    <p:extLst>
      <p:ext uri="{BB962C8B-B14F-4D97-AF65-F5344CB8AC3E}">
        <p14:creationId xmlns:p14="http://schemas.microsoft.com/office/powerpoint/2010/main" val="1881369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31</a:t>
            </a:fld>
            <a:endParaRPr lang="fi-FI"/>
          </a:p>
        </p:txBody>
      </p:sp>
    </p:spTree>
    <p:extLst>
      <p:ext uri="{BB962C8B-B14F-4D97-AF65-F5344CB8AC3E}">
        <p14:creationId xmlns:p14="http://schemas.microsoft.com/office/powerpoint/2010/main" val="1635471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32</a:t>
            </a:fld>
            <a:endParaRPr lang="fi-FI"/>
          </a:p>
        </p:txBody>
      </p:sp>
    </p:spTree>
    <p:extLst>
      <p:ext uri="{BB962C8B-B14F-4D97-AF65-F5344CB8AC3E}">
        <p14:creationId xmlns:p14="http://schemas.microsoft.com/office/powerpoint/2010/main" val="1243587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26423C7-73BE-4BEA-8B41-791AA5807B03}" type="slidenum">
              <a:rPr lang="fi-FI" smtClean="0"/>
              <a:t>33</a:t>
            </a:fld>
            <a:endParaRPr lang="fi-FI"/>
          </a:p>
        </p:txBody>
      </p:sp>
    </p:spTree>
    <p:extLst>
      <p:ext uri="{BB962C8B-B14F-4D97-AF65-F5344CB8AC3E}">
        <p14:creationId xmlns:p14="http://schemas.microsoft.com/office/powerpoint/2010/main" val="244694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0" dirty="0">
              <a:highlight>
                <a:srgbClr val="00FF00"/>
              </a:highlight>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423C7-73BE-4BEA-8B41-791AA5807B0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35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26423C7-73BE-4BEA-8B41-791AA5807B03}" type="slidenum">
              <a:rPr lang="fi-FI" smtClean="0"/>
              <a:t>34</a:t>
            </a:fld>
            <a:endParaRPr lang="fi-FI"/>
          </a:p>
        </p:txBody>
      </p:sp>
    </p:spTree>
    <p:extLst>
      <p:ext uri="{BB962C8B-B14F-4D97-AF65-F5344CB8AC3E}">
        <p14:creationId xmlns:p14="http://schemas.microsoft.com/office/powerpoint/2010/main" val="2816468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26423C7-73BE-4BEA-8B41-791AA5807B03}" type="slidenum">
              <a:rPr lang="fi-FI" smtClean="0"/>
              <a:t>35</a:t>
            </a:fld>
            <a:endParaRPr lang="fi-FI"/>
          </a:p>
        </p:txBody>
      </p:sp>
    </p:spTree>
    <p:extLst>
      <p:ext uri="{BB962C8B-B14F-4D97-AF65-F5344CB8AC3E}">
        <p14:creationId xmlns:p14="http://schemas.microsoft.com/office/powerpoint/2010/main" val="1174837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36</a:t>
            </a:fld>
            <a:endParaRPr lang="fi-FI"/>
          </a:p>
        </p:txBody>
      </p:sp>
    </p:spTree>
    <p:extLst>
      <p:ext uri="{BB962C8B-B14F-4D97-AF65-F5344CB8AC3E}">
        <p14:creationId xmlns:p14="http://schemas.microsoft.com/office/powerpoint/2010/main" val="2820839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7000"/>
              </a:lnSpc>
              <a:spcAft>
                <a:spcPts val="800"/>
              </a:spcAft>
            </a:pPr>
            <a:endParaRPr lang="fi-FI"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6423C7-73BE-4BEA-8B41-791AA5807B0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401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41</a:t>
            </a:fld>
            <a:endParaRPr lang="fi-FI"/>
          </a:p>
        </p:txBody>
      </p:sp>
    </p:spTree>
    <p:extLst>
      <p:ext uri="{BB962C8B-B14F-4D97-AF65-F5344CB8AC3E}">
        <p14:creationId xmlns:p14="http://schemas.microsoft.com/office/powerpoint/2010/main" val="141708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326423C7-73BE-4BEA-8B41-791AA5807B03}" type="slidenum">
              <a:rPr lang="fi-FI" smtClean="0"/>
              <a:t>6</a:t>
            </a:fld>
            <a:endParaRPr lang="fi-FI"/>
          </a:p>
        </p:txBody>
      </p:sp>
    </p:spTree>
    <p:extLst>
      <p:ext uri="{BB962C8B-B14F-4D97-AF65-F5344CB8AC3E}">
        <p14:creationId xmlns:p14="http://schemas.microsoft.com/office/powerpoint/2010/main" val="3496864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0" dirty="0"/>
          </a:p>
        </p:txBody>
      </p:sp>
      <p:sp>
        <p:nvSpPr>
          <p:cNvPr id="4" name="Dian numeron paikkamerkki 3"/>
          <p:cNvSpPr>
            <a:spLocks noGrp="1"/>
          </p:cNvSpPr>
          <p:nvPr>
            <p:ph type="sldNum" sz="quarter" idx="5"/>
          </p:nvPr>
        </p:nvSpPr>
        <p:spPr/>
        <p:txBody>
          <a:bodyPr/>
          <a:lstStyle/>
          <a:p>
            <a:fld id="{326423C7-73BE-4BEA-8B41-791AA5807B03}" type="slidenum">
              <a:rPr lang="fi-FI" smtClean="0"/>
              <a:t>7</a:t>
            </a:fld>
            <a:endParaRPr lang="fi-FI"/>
          </a:p>
        </p:txBody>
      </p:sp>
    </p:spTree>
    <p:extLst>
      <p:ext uri="{BB962C8B-B14F-4D97-AF65-F5344CB8AC3E}">
        <p14:creationId xmlns:p14="http://schemas.microsoft.com/office/powerpoint/2010/main" val="1329891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1200" dirty="0">
              <a:effectLst/>
              <a:latin typeface="Calibri" panose="020F0502020204030204" pitchFamily="34" charset="0"/>
              <a:ea typeface="Calibri" panose="020F0502020204030204" pitchFamily="34" charset="0"/>
            </a:endParaRPr>
          </a:p>
        </p:txBody>
      </p:sp>
      <p:sp>
        <p:nvSpPr>
          <p:cNvPr id="4" name="Dian numeron paikkamerkki 3"/>
          <p:cNvSpPr>
            <a:spLocks noGrp="1"/>
          </p:cNvSpPr>
          <p:nvPr>
            <p:ph type="sldNum" sz="quarter" idx="5"/>
          </p:nvPr>
        </p:nvSpPr>
        <p:spPr/>
        <p:txBody>
          <a:bodyPr/>
          <a:lstStyle/>
          <a:p>
            <a:fld id="{326423C7-73BE-4BEA-8B41-791AA5807B03}" type="slidenum">
              <a:rPr lang="fi-FI" smtClean="0"/>
              <a:t>8</a:t>
            </a:fld>
            <a:endParaRPr lang="fi-FI"/>
          </a:p>
        </p:txBody>
      </p:sp>
    </p:spTree>
    <p:extLst>
      <p:ext uri="{BB962C8B-B14F-4D97-AF65-F5344CB8AC3E}">
        <p14:creationId xmlns:p14="http://schemas.microsoft.com/office/powerpoint/2010/main" val="2709721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0" dirty="0"/>
          </a:p>
        </p:txBody>
      </p:sp>
      <p:sp>
        <p:nvSpPr>
          <p:cNvPr id="4" name="Dian numeron paikkamerkki 3"/>
          <p:cNvSpPr>
            <a:spLocks noGrp="1"/>
          </p:cNvSpPr>
          <p:nvPr>
            <p:ph type="sldNum" sz="quarter" idx="5"/>
          </p:nvPr>
        </p:nvSpPr>
        <p:spPr/>
        <p:txBody>
          <a:bodyPr/>
          <a:lstStyle/>
          <a:p>
            <a:fld id="{326423C7-73BE-4BEA-8B41-791AA5807B03}" type="slidenum">
              <a:rPr lang="fi-FI" smtClean="0"/>
              <a:t>9</a:t>
            </a:fld>
            <a:endParaRPr lang="fi-FI"/>
          </a:p>
        </p:txBody>
      </p:sp>
    </p:spTree>
    <p:extLst>
      <p:ext uri="{BB962C8B-B14F-4D97-AF65-F5344CB8AC3E}">
        <p14:creationId xmlns:p14="http://schemas.microsoft.com/office/powerpoint/2010/main" val="12246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326423C7-73BE-4BEA-8B41-791AA5807B03}" type="slidenum">
              <a:rPr lang="fi-FI" smtClean="0"/>
              <a:t>10</a:t>
            </a:fld>
            <a:endParaRPr lang="fi-FI"/>
          </a:p>
        </p:txBody>
      </p:sp>
    </p:spTree>
    <p:extLst>
      <p:ext uri="{BB962C8B-B14F-4D97-AF65-F5344CB8AC3E}">
        <p14:creationId xmlns:p14="http://schemas.microsoft.com/office/powerpoint/2010/main" val="403136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b="0" dirty="0"/>
          </a:p>
        </p:txBody>
      </p:sp>
      <p:sp>
        <p:nvSpPr>
          <p:cNvPr id="4" name="Dian numeron paikkamerkki 3"/>
          <p:cNvSpPr>
            <a:spLocks noGrp="1"/>
          </p:cNvSpPr>
          <p:nvPr>
            <p:ph type="sldNum" sz="quarter" idx="5"/>
          </p:nvPr>
        </p:nvSpPr>
        <p:spPr/>
        <p:txBody>
          <a:bodyPr/>
          <a:lstStyle/>
          <a:p>
            <a:fld id="{326423C7-73BE-4BEA-8B41-791AA5807B03}" type="slidenum">
              <a:rPr lang="fi-FI" smtClean="0"/>
              <a:t>11</a:t>
            </a:fld>
            <a:endParaRPr lang="fi-FI"/>
          </a:p>
        </p:txBody>
      </p:sp>
    </p:spTree>
    <p:extLst>
      <p:ext uri="{BB962C8B-B14F-4D97-AF65-F5344CB8AC3E}">
        <p14:creationId xmlns:p14="http://schemas.microsoft.com/office/powerpoint/2010/main" val="1541626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16.6.2022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16.6.2022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16.6.2022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grammi valkoine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093884" y="506415"/>
            <a:ext cx="5105400" cy="1567919"/>
          </a:xfrm>
          <a:prstGeom prst="rect">
            <a:avLst/>
          </a:prstGeom>
        </p:spPr>
        <p:txBody>
          <a:bodyPr vert="horz" lIns="91440" tIns="45720" rIns="91440" bIns="45720" rtlCol="0">
            <a:noAutofit/>
          </a:bodyPr>
          <a:lstStyle>
            <a:lvl1pPr marL="0" indent="0">
              <a:buFontTx/>
              <a:buNone/>
              <a:defRPr/>
            </a:lvl1pPr>
            <a:lvl2pPr marL="479988" indent="-239994">
              <a:buFont typeface="Arial"/>
              <a:buChar char="•"/>
              <a:defRPr/>
            </a:lvl2pPr>
            <a:lvl3pPr marL="767981" indent="-239994">
              <a:buSzPct val="100000"/>
              <a:buFont typeface="Lucida Grande"/>
              <a:buChar char="-"/>
              <a:defRPr/>
            </a:lvl3pPr>
          </a:lstStyle>
          <a:p>
            <a:pPr lvl="0"/>
            <a:r>
              <a:rPr lang="fi-FI"/>
              <a:t>Muokkaa tekstin perustyylejä</a:t>
            </a:r>
          </a:p>
          <a:p>
            <a:pPr lvl="1"/>
            <a:r>
              <a:rPr lang="fi-FI"/>
              <a:t>toinen taso</a:t>
            </a:r>
          </a:p>
        </p:txBody>
      </p:sp>
      <p:sp>
        <p:nvSpPr>
          <p:cNvPr id="5" name="Title Placeholder 1"/>
          <p:cNvSpPr>
            <a:spLocks noGrp="1"/>
          </p:cNvSpPr>
          <p:nvPr>
            <p:ph type="title"/>
          </p:nvPr>
        </p:nvSpPr>
        <p:spPr>
          <a:xfrm>
            <a:off x="1179882" y="506413"/>
            <a:ext cx="4617769" cy="998539"/>
          </a:xfrm>
          <a:prstGeom prst="rect">
            <a:avLst/>
          </a:prstGeom>
        </p:spPr>
        <p:txBody>
          <a:bodyPr vert="horz" lIns="0" tIns="0" rIns="0" bIns="0" rtlCol="0" anchor="b">
            <a:noAutofit/>
          </a:bodyPr>
          <a:lstStyle/>
          <a:p>
            <a:r>
              <a:rPr lang="fi-FI"/>
              <a:t>Muokkaa ots. perustyyl. napsautt.</a:t>
            </a:r>
            <a:endParaRPr lang="en-US"/>
          </a:p>
        </p:txBody>
      </p:sp>
    </p:spTree>
    <p:extLst>
      <p:ext uri="{BB962C8B-B14F-4D97-AF65-F5344CB8AC3E}">
        <p14:creationId xmlns:p14="http://schemas.microsoft.com/office/powerpoint/2010/main" val="334861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tsikko + teksti">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904424" y="746064"/>
            <a:ext cx="10435091" cy="715331"/>
          </a:xfrm>
          <a:prstGeom prst="rect">
            <a:avLst/>
          </a:prstGeom>
        </p:spPr>
        <p:txBody>
          <a:bodyPr vert="horz" lIns="0" tIns="0" rIns="0" bIns="0" rtlCol="0" anchor="ctr" anchorCtr="0">
            <a:noAutofit/>
          </a:bodyPr>
          <a:lstStyle>
            <a:lvl1pPr>
              <a:lnSpc>
                <a:spcPct val="85000"/>
              </a:lnSpc>
              <a:defRPr sz="4800">
                <a:solidFill>
                  <a:schemeClr val="tx2"/>
                </a:solidFill>
              </a:defRPr>
            </a:lvl1pPr>
          </a:lstStyle>
          <a:p>
            <a:r>
              <a:rPr lang="fi-FI"/>
              <a:t>Muokkaa otsikkoa napsauttamalla</a:t>
            </a:r>
            <a:endParaRPr lang="en-US"/>
          </a:p>
        </p:txBody>
      </p:sp>
      <p:sp>
        <p:nvSpPr>
          <p:cNvPr id="4" name="Text Placeholder 2"/>
          <p:cNvSpPr>
            <a:spLocks noGrp="1"/>
          </p:cNvSpPr>
          <p:nvPr>
            <p:ph type="body" idx="1" hasCustomPrompt="1"/>
          </p:nvPr>
        </p:nvSpPr>
        <p:spPr>
          <a:xfrm>
            <a:off x="904423" y="1677090"/>
            <a:ext cx="10435092" cy="4217885"/>
          </a:xfrm>
          <a:prstGeom prst="rect">
            <a:avLst/>
          </a:prstGeom>
        </p:spPr>
        <p:txBody>
          <a:bodyPr vert="horz" lIns="0" tIns="45720" rIns="0" bIns="45720" rtlCol="0">
            <a:noAutofit/>
          </a:bodyPr>
          <a:lstStyle>
            <a:lvl1pPr marL="239178" indent="-239178">
              <a:lnSpc>
                <a:spcPct val="107000"/>
              </a:lnSpc>
              <a:spcAft>
                <a:spcPts val="1067"/>
              </a:spcAft>
              <a:buFont typeface="Arial"/>
              <a:buChar char="•"/>
              <a:defRPr sz="2400"/>
            </a:lvl1pPr>
            <a:lvl2pPr marL="719982" indent="-239994">
              <a:lnSpc>
                <a:spcPct val="107000"/>
              </a:lnSpc>
              <a:spcAft>
                <a:spcPts val="1067"/>
              </a:spcAft>
              <a:buFont typeface="Lucida Grande"/>
              <a:buChar char="–"/>
              <a:defRPr sz="2000"/>
            </a:lvl2pPr>
            <a:lvl3pPr marL="1199970" indent="-239994">
              <a:lnSpc>
                <a:spcPct val="107000"/>
              </a:lnSpc>
              <a:spcAft>
                <a:spcPts val="1067"/>
              </a:spcAft>
              <a:buSzPct val="60000"/>
              <a:buFont typeface="Courier New"/>
              <a:buChar char="o"/>
              <a:defRPr sz="1600"/>
            </a:lvl3pPr>
            <a:lvl4pPr marL="1679958" indent="-239994">
              <a:lnSpc>
                <a:spcPct val="107000"/>
              </a:lnSpc>
              <a:spcAft>
                <a:spcPts val="1067"/>
              </a:spcAft>
              <a:buSzPct val="100000"/>
              <a:buFont typeface="Lucida Grande"/>
              <a:buChar char="–"/>
              <a:defRPr sz="1600"/>
            </a:lvl4pPr>
            <a:lvl5pPr marL="2159946">
              <a:lnSpc>
                <a:spcPct val="107000"/>
              </a:lnSpc>
              <a:spcAft>
                <a:spcPts val="1067"/>
              </a:spcAft>
              <a:defRPr sz="1333"/>
            </a:lvl5pPr>
          </a:lstStyle>
          <a:p>
            <a:pPr lvl="0"/>
            <a:r>
              <a:rPr lang="fi-FI"/>
              <a:t>Muokkaa tekstiä napsauttamalla. Voit siirtää tekstilaatikoita ylemmäs tai alemmas otsikon pituuden ja sisältötekstin määrän mukaan. </a:t>
            </a:r>
          </a:p>
          <a:p>
            <a:pPr lvl="1"/>
            <a:r>
              <a:rPr lang="fi-FI"/>
              <a:t>toinen taso</a:t>
            </a:r>
          </a:p>
          <a:p>
            <a:pPr lvl="2"/>
            <a:r>
              <a:rPr lang="fi-FI"/>
              <a:t>kolmas taso</a:t>
            </a:r>
          </a:p>
          <a:p>
            <a:pPr lvl="3"/>
            <a:r>
              <a:rPr lang="fi-FI"/>
              <a:t>neljäs taso</a:t>
            </a:r>
          </a:p>
          <a:p>
            <a:pPr lvl="4"/>
            <a:r>
              <a:rPr lang="fi-FI"/>
              <a:t>viides taso</a:t>
            </a:r>
            <a:endParaRPr lang="en-US"/>
          </a:p>
        </p:txBody>
      </p:sp>
      <p:pic>
        <p:nvPicPr>
          <p:cNvPr id="6" name="Picture 6">
            <a:extLst>
              <a:ext uri="{FF2B5EF4-FFF2-40B4-BE49-F238E27FC236}">
                <a16:creationId xmlns:a16="http://schemas.microsoft.com/office/drawing/2014/main" id="{521A838D-1252-4382-B14F-424E055BE4F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2739"/>
          <a:stretch/>
        </p:blipFill>
        <p:spPr>
          <a:xfrm>
            <a:off x="342285" y="5894975"/>
            <a:ext cx="508503" cy="713620"/>
          </a:xfrm>
          <a:prstGeom prst="rect">
            <a:avLst/>
          </a:prstGeom>
        </p:spPr>
      </p:pic>
    </p:spTree>
    <p:extLst>
      <p:ext uri="{BB962C8B-B14F-4D97-AF65-F5344CB8AC3E}">
        <p14:creationId xmlns:p14="http://schemas.microsoft.com/office/powerpoint/2010/main" val="266133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loitusdia_sininen">
    <p:spTree>
      <p:nvGrpSpPr>
        <p:cNvPr id="1" name=""/>
        <p:cNvGrpSpPr/>
        <p:nvPr/>
      </p:nvGrpSpPr>
      <p:grpSpPr>
        <a:xfrm>
          <a:off x="0" y="0"/>
          <a:ext cx="0" cy="0"/>
          <a:chOff x="0" y="0"/>
          <a:chExt cx="0" cy="0"/>
        </a:xfrm>
      </p:grpSpPr>
      <p:pic>
        <p:nvPicPr>
          <p:cNvPr id="6" name="Picture 5" descr="TURKUABO_WHITE-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549" y="1061075"/>
            <a:ext cx="1826787" cy="957077"/>
          </a:xfrm>
          <a:prstGeom prst="rect">
            <a:avLst/>
          </a:prstGeom>
        </p:spPr>
      </p:pic>
      <p:sp>
        <p:nvSpPr>
          <p:cNvPr id="8" name="Subtitle 2"/>
          <p:cNvSpPr>
            <a:spLocks noGrp="1"/>
          </p:cNvSpPr>
          <p:nvPr>
            <p:ph type="subTitle" idx="1"/>
          </p:nvPr>
        </p:nvSpPr>
        <p:spPr>
          <a:xfrm>
            <a:off x="1179882" y="5190776"/>
            <a:ext cx="7869567" cy="929899"/>
          </a:xfrm>
          <a:prstGeom prst="rect">
            <a:avLst/>
          </a:prstGeom>
        </p:spPr>
        <p:txBody>
          <a:bodyPr anchor="b"/>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err="1"/>
              <a:t>Click</a:t>
            </a:r>
            <a:r>
              <a:rPr lang="fi-FI"/>
              <a:t> to </a:t>
            </a:r>
            <a:r>
              <a:rPr lang="fi-FI" err="1"/>
              <a:t>edit</a:t>
            </a:r>
            <a:r>
              <a:rPr lang="fi-FI"/>
              <a:t> </a:t>
            </a:r>
            <a:r>
              <a:rPr lang="fi-FI" err="1"/>
              <a:t>Master</a:t>
            </a:r>
            <a:r>
              <a:rPr lang="fi-FI"/>
              <a:t> </a:t>
            </a:r>
            <a:r>
              <a:rPr lang="fi-FI" err="1"/>
              <a:t>subtitle</a:t>
            </a:r>
            <a:r>
              <a:rPr lang="fi-FI"/>
              <a:t> </a:t>
            </a:r>
            <a:r>
              <a:rPr lang="fi-FI" err="1"/>
              <a:t>style</a:t>
            </a:r>
            <a:endParaRPr lang="en-US"/>
          </a:p>
        </p:txBody>
      </p:sp>
      <p:sp>
        <p:nvSpPr>
          <p:cNvPr id="9" name="Title 1"/>
          <p:cNvSpPr>
            <a:spLocks noGrp="1"/>
          </p:cNvSpPr>
          <p:nvPr>
            <p:ph type="ctrTitle"/>
          </p:nvPr>
        </p:nvSpPr>
        <p:spPr>
          <a:xfrm>
            <a:off x="1179882" y="2402543"/>
            <a:ext cx="10311633" cy="1847183"/>
          </a:xfrm>
        </p:spPr>
        <p:txBody>
          <a:bodyPr anchor="t">
            <a:noAutofit/>
          </a:bodyPr>
          <a:lstStyle>
            <a:lvl1pPr>
              <a:lnSpc>
                <a:spcPct val="90000"/>
              </a:lnSpc>
              <a:defRPr sz="7466">
                <a:solidFill>
                  <a:schemeClr val="bg1"/>
                </a:solidFill>
              </a:defRPr>
            </a:lvl1p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Tree>
    <p:extLst>
      <p:ext uri="{BB962C8B-B14F-4D97-AF65-F5344CB8AC3E}">
        <p14:creationId xmlns:p14="http://schemas.microsoft.com/office/powerpoint/2010/main" val="4022972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ällysluettelo_1-palsta">
    <p:bg>
      <p:bgPr>
        <a:solidFill>
          <a:srgbClr val="F26522"/>
        </a:solidFill>
        <a:effectLst/>
      </p:bgPr>
    </p:bg>
    <p:spTree>
      <p:nvGrpSpPr>
        <p:cNvPr id="1" name=""/>
        <p:cNvGrpSpPr/>
        <p:nvPr/>
      </p:nvGrpSpPr>
      <p:grpSpPr>
        <a:xfrm>
          <a:off x="0" y="0"/>
          <a:ext cx="0" cy="0"/>
          <a:chOff x="0" y="0"/>
          <a:chExt cx="0" cy="0"/>
        </a:xfrm>
      </p:grpSpPr>
      <p:sp>
        <p:nvSpPr>
          <p:cNvPr id="4" name="Text Placeholder 2"/>
          <p:cNvSpPr>
            <a:spLocks noGrp="1"/>
          </p:cNvSpPr>
          <p:nvPr>
            <p:ph type="body" idx="1" hasCustomPrompt="1"/>
          </p:nvPr>
        </p:nvSpPr>
        <p:spPr>
          <a:xfrm>
            <a:off x="2084919" y="1835151"/>
            <a:ext cx="8978900" cy="4057915"/>
          </a:xfrm>
          <a:prstGeom prst="rect">
            <a:avLst/>
          </a:prstGeom>
        </p:spPr>
        <p:txBody>
          <a:bodyPr vert="horz" lIns="0" tIns="45720" rIns="91440" bIns="45720" rtlCol="0">
            <a:noAutofit/>
          </a:bodyPr>
          <a:lstStyle>
            <a:lvl1pPr marL="407990" indent="-455989">
              <a:spcAft>
                <a:spcPts val="800"/>
              </a:spcAft>
              <a:buFont typeface="+mj-lt"/>
              <a:buAutoNum type="arabicPeriod"/>
              <a:defRPr b="1" cap="none">
                <a:solidFill>
                  <a:srgbClr val="FFFFFF"/>
                </a:solidFill>
              </a:defRPr>
            </a:lvl1pPr>
            <a:lvl2pPr marL="719649" indent="-239178">
              <a:spcAft>
                <a:spcPts val="800"/>
              </a:spcAft>
              <a:defRPr b="0" i="0" cap="none"/>
            </a:lvl2pPr>
            <a:lvl3pPr marL="1055974">
              <a:spcAft>
                <a:spcPts val="800"/>
              </a:spcAft>
              <a:defRPr b="0" i="0" cap="none"/>
            </a:lvl3pPr>
            <a:lvl4pPr marL="1343966">
              <a:spcAft>
                <a:spcPts val="800"/>
              </a:spcAft>
              <a:defRPr b="0" i="0" cap="none"/>
            </a:lvl4pPr>
            <a:lvl5pPr marL="1631959">
              <a:spcAft>
                <a:spcPts val="800"/>
              </a:spcAft>
              <a:defRPr b="0" i="0" cap="none"/>
            </a:lvl5pPr>
          </a:lstStyle>
          <a:p>
            <a:pPr lvl="0"/>
            <a:r>
              <a:rPr lang="fi-FI"/>
              <a:t>Click to </a:t>
            </a:r>
            <a:br>
              <a:rPr lang="fi-FI"/>
            </a:br>
            <a:r>
              <a:rPr lang="fi-FI"/>
              <a:t>edit master text styles</a:t>
            </a:r>
          </a:p>
          <a:p>
            <a:pPr lvl="1"/>
            <a:r>
              <a:rPr lang="fi-FI"/>
              <a:t>Second </a:t>
            </a:r>
            <a:r>
              <a:rPr lang="fi-FI" err="1"/>
              <a:t>level</a:t>
            </a:r>
            <a:endParaRPr lang="fi-FI"/>
          </a:p>
        </p:txBody>
      </p:sp>
      <p:sp>
        <p:nvSpPr>
          <p:cNvPr id="5" name="Title Placeholder 1"/>
          <p:cNvSpPr>
            <a:spLocks noGrp="1"/>
          </p:cNvSpPr>
          <p:nvPr>
            <p:ph type="title" hasCustomPrompt="1"/>
          </p:nvPr>
        </p:nvSpPr>
        <p:spPr>
          <a:xfrm>
            <a:off x="1179881" y="506413"/>
            <a:ext cx="9883936" cy="998539"/>
          </a:xfrm>
          <a:prstGeom prst="rect">
            <a:avLst/>
          </a:prstGeom>
        </p:spPr>
        <p:txBody>
          <a:bodyPr vert="horz" lIns="0" tIns="0" rIns="0" bIns="0" rtlCol="0" anchor="b">
            <a:noAutofit/>
          </a:bodyPr>
          <a:lstStyle/>
          <a:p>
            <a:r>
              <a:rPr lang="fi-FI"/>
              <a:t>Sisällysluettelo</a:t>
            </a:r>
            <a:endParaRPr lang="en-US"/>
          </a:p>
        </p:txBody>
      </p:sp>
    </p:spTree>
    <p:extLst>
      <p:ext uri="{BB962C8B-B14F-4D97-AF65-F5344CB8AC3E}">
        <p14:creationId xmlns:p14="http://schemas.microsoft.com/office/powerpoint/2010/main" val="767918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ällysluettelo_2-palstaa">
    <p:bg>
      <p:bgPr>
        <a:solidFill>
          <a:srgbClr val="7DCDC8"/>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179881" y="506413"/>
            <a:ext cx="9883936" cy="998539"/>
          </a:xfrm>
          <a:prstGeom prst="rect">
            <a:avLst/>
          </a:prstGeom>
        </p:spPr>
        <p:txBody>
          <a:bodyPr vert="horz" lIns="0" tIns="0" rIns="0" bIns="0" rtlCol="0" anchor="b">
            <a:noAutofit/>
          </a:bodyPr>
          <a:lstStyle/>
          <a:p>
            <a:r>
              <a:rPr lang="fi-FI"/>
              <a:t>Sisällysluettelo</a:t>
            </a:r>
            <a:endParaRPr lang="en-US"/>
          </a:p>
        </p:txBody>
      </p:sp>
      <p:sp>
        <p:nvSpPr>
          <p:cNvPr id="10" name="Text Placeholder 2"/>
          <p:cNvSpPr>
            <a:spLocks noGrp="1"/>
          </p:cNvSpPr>
          <p:nvPr>
            <p:ph type="body" idx="1" hasCustomPrompt="1"/>
          </p:nvPr>
        </p:nvSpPr>
        <p:spPr>
          <a:xfrm>
            <a:off x="2084920" y="1835151"/>
            <a:ext cx="4408961" cy="4057915"/>
          </a:xfrm>
          <a:prstGeom prst="rect">
            <a:avLst/>
          </a:prstGeom>
        </p:spPr>
        <p:txBody>
          <a:bodyPr vert="horz" lIns="0" tIns="45720" rIns="91440" bIns="45720" rtlCol="0">
            <a:noAutofit/>
          </a:bodyPr>
          <a:lstStyle>
            <a:lvl1pPr marL="407990" indent="-455989">
              <a:spcAft>
                <a:spcPts val="800"/>
              </a:spcAft>
              <a:buFont typeface="+mj-lt"/>
              <a:buAutoNum type="arabicPeriod"/>
              <a:defRPr b="1" cap="none" baseline="0">
                <a:solidFill>
                  <a:srgbClr val="FFFFFF"/>
                </a:solidFill>
              </a:defRPr>
            </a:lvl1pPr>
            <a:lvl2pPr marL="719649" indent="-239178">
              <a:spcAft>
                <a:spcPts val="800"/>
              </a:spcAft>
              <a:defRPr b="0" i="0" cap="none"/>
            </a:lvl2pPr>
            <a:lvl3pPr marL="1055974">
              <a:spcAft>
                <a:spcPts val="800"/>
              </a:spcAft>
              <a:defRPr b="0" i="0" cap="none"/>
            </a:lvl3pPr>
            <a:lvl4pPr marL="1343966">
              <a:spcAft>
                <a:spcPts val="800"/>
              </a:spcAft>
              <a:defRPr b="0" i="0" cap="none"/>
            </a:lvl4pPr>
            <a:lvl5pPr marL="1631959">
              <a:spcAft>
                <a:spcPts val="800"/>
              </a:spcAft>
              <a:defRPr b="0" i="0" cap="none"/>
            </a:lvl5pPr>
          </a:lstStyle>
          <a:p>
            <a:pPr lvl="0"/>
            <a:r>
              <a:rPr lang="fi-FI"/>
              <a:t>Click to edit master text styles</a:t>
            </a:r>
          </a:p>
          <a:p>
            <a:pPr lvl="1"/>
            <a:r>
              <a:rPr lang="fi-FI"/>
              <a:t>Second </a:t>
            </a:r>
            <a:r>
              <a:rPr lang="fi-FI" err="1"/>
              <a:t>level</a:t>
            </a:r>
            <a:endParaRPr lang="fi-FI"/>
          </a:p>
        </p:txBody>
      </p:sp>
      <p:sp>
        <p:nvSpPr>
          <p:cNvPr id="11" name="Text Placeholder 2"/>
          <p:cNvSpPr>
            <a:spLocks noGrp="1"/>
          </p:cNvSpPr>
          <p:nvPr>
            <p:ph type="body" idx="10" hasCustomPrompt="1"/>
          </p:nvPr>
        </p:nvSpPr>
        <p:spPr>
          <a:xfrm>
            <a:off x="6813963" y="1835151"/>
            <a:ext cx="4249856" cy="4057915"/>
          </a:xfrm>
          <a:prstGeom prst="rect">
            <a:avLst/>
          </a:prstGeom>
        </p:spPr>
        <p:txBody>
          <a:bodyPr vert="horz" lIns="0" tIns="45720" rIns="91440" bIns="45720" rtlCol="0">
            <a:noAutofit/>
          </a:bodyPr>
          <a:lstStyle>
            <a:lvl1pPr marL="407990" indent="-457189">
              <a:spcAft>
                <a:spcPts val="800"/>
              </a:spcAft>
              <a:buFont typeface="+mj-lt"/>
              <a:buAutoNum type="arabicPeriod"/>
              <a:defRPr b="1" cap="none">
                <a:solidFill>
                  <a:srgbClr val="FFFFFF"/>
                </a:solidFill>
              </a:defRPr>
            </a:lvl1pPr>
            <a:lvl2pPr marL="719649" indent="-239178">
              <a:spcAft>
                <a:spcPts val="800"/>
              </a:spcAft>
              <a:defRPr b="0" i="0" cap="none"/>
            </a:lvl2pPr>
            <a:lvl3pPr marL="1055974">
              <a:spcAft>
                <a:spcPts val="800"/>
              </a:spcAft>
              <a:defRPr b="0" i="0" cap="none"/>
            </a:lvl3pPr>
            <a:lvl4pPr marL="1343966">
              <a:spcAft>
                <a:spcPts val="800"/>
              </a:spcAft>
              <a:defRPr b="0" i="0" cap="none"/>
            </a:lvl4pPr>
            <a:lvl5pPr marL="1631959">
              <a:spcAft>
                <a:spcPts val="800"/>
              </a:spcAft>
              <a:defRPr b="0" i="0" cap="none"/>
            </a:lvl5pPr>
          </a:lstStyle>
          <a:p>
            <a:pPr lvl="0"/>
            <a:r>
              <a:rPr lang="fi-FI"/>
              <a:t>Click to edit master text styles</a:t>
            </a:r>
          </a:p>
          <a:p>
            <a:pPr lvl="1"/>
            <a:r>
              <a:rPr lang="fi-FI"/>
              <a:t>Second </a:t>
            </a:r>
            <a:r>
              <a:rPr lang="fi-FI" err="1"/>
              <a:t>level</a:t>
            </a:r>
            <a:endParaRPr lang="fi-FI"/>
          </a:p>
        </p:txBody>
      </p:sp>
    </p:spTree>
    <p:extLst>
      <p:ext uri="{BB962C8B-B14F-4D97-AF65-F5344CB8AC3E}">
        <p14:creationId xmlns:p14="http://schemas.microsoft.com/office/powerpoint/2010/main" val="1906199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aotsikko">
    <p:spTree>
      <p:nvGrpSpPr>
        <p:cNvPr id="1" name=""/>
        <p:cNvGrpSpPr/>
        <p:nvPr/>
      </p:nvGrpSpPr>
      <p:grpSpPr>
        <a:xfrm>
          <a:off x="0" y="0"/>
          <a:ext cx="0" cy="0"/>
          <a:chOff x="0" y="0"/>
          <a:chExt cx="0" cy="0"/>
        </a:xfrm>
      </p:grpSpPr>
      <p:sp>
        <p:nvSpPr>
          <p:cNvPr id="8" name="Title 1"/>
          <p:cNvSpPr>
            <a:spLocks noGrp="1"/>
          </p:cNvSpPr>
          <p:nvPr>
            <p:ph type="ctrTitle"/>
          </p:nvPr>
        </p:nvSpPr>
        <p:spPr>
          <a:xfrm>
            <a:off x="3284537" y="2828017"/>
            <a:ext cx="8041747" cy="2206707"/>
          </a:xfrm>
        </p:spPr>
        <p:txBody>
          <a:bodyPr anchor="t">
            <a:noAutofit/>
          </a:bodyPr>
          <a:lstStyle>
            <a:lvl1pPr>
              <a:lnSpc>
                <a:spcPct val="90000"/>
              </a:lnSpc>
              <a:defRPr sz="4933">
                <a:solidFill>
                  <a:srgbClr val="000000"/>
                </a:solidFill>
              </a:defRPr>
            </a:lvl1p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
        <p:nvSpPr>
          <p:cNvPr id="11" name="Text Placeholder 10"/>
          <p:cNvSpPr>
            <a:spLocks noGrp="1"/>
          </p:cNvSpPr>
          <p:nvPr>
            <p:ph type="body" sz="quarter" idx="10" hasCustomPrompt="1"/>
          </p:nvPr>
        </p:nvSpPr>
        <p:spPr>
          <a:xfrm>
            <a:off x="693214" y="2828017"/>
            <a:ext cx="2364023" cy="1449556"/>
          </a:xfrm>
          <a:prstGeom prst="rect">
            <a:avLst/>
          </a:prstGeom>
        </p:spPr>
        <p:txBody>
          <a:bodyPr anchor="t">
            <a:noAutofit/>
          </a:bodyPr>
          <a:lstStyle>
            <a:lvl1pPr algn="r">
              <a:lnSpc>
                <a:spcPts val="11333"/>
              </a:lnSpc>
              <a:spcAft>
                <a:spcPts val="0"/>
              </a:spcAft>
              <a:defRPr sz="11333" b="1">
                <a:solidFill>
                  <a:schemeClr val="bg1"/>
                </a:solidFill>
              </a:defRPr>
            </a:lvl1pPr>
          </a:lstStyle>
          <a:p>
            <a:pPr lvl="0"/>
            <a:r>
              <a:rPr lang="fi-FI"/>
              <a:t>00</a:t>
            </a:r>
            <a:endParaRPr lang="en-US"/>
          </a:p>
        </p:txBody>
      </p:sp>
    </p:spTree>
    <p:extLst>
      <p:ext uri="{BB962C8B-B14F-4D97-AF65-F5344CB8AC3E}">
        <p14:creationId xmlns:p14="http://schemas.microsoft.com/office/powerpoint/2010/main" val="4002632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teksti_sinine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084919" y="1835151"/>
            <a:ext cx="9472081" cy="4057915"/>
          </a:xfrm>
          <a:prstGeom prst="rect">
            <a:avLst/>
          </a:prstGeom>
        </p:spPr>
        <p:txBody>
          <a:bodyPr vert="horz" lIns="91440" tIns="45720" rIns="91440" bIns="45720" rtlCol="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sp>
        <p:nvSpPr>
          <p:cNvPr id="5" name="Title Placeholder 1"/>
          <p:cNvSpPr>
            <a:spLocks noGrp="1"/>
          </p:cNvSpPr>
          <p:nvPr>
            <p:ph type="title"/>
          </p:nvPr>
        </p:nvSpPr>
        <p:spPr>
          <a:xfrm>
            <a:off x="1179882" y="506413"/>
            <a:ext cx="10377119" cy="998539"/>
          </a:xfrm>
          <a:prstGeom prst="rect">
            <a:avLst/>
          </a:prstGeom>
        </p:spPr>
        <p:txBody>
          <a:bodyPr vert="horz" lIns="0" tIns="0" rIns="0" bIns="0" rtlCol="0" anchor="b">
            <a:noAutofit/>
          </a:body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Tree>
    <p:extLst>
      <p:ext uri="{BB962C8B-B14F-4D97-AF65-F5344CB8AC3E}">
        <p14:creationId xmlns:p14="http://schemas.microsoft.com/office/powerpoint/2010/main" val="1634059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ogan">
    <p:bg>
      <p:bgPr>
        <a:solidFill>
          <a:schemeClr val="accent5"/>
        </a:solid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703231" y="2402541"/>
            <a:ext cx="10788284" cy="3211547"/>
          </a:xfrm>
        </p:spPr>
        <p:txBody>
          <a:bodyPr anchor="t">
            <a:noAutofit/>
          </a:bodyPr>
          <a:lstStyle>
            <a:lvl1pPr algn="ctr">
              <a:lnSpc>
                <a:spcPct val="90000"/>
              </a:lnSpc>
              <a:defRPr sz="7466">
                <a:solidFill>
                  <a:schemeClr val="bg1"/>
                </a:solidFill>
              </a:defRPr>
            </a:lvl1p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Tree>
    <p:extLst>
      <p:ext uri="{BB962C8B-B14F-4D97-AF65-F5344CB8AC3E}">
        <p14:creationId xmlns:p14="http://schemas.microsoft.com/office/powerpoint/2010/main" val="64875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16.6.2022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iitos">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03231" y="3008306"/>
            <a:ext cx="10788284" cy="1847183"/>
          </a:xfrm>
        </p:spPr>
        <p:txBody>
          <a:bodyPr anchor="t">
            <a:noAutofit/>
          </a:bodyPr>
          <a:lstStyle>
            <a:lvl1pPr algn="ctr">
              <a:lnSpc>
                <a:spcPct val="90000"/>
              </a:lnSpc>
              <a:defRPr sz="7466">
                <a:solidFill>
                  <a:schemeClr val="bg1"/>
                </a:solidFill>
              </a:defRPr>
            </a:lvl1pPr>
          </a:lstStyle>
          <a:p>
            <a:r>
              <a:rPr lang="fi-FI"/>
              <a:t>Kiitos!</a:t>
            </a:r>
            <a:endParaRPr lang="en-US"/>
          </a:p>
        </p:txBody>
      </p:sp>
      <p:pic>
        <p:nvPicPr>
          <p:cNvPr id="2" name="Picture 1" descr="LILJA_VALKOINE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45076" y="1471828"/>
            <a:ext cx="902480" cy="1254448"/>
          </a:xfrm>
          <a:prstGeom prst="rect">
            <a:avLst/>
          </a:prstGeom>
        </p:spPr>
      </p:pic>
    </p:spTree>
    <p:extLst>
      <p:ext uri="{BB962C8B-B14F-4D97-AF65-F5344CB8AC3E}">
        <p14:creationId xmlns:p14="http://schemas.microsoft.com/office/powerpoint/2010/main" val="20527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16.6.2022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16.6.2022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16.6.2022</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16.6.2022</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16.6.2022</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16.6.2022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16.6.2022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16.6.2022</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9881" y="506415"/>
            <a:ext cx="9883936" cy="998536"/>
          </a:xfrm>
          <a:prstGeom prst="rect">
            <a:avLst/>
          </a:prstGeom>
        </p:spPr>
        <p:txBody>
          <a:bodyPr vert="horz" lIns="0" tIns="0" rIns="0" bIns="0" rtlCol="0" anchor="b">
            <a:noAutofit/>
          </a:bodyPr>
          <a:lstStyle/>
          <a:p>
            <a:r>
              <a:rPr lang="fi-FI" err="1"/>
              <a:t>Click</a:t>
            </a:r>
            <a:r>
              <a:rPr lang="fi-FI"/>
              <a:t> to </a:t>
            </a:r>
            <a:r>
              <a:rPr lang="fi-FI" err="1"/>
              <a:t>edit</a:t>
            </a:r>
            <a:r>
              <a:rPr lang="fi-FI"/>
              <a:t> </a:t>
            </a:r>
            <a:r>
              <a:rPr lang="fi-FI" err="1"/>
              <a:t>Master</a:t>
            </a:r>
            <a:r>
              <a:rPr lang="fi-FI"/>
              <a:t> </a:t>
            </a:r>
            <a:r>
              <a:rPr lang="fi-FI" err="1"/>
              <a:t>title</a:t>
            </a:r>
            <a:r>
              <a:rPr lang="fi-FI"/>
              <a:t> </a:t>
            </a:r>
            <a:r>
              <a:rPr lang="fi-FI" err="1"/>
              <a:t>style</a:t>
            </a:r>
            <a:endParaRPr lang="en-US"/>
          </a:p>
        </p:txBody>
      </p:sp>
      <p:sp>
        <p:nvSpPr>
          <p:cNvPr id="5" name="Text Placeholder 2"/>
          <p:cNvSpPr>
            <a:spLocks noGrp="1"/>
          </p:cNvSpPr>
          <p:nvPr>
            <p:ph type="body" idx="1"/>
          </p:nvPr>
        </p:nvSpPr>
        <p:spPr>
          <a:xfrm>
            <a:off x="2084917" y="1839185"/>
            <a:ext cx="8977843" cy="4055791"/>
          </a:xfrm>
          <a:prstGeom prst="rect">
            <a:avLst/>
          </a:prstGeom>
        </p:spPr>
        <p:txBody>
          <a:bodyPr vert="horz" lIns="91440" tIns="45720" rIns="91440" bIns="45720" rtlCol="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4"/>
            <a:r>
              <a:rPr lang="fi-FI" err="1"/>
              <a:t>Fifth</a:t>
            </a:r>
            <a:r>
              <a:rPr lang="fi-FI"/>
              <a:t> </a:t>
            </a:r>
            <a:r>
              <a:rPr lang="fi-FI" err="1"/>
              <a:t>level</a:t>
            </a:r>
            <a:endParaRPr lang="en-US"/>
          </a:p>
        </p:txBody>
      </p:sp>
      <p:pic>
        <p:nvPicPr>
          <p:cNvPr id="6" name="Picture 5" descr="TURKUABO_WHITE-01.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3209" y="5894974"/>
            <a:ext cx="1362096" cy="713620"/>
          </a:xfrm>
          <a:prstGeom prst="rect">
            <a:avLst/>
          </a:prstGeom>
        </p:spPr>
      </p:pic>
    </p:spTree>
    <p:extLst>
      <p:ext uri="{BB962C8B-B14F-4D97-AF65-F5344CB8AC3E}">
        <p14:creationId xmlns:p14="http://schemas.microsoft.com/office/powerpoint/2010/main" val="3171637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609585" rtl="0" eaLnBrk="1" latinLnBrk="0" hangingPunct="1">
        <a:lnSpc>
          <a:spcPts val="4400"/>
        </a:lnSpc>
        <a:spcBef>
          <a:spcPct val="0"/>
        </a:spcBef>
        <a:buNone/>
        <a:defRPr sz="4267" b="1" kern="1200">
          <a:solidFill>
            <a:schemeClr val="bg1"/>
          </a:solidFill>
          <a:latin typeface="Arial"/>
          <a:ea typeface="+mj-ea"/>
          <a:cs typeface="Arial"/>
        </a:defRPr>
      </a:lvl1pPr>
    </p:titleStyle>
    <p:bodyStyle>
      <a:lvl1pPr marL="0" indent="0" algn="l" defTabSz="609585" rtl="0" eaLnBrk="1" latinLnBrk="0" hangingPunct="1">
        <a:lnSpc>
          <a:spcPts val="2800"/>
        </a:lnSpc>
        <a:spcBef>
          <a:spcPts val="0"/>
        </a:spcBef>
        <a:spcAft>
          <a:spcPts val="1600"/>
        </a:spcAft>
        <a:buFont typeface="Arial"/>
        <a:buNone/>
        <a:defRPr sz="2267" kern="1200">
          <a:solidFill>
            <a:schemeClr val="tx1"/>
          </a:solidFill>
          <a:latin typeface="Arial"/>
          <a:ea typeface="+mn-ea"/>
          <a:cs typeface="Arial"/>
        </a:defRPr>
      </a:lvl1pPr>
      <a:lvl2pPr marL="191995" indent="-239994" algn="l" defTabSz="609585"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2pPr>
      <a:lvl3pPr marL="719982" indent="-239994" algn="l" defTabSz="609585" rtl="0" eaLnBrk="1" latinLnBrk="0" hangingPunct="1">
        <a:lnSpc>
          <a:spcPts val="2800"/>
        </a:lnSpc>
        <a:spcBef>
          <a:spcPts val="0"/>
        </a:spcBef>
        <a:spcAft>
          <a:spcPts val="1600"/>
        </a:spcAft>
        <a:buFont typeface="Lucida Grande"/>
        <a:buChar char="–"/>
        <a:defRPr sz="2267" kern="1200">
          <a:solidFill>
            <a:schemeClr val="tx1"/>
          </a:solidFill>
          <a:latin typeface="Arial"/>
          <a:ea typeface="+mn-ea"/>
          <a:cs typeface="Arial"/>
        </a:defRPr>
      </a:lvl3pPr>
      <a:lvl4pPr marL="1199970" indent="-239994" algn="l" defTabSz="609585" rtl="0" eaLnBrk="1" latinLnBrk="0" hangingPunct="1">
        <a:lnSpc>
          <a:spcPts val="2800"/>
        </a:lnSpc>
        <a:spcBef>
          <a:spcPts val="0"/>
        </a:spcBef>
        <a:spcAft>
          <a:spcPts val="1600"/>
        </a:spcAft>
        <a:buSzPct val="60000"/>
        <a:buFont typeface="Courier New"/>
        <a:buChar char="o"/>
        <a:defRPr sz="2267" kern="1200">
          <a:solidFill>
            <a:schemeClr val="tx1"/>
          </a:solidFill>
          <a:latin typeface="Arial"/>
          <a:ea typeface="+mn-ea"/>
          <a:cs typeface="Arial"/>
        </a:defRPr>
      </a:lvl4pPr>
      <a:lvl5pPr marL="1679958" indent="-239994" algn="l" defTabSz="609585" rtl="0" eaLnBrk="1" latinLnBrk="0" hangingPunct="1">
        <a:lnSpc>
          <a:spcPts val="2800"/>
        </a:lnSpc>
        <a:spcBef>
          <a:spcPts val="0"/>
        </a:spcBef>
        <a:spcAft>
          <a:spcPts val="1600"/>
        </a:spcAft>
        <a:buFont typeface="Arial"/>
        <a:buChar char="–"/>
        <a:defRPr sz="2267"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9.png"/><Relationship Id="rId7" Type="http://schemas.openxmlformats.org/officeDocument/2006/relationships/image" Target="../media/image11.png"/><Relationship Id="rId12" Type="http://schemas.openxmlformats.org/officeDocument/2006/relationships/image" Target="../media/image34.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33.png"/><Relationship Id="rId5" Type="http://schemas.openxmlformats.org/officeDocument/2006/relationships/image" Target="../media/image9.png"/><Relationship Id="rId10" Type="http://schemas.openxmlformats.org/officeDocument/2006/relationships/image" Target="../media/image32.svg"/><Relationship Id="rId4" Type="http://schemas.openxmlformats.org/officeDocument/2006/relationships/image" Target="../media/image30.sv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3.xml"/><Relationship Id="rId7" Type="http://schemas.openxmlformats.org/officeDocument/2006/relationships/slide" Target="slide40.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slide" Target="slide25.xml"/><Relationship Id="rId4" Type="http://schemas.openxmlformats.org/officeDocument/2006/relationships/slide" Target="slide17.xml"/></Relationships>
</file>

<file path=ppt/slides/_rels/slide2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32.svg"/><Relationship Id="rId3" Type="http://schemas.openxmlformats.org/officeDocument/2006/relationships/image" Target="../media/image29.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31.png"/><Relationship Id="rId2" Type="http://schemas.openxmlformats.org/officeDocument/2006/relationships/notesSlide" Target="../notesSlides/notesSlide17.xml"/><Relationship Id="rId16" Type="http://schemas.openxmlformats.org/officeDocument/2006/relationships/image" Target="../media/image49.png"/><Relationship Id="rId20" Type="http://schemas.openxmlformats.org/officeDocument/2006/relationships/image" Target="../media/image10.svg"/><Relationship Id="rId1" Type="http://schemas.openxmlformats.org/officeDocument/2006/relationships/slideLayout" Target="../slideLayouts/slideLayout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9.png"/><Relationship Id="rId4" Type="http://schemas.openxmlformats.org/officeDocument/2006/relationships/image" Target="../media/image30.svg"/><Relationship Id="rId9" Type="http://schemas.openxmlformats.org/officeDocument/2006/relationships/image" Target="../media/image42.png"/><Relationship Id="rId14" Type="http://schemas.openxmlformats.org/officeDocument/2006/relationships/image" Target="../media/image47.svg"/></Relationships>
</file>

<file path=ppt/slides/_rels/slide2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29.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32.svg"/><Relationship Id="rId2" Type="http://schemas.openxmlformats.org/officeDocument/2006/relationships/notesSlide" Target="../notesSlides/notesSlide18.xml"/><Relationship Id="rId16"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49.png"/><Relationship Id="rId10" Type="http://schemas.openxmlformats.org/officeDocument/2006/relationships/image" Target="../media/image55.svg"/><Relationship Id="rId4" Type="http://schemas.openxmlformats.org/officeDocument/2006/relationships/image" Target="../media/image30.svg"/><Relationship Id="rId9" Type="http://schemas.openxmlformats.org/officeDocument/2006/relationships/image" Target="../media/image54.png"/><Relationship Id="rId1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2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9.png"/><Relationship Id="rId7" Type="http://schemas.openxmlformats.org/officeDocument/2006/relationships/image" Target="../media/image31.png"/><Relationship Id="rId12" Type="http://schemas.openxmlformats.org/officeDocument/2006/relationships/image" Target="../media/image61.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60.png"/><Relationship Id="rId5" Type="http://schemas.openxmlformats.org/officeDocument/2006/relationships/image" Target="../media/image11.png"/><Relationship Id="rId10" Type="http://schemas.openxmlformats.org/officeDocument/2006/relationships/image" Target="../media/image34.svg"/><Relationship Id="rId4" Type="http://schemas.openxmlformats.org/officeDocument/2006/relationships/image" Target="../media/image10.sv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0.pn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10.svg"/><Relationship Id="rId4" Type="http://schemas.openxmlformats.org/officeDocument/2006/relationships/image" Target="../media/image61.svg"/><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7.sv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8.svg"/></Relationships>
</file>

<file path=ppt/slides/_rels/slide3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6.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0.svg"/><Relationship Id="rId11" Type="http://schemas.openxmlformats.org/officeDocument/2006/relationships/image" Target="../media/image83.png"/><Relationship Id="rId5" Type="http://schemas.openxmlformats.org/officeDocument/2006/relationships/image" Target="../media/image9.png"/><Relationship Id="rId10" Type="http://schemas.openxmlformats.org/officeDocument/2006/relationships/image" Target="../media/image82.svg"/><Relationship Id="rId4" Type="http://schemas.openxmlformats.org/officeDocument/2006/relationships/image" Target="../media/image78.sv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8.sv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s://6aika.fi/digitaalisuus-osaaminen-ja-tyoelama-kokonaisvaltaista-tukea-tyollistymiseen/"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svg"/></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3FfnLeYqs60" TargetMode="External"/><Relationship Id="rId3" Type="http://schemas.openxmlformats.org/officeDocument/2006/relationships/image" Target="../media/image91.png"/><Relationship Id="rId7" Type="http://schemas.openxmlformats.org/officeDocument/2006/relationships/hyperlink" Target="https://asukasbudjetti.turku.fi/processes/budjetti-2021/f/9/"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yle.fi/uutiset/3-12447771" TargetMode="External"/><Relationship Id="rId5" Type="http://schemas.openxmlformats.org/officeDocument/2006/relationships/image" Target="../media/image93.png"/><Relationship Id="rId4" Type="http://schemas.openxmlformats.org/officeDocument/2006/relationships/image" Target="../media/image92.sv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a:cs typeface="Calibri"/>
              </a:rPr>
              <a:t>6.</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p:cNvSpPr>
            <a:spLocks noGrp="1"/>
          </p:cNvSpPr>
          <p:nvPr>
            <p:ph type="ctrTitle"/>
          </p:nvPr>
        </p:nvSpPr>
        <p:spPr>
          <a:xfrm>
            <a:off x="838199" y="4525347"/>
            <a:ext cx="6801321" cy="1737360"/>
          </a:xfrm>
        </p:spPr>
        <p:txBody>
          <a:bodyPr anchor="ctr">
            <a:normAutofit/>
          </a:bodyPr>
          <a:lstStyle/>
          <a:p>
            <a:pPr algn="r"/>
            <a:r>
              <a:rPr lang="fi-FI">
                <a:cs typeface="Calibri Light"/>
              </a:rPr>
              <a:t>Nuorisopalvelut toimintaraportti</a:t>
            </a:r>
          </a:p>
        </p:txBody>
      </p:sp>
      <p:sp>
        <p:nvSpPr>
          <p:cNvPr id="3" name="Alaotsikko 2"/>
          <p:cNvSpPr>
            <a:spLocks noGrp="1"/>
          </p:cNvSpPr>
          <p:nvPr>
            <p:ph type="subTitle" idx="1"/>
          </p:nvPr>
        </p:nvSpPr>
        <p:spPr>
          <a:xfrm>
            <a:off x="7961266" y="4940750"/>
            <a:ext cx="3392535" cy="1737360"/>
          </a:xfrm>
        </p:spPr>
        <p:txBody>
          <a:bodyPr vert="horz" lIns="91440" tIns="45720" rIns="91440" bIns="45720" rtlCol="0" anchor="ctr">
            <a:normAutofit/>
          </a:bodyPr>
          <a:lstStyle/>
          <a:p>
            <a:pPr algn="l"/>
            <a:r>
              <a:rPr lang="fi-FI">
                <a:latin typeface="+mj-lt"/>
                <a:cs typeface="Calibri"/>
              </a:rPr>
              <a:t>Nuorisopalvelut</a:t>
            </a:r>
          </a:p>
          <a:p>
            <a:pPr algn="l"/>
            <a:r>
              <a:rPr lang="fi-FI">
                <a:latin typeface="+mj-lt"/>
                <a:cs typeface="Calibri"/>
              </a:rPr>
              <a:t>1.-31.5.2022</a:t>
            </a:r>
            <a:br>
              <a:rPr lang="fi-FI">
                <a:latin typeface="+mj-lt"/>
                <a:cs typeface="Calibri"/>
              </a:rPr>
            </a:br>
            <a:r>
              <a:rPr lang="fi-FI">
                <a:latin typeface="+mj-lt"/>
                <a:cs typeface="Calibri"/>
              </a:rPr>
              <a:t>Toukokuu</a:t>
            </a:r>
          </a:p>
          <a:p>
            <a:pPr algn="l"/>
            <a:endParaRPr lang="fi-FI">
              <a:cs typeface="Calibri"/>
            </a:endParaRPr>
          </a:p>
        </p:txBody>
      </p:sp>
      <p:sp>
        <p:nvSpPr>
          <p:cNvPr id="2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Kuva 3">
            <a:extLst>
              <a:ext uri="{FF2B5EF4-FFF2-40B4-BE49-F238E27FC236}">
                <a16:creationId xmlns:a16="http://schemas.microsoft.com/office/drawing/2014/main" id="{85E0D0F6-6A56-4C6A-8A2D-45EE1D418E91}"/>
              </a:ext>
            </a:extLst>
          </p:cNvPr>
          <p:cNvPicPr>
            <a:picLocks noChangeAspect="1"/>
          </p:cNvPicPr>
          <p:nvPr/>
        </p:nvPicPr>
        <p:blipFill>
          <a:blip r:embed="rId2"/>
          <a:stretch>
            <a:fillRect/>
          </a:stretch>
        </p:blipFill>
        <p:spPr>
          <a:xfrm>
            <a:off x="486769" y="4940750"/>
            <a:ext cx="2017951" cy="1420491"/>
          </a:xfrm>
          <a:prstGeom prst="rect">
            <a:avLst/>
          </a:prstGeom>
        </p:spPr>
      </p:pic>
    </p:spTree>
    <p:extLst>
      <p:ext uri="{BB962C8B-B14F-4D97-AF65-F5344CB8AC3E}">
        <p14:creationId xmlns:p14="http://schemas.microsoft.com/office/powerpoint/2010/main" val="78238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F2D34AF-1989-458D-B88B-1CD71A47E60E}"/>
              </a:ext>
            </a:extLst>
          </p:cNvPr>
          <p:cNvSpPr>
            <a:spLocks noGrp="1"/>
          </p:cNvSpPr>
          <p:nvPr>
            <p:ph type="title"/>
          </p:nvPr>
        </p:nvSpPr>
        <p:spPr>
          <a:xfrm>
            <a:off x="602569" y="366463"/>
            <a:ext cx="10655147" cy="774441"/>
          </a:xfrm>
        </p:spPr>
        <p:txBody>
          <a:bodyPr/>
          <a:lstStyle/>
          <a:p>
            <a:br>
              <a:rPr lang="fi-FI"/>
            </a:br>
            <a:br>
              <a:rPr lang="fi-FI"/>
            </a:br>
            <a:r>
              <a:rPr lang="fi-FI" sz="3600"/>
              <a:t>Nuorten järjestämän toiminnan tuntimäärä tiloittain</a:t>
            </a:r>
            <a:endParaRPr lang="fi-FI"/>
          </a:p>
        </p:txBody>
      </p:sp>
      <p:sp>
        <p:nvSpPr>
          <p:cNvPr id="4" name="Suorakulmio 3">
            <a:extLst>
              <a:ext uri="{FF2B5EF4-FFF2-40B4-BE49-F238E27FC236}">
                <a16:creationId xmlns:a16="http://schemas.microsoft.com/office/drawing/2014/main" id="{85E70FD1-2AFF-41B5-A423-74C4DADBD775}"/>
              </a:ext>
            </a:extLst>
          </p:cNvPr>
          <p:cNvSpPr/>
          <p:nvPr/>
        </p:nvSpPr>
        <p:spPr>
          <a:xfrm>
            <a:off x="5930143" y="3182780"/>
            <a:ext cx="253596" cy="461665"/>
          </a:xfrm>
          <a:prstGeom prst="rect">
            <a:avLst/>
          </a:prstGeom>
        </p:spPr>
        <p:txBody>
          <a:bodyPr wrap="none">
            <a:spAutoFit/>
          </a:bodyPr>
          <a:lstStyle/>
          <a:p>
            <a:r>
              <a:rPr lang="fi-FI" sz="2400"/>
              <a:t> </a:t>
            </a:r>
          </a:p>
        </p:txBody>
      </p:sp>
      <p:sp>
        <p:nvSpPr>
          <p:cNvPr id="5" name="Tekstiruutu 4">
            <a:extLst>
              <a:ext uri="{FF2B5EF4-FFF2-40B4-BE49-F238E27FC236}">
                <a16:creationId xmlns:a16="http://schemas.microsoft.com/office/drawing/2014/main" id="{0735F295-9AE8-4F1C-91E3-D2BF80E02ADE}"/>
              </a:ext>
            </a:extLst>
          </p:cNvPr>
          <p:cNvSpPr txBox="1"/>
          <p:nvPr/>
        </p:nvSpPr>
        <p:spPr>
          <a:xfrm>
            <a:off x="10619439" y="6353037"/>
            <a:ext cx="2257425" cy="276999"/>
          </a:xfrm>
          <a:prstGeom prst="rect">
            <a:avLst/>
          </a:prstGeom>
          <a:noFill/>
        </p:spPr>
        <p:txBody>
          <a:bodyPr wrap="square" rtlCol="0">
            <a:spAutoFit/>
          </a:bodyPr>
          <a:lstStyle/>
          <a:p>
            <a:r>
              <a:rPr lang="fi-FI" sz="1200">
                <a:latin typeface="+mj-lt"/>
              </a:rPr>
              <a:t>Lähde: Logbook</a:t>
            </a:r>
          </a:p>
        </p:txBody>
      </p:sp>
      <p:sp>
        <p:nvSpPr>
          <p:cNvPr id="7" name="Tekstiruutu 6">
            <a:extLst>
              <a:ext uri="{FF2B5EF4-FFF2-40B4-BE49-F238E27FC236}">
                <a16:creationId xmlns:a16="http://schemas.microsoft.com/office/drawing/2014/main" id="{6CFA38AB-AECE-4926-BC91-E358D05D40A0}"/>
              </a:ext>
            </a:extLst>
          </p:cNvPr>
          <p:cNvSpPr txBox="1"/>
          <p:nvPr/>
        </p:nvSpPr>
        <p:spPr>
          <a:xfrm>
            <a:off x="476250" y="171450"/>
            <a:ext cx="11715750" cy="646331"/>
          </a:xfrm>
          <a:prstGeom prst="rect">
            <a:avLst/>
          </a:prstGeom>
          <a:noFill/>
        </p:spPr>
        <p:txBody>
          <a:bodyPr wrap="square" rtlCol="0">
            <a:spAutoFit/>
          </a:bodyPr>
          <a:lstStyle/>
          <a:p>
            <a:r>
              <a:rPr lang="fi-FI" b="1"/>
              <a:t>1. TULEVAISUUDEN TIEKARTTA: NUORTEN OSALLISUUS </a:t>
            </a:r>
            <a:r>
              <a:rPr lang="fi-FI" sz="1600" b="1"/>
              <a:t>(Nuoret mukaan ideointiin, suunnitteluun, toteutukseen ja arviointiin)</a:t>
            </a:r>
            <a:endParaRPr lang="fi-FI" b="1"/>
          </a:p>
          <a:p>
            <a:endParaRPr lang="fi-FI"/>
          </a:p>
        </p:txBody>
      </p:sp>
      <p:pic>
        <p:nvPicPr>
          <p:cNvPr id="8" name="Kuva 7">
            <a:extLst>
              <a:ext uri="{FF2B5EF4-FFF2-40B4-BE49-F238E27FC236}">
                <a16:creationId xmlns:a16="http://schemas.microsoft.com/office/drawing/2014/main" id="{CAA3A42A-7715-4BA8-BBE4-A408ADC4C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0446" y="1099595"/>
            <a:ext cx="8784618" cy="5856412"/>
          </a:xfrm>
          <a:prstGeom prst="rect">
            <a:avLst/>
          </a:prstGeom>
        </p:spPr>
      </p:pic>
    </p:spTree>
    <p:extLst>
      <p:ext uri="{BB962C8B-B14F-4D97-AF65-F5344CB8AC3E}">
        <p14:creationId xmlns:p14="http://schemas.microsoft.com/office/powerpoint/2010/main" val="3662524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C9A0BF8E-66C4-433B-A746-B7A42325584E}"/>
              </a:ext>
            </a:extLst>
          </p:cNvPr>
          <p:cNvSpPr>
            <a:spLocks noGrp="1"/>
          </p:cNvSpPr>
          <p:nvPr>
            <p:ph type="title"/>
          </p:nvPr>
        </p:nvSpPr>
        <p:spPr>
          <a:xfrm>
            <a:off x="623143" y="173437"/>
            <a:ext cx="10112407" cy="998539"/>
          </a:xfrm>
        </p:spPr>
        <p:txBody>
          <a:bodyPr/>
          <a:lstStyle/>
          <a:p>
            <a:r>
              <a:rPr lang="fi-FI"/>
              <a:t>Verkossa kohdattujen nuorten määrä*</a:t>
            </a:r>
          </a:p>
        </p:txBody>
      </p:sp>
      <p:grpSp>
        <p:nvGrpSpPr>
          <p:cNvPr id="13" name="Ryhmä 12">
            <a:extLst>
              <a:ext uri="{FF2B5EF4-FFF2-40B4-BE49-F238E27FC236}">
                <a16:creationId xmlns:a16="http://schemas.microsoft.com/office/drawing/2014/main" id="{BA85EE26-5F1B-41F2-93CC-8C53F6BA5147}"/>
              </a:ext>
            </a:extLst>
          </p:cNvPr>
          <p:cNvGrpSpPr/>
          <p:nvPr/>
        </p:nvGrpSpPr>
        <p:grpSpPr>
          <a:xfrm>
            <a:off x="357662" y="2772121"/>
            <a:ext cx="4435423" cy="2113477"/>
            <a:chOff x="914400" y="2772121"/>
            <a:chExt cx="4435423" cy="2113477"/>
          </a:xfrm>
        </p:grpSpPr>
        <p:pic>
          <p:nvPicPr>
            <p:cNvPr id="5" name="Kuva 4" descr="Ihmisryhmä">
              <a:extLst>
                <a:ext uri="{FF2B5EF4-FFF2-40B4-BE49-F238E27FC236}">
                  <a16:creationId xmlns:a16="http://schemas.microsoft.com/office/drawing/2014/main" id="{387132F3-6036-40EA-8CF1-83688D5A41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9881" y="2861631"/>
              <a:ext cx="1287897" cy="1287897"/>
            </a:xfrm>
            <a:prstGeom prst="rect">
              <a:avLst/>
            </a:prstGeom>
          </p:spPr>
        </p:pic>
        <p:sp>
          <p:nvSpPr>
            <p:cNvPr id="6" name="Tekstiruutu 5">
              <a:extLst>
                <a:ext uri="{FF2B5EF4-FFF2-40B4-BE49-F238E27FC236}">
                  <a16:creationId xmlns:a16="http://schemas.microsoft.com/office/drawing/2014/main" id="{40FEB635-3DFA-40FE-B2AE-7B5453B0E994}"/>
                </a:ext>
              </a:extLst>
            </p:cNvPr>
            <p:cNvSpPr txBox="1"/>
            <p:nvPr/>
          </p:nvSpPr>
          <p:spPr>
            <a:xfrm>
              <a:off x="2467778" y="2772121"/>
              <a:ext cx="2882045" cy="1569660"/>
            </a:xfrm>
            <a:prstGeom prst="rect">
              <a:avLst/>
            </a:prstGeom>
            <a:noFill/>
          </p:spPr>
          <p:txBody>
            <a:bodyPr wrap="square" rtlCol="0">
              <a:spAutoFit/>
            </a:bodyPr>
            <a:lstStyle/>
            <a:p>
              <a:r>
                <a:rPr lang="fi-FI" sz="9600">
                  <a:solidFill>
                    <a:schemeClr val="accent1"/>
                  </a:solidFill>
                </a:rPr>
                <a:t>311</a:t>
              </a:r>
            </a:p>
          </p:txBody>
        </p:sp>
        <p:sp>
          <p:nvSpPr>
            <p:cNvPr id="7" name="Tekstiruutu 6">
              <a:extLst>
                <a:ext uri="{FF2B5EF4-FFF2-40B4-BE49-F238E27FC236}">
                  <a16:creationId xmlns:a16="http://schemas.microsoft.com/office/drawing/2014/main" id="{21486F31-5CEC-4C73-930C-21F2047646C5}"/>
                </a:ext>
              </a:extLst>
            </p:cNvPr>
            <p:cNvSpPr txBox="1"/>
            <p:nvPr/>
          </p:nvSpPr>
          <p:spPr>
            <a:xfrm>
              <a:off x="914400" y="4300823"/>
              <a:ext cx="3272010" cy="584775"/>
            </a:xfrm>
            <a:prstGeom prst="rect">
              <a:avLst/>
            </a:prstGeom>
            <a:noFill/>
          </p:spPr>
          <p:txBody>
            <a:bodyPr wrap="square" rtlCol="0">
              <a:spAutoFit/>
            </a:bodyPr>
            <a:lstStyle/>
            <a:p>
              <a:pPr algn="ctr"/>
              <a:r>
                <a:rPr lang="fi-FI">
                  <a:latin typeface="+mj-lt"/>
                </a:rPr>
                <a:t>Osallistujat**</a:t>
              </a:r>
            </a:p>
            <a:p>
              <a:pPr algn="ctr"/>
              <a:r>
                <a:rPr lang="fi-FI" sz="1400">
                  <a:latin typeface="+mj-lt"/>
                </a:rPr>
                <a:t>toukokuussa 2021  474</a:t>
              </a:r>
            </a:p>
          </p:txBody>
        </p:sp>
      </p:grpSp>
      <p:grpSp>
        <p:nvGrpSpPr>
          <p:cNvPr id="14" name="Ryhmä 13">
            <a:extLst>
              <a:ext uri="{FF2B5EF4-FFF2-40B4-BE49-F238E27FC236}">
                <a16:creationId xmlns:a16="http://schemas.microsoft.com/office/drawing/2014/main" id="{307005A8-C0C9-45AD-B5CD-88907403F81F}"/>
              </a:ext>
            </a:extLst>
          </p:cNvPr>
          <p:cNvGrpSpPr/>
          <p:nvPr/>
        </p:nvGrpSpPr>
        <p:grpSpPr>
          <a:xfrm>
            <a:off x="8337586" y="2705382"/>
            <a:ext cx="3883944" cy="2390476"/>
            <a:chOff x="6431253" y="2772121"/>
            <a:chExt cx="3883944" cy="2390476"/>
          </a:xfrm>
        </p:grpSpPr>
        <p:sp>
          <p:nvSpPr>
            <p:cNvPr id="9" name="Tekstiruutu 8">
              <a:extLst>
                <a:ext uri="{FF2B5EF4-FFF2-40B4-BE49-F238E27FC236}">
                  <a16:creationId xmlns:a16="http://schemas.microsoft.com/office/drawing/2014/main" id="{A8ED0A02-922C-4C5E-BDC0-0833FC23DEFB}"/>
                </a:ext>
              </a:extLst>
            </p:cNvPr>
            <p:cNvSpPr txBox="1"/>
            <p:nvPr/>
          </p:nvSpPr>
          <p:spPr>
            <a:xfrm>
              <a:off x="7831156" y="2772121"/>
              <a:ext cx="2484041" cy="1569660"/>
            </a:xfrm>
            <a:prstGeom prst="rect">
              <a:avLst/>
            </a:prstGeom>
            <a:noFill/>
          </p:spPr>
          <p:txBody>
            <a:bodyPr wrap="square" rtlCol="0">
              <a:spAutoFit/>
            </a:bodyPr>
            <a:lstStyle/>
            <a:p>
              <a:r>
                <a:rPr lang="fi-FI" sz="9600">
                  <a:solidFill>
                    <a:schemeClr val="accent2"/>
                  </a:solidFill>
                </a:rPr>
                <a:t>51</a:t>
              </a:r>
            </a:p>
          </p:txBody>
        </p:sp>
        <p:sp>
          <p:nvSpPr>
            <p:cNvPr id="10" name="Tekstiruutu 9">
              <a:extLst>
                <a:ext uri="{FF2B5EF4-FFF2-40B4-BE49-F238E27FC236}">
                  <a16:creationId xmlns:a16="http://schemas.microsoft.com/office/drawing/2014/main" id="{048489FD-2637-4CD7-88DF-CB971517E12F}"/>
                </a:ext>
              </a:extLst>
            </p:cNvPr>
            <p:cNvSpPr txBox="1"/>
            <p:nvPr/>
          </p:nvSpPr>
          <p:spPr>
            <a:xfrm>
              <a:off x="6735263" y="4300823"/>
              <a:ext cx="3017035" cy="861774"/>
            </a:xfrm>
            <a:prstGeom prst="rect">
              <a:avLst/>
            </a:prstGeom>
            <a:noFill/>
          </p:spPr>
          <p:txBody>
            <a:bodyPr wrap="square" rtlCol="0">
              <a:spAutoFit/>
            </a:bodyPr>
            <a:lstStyle/>
            <a:p>
              <a:r>
                <a:rPr lang="fi-FI">
                  <a:latin typeface="+mj-lt"/>
                </a:rPr>
                <a:t>Toimintatunnit</a:t>
              </a:r>
              <a:br>
                <a:rPr lang="fi-FI">
                  <a:latin typeface="+mj-lt"/>
                </a:rPr>
              </a:br>
              <a:r>
                <a:rPr lang="fi-FI" sz="1400">
                  <a:latin typeface="+mj-lt"/>
                </a:rPr>
                <a:t>toukokuussa 2021  171 tuntia</a:t>
              </a:r>
              <a:endParaRPr lang="fi-FI">
                <a:latin typeface="+mj-lt"/>
              </a:endParaRPr>
            </a:p>
            <a:p>
              <a:pPr algn="ctr"/>
              <a:endParaRPr lang="fi-FI"/>
            </a:p>
          </p:txBody>
        </p:sp>
        <p:pic>
          <p:nvPicPr>
            <p:cNvPr id="12" name="Kuva 11" descr="Kello">
              <a:extLst>
                <a:ext uri="{FF2B5EF4-FFF2-40B4-BE49-F238E27FC236}">
                  <a16:creationId xmlns:a16="http://schemas.microsoft.com/office/drawing/2014/main" id="{DA17B780-6398-4E34-8135-4ED64A1BD7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31253" y="2827675"/>
              <a:ext cx="1287897" cy="1287897"/>
            </a:xfrm>
            <a:prstGeom prst="rect">
              <a:avLst/>
            </a:prstGeom>
          </p:spPr>
        </p:pic>
      </p:grpSp>
      <p:grpSp>
        <p:nvGrpSpPr>
          <p:cNvPr id="16" name="Ryhmä 15">
            <a:extLst>
              <a:ext uri="{FF2B5EF4-FFF2-40B4-BE49-F238E27FC236}">
                <a16:creationId xmlns:a16="http://schemas.microsoft.com/office/drawing/2014/main" id="{3D3C8167-61FF-4112-8739-7470DD40EB35}"/>
              </a:ext>
            </a:extLst>
          </p:cNvPr>
          <p:cNvGrpSpPr/>
          <p:nvPr/>
        </p:nvGrpSpPr>
        <p:grpSpPr>
          <a:xfrm>
            <a:off x="5401400" y="2705382"/>
            <a:ext cx="3089067" cy="2390476"/>
            <a:chOff x="6663231" y="2772121"/>
            <a:chExt cx="3089067" cy="2390476"/>
          </a:xfrm>
        </p:grpSpPr>
        <p:sp>
          <p:nvSpPr>
            <p:cNvPr id="19" name="Tekstiruutu 18">
              <a:extLst>
                <a:ext uri="{FF2B5EF4-FFF2-40B4-BE49-F238E27FC236}">
                  <a16:creationId xmlns:a16="http://schemas.microsoft.com/office/drawing/2014/main" id="{F868E3E6-2861-4EBE-8E4E-ABD3FB9EEE8F}"/>
                </a:ext>
              </a:extLst>
            </p:cNvPr>
            <p:cNvSpPr txBox="1"/>
            <p:nvPr/>
          </p:nvSpPr>
          <p:spPr>
            <a:xfrm>
              <a:off x="7656499" y="2772121"/>
              <a:ext cx="2049138" cy="1569660"/>
            </a:xfrm>
            <a:prstGeom prst="rect">
              <a:avLst/>
            </a:prstGeom>
            <a:noFill/>
          </p:spPr>
          <p:txBody>
            <a:bodyPr wrap="square" rtlCol="0">
              <a:spAutoFit/>
            </a:bodyPr>
            <a:lstStyle/>
            <a:p>
              <a:r>
                <a:rPr lang="fi-FI" sz="9600">
                  <a:solidFill>
                    <a:schemeClr val="accent4"/>
                  </a:solidFill>
                </a:rPr>
                <a:t>13</a:t>
              </a:r>
            </a:p>
          </p:txBody>
        </p:sp>
        <p:sp>
          <p:nvSpPr>
            <p:cNvPr id="20" name="Tekstiruutu 19">
              <a:extLst>
                <a:ext uri="{FF2B5EF4-FFF2-40B4-BE49-F238E27FC236}">
                  <a16:creationId xmlns:a16="http://schemas.microsoft.com/office/drawing/2014/main" id="{2CBDD337-8D15-4C7F-BBB4-636E2CFF6AC7}"/>
                </a:ext>
              </a:extLst>
            </p:cNvPr>
            <p:cNvSpPr txBox="1"/>
            <p:nvPr/>
          </p:nvSpPr>
          <p:spPr>
            <a:xfrm>
              <a:off x="6663231" y="4300823"/>
              <a:ext cx="3089067" cy="861774"/>
            </a:xfrm>
            <a:prstGeom prst="rect">
              <a:avLst/>
            </a:prstGeom>
            <a:noFill/>
          </p:spPr>
          <p:txBody>
            <a:bodyPr wrap="square" rtlCol="0">
              <a:spAutoFit/>
            </a:bodyPr>
            <a:lstStyle/>
            <a:p>
              <a:r>
                <a:rPr lang="fi-FI">
                  <a:latin typeface="+mj-lt"/>
                </a:rPr>
                <a:t>Toiminnan määrä</a:t>
              </a:r>
              <a:br>
                <a:rPr lang="fi-FI">
                  <a:latin typeface="+mj-lt"/>
                </a:rPr>
              </a:br>
              <a:r>
                <a:rPr lang="fi-FI" sz="1400">
                  <a:latin typeface="+mj-lt"/>
                </a:rPr>
                <a:t>toukokuussa 2021  33 toimintaa</a:t>
              </a:r>
              <a:endParaRPr lang="fi-FI">
                <a:latin typeface="+mj-lt"/>
              </a:endParaRPr>
            </a:p>
            <a:p>
              <a:pPr algn="ctr"/>
              <a:endParaRPr lang="fi-FI"/>
            </a:p>
          </p:txBody>
        </p:sp>
      </p:grpSp>
      <p:sp>
        <p:nvSpPr>
          <p:cNvPr id="4" name="Tekstin paikkamerkki 1">
            <a:extLst>
              <a:ext uri="{FF2B5EF4-FFF2-40B4-BE49-F238E27FC236}">
                <a16:creationId xmlns:a16="http://schemas.microsoft.com/office/drawing/2014/main" id="{A3A2672F-B709-477A-A42E-620688D2E16A}"/>
              </a:ext>
            </a:extLst>
          </p:cNvPr>
          <p:cNvSpPr txBox="1">
            <a:spLocks/>
          </p:cNvSpPr>
          <p:nvPr/>
        </p:nvSpPr>
        <p:spPr>
          <a:xfrm>
            <a:off x="696286" y="5849935"/>
            <a:ext cx="11180762" cy="125421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79988" indent="-239994"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767981" indent="-239994" algn="l" defTabSz="914400" rtl="0" eaLnBrk="1" latinLnBrk="0" hangingPunct="1">
              <a:lnSpc>
                <a:spcPct val="90000"/>
              </a:lnSpc>
              <a:spcBef>
                <a:spcPts val="500"/>
              </a:spcBef>
              <a:buSzPct val="100000"/>
              <a:buFont typeface="Lucida Grande"/>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i-FI" sz="1200">
                <a:ea typeface="+mn-lt"/>
                <a:cs typeface="+mn-lt"/>
              </a:rPr>
              <a:t> </a:t>
            </a:r>
            <a:r>
              <a:rPr lang="fi-FI" sz="1200">
                <a:latin typeface="+mj-lt"/>
                <a:ea typeface="+mn-lt"/>
                <a:cs typeface="+mn-lt"/>
              </a:rPr>
              <a:t>*Digitaalinen nuorisotyö: Kohtaaminen verkossa</a:t>
            </a:r>
          </a:p>
          <a:p>
            <a:pPr marL="171450" indent="-171450">
              <a:lnSpc>
                <a:spcPct val="100000"/>
              </a:lnSpc>
              <a:spcBef>
                <a:spcPts val="0"/>
              </a:spcBef>
              <a:buFont typeface="Arial,Sans-Serif"/>
              <a:buChar char="•"/>
            </a:pPr>
            <a:r>
              <a:rPr lang="fi-FI" sz="1100" i="1">
                <a:latin typeface="+mj-lt"/>
                <a:ea typeface="+mn-lt"/>
                <a:cs typeface="+mn-lt"/>
              </a:rPr>
              <a:t>kohtaamisella tarkoitetaan vuorovaikutteista, ohjauksellista ja kasvatuksellista tapaamista, joko yksilöllisesti tai ryhmässä.</a:t>
            </a:r>
            <a:endParaRPr lang="en-US" sz="1100" i="1">
              <a:latin typeface="+mj-lt"/>
              <a:ea typeface="+mn-lt"/>
              <a:cs typeface="+mn-lt"/>
            </a:endParaRPr>
          </a:p>
          <a:p>
            <a:pPr marL="171450" indent="-171450">
              <a:lnSpc>
                <a:spcPct val="100000"/>
              </a:lnSpc>
              <a:spcBef>
                <a:spcPts val="0"/>
              </a:spcBef>
              <a:buFont typeface="Arial,Sans-Serif"/>
              <a:buChar char="•"/>
            </a:pPr>
            <a:r>
              <a:rPr lang="fi-FI" sz="1100" i="1">
                <a:latin typeface="+mj-lt"/>
                <a:ea typeface="+mn-lt"/>
                <a:cs typeface="+mn-lt"/>
              </a:rPr>
              <a:t>toiminnan tulee olla toteutettu pääosin nuorisotoimen resurssein.</a:t>
            </a:r>
            <a:endParaRPr lang="fi-FI" sz="2400" i="1">
              <a:latin typeface="+mj-lt"/>
              <a:ea typeface="+mn-lt"/>
              <a:cs typeface="+mn-lt"/>
            </a:endParaRPr>
          </a:p>
          <a:p>
            <a:pPr>
              <a:lnSpc>
                <a:spcPct val="100000"/>
              </a:lnSpc>
            </a:pPr>
            <a:r>
              <a:rPr lang="fi-FI" sz="1200">
                <a:latin typeface="+mj-lt"/>
              </a:rPr>
              <a:t>**Kaikki osallistujat koko Nuorisopalveluista – toimintatunnit ja määrät tulevat </a:t>
            </a:r>
            <a:r>
              <a:rPr lang="fi-FI" sz="1200" err="1">
                <a:latin typeface="+mj-lt"/>
              </a:rPr>
              <a:t>Logbook</a:t>
            </a:r>
            <a:r>
              <a:rPr lang="fi-FI" sz="1200">
                <a:latin typeface="+mj-lt"/>
              </a:rPr>
              <a:t>-laskurista </a:t>
            </a:r>
            <a:endParaRPr lang="fi-FI" sz="1200">
              <a:highlight>
                <a:srgbClr val="FFFF00"/>
              </a:highlight>
              <a:latin typeface="+mj-lt"/>
              <a:cs typeface="Calibri"/>
            </a:endParaRPr>
          </a:p>
        </p:txBody>
      </p:sp>
      <p:pic>
        <p:nvPicPr>
          <p:cNvPr id="8" name="Kuva 7" descr="Yhteydet">
            <a:extLst>
              <a:ext uri="{FF2B5EF4-FFF2-40B4-BE49-F238E27FC236}">
                <a16:creationId xmlns:a16="http://schemas.microsoft.com/office/drawing/2014/main" id="{729DB059-9ABF-472F-B96C-9445ED163D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57716" y="2817383"/>
            <a:ext cx="1354662" cy="1354662"/>
          </a:xfrm>
          <a:prstGeom prst="rect">
            <a:avLst/>
          </a:prstGeom>
        </p:spPr>
      </p:pic>
      <p:sp>
        <p:nvSpPr>
          <p:cNvPr id="18" name="Tekstiruutu 17">
            <a:extLst>
              <a:ext uri="{FF2B5EF4-FFF2-40B4-BE49-F238E27FC236}">
                <a16:creationId xmlns:a16="http://schemas.microsoft.com/office/drawing/2014/main" id="{AA38F1A3-9464-4546-A108-955C7C1E2556}"/>
              </a:ext>
            </a:extLst>
          </p:cNvPr>
          <p:cNvSpPr txBox="1"/>
          <p:nvPr/>
        </p:nvSpPr>
        <p:spPr>
          <a:xfrm>
            <a:off x="248295" y="139339"/>
            <a:ext cx="11805457" cy="369332"/>
          </a:xfrm>
          <a:prstGeom prst="rect">
            <a:avLst/>
          </a:prstGeom>
          <a:noFill/>
        </p:spPr>
        <p:txBody>
          <a:bodyPr wrap="square" rtlCol="0">
            <a:spAutoFit/>
          </a:bodyPr>
          <a:lstStyle/>
          <a:p>
            <a:r>
              <a:rPr lang="fi-FI" b="1"/>
              <a:t>2. TULEVAISUUDEN TIEKARTTA: KOHTAAMINEN VERKOSSA </a:t>
            </a:r>
            <a:r>
              <a:rPr lang="fi-FI" sz="1600" b="1"/>
              <a:t>(Seinien sisältä nuorten luo uusilla, luovilla ja monipuolisilla työtavoilla)</a:t>
            </a:r>
            <a:endParaRPr lang="fi-FI" b="1"/>
          </a:p>
        </p:txBody>
      </p:sp>
      <p:sp>
        <p:nvSpPr>
          <p:cNvPr id="2" name="Tekstiruutu 1">
            <a:extLst>
              <a:ext uri="{FF2B5EF4-FFF2-40B4-BE49-F238E27FC236}">
                <a16:creationId xmlns:a16="http://schemas.microsoft.com/office/drawing/2014/main" id="{41C159D4-B1A0-4E3F-A964-BB263E05D4D6}"/>
              </a:ext>
            </a:extLst>
          </p:cNvPr>
          <p:cNvSpPr txBox="1"/>
          <p:nvPr/>
        </p:nvSpPr>
        <p:spPr>
          <a:xfrm>
            <a:off x="545488" y="1241197"/>
            <a:ext cx="11331560" cy="369332"/>
          </a:xfrm>
          <a:prstGeom prst="rect">
            <a:avLst/>
          </a:prstGeom>
          <a:noFill/>
        </p:spPr>
        <p:txBody>
          <a:bodyPr wrap="square" rtlCol="0">
            <a:spAutoFit/>
          </a:bodyPr>
          <a:lstStyle/>
          <a:p>
            <a:r>
              <a:rPr lang="fi-FI">
                <a:latin typeface="+mj-lt"/>
              </a:rPr>
              <a:t>Toukokuussa verkossa on kohdattu 311 nuorta. Verkossa on järjestetty toimintaa nuorille 13 kertaa yhteensä 51 tuntia. </a:t>
            </a:r>
          </a:p>
        </p:txBody>
      </p:sp>
    </p:spTree>
    <p:extLst>
      <p:ext uri="{BB962C8B-B14F-4D97-AF65-F5344CB8AC3E}">
        <p14:creationId xmlns:p14="http://schemas.microsoft.com/office/powerpoint/2010/main" val="2384387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E421AA-96C2-4C1E-B0BB-5A830934E2A8}"/>
              </a:ext>
            </a:extLst>
          </p:cNvPr>
          <p:cNvSpPr>
            <a:spLocks noGrp="1"/>
          </p:cNvSpPr>
          <p:nvPr>
            <p:ph type="title"/>
          </p:nvPr>
        </p:nvSpPr>
        <p:spPr>
          <a:xfrm>
            <a:off x="350597" y="460622"/>
            <a:ext cx="11531009" cy="1325563"/>
          </a:xfrm>
        </p:spPr>
        <p:txBody>
          <a:bodyPr/>
          <a:lstStyle/>
          <a:p>
            <a:r>
              <a:rPr lang="fi-FI"/>
              <a:t>Verkossa kohdattujen nuorten määrä palveluittain </a:t>
            </a:r>
            <a:r>
              <a:rPr lang="fi-FI" sz="2400"/>
              <a:t>Toukokuussa yhteensä: </a:t>
            </a:r>
            <a:r>
              <a:rPr lang="fi-FI" sz="3200" b="1"/>
              <a:t>311</a:t>
            </a:r>
            <a:endParaRPr lang="fi-FI" b="1"/>
          </a:p>
        </p:txBody>
      </p:sp>
      <p:graphicFrame>
        <p:nvGraphicFramePr>
          <p:cNvPr id="7" name="Kaavio 6">
            <a:extLst>
              <a:ext uri="{FF2B5EF4-FFF2-40B4-BE49-F238E27FC236}">
                <a16:creationId xmlns:a16="http://schemas.microsoft.com/office/drawing/2014/main" id="{2A1B1CBC-445A-4796-BB80-ECA3A7B2821F}"/>
              </a:ext>
            </a:extLst>
          </p:cNvPr>
          <p:cNvGraphicFramePr>
            <a:graphicFrameLocks/>
          </p:cNvGraphicFramePr>
          <p:nvPr>
            <p:extLst>
              <p:ext uri="{D42A27DB-BD31-4B8C-83A1-F6EECF244321}">
                <p14:modId xmlns:p14="http://schemas.microsoft.com/office/powerpoint/2010/main" val="3113644412"/>
              </p:ext>
            </p:extLst>
          </p:nvPr>
        </p:nvGraphicFramePr>
        <p:xfrm>
          <a:off x="126448" y="1512809"/>
          <a:ext cx="11156928" cy="5587402"/>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iruutu 2">
            <a:extLst>
              <a:ext uri="{FF2B5EF4-FFF2-40B4-BE49-F238E27FC236}">
                <a16:creationId xmlns:a16="http://schemas.microsoft.com/office/drawing/2014/main" id="{6295A2C8-6324-4EBB-A164-E07A787EB1A2}"/>
              </a:ext>
            </a:extLst>
          </p:cNvPr>
          <p:cNvSpPr txBox="1"/>
          <p:nvPr/>
        </p:nvSpPr>
        <p:spPr>
          <a:xfrm>
            <a:off x="310394" y="137457"/>
            <a:ext cx="12022702" cy="646331"/>
          </a:xfrm>
          <a:prstGeom prst="rect">
            <a:avLst/>
          </a:prstGeom>
          <a:noFill/>
        </p:spPr>
        <p:txBody>
          <a:bodyPr wrap="square" rtlCol="0">
            <a:spAutoFit/>
          </a:bodyPr>
          <a:lstStyle/>
          <a:p>
            <a:r>
              <a:rPr lang="fi-FI" b="1"/>
              <a:t>2. TULEVAISUUDEN TIEKARTTA: KOHTAAMINEN VERKOSSA </a:t>
            </a:r>
            <a:r>
              <a:rPr lang="fi-FI" sz="1600" b="1"/>
              <a:t>(Seinien sisältä nuorten luo uusilla, luovilla ja monipuolisilla työtavoilla)</a:t>
            </a:r>
          </a:p>
          <a:p>
            <a:endParaRPr lang="fi-FI"/>
          </a:p>
        </p:txBody>
      </p:sp>
    </p:spTree>
    <p:extLst>
      <p:ext uri="{BB962C8B-B14F-4D97-AF65-F5344CB8AC3E}">
        <p14:creationId xmlns:p14="http://schemas.microsoft.com/office/powerpoint/2010/main" val="2510747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EF026E-AD0E-4EDD-A1A1-68855F2CEC0F}"/>
              </a:ext>
            </a:extLst>
          </p:cNvPr>
          <p:cNvSpPr>
            <a:spLocks noGrp="1"/>
          </p:cNvSpPr>
          <p:nvPr>
            <p:ph type="title"/>
          </p:nvPr>
        </p:nvSpPr>
        <p:spPr>
          <a:xfrm>
            <a:off x="581973" y="391759"/>
            <a:ext cx="10670226" cy="823912"/>
          </a:xfrm>
        </p:spPr>
        <p:txBody>
          <a:bodyPr>
            <a:normAutofit/>
          </a:bodyPr>
          <a:lstStyle/>
          <a:p>
            <a:r>
              <a:rPr lang="fi-FI"/>
              <a:t>Tulevaisuuden tiekartan seurantamittarit</a:t>
            </a:r>
            <a:endParaRPr lang="fi-FI">
              <a:highlight>
                <a:srgbClr val="FFFF00"/>
              </a:highlight>
            </a:endParaRPr>
          </a:p>
        </p:txBody>
      </p:sp>
      <p:sp>
        <p:nvSpPr>
          <p:cNvPr id="3" name="Tekstin paikkamerkki 2">
            <a:extLst>
              <a:ext uri="{FF2B5EF4-FFF2-40B4-BE49-F238E27FC236}">
                <a16:creationId xmlns:a16="http://schemas.microsoft.com/office/drawing/2014/main" id="{64885831-398A-4BEE-91B6-678582D1BE2D}"/>
              </a:ext>
            </a:extLst>
          </p:cNvPr>
          <p:cNvSpPr>
            <a:spLocks noGrp="1"/>
          </p:cNvSpPr>
          <p:nvPr>
            <p:ph type="body" idx="1"/>
          </p:nvPr>
        </p:nvSpPr>
        <p:spPr>
          <a:xfrm>
            <a:off x="6175712" y="1325960"/>
            <a:ext cx="6016288" cy="823912"/>
          </a:xfrm>
        </p:spPr>
        <p:txBody>
          <a:bodyPr/>
          <a:lstStyle/>
          <a:p>
            <a:r>
              <a:rPr lang="fi-FI"/>
              <a:t>2. </a:t>
            </a:r>
            <a:r>
              <a:rPr lang="fi-FI">
                <a:latin typeface="+mj-lt"/>
              </a:rPr>
              <a:t>Kohtaaminen verkossa </a:t>
            </a:r>
            <a:r>
              <a:rPr lang="fi-FI" sz="1800">
                <a:latin typeface="+mj-lt"/>
              </a:rPr>
              <a:t>yhteensä </a:t>
            </a:r>
            <a:r>
              <a:rPr lang="fi-FI" sz="2000">
                <a:solidFill>
                  <a:srgbClr val="0070C0"/>
                </a:solidFill>
                <a:latin typeface="+mj-lt"/>
              </a:rPr>
              <a:t>2967* </a:t>
            </a:r>
            <a:r>
              <a:rPr lang="fi-FI" sz="2000" b="0">
                <a:latin typeface="+mj-lt"/>
              </a:rPr>
              <a:t>(TA 7000)</a:t>
            </a:r>
            <a:endParaRPr lang="fi-FI" sz="1800" b="0">
              <a:latin typeface="+mj-lt"/>
            </a:endParaRPr>
          </a:p>
        </p:txBody>
      </p:sp>
      <p:sp>
        <p:nvSpPr>
          <p:cNvPr id="5" name="Tekstin paikkamerkki 4">
            <a:extLst>
              <a:ext uri="{FF2B5EF4-FFF2-40B4-BE49-F238E27FC236}">
                <a16:creationId xmlns:a16="http://schemas.microsoft.com/office/drawing/2014/main" id="{EAB7472C-6AA7-40F9-9390-23109F057622}"/>
              </a:ext>
            </a:extLst>
          </p:cNvPr>
          <p:cNvSpPr>
            <a:spLocks noGrp="1"/>
          </p:cNvSpPr>
          <p:nvPr>
            <p:ph type="body" sz="quarter" idx="3"/>
          </p:nvPr>
        </p:nvSpPr>
        <p:spPr>
          <a:xfrm>
            <a:off x="634180" y="1459232"/>
            <a:ext cx="5183188" cy="690640"/>
          </a:xfrm>
        </p:spPr>
        <p:txBody>
          <a:bodyPr/>
          <a:lstStyle/>
          <a:p>
            <a:r>
              <a:rPr lang="fi-FI"/>
              <a:t>1. </a:t>
            </a:r>
            <a:r>
              <a:rPr lang="fi-FI">
                <a:latin typeface="+mj-lt"/>
              </a:rPr>
              <a:t>Nuorten osallisuus </a:t>
            </a:r>
            <a:r>
              <a:rPr lang="fi-FI" sz="1800">
                <a:latin typeface="+mj-lt"/>
              </a:rPr>
              <a:t>yhteensä </a:t>
            </a:r>
            <a:r>
              <a:rPr lang="fi-FI" sz="2000">
                <a:solidFill>
                  <a:schemeClr val="accent6">
                    <a:lumMod val="75000"/>
                  </a:schemeClr>
                </a:solidFill>
                <a:latin typeface="+mj-lt"/>
              </a:rPr>
              <a:t>1100</a:t>
            </a:r>
            <a:r>
              <a:rPr lang="fi-FI">
                <a:solidFill>
                  <a:schemeClr val="accent6">
                    <a:lumMod val="75000"/>
                  </a:schemeClr>
                </a:solidFill>
                <a:latin typeface="+mj-lt"/>
              </a:rPr>
              <a:t> </a:t>
            </a:r>
            <a:r>
              <a:rPr lang="fi-FI" sz="2000" b="0">
                <a:latin typeface="+mj-lt"/>
              </a:rPr>
              <a:t>(TA 500)</a:t>
            </a:r>
            <a:endParaRPr lang="fi-FI" b="0">
              <a:latin typeface="+mj-lt"/>
            </a:endParaRPr>
          </a:p>
        </p:txBody>
      </p:sp>
      <p:sp>
        <p:nvSpPr>
          <p:cNvPr id="7" name="Tekstiruutu 6">
            <a:extLst>
              <a:ext uri="{FF2B5EF4-FFF2-40B4-BE49-F238E27FC236}">
                <a16:creationId xmlns:a16="http://schemas.microsoft.com/office/drawing/2014/main" id="{F6EFAEBD-6449-4224-90D0-868F2965CC16}"/>
              </a:ext>
            </a:extLst>
          </p:cNvPr>
          <p:cNvSpPr txBox="1"/>
          <p:nvPr/>
        </p:nvSpPr>
        <p:spPr>
          <a:xfrm>
            <a:off x="663789" y="6121669"/>
            <a:ext cx="1102805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rPr>
              <a:t>Vertailujana on vuoden 2021 käynnistysmittarin toteutuma. Luvut päivitetty 8</a:t>
            </a:r>
            <a:r>
              <a:rPr lang="fi-FI" sz="1200">
                <a:solidFill>
                  <a:prstClr val="black"/>
                </a:solidFill>
                <a:latin typeface="Calibri Light" panose="020F0302020204030204"/>
              </a:rPr>
              <a:t>.6</a:t>
            </a:r>
            <a:r>
              <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rPr>
              <a:t>.2022.  </a:t>
            </a:r>
          </a:p>
        </p:txBody>
      </p:sp>
      <p:graphicFrame>
        <p:nvGraphicFramePr>
          <p:cNvPr id="8" name="Kaavio 7">
            <a:extLst>
              <a:ext uri="{FF2B5EF4-FFF2-40B4-BE49-F238E27FC236}">
                <a16:creationId xmlns:a16="http://schemas.microsoft.com/office/drawing/2014/main" id="{1583376D-C4E2-40F0-8706-8FA5012E7068}"/>
              </a:ext>
            </a:extLst>
          </p:cNvPr>
          <p:cNvGraphicFramePr>
            <a:graphicFrameLocks/>
          </p:cNvGraphicFramePr>
          <p:nvPr>
            <p:extLst>
              <p:ext uri="{D42A27DB-BD31-4B8C-83A1-F6EECF244321}">
                <p14:modId xmlns:p14="http://schemas.microsoft.com/office/powerpoint/2010/main" val="135580041"/>
              </p:ext>
            </p:extLst>
          </p:nvPr>
        </p:nvGraphicFramePr>
        <p:xfrm>
          <a:off x="6227917" y="2149872"/>
          <a:ext cx="5463925" cy="35581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Kaavio 11">
            <a:extLst>
              <a:ext uri="{FF2B5EF4-FFF2-40B4-BE49-F238E27FC236}">
                <a16:creationId xmlns:a16="http://schemas.microsoft.com/office/drawing/2014/main" id="{C9A79D7C-44BF-4D1B-B77B-AB8FA9311C7D}"/>
              </a:ext>
            </a:extLst>
          </p:cNvPr>
          <p:cNvGraphicFramePr>
            <a:graphicFrameLocks/>
          </p:cNvGraphicFramePr>
          <p:nvPr>
            <p:extLst>
              <p:ext uri="{D42A27DB-BD31-4B8C-83A1-F6EECF244321}">
                <p14:modId xmlns:p14="http://schemas.microsoft.com/office/powerpoint/2010/main" val="754143797"/>
              </p:ext>
            </p:extLst>
          </p:nvPr>
        </p:nvGraphicFramePr>
        <p:xfrm>
          <a:off x="682337" y="2149872"/>
          <a:ext cx="5082824" cy="35154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7269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Ryhmä 8">
            <a:extLst>
              <a:ext uri="{FF2B5EF4-FFF2-40B4-BE49-F238E27FC236}">
                <a16:creationId xmlns:a16="http://schemas.microsoft.com/office/drawing/2014/main" id="{38FAADA5-68DD-4295-8A37-93A9AFDC56E7}"/>
              </a:ext>
            </a:extLst>
          </p:cNvPr>
          <p:cNvGrpSpPr/>
          <p:nvPr/>
        </p:nvGrpSpPr>
        <p:grpSpPr>
          <a:xfrm>
            <a:off x="-16614" y="1058140"/>
            <a:ext cx="2383763" cy="5919663"/>
            <a:chOff x="9493714" y="1144777"/>
            <a:chExt cx="2383763" cy="5919663"/>
          </a:xfrm>
        </p:grpSpPr>
        <p:pic>
          <p:nvPicPr>
            <p:cNvPr id="21" name="Kuva 20" descr="Huopakynä">
              <a:extLst>
                <a:ext uri="{FF2B5EF4-FFF2-40B4-BE49-F238E27FC236}">
                  <a16:creationId xmlns:a16="http://schemas.microsoft.com/office/drawing/2014/main" id="{5BC79A0D-0046-4DEA-8F14-2B0ACA4A76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7488" y="1446016"/>
              <a:ext cx="570812" cy="570812"/>
            </a:xfrm>
            <a:prstGeom prst="rect">
              <a:avLst/>
            </a:prstGeom>
          </p:spPr>
        </p:pic>
        <p:sp>
          <p:nvSpPr>
            <p:cNvPr id="22" name="Tekstiruutu 21">
              <a:extLst>
                <a:ext uri="{FF2B5EF4-FFF2-40B4-BE49-F238E27FC236}">
                  <a16:creationId xmlns:a16="http://schemas.microsoft.com/office/drawing/2014/main" id="{1E2C26BE-671C-4FC1-BC38-08940C28EC9C}"/>
                </a:ext>
              </a:extLst>
            </p:cNvPr>
            <p:cNvSpPr txBox="1"/>
            <p:nvPr/>
          </p:nvSpPr>
          <p:spPr>
            <a:xfrm>
              <a:off x="10124044" y="1144777"/>
              <a:ext cx="101369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rgbClr val="5B9BD5">
                      <a:lumMod val="40000"/>
                      <a:lumOff val="60000"/>
                    </a:srgbClr>
                  </a:solidFill>
                  <a:effectLst/>
                  <a:uLnTx/>
                  <a:uFillTx/>
                  <a:latin typeface="Calibri" panose="020F0502020204030204"/>
                  <a:ea typeface="+mn-ea"/>
                  <a:cs typeface="+mn-cs"/>
                </a:rPr>
                <a:t>  </a:t>
              </a:r>
              <a:r>
                <a:rPr kumimoji="0" lang="fi-FI" sz="4800" b="0" i="0" u="none" strike="noStrike" kern="1200" cap="none" spc="0" normalizeH="0" baseline="0" noProof="0">
                  <a:ln>
                    <a:noFill/>
                  </a:ln>
                  <a:solidFill>
                    <a:srgbClr val="FF7575"/>
                  </a:solidFill>
                  <a:effectLst/>
                  <a:uLnTx/>
                  <a:uFillTx/>
                  <a:latin typeface="Calibri" panose="020F0502020204030204"/>
                  <a:ea typeface="+mn-ea"/>
                  <a:cs typeface="+mn-cs"/>
                </a:rPr>
                <a:t>1</a:t>
              </a:r>
              <a:endParaRPr kumimoji="0" lang="fi-FI" sz="6000" b="0" i="0" u="none" strike="noStrike" kern="1200" cap="none" spc="0" normalizeH="0" baseline="0" noProof="0">
                <a:ln>
                  <a:noFill/>
                </a:ln>
                <a:solidFill>
                  <a:srgbClr val="FF7575"/>
                </a:solidFill>
                <a:effectLst/>
                <a:uLnTx/>
                <a:uFillTx/>
                <a:latin typeface="Calibri" panose="020F0502020204030204"/>
                <a:ea typeface="+mn-ea"/>
                <a:cs typeface="+mn-cs"/>
              </a:endParaRPr>
            </a:p>
          </p:txBody>
        </p:sp>
        <p:sp>
          <p:nvSpPr>
            <p:cNvPr id="24" name="Tekstiruutu 23">
              <a:extLst>
                <a:ext uri="{FF2B5EF4-FFF2-40B4-BE49-F238E27FC236}">
                  <a16:creationId xmlns:a16="http://schemas.microsoft.com/office/drawing/2014/main" id="{9EF30F75-AEF5-46CA-8C07-309EA937DD70}"/>
                </a:ext>
              </a:extLst>
            </p:cNvPr>
            <p:cNvSpPr txBox="1"/>
            <p:nvPr/>
          </p:nvSpPr>
          <p:spPr>
            <a:xfrm>
              <a:off x="9531260" y="1991162"/>
              <a:ext cx="2071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Keskusta Alue</a:t>
              </a:r>
            </a:p>
          </p:txBody>
        </p:sp>
        <p:sp>
          <p:nvSpPr>
            <p:cNvPr id="26" name="Tekstiruutu 25">
              <a:extLst>
                <a:ext uri="{FF2B5EF4-FFF2-40B4-BE49-F238E27FC236}">
                  <a16:creationId xmlns:a16="http://schemas.microsoft.com/office/drawing/2014/main" id="{641E1ED1-7224-43F5-BD26-AA2F3D8CC82F}"/>
                </a:ext>
              </a:extLst>
            </p:cNvPr>
            <p:cNvSpPr txBox="1"/>
            <p:nvPr/>
          </p:nvSpPr>
          <p:spPr>
            <a:xfrm>
              <a:off x="9493714" y="2500005"/>
              <a:ext cx="158648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chemeClr val="accent6">
                      <a:lumMod val="40000"/>
                      <a:lumOff val="60000"/>
                    </a:schemeClr>
                  </a:solidFill>
                  <a:effectLst/>
                  <a:uLnTx/>
                  <a:uFillTx/>
                  <a:latin typeface="Calibri" panose="020F0502020204030204"/>
                  <a:ea typeface="+mn-ea"/>
                  <a:cs typeface="+mn-cs"/>
                </a:rPr>
                <a:t>    </a:t>
              </a:r>
              <a:r>
                <a:rPr kumimoji="0" lang="fi-FI" sz="4800" b="0" i="0" u="none" strike="noStrike" kern="1200" cap="none" spc="0" normalizeH="0" baseline="0" noProof="0">
                  <a:ln>
                    <a:noFill/>
                  </a:ln>
                  <a:solidFill>
                    <a:srgbClr val="FF7575"/>
                  </a:solidFill>
                  <a:effectLst/>
                  <a:uLnTx/>
                  <a:uFillTx/>
                  <a:latin typeface="Calibri" panose="020F0502020204030204"/>
                  <a:ea typeface="+mn-ea"/>
                  <a:cs typeface="+mn-cs"/>
                </a:rPr>
                <a:t>19</a:t>
              </a:r>
              <a:endParaRPr kumimoji="0" lang="fi-FI" sz="6000" b="0" i="0" u="none" strike="noStrike" kern="1200" cap="none" spc="0" normalizeH="0" baseline="0" noProof="0">
                <a:ln>
                  <a:noFill/>
                </a:ln>
                <a:solidFill>
                  <a:srgbClr val="FF7575"/>
                </a:solidFill>
                <a:effectLst/>
                <a:uLnTx/>
                <a:uFillTx/>
                <a:latin typeface="Calibri" panose="020F0502020204030204"/>
                <a:ea typeface="+mn-ea"/>
                <a:cs typeface="+mn-cs"/>
              </a:endParaRPr>
            </a:p>
          </p:txBody>
        </p:sp>
        <p:sp>
          <p:nvSpPr>
            <p:cNvPr id="27" name="Tekstiruutu 26">
              <a:extLst>
                <a:ext uri="{FF2B5EF4-FFF2-40B4-BE49-F238E27FC236}">
                  <a16:creationId xmlns:a16="http://schemas.microsoft.com/office/drawing/2014/main" id="{F0889854-7F13-4254-8D24-EE0121AFCAC2}"/>
                </a:ext>
              </a:extLst>
            </p:cNvPr>
            <p:cNvSpPr txBox="1"/>
            <p:nvPr/>
          </p:nvSpPr>
          <p:spPr>
            <a:xfrm>
              <a:off x="9518887" y="3201231"/>
              <a:ext cx="1664894" cy="3221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Toimintakerrat</a:t>
              </a:r>
            </a:p>
          </p:txBody>
        </p:sp>
        <p:sp>
          <p:nvSpPr>
            <p:cNvPr id="29" name="Tekstiruutu 28">
              <a:extLst>
                <a:ext uri="{FF2B5EF4-FFF2-40B4-BE49-F238E27FC236}">
                  <a16:creationId xmlns:a16="http://schemas.microsoft.com/office/drawing/2014/main" id="{28BD8468-BC14-40EA-BB6B-298B9E9F795D}"/>
                </a:ext>
              </a:extLst>
            </p:cNvPr>
            <p:cNvSpPr txBox="1"/>
            <p:nvPr/>
          </p:nvSpPr>
          <p:spPr>
            <a:xfrm>
              <a:off x="10070967" y="2552115"/>
              <a:ext cx="16648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6000" b="0" i="0" u="none" strike="noStrike" kern="1200" cap="none" spc="0" normalizeH="0" baseline="0" noProof="0">
                <a:ln>
                  <a:noFill/>
                </a:ln>
                <a:solidFill>
                  <a:srgbClr val="FF7575"/>
                </a:solidFill>
                <a:effectLst/>
                <a:uLnTx/>
                <a:uFillTx/>
                <a:latin typeface="Calibri" panose="020F0502020204030204"/>
                <a:ea typeface="+mn-ea"/>
                <a:cs typeface="+mn-cs"/>
              </a:endParaRPr>
            </a:p>
          </p:txBody>
        </p:sp>
        <p:sp>
          <p:nvSpPr>
            <p:cNvPr id="30" name="Tekstiruutu 29">
              <a:extLst>
                <a:ext uri="{FF2B5EF4-FFF2-40B4-BE49-F238E27FC236}">
                  <a16:creationId xmlns:a16="http://schemas.microsoft.com/office/drawing/2014/main" id="{1B35481C-A372-4393-862F-5F2BB50EF619}"/>
                </a:ext>
              </a:extLst>
            </p:cNvPr>
            <p:cNvSpPr txBox="1"/>
            <p:nvPr/>
          </p:nvSpPr>
          <p:spPr>
            <a:xfrm>
              <a:off x="9757699" y="5033115"/>
              <a:ext cx="192463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solidFill>
                    <a:prstClr val="white">
                      <a:lumMod val="50000"/>
                    </a:prstClr>
                  </a:solidFill>
                  <a:latin typeface="Calibri" panose="020F0502020204030204"/>
                </a:rPr>
                <a:t>Jalkautumispäivät: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solidFill>
                    <a:srgbClr val="FF7575"/>
                  </a:solidFill>
                  <a:latin typeface="Calibri" panose="020F0502020204030204"/>
                </a:rPr>
                <a:t>Tiistai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solidFill>
                    <a:srgbClr val="FF7575"/>
                  </a:solidFill>
                  <a:latin typeface="Calibri" panose="020F0502020204030204"/>
                </a:rPr>
                <a:t>Torstai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solidFill>
                    <a:srgbClr val="FF7575"/>
                  </a:solidFill>
                  <a:latin typeface="Calibri" panose="020F0502020204030204"/>
                </a:rPr>
                <a:t>Perjantai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solidFill>
                    <a:srgbClr val="FF7575"/>
                  </a:solidFill>
                  <a:latin typeface="Calibri" panose="020F0502020204030204"/>
                </a:rPr>
                <a:t>Lauantai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a:solidFill>
                    <a:srgbClr val="FF7575"/>
                  </a:solidFill>
                  <a:latin typeface="Calibri" panose="020F0502020204030204"/>
                </a:rPr>
                <a:t>Sunnuntai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solidFill>
                  <a:prstClr val="white">
                    <a:lumMod val="50000"/>
                  </a:prstClr>
                </a:solidFill>
                <a:latin typeface="Calibri" panose="020F0502020204030204"/>
              </a:endParaRPr>
            </a:p>
          </p:txBody>
        </p:sp>
        <p:sp>
          <p:nvSpPr>
            <p:cNvPr id="32" name="Tekstiruutu 31">
              <a:extLst>
                <a:ext uri="{FF2B5EF4-FFF2-40B4-BE49-F238E27FC236}">
                  <a16:creationId xmlns:a16="http://schemas.microsoft.com/office/drawing/2014/main" id="{7A5EE5B0-E6EE-4C13-A4F4-2A71FDFFDB0D}"/>
                </a:ext>
              </a:extLst>
            </p:cNvPr>
            <p:cNvSpPr txBox="1"/>
            <p:nvPr/>
          </p:nvSpPr>
          <p:spPr>
            <a:xfrm>
              <a:off x="10262358" y="3698187"/>
              <a:ext cx="14066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800" b="0" i="0" u="none" strike="noStrike" kern="1200" cap="none" spc="0" normalizeH="0" baseline="0" noProof="0">
                  <a:ln>
                    <a:noFill/>
                  </a:ln>
                  <a:solidFill>
                    <a:srgbClr val="FF7575"/>
                  </a:solidFill>
                  <a:effectLst/>
                  <a:uLnTx/>
                  <a:uFillTx/>
                  <a:latin typeface="Calibri" panose="020F0502020204030204"/>
                  <a:ea typeface="+mn-ea"/>
                  <a:cs typeface="+mn-cs"/>
                </a:rPr>
                <a:t>200</a:t>
              </a:r>
            </a:p>
          </p:txBody>
        </p:sp>
        <p:sp>
          <p:nvSpPr>
            <p:cNvPr id="33" name="Tekstiruutu 32">
              <a:extLst>
                <a:ext uri="{FF2B5EF4-FFF2-40B4-BE49-F238E27FC236}">
                  <a16:creationId xmlns:a16="http://schemas.microsoft.com/office/drawing/2014/main" id="{7E67D575-E93B-4E95-BED9-AA67F63D9888}"/>
                </a:ext>
              </a:extLst>
            </p:cNvPr>
            <p:cNvSpPr txBox="1"/>
            <p:nvPr/>
          </p:nvSpPr>
          <p:spPr>
            <a:xfrm>
              <a:off x="9510327" y="4375564"/>
              <a:ext cx="1976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Nuoria kohdattu</a:t>
              </a:r>
            </a:p>
          </p:txBody>
        </p:sp>
        <p:pic>
          <p:nvPicPr>
            <p:cNvPr id="35" name="Kuva 34" descr="Käyttäjät">
              <a:extLst>
                <a:ext uri="{FF2B5EF4-FFF2-40B4-BE49-F238E27FC236}">
                  <a16:creationId xmlns:a16="http://schemas.microsoft.com/office/drawing/2014/main" id="{9BC8ED64-2FF7-41CF-A1A8-6224595B0B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56743" y="3840277"/>
              <a:ext cx="574528" cy="666404"/>
            </a:xfrm>
            <a:prstGeom prst="rect">
              <a:avLst/>
            </a:prstGeom>
          </p:spPr>
        </p:pic>
        <p:sp>
          <p:nvSpPr>
            <p:cNvPr id="37" name="Tekstiruutu 36">
              <a:extLst>
                <a:ext uri="{FF2B5EF4-FFF2-40B4-BE49-F238E27FC236}">
                  <a16:creationId xmlns:a16="http://schemas.microsoft.com/office/drawing/2014/main" id="{E61AE0E5-2330-498C-997A-F3FBC5BA5736}"/>
                </a:ext>
              </a:extLst>
            </p:cNvPr>
            <p:cNvSpPr txBox="1"/>
            <p:nvPr/>
          </p:nvSpPr>
          <p:spPr>
            <a:xfrm>
              <a:off x="10080432" y="5592301"/>
              <a:ext cx="12446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4800" b="0" i="0" u="none" strike="noStrike" kern="1200" cap="none" spc="0" normalizeH="0" baseline="0" noProof="0">
                <a:ln>
                  <a:noFill/>
                </a:ln>
                <a:solidFill>
                  <a:srgbClr val="FF7575"/>
                </a:solidFill>
                <a:effectLst/>
                <a:uLnTx/>
                <a:uFillTx/>
                <a:latin typeface="Calibri" panose="020F0502020204030204"/>
                <a:ea typeface="+mn-ea"/>
                <a:cs typeface="+mn-cs"/>
              </a:endParaRPr>
            </a:p>
          </p:txBody>
        </p:sp>
        <p:sp>
          <p:nvSpPr>
            <p:cNvPr id="38" name="Tekstiruutu 37">
              <a:extLst>
                <a:ext uri="{FF2B5EF4-FFF2-40B4-BE49-F238E27FC236}">
                  <a16:creationId xmlns:a16="http://schemas.microsoft.com/office/drawing/2014/main" id="{E90BAB63-F545-4609-9F03-7B55875B9B36}"/>
                </a:ext>
              </a:extLst>
            </p:cNvPr>
            <p:cNvSpPr txBox="1"/>
            <p:nvPr/>
          </p:nvSpPr>
          <p:spPr>
            <a:xfrm>
              <a:off x="9532971" y="6214873"/>
              <a:ext cx="23445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pSp>
      <p:sp>
        <p:nvSpPr>
          <p:cNvPr id="39" name="Suorakulmio 38">
            <a:extLst>
              <a:ext uri="{FF2B5EF4-FFF2-40B4-BE49-F238E27FC236}">
                <a16:creationId xmlns:a16="http://schemas.microsoft.com/office/drawing/2014/main" id="{03DAABE5-740F-455C-9A19-E242AC545397}"/>
              </a:ext>
            </a:extLst>
          </p:cNvPr>
          <p:cNvSpPr/>
          <p:nvPr/>
        </p:nvSpPr>
        <p:spPr>
          <a:xfrm>
            <a:off x="2494310" y="3561005"/>
            <a:ext cx="9792383" cy="3539430"/>
          </a:xfrm>
          <a:prstGeom prst="rect">
            <a:avLst/>
          </a:prstGeom>
        </p:spPr>
        <p:txBody>
          <a:bodyPr wrap="square">
            <a:spAutoFit/>
          </a:bodyPr>
          <a:lstStyle/>
          <a:p>
            <a:pPr>
              <a:defRPr/>
            </a:pPr>
            <a:r>
              <a:rPr lang="fi-FI" sz="1200" dirty="0">
                <a:effectLst/>
                <a:ea typeface="Calibri" panose="020F0502020204030204" pitchFamily="34" charset="0"/>
              </a:rPr>
              <a:t>Pääasiallinen koordinaatiovastuu jalkautuvasta POPPI-tiimistä on lastensuojelun jälkihuoltoon kuuluvalla ROKKI-projektilla (Rikoksilla </a:t>
            </a:r>
            <a:r>
              <a:rPr lang="fi-FI" sz="1200" dirty="0">
                <a:effectLst/>
                <a:ea typeface="Calibri" panose="020F0502020204030204" pitchFamily="34" charset="0"/>
                <a:cs typeface="Arial" panose="020B0604020202020204" pitchFamily="34" charset="0"/>
              </a:rPr>
              <a:t>oireilevien nuorten auttaminen). Mukana ovat nuorisopalveluiden lisäksi  sosiaali- ja perhepalvelut; aikuissosiaalityö, jälkihuolto ja kouluterveydenhoito, Mäntymäen perhekeskus ja Rokki -projekti. Tiivistä yhteistyötä tehdään myös muiden viranomaisten, kuten poliisin, ja muiden jalkautuvien tahojen, mm. Turun ja Kaarinan seurakuntayhtymän,  Tukenasi ry:n </a:t>
            </a:r>
            <a:r>
              <a:rPr lang="fi-FI" sz="1200" dirty="0">
                <a:effectLst/>
                <a:latin typeface="Calibri" panose="020F0502020204030204" pitchFamily="34" charset="0"/>
                <a:ea typeface="Calibri" panose="020F0502020204030204" pitchFamily="34" charset="0"/>
                <a:cs typeface="Times New Roman" panose="02020603050405020304" pitchFamily="18" charset="0"/>
              </a:rPr>
              <a:t>sekä jalkautuvan  ”Hei, mitä sinulle kuuluu?” -tiimin kanssa.</a:t>
            </a:r>
          </a:p>
          <a:p>
            <a:pPr>
              <a:defRPr/>
            </a:pPr>
            <a:endParaRPr lang="fi-FI" sz="1200" dirty="0">
              <a:solidFill>
                <a:srgbClr val="000000"/>
              </a:solidFill>
              <a:effectLst/>
              <a:ea typeface="Calibri" panose="020F0502020204030204" pitchFamily="34" charset="0"/>
              <a:cs typeface="Arial" panose="020B0604020202020204" pitchFamily="34" charset="0"/>
            </a:endParaRPr>
          </a:p>
          <a:p>
            <a:pPr>
              <a:defRPr/>
            </a:pPr>
            <a:br>
              <a:rPr lang="fi-FI" sz="1200" dirty="0">
                <a:effectLst/>
                <a:ea typeface="Calibri" panose="020F0502020204030204" pitchFamily="34" charset="0"/>
                <a:cs typeface="Arial" panose="020B0604020202020204" pitchFamily="34" charset="0"/>
              </a:rPr>
            </a:br>
            <a:r>
              <a:rPr lang="fi-FI" sz="1200" dirty="0">
                <a:effectLst/>
                <a:ea typeface="Calibri" panose="020F0502020204030204" pitchFamily="34" charset="0"/>
                <a:cs typeface="Arial" panose="020B0604020202020204" pitchFamily="34" charset="0"/>
              </a:rPr>
              <a:t>Turun kaupunki etsii koko ajan uusia keinoja vaikuttaa Turun ydinkeskustassa ja erityisesti Hansan alueella ilmenevään nuorten häiriökäyttäytymiseen. </a:t>
            </a:r>
            <a:r>
              <a:rPr lang="fi-FI" sz="1200" dirty="0">
                <a:solidFill>
                  <a:prstClr val="black"/>
                </a:solidFill>
                <a:cs typeface="Arial" panose="020B0604020202020204" pitchFamily="34" charset="0"/>
              </a:rPr>
              <a:t>Tavoitteena on luoda nuoriin luottamuksellista suhdetta ja keskustelemalla nuorten kanssa löytyy vaihtoehtoisia ajanvietto tapoj</a:t>
            </a:r>
            <a:r>
              <a:rPr lang="fi-FI" sz="1200" dirty="0">
                <a:cs typeface="Arial" panose="020B0604020202020204" pitchFamily="34" charset="0"/>
              </a:rPr>
              <a:t>a. POPPI alkoi kuukauden mittaisena kokeiluna 19.4., mutta sitä on päätetty jatkaa </a:t>
            </a:r>
            <a:r>
              <a:rPr lang="fi-FI" sz="1200" b="0" i="0" dirty="0">
                <a:effectLst/>
              </a:rPr>
              <a:t>ainakin 14.8. asti. </a:t>
            </a:r>
            <a:endParaRPr lang="fi-FI" sz="1200" dirty="0">
              <a:cs typeface="Arial" panose="020B0604020202020204" pitchFamily="34" charset="0"/>
            </a:endParaRPr>
          </a:p>
          <a:p>
            <a:pPr>
              <a:defRPr/>
            </a:pPr>
            <a:endParaRPr kumimoji="0" lang="fi-FI" sz="1200" b="0" i="0" u="none" strike="noStrike" kern="1200" cap="none" spc="0" normalizeH="0" baseline="0" noProof="0" dirty="0">
              <a:ln>
                <a:noFill/>
              </a:ln>
              <a:effectLst/>
              <a:uLnTx/>
              <a:uFillTx/>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cs typeface="Arial" panose="020B0604020202020204" pitchFamily="34" charset="0"/>
              </a:rPr>
              <a:t>   Työtä tehdään moniammatillisina työpareina</a:t>
            </a:r>
            <a:endParaRPr lang="fi-FI" sz="1200" dirty="0"/>
          </a:p>
          <a:p>
            <a:pPr marL="1800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dirty="0">
                <a:ln>
                  <a:noFill/>
                </a:ln>
                <a:effectLst/>
                <a:uLnTx/>
                <a:uFillTx/>
                <a:ea typeface="+mn-ea"/>
                <a:cs typeface="+mn-cs"/>
              </a:rPr>
              <a:t>Toimintaympäristöinä ovat olleet keskusta alueen ostoskeskukset, puistot ja nuorten kohtaamispaikat.</a:t>
            </a:r>
          </a:p>
          <a:p>
            <a:pPr marL="18000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dirty="0">
                <a:effectLst/>
                <a:ea typeface="Calibri" panose="020F0502020204030204" pitchFamily="34" charset="0"/>
                <a:cs typeface="Times New Roman" panose="02020603050405020304" pitchFamily="18" charset="0"/>
              </a:rPr>
              <a:t>Jalkautumisajankohdat ovat vaihdelleet alkuillasta myöhäisempään iltaan</a:t>
            </a:r>
            <a:endParaRPr lang="fi-FI" sz="1200" dirty="0"/>
          </a:p>
          <a:p>
            <a:pPr marL="180000" indent="-285750">
              <a:buFont typeface="Arial" panose="020B0604020202020204" pitchFamily="34" charset="0"/>
              <a:buChar char="•"/>
              <a:defRPr/>
            </a:pPr>
            <a:r>
              <a:rPr lang="fi-FI" sz="1200" dirty="0">
                <a:effectLst/>
                <a:ea typeface="Calibri" panose="020F0502020204030204" pitchFamily="34" charset="0"/>
                <a:cs typeface="Times New Roman" panose="02020603050405020304" pitchFamily="18" charset="0"/>
              </a:rPr>
              <a:t>Nuoret ottaneet hyvin vastaan jalkautuvan nuorisotyön työntekijät. POPPI-työntekijät tunnistetaan hyvin ja heitä lähestytään.</a:t>
            </a:r>
          </a:p>
          <a:p>
            <a:pPr marL="180000" indent="-285750">
              <a:buFont typeface="Arial" panose="020B0604020202020204" pitchFamily="34" charset="0"/>
              <a:buChar char="•"/>
              <a:defRPr/>
            </a:pPr>
            <a:r>
              <a:rPr lang="fi-FI" sz="1200" dirty="0">
                <a:effectLst/>
                <a:ea typeface="Times New Roman" panose="02020603050405020304" pitchFamily="18" charset="0"/>
                <a:cs typeface="Segoe UI" panose="020B0502040204020203" pitchFamily="34" charset="0"/>
              </a:rPr>
              <a:t>Kontaktien luomiseen nuorten kanssa on auttanut paljon se, että </a:t>
            </a:r>
            <a:r>
              <a:rPr lang="fi-FI" sz="1200" dirty="0" err="1">
                <a:effectLst/>
                <a:ea typeface="Times New Roman" panose="02020603050405020304" pitchFamily="18" charset="0"/>
                <a:cs typeface="Segoe UI" panose="020B0502040204020203" pitchFamily="34" charset="0"/>
              </a:rPr>
              <a:t>POPPI:n</a:t>
            </a:r>
            <a:r>
              <a:rPr lang="fi-FI" sz="1200" dirty="0">
                <a:effectLst/>
                <a:ea typeface="Times New Roman" panose="02020603050405020304" pitchFamily="18" charset="0"/>
                <a:cs typeface="Segoe UI" panose="020B0502040204020203" pitchFamily="34" charset="0"/>
              </a:rPr>
              <a:t> työntekijöillä on ”omia asiakkaita, tai vanhoja asiakkaita” keskustan alueella. </a:t>
            </a:r>
            <a:endParaRPr lang="fi-FI" sz="1200" dirty="0">
              <a:effectLst/>
              <a:ea typeface="Calibri" panose="020F0502020204030204" pitchFamily="34" charset="0"/>
              <a:cs typeface="Times New Roman" panose="02020603050405020304" pitchFamily="18" charset="0"/>
            </a:endParaRPr>
          </a:p>
          <a:p>
            <a:pPr marL="180000" indent="-285750">
              <a:buFont typeface="Arial" panose="020B0604020202020204" pitchFamily="34" charset="0"/>
              <a:buChar char="•"/>
              <a:defRPr/>
            </a:pPr>
            <a:r>
              <a:rPr lang="fi-FI" sz="1200" dirty="0">
                <a:ea typeface="Calibri" panose="020F0502020204030204" pitchFamily="34" charset="0"/>
                <a:cs typeface="Times New Roman" panose="02020603050405020304" pitchFamily="18" charset="0"/>
              </a:rPr>
              <a:t>Työntekijät kuvailevat  n</a:t>
            </a:r>
            <a:r>
              <a:rPr lang="fi-FI" sz="1200" dirty="0">
                <a:effectLst/>
                <a:ea typeface="Calibri" panose="020F0502020204030204" pitchFamily="34" charset="0"/>
                <a:cs typeface="Times New Roman" panose="02020603050405020304" pitchFamily="18" charset="0"/>
              </a:rPr>
              <a:t>uorten yleisfiiliksiä hyviksi. Osallistuminen on nuorille vapaaehtoista ja keskustelunaiheita nuorten kanssa ovat olleet mm.   mm. kesäloma, ammatit, autoilu, huumausaineet, koulu ja opiskelu, kesätyöt ja kuulumiset.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400" dirty="0">
              <a:effectLst/>
              <a:latin typeface="Times New Roman" panose="02020603050405020304" pitchFamily="18" charset="0"/>
              <a:ea typeface="Times New Roman" panose="02020603050405020304" pitchFamily="18" charset="0"/>
              <a:cs typeface="Segoe UI" panose="020B0502040204020203" pitchFamily="34" charset="0"/>
            </a:endParaRPr>
          </a:p>
        </p:txBody>
      </p:sp>
      <p:cxnSp>
        <p:nvCxnSpPr>
          <p:cNvPr id="13" name="Suora yhdysviiva 12">
            <a:extLst>
              <a:ext uri="{FF2B5EF4-FFF2-40B4-BE49-F238E27FC236}">
                <a16:creationId xmlns:a16="http://schemas.microsoft.com/office/drawing/2014/main" id="{7AC940F5-B00C-4208-8CEB-5693893D1A3D}"/>
              </a:ext>
            </a:extLst>
          </p:cNvPr>
          <p:cNvCxnSpPr>
            <a:cxnSpLocks/>
          </p:cNvCxnSpPr>
          <p:nvPr/>
        </p:nvCxnSpPr>
        <p:spPr>
          <a:xfrm>
            <a:off x="2292409" y="-23853"/>
            <a:ext cx="0" cy="6858000"/>
          </a:xfrm>
          <a:prstGeom prst="line">
            <a:avLst/>
          </a:prstGeom>
          <a:ln w="12700">
            <a:solidFill>
              <a:srgbClr val="FF7575"/>
            </a:solidFill>
            <a:prstDash val="sysDash"/>
          </a:ln>
        </p:spPr>
        <p:style>
          <a:lnRef idx="1">
            <a:schemeClr val="accent4"/>
          </a:lnRef>
          <a:fillRef idx="0">
            <a:schemeClr val="accent4"/>
          </a:fillRef>
          <a:effectRef idx="0">
            <a:schemeClr val="accent4"/>
          </a:effectRef>
          <a:fontRef idx="minor">
            <a:schemeClr val="tx1"/>
          </a:fontRef>
        </p:style>
      </p:cxnSp>
      <p:sp>
        <p:nvSpPr>
          <p:cNvPr id="2" name="Tekstiruutu 1">
            <a:extLst>
              <a:ext uri="{FF2B5EF4-FFF2-40B4-BE49-F238E27FC236}">
                <a16:creationId xmlns:a16="http://schemas.microsoft.com/office/drawing/2014/main" id="{34771A39-C28D-4556-86E1-EABDC0B629CC}"/>
              </a:ext>
            </a:extLst>
          </p:cNvPr>
          <p:cNvSpPr txBox="1"/>
          <p:nvPr/>
        </p:nvSpPr>
        <p:spPr>
          <a:xfrm>
            <a:off x="0" y="-10963"/>
            <a:ext cx="33247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400">
                <a:solidFill>
                  <a:prstClr val="black"/>
                </a:solidFill>
                <a:latin typeface="Calibri" panose="020F0502020204030204"/>
              </a:rPr>
              <a:t>Touko</a:t>
            </a:r>
            <a:r>
              <a:rPr kumimoji="0" lang="fi-FI" sz="2400" b="0" i="0" u="none" strike="noStrike" kern="1200" cap="none" spc="0" normalizeH="0" baseline="0" noProof="0">
                <a:ln>
                  <a:noFill/>
                </a:ln>
                <a:solidFill>
                  <a:prstClr val="black"/>
                </a:solidFill>
                <a:effectLst/>
                <a:uLnTx/>
                <a:uFillTx/>
                <a:latin typeface="Calibri" panose="020F0502020204030204"/>
                <a:ea typeface="+mn-ea"/>
                <a:cs typeface="+mn-cs"/>
              </a:rPr>
              <a:t>kuu 22</a:t>
            </a:r>
          </a:p>
        </p:txBody>
      </p:sp>
      <p:sp>
        <p:nvSpPr>
          <p:cNvPr id="40" name="Tekstiruutu 39">
            <a:extLst>
              <a:ext uri="{FF2B5EF4-FFF2-40B4-BE49-F238E27FC236}">
                <a16:creationId xmlns:a16="http://schemas.microsoft.com/office/drawing/2014/main" id="{675EFFC9-19BA-4FBC-A9B1-51AB362AF7D4}"/>
              </a:ext>
            </a:extLst>
          </p:cNvPr>
          <p:cNvSpPr txBox="1"/>
          <p:nvPr/>
        </p:nvSpPr>
        <p:spPr>
          <a:xfrm>
            <a:off x="841006" y="4453143"/>
            <a:ext cx="10712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a:ln>
                  <a:noFill/>
                </a:ln>
                <a:solidFill>
                  <a:schemeClr val="accent6">
                    <a:lumMod val="40000"/>
                    <a:lumOff val="60000"/>
                  </a:schemeClr>
                </a:solidFill>
                <a:effectLst/>
                <a:uLnTx/>
                <a:uFillTx/>
                <a:latin typeface="Calibri" panose="020F0502020204030204"/>
                <a:ea typeface="+mn-ea"/>
                <a:cs typeface="+mn-cs"/>
              </a:rPr>
              <a:t> </a:t>
            </a:r>
            <a:endParaRPr kumimoji="0" lang="fi-FI" sz="6000" b="0" i="0" u="none" strike="noStrike" kern="1200" cap="none" spc="0" normalizeH="0" baseline="0" noProof="0">
              <a:ln>
                <a:noFill/>
              </a:ln>
              <a:solidFill>
                <a:srgbClr val="FF7575"/>
              </a:solidFill>
              <a:effectLst/>
              <a:uLnTx/>
              <a:uFillTx/>
              <a:latin typeface="Calibri" panose="020F0502020204030204"/>
              <a:ea typeface="+mn-ea"/>
              <a:cs typeface="+mn-cs"/>
            </a:endParaRPr>
          </a:p>
        </p:txBody>
      </p:sp>
      <p:pic>
        <p:nvPicPr>
          <p:cNvPr id="11" name="Kuva 10" descr="Maalitaulu">
            <a:extLst>
              <a:ext uri="{FF2B5EF4-FFF2-40B4-BE49-F238E27FC236}">
                <a16:creationId xmlns:a16="http://schemas.microsoft.com/office/drawing/2014/main" id="{F6284604-BDE6-47FB-BC11-A582B72667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415" y="2678836"/>
            <a:ext cx="554617" cy="554617"/>
          </a:xfrm>
          <a:prstGeom prst="rect">
            <a:avLst/>
          </a:prstGeom>
        </p:spPr>
      </p:pic>
      <p:pic>
        <p:nvPicPr>
          <p:cNvPr id="17" name="Kuva 16">
            <a:extLst>
              <a:ext uri="{FF2B5EF4-FFF2-40B4-BE49-F238E27FC236}">
                <a16:creationId xmlns:a16="http://schemas.microsoft.com/office/drawing/2014/main" id="{793C3BBB-E2C1-459E-8966-D8D2AA57A877}"/>
              </a:ext>
            </a:extLst>
          </p:cNvPr>
          <p:cNvPicPr>
            <a:picLocks noChangeAspect="1"/>
          </p:cNvPicPr>
          <p:nvPr/>
        </p:nvPicPr>
        <p:blipFill>
          <a:blip r:embed="rId9"/>
          <a:stretch>
            <a:fillRect/>
          </a:stretch>
        </p:blipFill>
        <p:spPr>
          <a:xfrm>
            <a:off x="2830624" y="22216"/>
            <a:ext cx="8161566" cy="3346315"/>
          </a:xfrm>
          <a:prstGeom prst="rect">
            <a:avLst/>
          </a:prstGeom>
        </p:spPr>
      </p:pic>
      <p:sp>
        <p:nvSpPr>
          <p:cNvPr id="28" name="Otsikko 1">
            <a:extLst>
              <a:ext uri="{FF2B5EF4-FFF2-40B4-BE49-F238E27FC236}">
                <a16:creationId xmlns:a16="http://schemas.microsoft.com/office/drawing/2014/main" id="{2C70EDBA-7028-4E62-989C-B4F002A8FB91}"/>
              </a:ext>
            </a:extLst>
          </p:cNvPr>
          <p:cNvSpPr>
            <a:spLocks noGrp="1"/>
          </p:cNvSpPr>
          <p:nvPr>
            <p:ph type="title"/>
          </p:nvPr>
        </p:nvSpPr>
        <p:spPr>
          <a:xfrm>
            <a:off x="4504761" y="2532872"/>
            <a:ext cx="7025643" cy="1140091"/>
          </a:xfrm>
        </p:spPr>
        <p:txBody>
          <a:bodyPr>
            <a:normAutofit/>
          </a:bodyPr>
          <a:lstStyle/>
          <a:p>
            <a:r>
              <a:rPr lang="fi-FI" sz="3600"/>
              <a:t> – jalkautuva nuorisotyö</a:t>
            </a:r>
            <a:endParaRPr lang="fi-FI" sz="3600">
              <a:highlight>
                <a:srgbClr val="FFFF00"/>
              </a:highlight>
            </a:endParaRPr>
          </a:p>
        </p:txBody>
      </p:sp>
    </p:spTree>
    <p:extLst>
      <p:ext uri="{BB962C8B-B14F-4D97-AF65-F5344CB8AC3E}">
        <p14:creationId xmlns:p14="http://schemas.microsoft.com/office/powerpoint/2010/main" val="280391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lowchart: Document 2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0A1265D-53FE-4142-AB0C-2188E31590C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Nuoria puhuttaneet asiat  </a:t>
            </a:r>
          </a:p>
        </p:txBody>
      </p:sp>
      <p:pic>
        <p:nvPicPr>
          <p:cNvPr id="4" name="Kuva 3" descr="Kuva, joka sisältää kohteen teksti&#10;&#10;Kuvaus luotu automaattisesti">
            <a:extLst>
              <a:ext uri="{FF2B5EF4-FFF2-40B4-BE49-F238E27FC236}">
                <a16:creationId xmlns:a16="http://schemas.microsoft.com/office/drawing/2014/main" id="{42678F82-918E-4E4B-8D59-8B65E05CA300}"/>
              </a:ext>
            </a:extLst>
          </p:cNvPr>
          <p:cNvPicPr>
            <a:picLocks noChangeAspect="1"/>
          </p:cNvPicPr>
          <p:nvPr/>
        </p:nvPicPr>
        <p:blipFill rotWithShape="1">
          <a:blip r:embed="rId3">
            <a:extLst>
              <a:ext uri="{28A0092B-C50C-407E-A947-70E740481C1C}">
                <a14:useLocalDpi xmlns:a14="http://schemas.microsoft.com/office/drawing/2010/main" val="0"/>
              </a:ext>
            </a:extLst>
          </a:blip>
          <a:srcRect l="55322" t="26384" r="3849" b="8158"/>
          <a:stretch/>
        </p:blipFill>
        <p:spPr>
          <a:xfrm>
            <a:off x="4202130" y="97283"/>
            <a:ext cx="7325939" cy="6606285"/>
          </a:xfrm>
          <a:prstGeom prst="rect">
            <a:avLst/>
          </a:prstGeom>
        </p:spPr>
      </p:pic>
    </p:spTree>
    <p:extLst>
      <p:ext uri="{BB962C8B-B14F-4D97-AF65-F5344CB8AC3E}">
        <p14:creationId xmlns:p14="http://schemas.microsoft.com/office/powerpoint/2010/main" val="3790409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Pyöristetyt kulmat 4">
            <a:extLst>
              <a:ext uri="{FF2B5EF4-FFF2-40B4-BE49-F238E27FC236}">
                <a16:creationId xmlns:a16="http://schemas.microsoft.com/office/drawing/2014/main" id="{E07E8B21-8C68-493D-956C-1772666A8387}"/>
              </a:ext>
            </a:extLst>
          </p:cNvPr>
          <p:cNvSpPr/>
          <p:nvPr/>
        </p:nvSpPr>
        <p:spPr>
          <a:xfrm>
            <a:off x="-293427" y="530881"/>
            <a:ext cx="8138687" cy="818183"/>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756356EE-45ED-4A85-B6CF-A87E442A4809}"/>
              </a:ext>
            </a:extLst>
          </p:cNvPr>
          <p:cNvSpPr>
            <a:spLocks noGrp="1"/>
          </p:cNvSpPr>
          <p:nvPr>
            <p:ph type="title"/>
          </p:nvPr>
        </p:nvSpPr>
        <p:spPr>
          <a:xfrm>
            <a:off x="413704" y="277191"/>
            <a:ext cx="10863896" cy="1325563"/>
          </a:xfrm>
        </p:spPr>
        <p:txBody>
          <a:bodyPr>
            <a:normAutofit/>
          </a:bodyPr>
          <a:lstStyle/>
          <a:p>
            <a:r>
              <a:rPr lang="fi-FI" sz="3200">
                <a:solidFill>
                  <a:schemeClr val="bg1"/>
                </a:solidFill>
              </a:rPr>
              <a:t>Työntekijöiden ja nuorten kokemukset:</a:t>
            </a:r>
          </a:p>
        </p:txBody>
      </p:sp>
      <p:sp>
        <p:nvSpPr>
          <p:cNvPr id="3" name="Sisällön paikkamerkki 2">
            <a:extLst>
              <a:ext uri="{FF2B5EF4-FFF2-40B4-BE49-F238E27FC236}">
                <a16:creationId xmlns:a16="http://schemas.microsoft.com/office/drawing/2014/main" id="{4985A007-827B-4D1A-B206-816C654E214A}"/>
              </a:ext>
            </a:extLst>
          </p:cNvPr>
          <p:cNvSpPr>
            <a:spLocks noGrp="1"/>
          </p:cNvSpPr>
          <p:nvPr>
            <p:ph sz="half" idx="1"/>
          </p:nvPr>
        </p:nvSpPr>
        <p:spPr>
          <a:xfrm>
            <a:off x="413704" y="1472354"/>
            <a:ext cx="11212192" cy="4509821"/>
          </a:xfrm>
        </p:spPr>
        <p:txBody>
          <a:bodyPr>
            <a:normAutofit/>
          </a:bodyPr>
          <a:lstStyle/>
          <a:p>
            <a:pPr marL="0" indent="0">
              <a:buNone/>
            </a:pPr>
            <a:endParaRPr lang="fi-FI" sz="2400" dirty="0">
              <a:latin typeface="+mj-lt"/>
            </a:endParaRPr>
          </a:p>
          <a:p>
            <a:pPr marL="0" indent="0" algn="l">
              <a:spcAft>
                <a:spcPts val="0"/>
              </a:spcAft>
              <a:buNone/>
            </a:pPr>
            <a:endParaRPr lang="fi-FI" b="0" i="0" dirty="0">
              <a:solidFill>
                <a:srgbClr val="6A6C6F"/>
              </a:solidFill>
              <a:effectLst/>
              <a:latin typeface="Open Sans" panose="020B0606030504020204" pitchFamily="34" charset="0"/>
            </a:endParaRPr>
          </a:p>
          <a:p>
            <a:endParaRPr lang="fi-FI" dirty="0"/>
          </a:p>
        </p:txBody>
      </p:sp>
      <p:sp>
        <p:nvSpPr>
          <p:cNvPr id="4" name="Tekstiruutu 3">
            <a:extLst>
              <a:ext uri="{FF2B5EF4-FFF2-40B4-BE49-F238E27FC236}">
                <a16:creationId xmlns:a16="http://schemas.microsoft.com/office/drawing/2014/main" id="{5685E974-7186-4617-B5E5-D9669220C657}"/>
              </a:ext>
            </a:extLst>
          </p:cNvPr>
          <p:cNvSpPr txBox="1"/>
          <p:nvPr/>
        </p:nvSpPr>
        <p:spPr>
          <a:xfrm>
            <a:off x="914400" y="1441132"/>
            <a:ext cx="10150867" cy="5416868"/>
          </a:xfrm>
          <a:prstGeom prst="rect">
            <a:avLst/>
          </a:prstGeom>
          <a:noFill/>
        </p:spPr>
        <p:txBody>
          <a:bodyPr wrap="square" lIns="91440" tIns="45720" rIns="91440" bIns="45720" rtlCol="0" anchor="t">
            <a:spAutoFit/>
          </a:bodyPr>
          <a:lstStyle/>
          <a:p>
            <a:endParaRPr lang="fi-FI" sz="1400" dirty="0"/>
          </a:p>
          <a:p>
            <a:pPr marL="285750" indent="-285750">
              <a:buFont typeface="Arial" panose="020B0604020202020204" pitchFamily="34" charset="0"/>
              <a:buChar char="•"/>
            </a:pPr>
            <a:r>
              <a:rPr lang="fi-FI" sz="1600" dirty="0"/>
              <a:t>Vimman </a:t>
            </a:r>
            <a:r>
              <a:rPr lang="fi-FI" sz="1600" dirty="0" err="1"/>
              <a:t>Präkäämön</a:t>
            </a:r>
            <a:r>
              <a:rPr lang="fi-FI" sz="1600" dirty="0"/>
              <a:t> kevätjuhlassa tehdyssä asiakastyytyväisyyskyselyssä näkyy asiakkaiden tyytyväisyys toimintaan ja toiminnan koettu merkityksellisyys</a:t>
            </a:r>
          </a:p>
          <a:p>
            <a:pPr marL="285750" indent="-285750">
              <a:buFont typeface="Arial" panose="020B0604020202020204" pitchFamily="34" charset="0"/>
              <a:buChar char="•"/>
            </a:pPr>
            <a:r>
              <a:rPr lang="fi-FI" sz="1600" dirty="0"/>
              <a:t>Osa asiakkaista kokenut aukioloaikojen löytämisen ja hahmottamisen haastavaksi, etenkin poikkeavat aukioloajat.</a:t>
            </a:r>
          </a:p>
          <a:p>
            <a:pPr marL="285750" indent="-285750">
              <a:buFont typeface="Arial" panose="020B0604020202020204" pitchFamily="34" charset="0"/>
              <a:buChar char="•"/>
            </a:pPr>
            <a:r>
              <a:rPr lang="fi-FI" sz="1600" dirty="0"/>
              <a:t>Osalle nuorista on ollut tärkeää mahdollisuus saada työntekijältä yksilöllistä opastusta tilaan ja toimintaan ennen päätöstä toimintaan osallistumisesta.</a:t>
            </a:r>
          </a:p>
          <a:p>
            <a:pPr marL="285750" indent="-285750">
              <a:buFont typeface="Arial" panose="020B0604020202020204" pitchFamily="34" charset="0"/>
              <a:buChar char="•"/>
            </a:pPr>
            <a:r>
              <a:rPr lang="fi-FI" sz="1600" dirty="0"/>
              <a:t>Opettajat ovat ohjanneet nuoria nuorisopalvelujen palveluihin. Tämä näkyy ainakin koulussa tehtävässä nuorisotyössä ja Vimmassa.</a:t>
            </a:r>
          </a:p>
          <a:p>
            <a:pPr marL="285750" indent="-285750">
              <a:buFont typeface="Arial" panose="020B0604020202020204" pitchFamily="34" charset="0"/>
              <a:buChar char="•"/>
            </a:pPr>
            <a:endParaRPr lang="fi-FI" sz="1600" dirty="0"/>
          </a:p>
          <a:p>
            <a:pPr marL="285750" indent="-285750">
              <a:buFont typeface="Arial" panose="020B0604020202020204" pitchFamily="34" charset="0"/>
              <a:buChar char="•"/>
            </a:pPr>
            <a:r>
              <a:rPr lang="fi-FI" sz="1600" dirty="0"/>
              <a:t>Palvelun yläikärajan lähestyminen on haastavaa palveluun kiinnittyneille nuorille – mitä seuraavaksi?</a:t>
            </a:r>
          </a:p>
          <a:p>
            <a:pPr marL="285750" indent="-285750">
              <a:buFont typeface="Arial" panose="020B0604020202020204" pitchFamily="34" charset="0"/>
              <a:buChar char="•"/>
            </a:pPr>
            <a:r>
              <a:rPr lang="fi-FI" sz="1600" dirty="0"/>
              <a:t>Nuorisotiloilta mainintoja joiltakin päiviltä kävijöiden vähäisyydestä, syyksi epäillään ainakin kesän tuloa, aurinkoa ja ilmojen lämpenemistä.</a:t>
            </a:r>
          </a:p>
          <a:p>
            <a:pPr marL="285750" indent="-285750">
              <a:buFont typeface="Arial" panose="020B0604020202020204" pitchFamily="34" charset="0"/>
              <a:buChar char="•"/>
            </a:pPr>
            <a:r>
              <a:rPr lang="fi-FI" sz="1600" dirty="0"/>
              <a:t>Retket ja kesä näkyvät nuorten puheissa. Esim. nuorisotilojen retkiä odotetaan.</a:t>
            </a:r>
          </a:p>
          <a:p>
            <a:pPr marL="285750" indent="-285750">
              <a:buFont typeface="Arial" panose="020B0604020202020204" pitchFamily="34" charset="0"/>
              <a:buChar char="•"/>
            </a:pPr>
            <a:r>
              <a:rPr lang="fi-FI" sz="1600" dirty="0"/>
              <a:t>Kokkailu on edelleen suosittua.</a:t>
            </a:r>
          </a:p>
          <a:p>
            <a:pPr marL="285750" indent="-285750">
              <a:buFont typeface="Arial" panose="020B0604020202020204" pitchFamily="34" charset="0"/>
              <a:buChar char="•"/>
            </a:pPr>
            <a:endParaRPr lang="fi-FI" sz="1600" dirty="0"/>
          </a:p>
          <a:p>
            <a:pPr marL="285750" indent="-285750">
              <a:buFont typeface="Arial" panose="020B0604020202020204" pitchFamily="34" charset="0"/>
              <a:buChar char="•"/>
            </a:pPr>
            <a:r>
              <a:rPr lang="fi-FI" sz="1600" dirty="0">
                <a:ea typeface="Times New Roman" panose="02020603050405020304" pitchFamily="18" charset="0"/>
                <a:cs typeface="Arial" panose="020B0604020202020204" pitchFamily="34" charset="0"/>
              </a:rPr>
              <a:t>Keskustassa nuoret ovat kertoneet (ja näyttäneet) ohjaajille </a:t>
            </a:r>
            <a:r>
              <a:rPr lang="fi-FI" sz="1600" dirty="0" err="1">
                <a:effectLst/>
                <a:ea typeface="Times New Roman" panose="02020603050405020304" pitchFamily="18" charset="0"/>
                <a:cs typeface="Arial" panose="020B0604020202020204" pitchFamily="34" charset="0"/>
              </a:rPr>
              <a:t>TikTok</a:t>
            </a:r>
            <a:r>
              <a:rPr lang="fi-FI" sz="1600" dirty="0">
                <a:effectLst/>
                <a:ea typeface="Times New Roman" panose="02020603050405020304" pitchFamily="18" charset="0"/>
                <a:cs typeface="Arial" panose="020B0604020202020204" pitchFamily="34" charset="0"/>
              </a:rPr>
              <a:t>-sovelluksessa leviävistä videoista, joissa nuoria asetetaan mielivaltaiseen paremmuusjärjestykseen (Turun söpöimmät, Turun noloimmat, Hansan noloimmat nuoret tms.).</a:t>
            </a:r>
          </a:p>
          <a:p>
            <a:pPr marL="285750" indent="-285750">
              <a:buFont typeface="Arial" panose="020B0604020202020204" pitchFamily="34" charset="0"/>
              <a:buChar char="•"/>
            </a:pPr>
            <a:r>
              <a:rPr lang="fi-FI" sz="1600" dirty="0">
                <a:ea typeface="Times New Roman" panose="02020603050405020304" pitchFamily="18" charset="0"/>
                <a:cs typeface="Arial" panose="020B0604020202020204" pitchFamily="34" charset="0"/>
              </a:rPr>
              <a:t>Joillakin nuorilla </a:t>
            </a:r>
            <a:r>
              <a:rPr lang="fi-FI" sz="1600" dirty="0">
                <a:effectLst/>
                <a:ea typeface="Times New Roman" panose="02020603050405020304" pitchFamily="18" charset="0"/>
                <a:cs typeface="Arial" panose="020B0604020202020204" pitchFamily="34" charset="0"/>
              </a:rPr>
              <a:t>äärioikeistolaista näennäisen humoristista puhetta sekä käsimerkkien näyttelyä.</a:t>
            </a:r>
          </a:p>
          <a:p>
            <a:pPr marL="285750" indent="-285750">
              <a:buFont typeface="Arial" panose="020B0604020202020204" pitchFamily="34" charset="0"/>
              <a:buChar char="•"/>
            </a:pPr>
            <a:r>
              <a:rPr lang="fi-FI" sz="1600" dirty="0">
                <a:ea typeface="Times New Roman" panose="02020603050405020304" pitchFamily="18" charset="0"/>
                <a:cs typeface="Arial" panose="020B0604020202020204" pitchFamily="34" charset="0"/>
              </a:rPr>
              <a:t>Keskustassa aikuinen välittänyt nuorille nikotiinituotteita.</a:t>
            </a:r>
          </a:p>
          <a:p>
            <a:endParaRPr lang="fi-FI" sz="1400" dirty="0"/>
          </a:p>
          <a:p>
            <a:pPr marL="285750" indent="-285750">
              <a:buFont typeface="Arial" panose="020B0604020202020204" pitchFamily="34" charset="0"/>
              <a:buChar char="•"/>
            </a:pPr>
            <a:endParaRPr lang="fi-FI" sz="1400" dirty="0"/>
          </a:p>
        </p:txBody>
      </p:sp>
    </p:spTree>
    <p:extLst>
      <p:ext uri="{BB962C8B-B14F-4D97-AF65-F5344CB8AC3E}">
        <p14:creationId xmlns:p14="http://schemas.microsoft.com/office/powerpoint/2010/main" val="195664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F80B4032-EF07-4037-934E-93E239FE4589}"/>
              </a:ext>
            </a:extLst>
          </p:cNvPr>
          <p:cNvPicPr>
            <a:picLocks noChangeAspect="1"/>
          </p:cNvPicPr>
          <p:nvPr/>
        </p:nvPicPr>
        <p:blipFill>
          <a:blip r:embed="rId2"/>
          <a:stretch>
            <a:fillRect/>
          </a:stretch>
        </p:blipFill>
        <p:spPr>
          <a:xfrm>
            <a:off x="-1524" y="0"/>
            <a:ext cx="12192000" cy="6857999"/>
          </a:xfrm>
          <a:prstGeom prst="rect">
            <a:avLst/>
          </a:prstGeom>
        </p:spPr>
      </p:pic>
      <p:sp>
        <p:nvSpPr>
          <p:cNvPr id="1029"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Suorakulmio: Pyöristetyt kulmat 17">
            <a:extLst>
              <a:ext uri="{FF2B5EF4-FFF2-40B4-BE49-F238E27FC236}">
                <a16:creationId xmlns:a16="http://schemas.microsoft.com/office/drawing/2014/main" id="{6FE00F4A-4F47-450F-9A71-4E07588735E9}"/>
              </a:ext>
            </a:extLst>
          </p:cNvPr>
          <p:cNvSpPr/>
          <p:nvPr/>
        </p:nvSpPr>
        <p:spPr>
          <a:xfrm>
            <a:off x="-484359" y="4135557"/>
            <a:ext cx="8747333" cy="1779786"/>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15" name="Otsikko 3">
            <a:extLst>
              <a:ext uri="{FF2B5EF4-FFF2-40B4-BE49-F238E27FC236}">
                <a16:creationId xmlns:a16="http://schemas.microsoft.com/office/drawing/2014/main" id="{39F8D678-6BE1-4CC1-B6F8-67739B7130BB}"/>
              </a:ext>
            </a:extLst>
          </p:cNvPr>
          <p:cNvSpPr>
            <a:spLocks noGrp="1"/>
          </p:cNvSpPr>
          <p:nvPr>
            <p:ph type="title"/>
          </p:nvPr>
        </p:nvSpPr>
        <p:spPr>
          <a:xfrm>
            <a:off x="1581893" y="4401663"/>
            <a:ext cx="6392525" cy="1325563"/>
          </a:xfrm>
        </p:spPr>
        <p:txBody>
          <a:bodyPr/>
          <a:lstStyle/>
          <a:p>
            <a:r>
              <a:rPr lang="fi-FI">
                <a:solidFill>
                  <a:schemeClr val="bg1"/>
                </a:solidFill>
              </a:rPr>
              <a:t>2. Alueellinen nuorisotyö</a:t>
            </a:r>
          </a:p>
        </p:txBody>
      </p:sp>
      <p:pic>
        <p:nvPicPr>
          <p:cNvPr id="10" name="Kuva 9" descr="Huopakynä">
            <a:extLst>
              <a:ext uri="{FF2B5EF4-FFF2-40B4-BE49-F238E27FC236}">
                <a16:creationId xmlns:a16="http://schemas.microsoft.com/office/drawing/2014/main" id="{04A357DC-0274-4C12-A52A-0DC25FCB6C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5638" y="4272423"/>
            <a:ext cx="1506054" cy="1506054"/>
          </a:xfrm>
          <a:prstGeom prst="rect">
            <a:avLst/>
          </a:prstGeom>
        </p:spPr>
      </p:pic>
    </p:spTree>
    <p:extLst>
      <p:ext uri="{BB962C8B-B14F-4D97-AF65-F5344CB8AC3E}">
        <p14:creationId xmlns:p14="http://schemas.microsoft.com/office/powerpoint/2010/main" val="1214661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4B1C63C-9CE5-487C-B860-778BF9298A36}"/>
              </a:ext>
            </a:extLst>
          </p:cNvPr>
          <p:cNvSpPr>
            <a:spLocks noGrp="1"/>
          </p:cNvSpPr>
          <p:nvPr>
            <p:ph type="title"/>
          </p:nvPr>
        </p:nvSpPr>
        <p:spPr>
          <a:xfrm>
            <a:off x="569815" y="365125"/>
            <a:ext cx="10783985" cy="1325563"/>
          </a:xfrm>
        </p:spPr>
        <p:txBody>
          <a:bodyPr/>
          <a:lstStyle/>
          <a:p>
            <a:r>
              <a:rPr lang="fi-FI"/>
              <a:t>Kokonaisluvut toukokuussa 2022</a:t>
            </a:r>
          </a:p>
        </p:txBody>
      </p:sp>
      <p:sp>
        <p:nvSpPr>
          <p:cNvPr id="5" name="Suorakulmio: Pyöristetyt kulmat 4">
            <a:extLst>
              <a:ext uri="{FF2B5EF4-FFF2-40B4-BE49-F238E27FC236}">
                <a16:creationId xmlns:a16="http://schemas.microsoft.com/office/drawing/2014/main" id="{45F61961-F7DB-4FFD-8B4A-62CFDE626305}"/>
              </a:ext>
            </a:extLst>
          </p:cNvPr>
          <p:cNvSpPr/>
          <p:nvPr/>
        </p:nvSpPr>
        <p:spPr>
          <a:xfrm>
            <a:off x="9674495" y="250032"/>
            <a:ext cx="2933700" cy="48338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6" name="Tekstiruutu 5">
            <a:extLst>
              <a:ext uri="{FF2B5EF4-FFF2-40B4-BE49-F238E27FC236}">
                <a16:creationId xmlns:a16="http://schemas.microsoft.com/office/drawing/2014/main" id="{E3D681E3-1C02-487C-9080-FF3586414963}"/>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Alueellinen nuorisotyö</a:t>
            </a:r>
          </a:p>
        </p:txBody>
      </p:sp>
      <p:pic>
        <p:nvPicPr>
          <p:cNvPr id="7" name="Kuva 6" descr="Huopakynä">
            <a:extLst>
              <a:ext uri="{FF2B5EF4-FFF2-40B4-BE49-F238E27FC236}">
                <a16:creationId xmlns:a16="http://schemas.microsoft.com/office/drawing/2014/main" id="{DE3BBDF6-8354-4426-A95E-923098214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4640" y="255632"/>
            <a:ext cx="441307" cy="441307"/>
          </a:xfrm>
          <a:prstGeom prst="rect">
            <a:avLst/>
          </a:prstGeom>
        </p:spPr>
      </p:pic>
      <p:pic>
        <p:nvPicPr>
          <p:cNvPr id="25" name="Kuva 24" descr="Ihmisryhmä">
            <a:extLst>
              <a:ext uri="{FF2B5EF4-FFF2-40B4-BE49-F238E27FC236}">
                <a16:creationId xmlns:a16="http://schemas.microsoft.com/office/drawing/2014/main" id="{48CAF224-537F-4F55-AAC2-24ED0E09A5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6977" y="1961447"/>
            <a:ext cx="1287897" cy="1287897"/>
          </a:xfrm>
          <a:prstGeom prst="rect">
            <a:avLst/>
          </a:prstGeom>
        </p:spPr>
      </p:pic>
      <p:sp>
        <p:nvSpPr>
          <p:cNvPr id="26" name="Tekstiruutu 25">
            <a:extLst>
              <a:ext uri="{FF2B5EF4-FFF2-40B4-BE49-F238E27FC236}">
                <a16:creationId xmlns:a16="http://schemas.microsoft.com/office/drawing/2014/main" id="{4F84191F-E42C-422D-BD9C-B55667A09471}"/>
              </a:ext>
            </a:extLst>
          </p:cNvPr>
          <p:cNvSpPr txBox="1"/>
          <p:nvPr/>
        </p:nvSpPr>
        <p:spPr>
          <a:xfrm>
            <a:off x="1521722" y="1871937"/>
            <a:ext cx="2882045" cy="1569660"/>
          </a:xfrm>
          <a:prstGeom prst="rect">
            <a:avLst/>
          </a:prstGeom>
          <a:noFill/>
        </p:spPr>
        <p:txBody>
          <a:bodyPr wrap="square" rtlCol="0">
            <a:spAutoFit/>
          </a:bodyPr>
          <a:lstStyle/>
          <a:p>
            <a:r>
              <a:rPr lang="fi-FI" sz="9600">
                <a:solidFill>
                  <a:schemeClr val="accent1"/>
                </a:solidFill>
              </a:rPr>
              <a:t>5274</a:t>
            </a:r>
          </a:p>
        </p:txBody>
      </p:sp>
      <p:sp>
        <p:nvSpPr>
          <p:cNvPr id="27" name="Tekstiruutu 26">
            <a:extLst>
              <a:ext uri="{FF2B5EF4-FFF2-40B4-BE49-F238E27FC236}">
                <a16:creationId xmlns:a16="http://schemas.microsoft.com/office/drawing/2014/main" id="{1C989B62-B338-41B3-B4EC-ECA9CBCAA983}"/>
              </a:ext>
            </a:extLst>
          </p:cNvPr>
          <p:cNvSpPr txBox="1"/>
          <p:nvPr/>
        </p:nvSpPr>
        <p:spPr>
          <a:xfrm>
            <a:off x="750302" y="3392201"/>
            <a:ext cx="3653465" cy="615553"/>
          </a:xfrm>
          <a:prstGeom prst="rect">
            <a:avLst/>
          </a:prstGeom>
          <a:noFill/>
        </p:spPr>
        <p:txBody>
          <a:bodyPr wrap="square" rtlCol="0">
            <a:spAutoFit/>
          </a:bodyPr>
          <a:lstStyle/>
          <a:p>
            <a:pPr algn="ctr"/>
            <a:r>
              <a:rPr lang="fi-FI">
                <a:latin typeface="+mj-lt"/>
              </a:rPr>
              <a:t>Osallistujat</a:t>
            </a:r>
          </a:p>
          <a:p>
            <a:pPr algn="ctr"/>
            <a:r>
              <a:rPr lang="fi-FI" sz="1600">
                <a:latin typeface="+mj-lt"/>
              </a:rPr>
              <a:t>toukokuu 2021: 3020</a:t>
            </a:r>
            <a:endParaRPr lang="fi-FI">
              <a:latin typeface="+mj-lt"/>
            </a:endParaRPr>
          </a:p>
        </p:txBody>
      </p:sp>
      <p:sp>
        <p:nvSpPr>
          <p:cNvPr id="29" name="Tekstiruutu 28">
            <a:extLst>
              <a:ext uri="{FF2B5EF4-FFF2-40B4-BE49-F238E27FC236}">
                <a16:creationId xmlns:a16="http://schemas.microsoft.com/office/drawing/2014/main" id="{54FB81C1-622D-4978-8B53-56024278CA88}"/>
              </a:ext>
            </a:extLst>
          </p:cNvPr>
          <p:cNvSpPr txBox="1"/>
          <p:nvPr/>
        </p:nvSpPr>
        <p:spPr>
          <a:xfrm>
            <a:off x="5859708" y="4407640"/>
            <a:ext cx="2222731" cy="1569660"/>
          </a:xfrm>
          <a:prstGeom prst="rect">
            <a:avLst/>
          </a:prstGeom>
          <a:noFill/>
        </p:spPr>
        <p:txBody>
          <a:bodyPr wrap="square" rtlCol="0">
            <a:spAutoFit/>
          </a:bodyPr>
          <a:lstStyle/>
          <a:p>
            <a:r>
              <a:rPr lang="fi-FI" sz="9600">
                <a:solidFill>
                  <a:srgbClr val="FFC000"/>
                </a:solidFill>
              </a:rPr>
              <a:t>126</a:t>
            </a:r>
          </a:p>
        </p:txBody>
      </p:sp>
      <p:sp>
        <p:nvSpPr>
          <p:cNvPr id="30" name="Tekstiruutu 29">
            <a:extLst>
              <a:ext uri="{FF2B5EF4-FFF2-40B4-BE49-F238E27FC236}">
                <a16:creationId xmlns:a16="http://schemas.microsoft.com/office/drawing/2014/main" id="{DCAC3F5F-5AC8-4A7E-B62F-D14A85ACD754}"/>
              </a:ext>
            </a:extLst>
          </p:cNvPr>
          <p:cNvSpPr txBox="1"/>
          <p:nvPr/>
        </p:nvSpPr>
        <p:spPr>
          <a:xfrm>
            <a:off x="416702" y="5983996"/>
            <a:ext cx="3102813" cy="923330"/>
          </a:xfrm>
          <a:prstGeom prst="rect">
            <a:avLst/>
          </a:prstGeom>
          <a:noFill/>
        </p:spPr>
        <p:txBody>
          <a:bodyPr wrap="square" rtlCol="0">
            <a:spAutoFit/>
          </a:bodyPr>
          <a:lstStyle/>
          <a:p>
            <a:pPr algn="ctr"/>
            <a:r>
              <a:rPr lang="fi-FI">
                <a:latin typeface="+mj-lt"/>
              </a:rPr>
              <a:t>Toimintaa järjestävien nuorten määrä</a:t>
            </a:r>
          </a:p>
          <a:p>
            <a:pPr algn="ctr"/>
            <a:endParaRPr lang="fi-FI"/>
          </a:p>
        </p:txBody>
      </p:sp>
      <p:pic>
        <p:nvPicPr>
          <p:cNvPr id="31" name="Kuva 30" descr="Kello">
            <a:extLst>
              <a:ext uri="{FF2B5EF4-FFF2-40B4-BE49-F238E27FC236}">
                <a16:creationId xmlns:a16="http://schemas.microsoft.com/office/drawing/2014/main" id="{650362F2-249E-475E-A0E0-6A259BF936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56281" y="2079737"/>
            <a:ext cx="1287897" cy="1287897"/>
          </a:xfrm>
          <a:prstGeom prst="rect">
            <a:avLst/>
          </a:prstGeom>
        </p:spPr>
      </p:pic>
      <p:sp>
        <p:nvSpPr>
          <p:cNvPr id="37" name="Tekstiruutu 36">
            <a:extLst>
              <a:ext uri="{FF2B5EF4-FFF2-40B4-BE49-F238E27FC236}">
                <a16:creationId xmlns:a16="http://schemas.microsoft.com/office/drawing/2014/main" id="{3D3A9D76-4A9F-4DEE-9814-0E8704EB577F}"/>
              </a:ext>
            </a:extLst>
          </p:cNvPr>
          <p:cNvSpPr txBox="1"/>
          <p:nvPr/>
        </p:nvSpPr>
        <p:spPr>
          <a:xfrm>
            <a:off x="5618512" y="1978200"/>
            <a:ext cx="2694711" cy="1569660"/>
          </a:xfrm>
          <a:prstGeom prst="rect">
            <a:avLst/>
          </a:prstGeom>
          <a:noFill/>
        </p:spPr>
        <p:txBody>
          <a:bodyPr wrap="square" rtlCol="0">
            <a:spAutoFit/>
          </a:bodyPr>
          <a:lstStyle/>
          <a:p>
            <a:r>
              <a:rPr lang="fi-FI" sz="9600">
                <a:solidFill>
                  <a:schemeClr val="accent2"/>
                </a:solidFill>
              </a:rPr>
              <a:t>1179</a:t>
            </a:r>
          </a:p>
        </p:txBody>
      </p:sp>
      <p:sp>
        <p:nvSpPr>
          <p:cNvPr id="38" name="Tekstiruutu 37">
            <a:extLst>
              <a:ext uri="{FF2B5EF4-FFF2-40B4-BE49-F238E27FC236}">
                <a16:creationId xmlns:a16="http://schemas.microsoft.com/office/drawing/2014/main" id="{3E6E05D5-3042-40F0-894D-21A031EA0269}"/>
              </a:ext>
            </a:extLst>
          </p:cNvPr>
          <p:cNvSpPr txBox="1"/>
          <p:nvPr/>
        </p:nvSpPr>
        <p:spPr>
          <a:xfrm>
            <a:off x="4294609" y="3432494"/>
            <a:ext cx="3346647" cy="646331"/>
          </a:xfrm>
          <a:prstGeom prst="rect">
            <a:avLst/>
          </a:prstGeom>
          <a:noFill/>
        </p:spPr>
        <p:txBody>
          <a:bodyPr wrap="square" rtlCol="0">
            <a:spAutoFit/>
          </a:bodyPr>
          <a:lstStyle/>
          <a:p>
            <a:pPr algn="ctr"/>
            <a:r>
              <a:rPr lang="fi-FI">
                <a:latin typeface="+mj-lt"/>
              </a:rPr>
              <a:t>Toimintatunnit</a:t>
            </a:r>
            <a:br>
              <a:rPr lang="fi-FI"/>
            </a:br>
            <a:endParaRPr lang="fi-FI"/>
          </a:p>
        </p:txBody>
      </p:sp>
      <p:sp>
        <p:nvSpPr>
          <p:cNvPr id="40" name="Suorakulmio 39">
            <a:extLst>
              <a:ext uri="{FF2B5EF4-FFF2-40B4-BE49-F238E27FC236}">
                <a16:creationId xmlns:a16="http://schemas.microsoft.com/office/drawing/2014/main" id="{200899ED-472E-4967-80EF-2034EE40CF37}"/>
              </a:ext>
            </a:extLst>
          </p:cNvPr>
          <p:cNvSpPr/>
          <p:nvPr/>
        </p:nvSpPr>
        <p:spPr>
          <a:xfrm>
            <a:off x="8721325" y="2518093"/>
            <a:ext cx="3346647" cy="3877985"/>
          </a:xfrm>
          <a:prstGeom prst="rect">
            <a:avLst/>
          </a:prstGeom>
        </p:spPr>
        <p:txBody>
          <a:bodyPr wrap="square">
            <a:spAutoFit/>
          </a:bodyPr>
          <a:lstStyle/>
          <a:p>
            <a:r>
              <a:rPr lang="fi-FI" b="1">
                <a:latin typeface="+mj-lt"/>
              </a:rPr>
              <a:t>Palvelut:</a:t>
            </a:r>
          </a:p>
          <a:p>
            <a:pPr marL="285750" indent="-285750">
              <a:buFont typeface="Arial" panose="020B0604020202020204" pitchFamily="34" charset="0"/>
              <a:buChar char="•"/>
            </a:pPr>
            <a:r>
              <a:rPr lang="fi-FI">
                <a:latin typeface="+mj-lt"/>
              </a:rPr>
              <a:t>Avoin nuorisotilatoiminta</a:t>
            </a:r>
          </a:p>
          <a:p>
            <a:pPr marL="285750" indent="-285750">
              <a:buFont typeface="Arial" panose="020B0604020202020204" pitchFamily="34" charset="0"/>
              <a:buChar char="•"/>
            </a:pPr>
            <a:r>
              <a:rPr lang="fi-FI">
                <a:latin typeface="+mj-lt"/>
              </a:rPr>
              <a:t>Pienryhmä- ja harrastustoiminta</a:t>
            </a:r>
          </a:p>
          <a:p>
            <a:pPr marL="285750" indent="-285750">
              <a:buFont typeface="Arial" panose="020B0604020202020204" pitchFamily="34" charset="0"/>
              <a:buChar char="•"/>
            </a:pPr>
            <a:r>
              <a:rPr lang="fi-FI">
                <a:latin typeface="+mj-lt"/>
              </a:rPr>
              <a:t>Kouluissa tehtävä nuorisotyö</a:t>
            </a:r>
          </a:p>
          <a:p>
            <a:pPr marL="285750" indent="-285750">
              <a:buFont typeface="Arial" panose="020B0604020202020204" pitchFamily="34" charset="0"/>
              <a:buChar char="•"/>
            </a:pPr>
            <a:r>
              <a:rPr lang="fi-FI">
                <a:latin typeface="+mj-lt"/>
              </a:rPr>
              <a:t>Digitaalinen nuorisotyö</a:t>
            </a:r>
          </a:p>
          <a:p>
            <a:pPr marL="285750" indent="-285750">
              <a:buFont typeface="Arial" panose="020B0604020202020204" pitchFamily="34" charset="0"/>
              <a:buChar char="•"/>
            </a:pPr>
            <a:r>
              <a:rPr lang="fi-FI">
                <a:latin typeface="+mj-lt"/>
              </a:rPr>
              <a:t>Kansainvälinen toiminta</a:t>
            </a:r>
          </a:p>
          <a:p>
            <a:pPr marL="285750" indent="-285750">
              <a:buFont typeface="Arial" panose="020B0604020202020204" pitchFamily="34" charset="0"/>
              <a:buChar char="•"/>
            </a:pPr>
            <a:r>
              <a:rPr lang="fi-FI">
                <a:latin typeface="+mj-lt"/>
              </a:rPr>
              <a:t>Monialainen verkostotyö</a:t>
            </a:r>
          </a:p>
          <a:p>
            <a:pPr marL="285750" indent="-285750">
              <a:buFont typeface="Arial" panose="020B0604020202020204" pitchFamily="34" charset="0"/>
              <a:buChar char="•"/>
            </a:pPr>
            <a:r>
              <a:rPr lang="fi-FI">
                <a:latin typeface="+mj-lt"/>
              </a:rPr>
              <a:t>Palveluohjaus tarpeen mukaan</a:t>
            </a:r>
          </a:p>
          <a:p>
            <a:pPr marL="285750" indent="-285750">
              <a:buFont typeface="Arial" panose="020B0604020202020204" pitchFamily="34" charset="0"/>
              <a:buChar char="•"/>
            </a:pPr>
            <a:r>
              <a:rPr lang="fi-FI">
                <a:latin typeface="+mj-lt"/>
              </a:rPr>
              <a:t>Alueille jalkautuminen tarpeen mukaan</a:t>
            </a:r>
          </a:p>
          <a:p>
            <a:endParaRPr lang="fi-FI">
              <a:latin typeface="+mj-lt"/>
            </a:endParaRPr>
          </a:p>
          <a:p>
            <a:endParaRPr lang="fi-FI">
              <a:latin typeface="+mj-lt"/>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fi-FI" sz="1200">
              <a:effectLst/>
              <a:latin typeface="+mj-lt"/>
              <a:ea typeface="Calibri" panose="020F0502020204030204" pitchFamily="34" charset="0"/>
              <a:cs typeface="Arial" panose="020B0604020202020204" pitchFamily="34" charset="0"/>
            </a:endParaRPr>
          </a:p>
        </p:txBody>
      </p:sp>
      <p:sp>
        <p:nvSpPr>
          <p:cNvPr id="16" name="Tekstiruutu 15">
            <a:extLst>
              <a:ext uri="{FF2B5EF4-FFF2-40B4-BE49-F238E27FC236}">
                <a16:creationId xmlns:a16="http://schemas.microsoft.com/office/drawing/2014/main" id="{C9420EAC-BB17-4C55-8437-E06125986AD5}"/>
              </a:ext>
            </a:extLst>
          </p:cNvPr>
          <p:cNvSpPr txBox="1"/>
          <p:nvPr/>
        </p:nvSpPr>
        <p:spPr>
          <a:xfrm>
            <a:off x="4294609" y="5977300"/>
            <a:ext cx="3102813" cy="923330"/>
          </a:xfrm>
          <a:prstGeom prst="rect">
            <a:avLst/>
          </a:prstGeom>
          <a:noFill/>
        </p:spPr>
        <p:txBody>
          <a:bodyPr wrap="square" rtlCol="0">
            <a:spAutoFit/>
          </a:bodyPr>
          <a:lstStyle/>
          <a:p>
            <a:pPr algn="ctr"/>
            <a:r>
              <a:rPr lang="fi-FI">
                <a:latin typeface="+mj-lt"/>
              </a:rPr>
              <a:t>Nuorten järjestämä toiminta tunteina </a:t>
            </a:r>
          </a:p>
          <a:p>
            <a:pPr algn="ctr"/>
            <a:endParaRPr lang="fi-FI"/>
          </a:p>
        </p:txBody>
      </p:sp>
      <p:sp>
        <p:nvSpPr>
          <p:cNvPr id="17" name="Tekstiruutu 16">
            <a:extLst>
              <a:ext uri="{FF2B5EF4-FFF2-40B4-BE49-F238E27FC236}">
                <a16:creationId xmlns:a16="http://schemas.microsoft.com/office/drawing/2014/main" id="{1B9D0936-99D5-4D40-B78E-B2CF1E9F96F3}"/>
              </a:ext>
            </a:extLst>
          </p:cNvPr>
          <p:cNvSpPr txBox="1"/>
          <p:nvPr/>
        </p:nvSpPr>
        <p:spPr>
          <a:xfrm>
            <a:off x="1668113" y="4435088"/>
            <a:ext cx="2222731" cy="1569660"/>
          </a:xfrm>
          <a:prstGeom prst="rect">
            <a:avLst/>
          </a:prstGeom>
          <a:noFill/>
        </p:spPr>
        <p:txBody>
          <a:bodyPr wrap="square" rtlCol="0">
            <a:spAutoFit/>
          </a:bodyPr>
          <a:lstStyle/>
          <a:p>
            <a:r>
              <a:rPr lang="fi-FI" sz="9600">
                <a:solidFill>
                  <a:schemeClr val="accent6"/>
                </a:solidFill>
              </a:rPr>
              <a:t>118</a:t>
            </a:r>
          </a:p>
        </p:txBody>
      </p:sp>
      <p:pic>
        <p:nvPicPr>
          <p:cNvPr id="3" name="Kuva 2" descr="Käyttäjät">
            <a:extLst>
              <a:ext uri="{FF2B5EF4-FFF2-40B4-BE49-F238E27FC236}">
                <a16:creationId xmlns:a16="http://schemas.microsoft.com/office/drawing/2014/main" id="{FD707DB0-A97B-4352-ACCA-CDAA816E59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815" y="4890168"/>
            <a:ext cx="914400" cy="914400"/>
          </a:xfrm>
          <a:prstGeom prst="rect">
            <a:avLst/>
          </a:prstGeom>
        </p:spPr>
      </p:pic>
      <p:pic>
        <p:nvPicPr>
          <p:cNvPr id="8" name="Kuva 7" descr="Helmitaulu tasaisella täytöllä">
            <a:extLst>
              <a:ext uri="{FF2B5EF4-FFF2-40B4-BE49-F238E27FC236}">
                <a16:creationId xmlns:a16="http://schemas.microsoft.com/office/drawing/2014/main" id="{3C6DFCB9-E2BC-430A-BE4F-468605EB35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94609" y="4595585"/>
            <a:ext cx="1193770" cy="1193770"/>
          </a:xfrm>
          <a:prstGeom prst="rect">
            <a:avLst/>
          </a:prstGeom>
        </p:spPr>
      </p:pic>
    </p:spTree>
    <p:extLst>
      <p:ext uri="{BB962C8B-B14F-4D97-AF65-F5344CB8AC3E}">
        <p14:creationId xmlns:p14="http://schemas.microsoft.com/office/powerpoint/2010/main" val="3966483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353008" y="70633"/>
            <a:ext cx="10515600" cy="1325563"/>
          </a:xfrm>
        </p:spPr>
        <p:txBody>
          <a:bodyPr/>
          <a:lstStyle/>
          <a:p>
            <a:r>
              <a:rPr lang="fi-FI"/>
              <a:t>Alueellinen nuorisotyö:</a:t>
            </a:r>
          </a:p>
        </p:txBody>
      </p:sp>
      <p:sp>
        <p:nvSpPr>
          <p:cNvPr id="9" name="Suorakulmio: Pyöristetyt kulmat 8">
            <a:extLst>
              <a:ext uri="{FF2B5EF4-FFF2-40B4-BE49-F238E27FC236}">
                <a16:creationId xmlns:a16="http://schemas.microsoft.com/office/drawing/2014/main" id="{DE326D3B-A440-4813-9F97-3637CFA7B1C1}"/>
              </a:ext>
            </a:extLst>
          </p:cNvPr>
          <p:cNvSpPr/>
          <p:nvPr/>
        </p:nvSpPr>
        <p:spPr>
          <a:xfrm>
            <a:off x="9674495" y="250032"/>
            <a:ext cx="2933700" cy="48338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10" name="Tekstiruutu 9">
            <a:extLst>
              <a:ext uri="{FF2B5EF4-FFF2-40B4-BE49-F238E27FC236}">
                <a16:creationId xmlns:a16="http://schemas.microsoft.com/office/drawing/2014/main" id="{A48574DD-7B05-470F-9431-A616B591F651}"/>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Alueellinen nuorisotyö</a:t>
            </a:r>
          </a:p>
        </p:txBody>
      </p:sp>
      <p:pic>
        <p:nvPicPr>
          <p:cNvPr id="13" name="Kuva 12" descr="Huopakynä">
            <a:extLst>
              <a:ext uri="{FF2B5EF4-FFF2-40B4-BE49-F238E27FC236}">
                <a16:creationId xmlns:a16="http://schemas.microsoft.com/office/drawing/2014/main" id="{91F7B2CB-62E1-4723-96D0-72690F514B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4640" y="255632"/>
            <a:ext cx="441307" cy="441307"/>
          </a:xfrm>
          <a:prstGeom prst="rect">
            <a:avLst/>
          </a:prstGeom>
        </p:spPr>
      </p:pic>
      <p:sp>
        <p:nvSpPr>
          <p:cNvPr id="7" name="Tekstiruutu 6">
            <a:extLst>
              <a:ext uri="{FF2B5EF4-FFF2-40B4-BE49-F238E27FC236}">
                <a16:creationId xmlns:a16="http://schemas.microsoft.com/office/drawing/2014/main" id="{8B4F1D69-E8B4-4675-A81D-615DABD8BB44}"/>
              </a:ext>
            </a:extLst>
          </p:cNvPr>
          <p:cNvSpPr txBox="1"/>
          <p:nvPr/>
        </p:nvSpPr>
        <p:spPr>
          <a:xfrm>
            <a:off x="2342821" y="1564560"/>
            <a:ext cx="2870200" cy="338554"/>
          </a:xfrm>
          <a:prstGeom prst="rect">
            <a:avLst/>
          </a:prstGeom>
          <a:noFill/>
        </p:spPr>
        <p:txBody>
          <a:bodyPr wrap="square" rtlCol="0">
            <a:spAutoFit/>
          </a:bodyPr>
          <a:lstStyle/>
          <a:p>
            <a:r>
              <a:rPr lang="fi-FI" sz="1600" b="1"/>
              <a:t>OSALLISTUJAT TILOITTAIN</a:t>
            </a:r>
          </a:p>
        </p:txBody>
      </p:sp>
      <p:sp>
        <p:nvSpPr>
          <p:cNvPr id="11" name="Tekstiruutu 10">
            <a:extLst>
              <a:ext uri="{FF2B5EF4-FFF2-40B4-BE49-F238E27FC236}">
                <a16:creationId xmlns:a16="http://schemas.microsoft.com/office/drawing/2014/main" id="{DEFEF923-ACFF-4078-8D0A-4FB1FA04C3CF}"/>
              </a:ext>
            </a:extLst>
          </p:cNvPr>
          <p:cNvSpPr txBox="1"/>
          <p:nvPr/>
        </p:nvSpPr>
        <p:spPr>
          <a:xfrm>
            <a:off x="10868608" y="6330969"/>
            <a:ext cx="1302394" cy="276999"/>
          </a:xfrm>
          <a:prstGeom prst="rect">
            <a:avLst/>
          </a:prstGeom>
          <a:noFill/>
        </p:spPr>
        <p:txBody>
          <a:bodyPr wrap="square">
            <a:spAutoFit/>
          </a:bodyPr>
          <a:lstStyle/>
          <a:p>
            <a:r>
              <a:rPr lang="fi-FI" sz="1200">
                <a:latin typeface="+mj-lt"/>
              </a:rPr>
              <a:t>Lähde: Logbook</a:t>
            </a:r>
          </a:p>
        </p:txBody>
      </p:sp>
      <p:sp>
        <p:nvSpPr>
          <p:cNvPr id="12" name="Tekstiruutu 11">
            <a:extLst>
              <a:ext uri="{FF2B5EF4-FFF2-40B4-BE49-F238E27FC236}">
                <a16:creationId xmlns:a16="http://schemas.microsoft.com/office/drawing/2014/main" id="{D7F8CBC0-6867-4380-8984-7D81A02CB96E}"/>
              </a:ext>
            </a:extLst>
          </p:cNvPr>
          <p:cNvSpPr txBox="1"/>
          <p:nvPr/>
        </p:nvSpPr>
        <p:spPr>
          <a:xfrm>
            <a:off x="8033005" y="1634885"/>
            <a:ext cx="2964040" cy="338554"/>
          </a:xfrm>
          <a:prstGeom prst="rect">
            <a:avLst/>
          </a:prstGeom>
          <a:noFill/>
        </p:spPr>
        <p:txBody>
          <a:bodyPr wrap="square" rtlCol="0">
            <a:spAutoFit/>
          </a:bodyPr>
          <a:lstStyle/>
          <a:p>
            <a:r>
              <a:rPr lang="fi-FI" sz="1600" b="1"/>
              <a:t>OSALLISTUJAT VIIKONPÄIVINÄ</a:t>
            </a:r>
          </a:p>
        </p:txBody>
      </p:sp>
      <p:pic>
        <p:nvPicPr>
          <p:cNvPr id="16" name="Kuva 15">
            <a:extLst>
              <a:ext uri="{FF2B5EF4-FFF2-40B4-BE49-F238E27FC236}">
                <a16:creationId xmlns:a16="http://schemas.microsoft.com/office/drawing/2014/main" id="{0B77DCED-50ED-4E41-B58C-8AB96E9F19C3}"/>
              </a:ext>
            </a:extLst>
          </p:cNvPr>
          <p:cNvPicPr>
            <a:picLocks noChangeAspect="1"/>
          </p:cNvPicPr>
          <p:nvPr/>
        </p:nvPicPr>
        <p:blipFill rotWithShape="1">
          <a:blip r:embed="rId5">
            <a:extLst>
              <a:ext uri="{28A0092B-C50C-407E-A947-70E740481C1C}">
                <a14:useLocalDpi xmlns:a14="http://schemas.microsoft.com/office/drawing/2010/main" val="0"/>
              </a:ext>
            </a:extLst>
          </a:blip>
          <a:srcRect t="6822" b="14177"/>
          <a:stretch/>
        </p:blipFill>
        <p:spPr>
          <a:xfrm>
            <a:off x="118274" y="1955465"/>
            <a:ext cx="6623296" cy="3488303"/>
          </a:xfrm>
          <a:prstGeom prst="rect">
            <a:avLst/>
          </a:prstGeom>
        </p:spPr>
      </p:pic>
      <p:pic>
        <p:nvPicPr>
          <p:cNvPr id="18" name="Kuva 17">
            <a:extLst>
              <a:ext uri="{FF2B5EF4-FFF2-40B4-BE49-F238E27FC236}">
                <a16:creationId xmlns:a16="http://schemas.microsoft.com/office/drawing/2014/main" id="{C5090603-4F3C-49B9-AD61-1F98E6400611}"/>
              </a:ext>
            </a:extLst>
          </p:cNvPr>
          <p:cNvPicPr>
            <a:picLocks noChangeAspect="1"/>
          </p:cNvPicPr>
          <p:nvPr/>
        </p:nvPicPr>
        <p:blipFill rotWithShape="1">
          <a:blip r:embed="rId6">
            <a:extLst>
              <a:ext uri="{28A0092B-C50C-407E-A947-70E740481C1C}">
                <a14:useLocalDpi xmlns:a14="http://schemas.microsoft.com/office/drawing/2010/main" val="0"/>
              </a:ext>
            </a:extLst>
          </a:blip>
          <a:srcRect t="6337"/>
          <a:stretch/>
        </p:blipFill>
        <p:spPr>
          <a:xfrm>
            <a:off x="6637448" y="1973439"/>
            <a:ext cx="5436278" cy="3394520"/>
          </a:xfrm>
          <a:prstGeom prst="rect">
            <a:avLst/>
          </a:prstGeom>
        </p:spPr>
      </p:pic>
    </p:spTree>
    <p:extLst>
      <p:ext uri="{BB962C8B-B14F-4D97-AF65-F5344CB8AC3E}">
        <p14:creationId xmlns:p14="http://schemas.microsoft.com/office/powerpoint/2010/main" val="490842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tsikko 3">
            <a:extLst>
              <a:ext uri="{FF2B5EF4-FFF2-40B4-BE49-F238E27FC236}">
                <a16:creationId xmlns:a16="http://schemas.microsoft.com/office/drawing/2014/main" id="{1DA248FF-EDE3-443D-86FB-1123B8A6F79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t>Sisällysluettelo</a:t>
            </a:r>
          </a:p>
        </p:txBody>
      </p:sp>
      <p:sp>
        <p:nvSpPr>
          <p:cNvPr id="5" name="Tekstiruutu 4">
            <a:extLst>
              <a:ext uri="{FF2B5EF4-FFF2-40B4-BE49-F238E27FC236}">
                <a16:creationId xmlns:a16="http://schemas.microsoft.com/office/drawing/2014/main" id="{C510F917-5FA9-47A7-8507-6885AA245B87}"/>
              </a:ext>
            </a:extLst>
          </p:cNvPr>
          <p:cNvSpPr txBox="1"/>
          <p:nvPr/>
        </p:nvSpPr>
        <p:spPr>
          <a:xfrm>
            <a:off x="838200" y="2333297"/>
            <a:ext cx="4619621" cy="3843666"/>
          </a:xfrm>
          <a:prstGeom prst="rect">
            <a:avLst/>
          </a:prstGeom>
        </p:spPr>
        <p:txBody>
          <a:bodyPr vert="horz" lIns="91440" tIns="45720" rIns="91440" bIns="45720" rtlCol="0">
            <a:normAutofit/>
          </a:bodyPr>
          <a:lstStyle/>
          <a:p>
            <a:pPr marL="457200" indent="-457200">
              <a:lnSpc>
                <a:spcPct val="90000"/>
              </a:lnSpc>
              <a:spcAft>
                <a:spcPts val="600"/>
              </a:spcAft>
              <a:buAutoNum type="arabicPeriod"/>
            </a:pPr>
            <a:r>
              <a:rPr lang="en-US" sz="2000" err="1">
                <a:solidFill>
                  <a:srgbClr val="0563C1"/>
                </a:solidFill>
                <a:latin typeface="+mj-lt"/>
                <a:hlinkClick r:id="rId3" action="ppaction://hlinksldjump">
                  <a:extLst>
                    <a:ext uri="{A12FA001-AC4F-418D-AE19-62706E023703}">
                      <ahyp:hlinkClr xmlns:ahyp="http://schemas.microsoft.com/office/drawing/2018/hyperlinkcolor" val="tx"/>
                    </a:ext>
                  </a:extLst>
                </a:hlinkClick>
              </a:rPr>
              <a:t>Nuorisopalveluiden</a:t>
            </a:r>
            <a:r>
              <a:rPr lang="en-US" sz="2000">
                <a:solidFill>
                  <a:srgbClr val="0563C1"/>
                </a:solidFill>
                <a:latin typeface="+mj-lt"/>
                <a:hlinkClick r:id="rId3" action="ppaction://hlinksldjump">
                  <a:extLst>
                    <a:ext uri="{A12FA001-AC4F-418D-AE19-62706E023703}">
                      <ahyp:hlinkClr xmlns:ahyp="http://schemas.microsoft.com/office/drawing/2018/hyperlinkcolor" val="tx"/>
                    </a:ext>
                  </a:extLst>
                </a:hlinkClick>
              </a:rPr>
              <a:t> </a:t>
            </a:r>
            <a:r>
              <a:rPr lang="en-US" sz="2000" err="1">
                <a:solidFill>
                  <a:srgbClr val="0563C1"/>
                </a:solidFill>
                <a:latin typeface="+mj-lt"/>
                <a:hlinkClick r:id="rId3" action="ppaction://hlinksldjump">
                  <a:extLst>
                    <a:ext uri="{A12FA001-AC4F-418D-AE19-62706E023703}">
                      <ahyp:hlinkClr xmlns:ahyp="http://schemas.microsoft.com/office/drawing/2018/hyperlinkcolor" val="tx"/>
                    </a:ext>
                  </a:extLst>
                </a:hlinkClick>
              </a:rPr>
              <a:t>kokonaisluvut</a:t>
            </a:r>
            <a:r>
              <a:rPr lang="en-US" sz="2000">
                <a:solidFill>
                  <a:srgbClr val="0563C1"/>
                </a:solidFill>
                <a:latin typeface="+mj-lt"/>
                <a:hlinkClick r:id="rId3" action="ppaction://hlinksldjump">
                  <a:extLst>
                    <a:ext uri="{A12FA001-AC4F-418D-AE19-62706E023703}">
                      <ahyp:hlinkClr xmlns:ahyp="http://schemas.microsoft.com/office/drawing/2018/hyperlinkcolor" val="tx"/>
                    </a:ext>
                  </a:extLst>
                </a:hlinkClick>
              </a:rPr>
              <a:t> </a:t>
            </a:r>
            <a:br>
              <a:rPr lang="en-US" sz="2000">
                <a:solidFill>
                  <a:srgbClr val="0563C1"/>
                </a:solidFill>
                <a:latin typeface="+mj-lt"/>
                <a:hlinkClick r:id="rId3" action="ppaction://hlinksldjump">
                  <a:extLst>
                    <a:ext uri="{A12FA001-AC4F-418D-AE19-62706E023703}">
                      <ahyp:hlinkClr xmlns:ahyp="http://schemas.microsoft.com/office/drawing/2018/hyperlinkcolor" val="tx"/>
                    </a:ext>
                  </a:extLst>
                </a:hlinkClick>
              </a:rPr>
            </a:br>
            <a:r>
              <a:rPr lang="en-US" sz="2000">
                <a:solidFill>
                  <a:srgbClr val="0563C1"/>
                </a:solidFill>
                <a:latin typeface="+mj-lt"/>
                <a:hlinkClick r:id="rId3" action="ppaction://hlinksldjump">
                  <a:extLst>
                    <a:ext uri="{A12FA001-AC4F-418D-AE19-62706E023703}">
                      <ahyp:hlinkClr xmlns:ahyp="http://schemas.microsoft.com/office/drawing/2018/hyperlinkcolor" val="tx"/>
                    </a:ext>
                  </a:extLst>
                </a:hlinkClick>
              </a:rPr>
              <a:t>ja </a:t>
            </a:r>
            <a:r>
              <a:rPr lang="en-US" sz="2000" err="1">
                <a:solidFill>
                  <a:schemeClr val="accent1"/>
                </a:solidFill>
                <a:latin typeface="+mj-lt"/>
                <a:hlinkClick r:id="rId3" action="ppaction://hlinksldjump">
                  <a:extLst>
                    <a:ext uri="{A12FA001-AC4F-418D-AE19-62706E023703}">
                      <ahyp:hlinkClr xmlns:ahyp="http://schemas.microsoft.com/office/drawing/2018/hyperlinkcolor" val="tx"/>
                    </a:ext>
                  </a:extLst>
                </a:hlinkClick>
              </a:rPr>
              <a:t>ilmiöt</a:t>
            </a:r>
            <a:endParaRPr lang="en-US" sz="2000">
              <a:solidFill>
                <a:schemeClr val="accent1"/>
              </a:solidFill>
              <a:latin typeface="+mj-lt"/>
            </a:endParaRPr>
          </a:p>
          <a:p>
            <a:pPr marL="457200" indent="-457200">
              <a:lnSpc>
                <a:spcPct val="90000"/>
              </a:lnSpc>
              <a:spcAft>
                <a:spcPts val="600"/>
              </a:spcAft>
              <a:buAutoNum type="arabicPeriod"/>
            </a:pPr>
            <a:r>
              <a:rPr lang="en-US" sz="2000" err="1">
                <a:solidFill>
                  <a:schemeClr val="accent1"/>
                </a:solidFill>
                <a:latin typeface="+mj-lt"/>
                <a:hlinkClick r:id="rId4" action="ppaction://hlinksldjump">
                  <a:extLst>
                    <a:ext uri="{A12FA001-AC4F-418D-AE19-62706E023703}">
                      <ahyp:hlinkClr xmlns:ahyp="http://schemas.microsoft.com/office/drawing/2018/hyperlinkcolor" val="tx"/>
                    </a:ext>
                  </a:extLst>
                </a:hlinkClick>
              </a:rPr>
              <a:t>Alueellinen</a:t>
            </a:r>
            <a:r>
              <a:rPr lang="en-US" sz="2000">
                <a:solidFill>
                  <a:schemeClr val="accent1"/>
                </a:solidFill>
                <a:latin typeface="+mj-lt"/>
                <a:hlinkClick r:id="rId4" action="ppaction://hlinksldjump">
                  <a:extLst>
                    <a:ext uri="{A12FA001-AC4F-418D-AE19-62706E023703}">
                      <ahyp:hlinkClr xmlns:ahyp="http://schemas.microsoft.com/office/drawing/2018/hyperlinkcolor" val="tx"/>
                    </a:ext>
                  </a:extLst>
                </a:hlinkClick>
              </a:rPr>
              <a:t> </a:t>
            </a:r>
            <a:r>
              <a:rPr lang="en-US" sz="2000" err="1">
                <a:solidFill>
                  <a:schemeClr val="accent1"/>
                </a:solidFill>
                <a:latin typeface="+mj-lt"/>
                <a:hlinkClick r:id="rId4" action="ppaction://hlinksldjump">
                  <a:extLst>
                    <a:ext uri="{A12FA001-AC4F-418D-AE19-62706E023703}">
                      <ahyp:hlinkClr xmlns:ahyp="http://schemas.microsoft.com/office/drawing/2018/hyperlinkcolor" val="tx"/>
                    </a:ext>
                  </a:extLst>
                </a:hlinkClick>
              </a:rPr>
              <a:t>nuorisotyö</a:t>
            </a:r>
            <a:endParaRPr lang="en-US" sz="2000">
              <a:solidFill>
                <a:schemeClr val="accent1"/>
              </a:solidFill>
              <a:latin typeface="+mj-lt"/>
            </a:endParaRPr>
          </a:p>
          <a:p>
            <a:pPr marL="457200" indent="-457200">
              <a:lnSpc>
                <a:spcPct val="90000"/>
              </a:lnSpc>
              <a:spcAft>
                <a:spcPts val="600"/>
              </a:spcAft>
              <a:buAutoNum type="arabicPeriod"/>
            </a:pPr>
            <a:r>
              <a:rPr lang="en-US" sz="2000" err="1">
                <a:solidFill>
                  <a:srgbClr val="0563C1"/>
                </a:solidFill>
                <a:latin typeface="+mj-lt"/>
                <a:hlinkClick r:id="rId5" action="ppaction://hlinksldjump">
                  <a:extLst>
                    <a:ext uri="{A12FA001-AC4F-418D-AE19-62706E023703}">
                      <ahyp:hlinkClr xmlns:ahyp="http://schemas.microsoft.com/office/drawing/2018/hyperlinkcolor" val="tx"/>
                    </a:ext>
                  </a:extLst>
                </a:hlinkClick>
              </a:rPr>
              <a:t>Kulttuurinen</a:t>
            </a:r>
            <a:r>
              <a:rPr lang="en-US" sz="2000">
                <a:solidFill>
                  <a:schemeClr val="accent1"/>
                </a:solidFill>
                <a:latin typeface="+mj-lt"/>
                <a:hlinkClick r:id="rId5" action="ppaction://hlinksldjump">
                  <a:extLst>
                    <a:ext uri="{A12FA001-AC4F-418D-AE19-62706E023703}">
                      <ahyp:hlinkClr xmlns:ahyp="http://schemas.microsoft.com/office/drawing/2018/hyperlinkcolor" val="tx"/>
                    </a:ext>
                  </a:extLst>
                </a:hlinkClick>
              </a:rPr>
              <a:t> </a:t>
            </a:r>
            <a:r>
              <a:rPr lang="en-US" sz="2000" err="1">
                <a:solidFill>
                  <a:schemeClr val="accent1"/>
                </a:solidFill>
                <a:latin typeface="+mj-lt"/>
                <a:hlinkClick r:id="rId5" action="ppaction://hlinksldjump">
                  <a:extLst>
                    <a:ext uri="{A12FA001-AC4F-418D-AE19-62706E023703}">
                      <ahyp:hlinkClr xmlns:ahyp="http://schemas.microsoft.com/office/drawing/2018/hyperlinkcolor" val="tx"/>
                    </a:ext>
                  </a:extLst>
                </a:hlinkClick>
              </a:rPr>
              <a:t>nuorisotyö</a:t>
            </a:r>
            <a:endParaRPr lang="en-US" sz="2000">
              <a:solidFill>
                <a:schemeClr val="accent1"/>
              </a:solidFill>
              <a:latin typeface="+mj-lt"/>
            </a:endParaRPr>
          </a:p>
          <a:p>
            <a:pPr marL="457200" indent="-457200">
              <a:lnSpc>
                <a:spcPct val="90000"/>
              </a:lnSpc>
              <a:spcAft>
                <a:spcPts val="600"/>
              </a:spcAft>
              <a:buAutoNum type="arabicPeriod"/>
            </a:pPr>
            <a:r>
              <a:rPr lang="en-US" sz="2000" err="1">
                <a:solidFill>
                  <a:srgbClr val="0563C1"/>
                </a:solidFill>
                <a:latin typeface="+mj-lt"/>
                <a:hlinkClick r:id="rId6" action="ppaction://hlinksldjump">
                  <a:extLst>
                    <a:ext uri="{A12FA001-AC4F-418D-AE19-62706E023703}">
                      <ahyp:hlinkClr xmlns:ahyp="http://schemas.microsoft.com/office/drawing/2018/hyperlinkcolor" val="tx"/>
                    </a:ext>
                  </a:extLst>
                </a:hlinkClick>
              </a:rPr>
              <a:t>Kohdennettu</a:t>
            </a:r>
            <a:r>
              <a:rPr lang="en-US" sz="2000">
                <a:solidFill>
                  <a:schemeClr val="accent1"/>
                </a:solidFill>
                <a:latin typeface="+mj-lt"/>
                <a:hlinkClick r:id="rId6" action="ppaction://hlinksldjump">
                  <a:extLst>
                    <a:ext uri="{A12FA001-AC4F-418D-AE19-62706E023703}">
                      <ahyp:hlinkClr xmlns:ahyp="http://schemas.microsoft.com/office/drawing/2018/hyperlinkcolor" val="tx"/>
                    </a:ext>
                  </a:extLst>
                </a:hlinkClick>
              </a:rPr>
              <a:t> </a:t>
            </a:r>
            <a:r>
              <a:rPr lang="en-US" sz="2000" err="1">
                <a:solidFill>
                  <a:schemeClr val="accent1"/>
                </a:solidFill>
                <a:latin typeface="+mj-lt"/>
                <a:hlinkClick r:id="rId6" action="ppaction://hlinksldjump">
                  <a:extLst>
                    <a:ext uri="{A12FA001-AC4F-418D-AE19-62706E023703}">
                      <ahyp:hlinkClr xmlns:ahyp="http://schemas.microsoft.com/office/drawing/2018/hyperlinkcolor" val="tx"/>
                    </a:ext>
                  </a:extLst>
                </a:hlinkClick>
              </a:rPr>
              <a:t>nuorisotyö</a:t>
            </a:r>
            <a:endParaRPr lang="en-US" sz="2000">
              <a:solidFill>
                <a:schemeClr val="accent1"/>
              </a:solidFill>
              <a:latin typeface="+mj-lt"/>
            </a:endParaRPr>
          </a:p>
          <a:p>
            <a:pPr marL="457200" indent="-457200">
              <a:lnSpc>
                <a:spcPct val="90000"/>
              </a:lnSpc>
              <a:spcAft>
                <a:spcPts val="600"/>
              </a:spcAft>
              <a:buAutoNum type="arabicPeriod"/>
            </a:pPr>
            <a:r>
              <a:rPr lang="en-US" sz="2000">
                <a:solidFill>
                  <a:schemeClr val="accent1"/>
                </a:solidFill>
                <a:latin typeface="+mj-lt"/>
                <a:hlinkClick r:id="rId7" action="ppaction://hlinksldjump">
                  <a:extLst>
                    <a:ext uri="{A12FA001-AC4F-418D-AE19-62706E023703}">
                      <ahyp:hlinkClr xmlns:ahyp="http://schemas.microsoft.com/office/drawing/2018/hyperlinkcolor" val="tx"/>
                    </a:ext>
                  </a:extLst>
                </a:hlinkClick>
              </a:rPr>
              <a:t>Nuorisopalvelut </a:t>
            </a:r>
            <a:r>
              <a:rPr lang="en-US" sz="2000" err="1">
                <a:solidFill>
                  <a:schemeClr val="accent1"/>
                </a:solidFill>
                <a:latin typeface="+mj-lt"/>
                <a:hlinkClick r:id="rId7" action="ppaction://hlinksldjump">
                  <a:extLst>
                    <a:ext uri="{A12FA001-AC4F-418D-AE19-62706E023703}">
                      <ahyp:hlinkClr xmlns:ahyp="http://schemas.microsoft.com/office/drawing/2018/hyperlinkcolor" val="tx"/>
                    </a:ext>
                  </a:extLst>
                </a:hlinkClick>
              </a:rPr>
              <a:t>verkossa</a:t>
            </a:r>
            <a:endParaRPr lang="en-US" sz="2000">
              <a:solidFill>
                <a:schemeClr val="accent1"/>
              </a:solidFill>
              <a:latin typeface="+mj-lt"/>
            </a:endParaRPr>
          </a:p>
          <a:p>
            <a:pPr marL="457200" indent="-457200">
              <a:lnSpc>
                <a:spcPct val="90000"/>
              </a:lnSpc>
              <a:spcAft>
                <a:spcPts val="600"/>
              </a:spcAft>
              <a:buAutoNum type="arabicPeriod"/>
            </a:pPr>
            <a:endParaRPr lang="en-US" sz="2000"/>
          </a:p>
        </p:txBody>
      </p:sp>
      <p:pic>
        <p:nvPicPr>
          <p:cNvPr id="8196" name="Picture 4">
            <a:extLst>
              <a:ext uri="{FF2B5EF4-FFF2-40B4-BE49-F238E27FC236}">
                <a16:creationId xmlns:a16="http://schemas.microsoft.com/office/drawing/2014/main" id="{47915CAD-2FD8-4EED-BB36-D1DA8510EF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012" r="3748"/>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38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469917" y="-65468"/>
            <a:ext cx="10515600" cy="1325563"/>
          </a:xfrm>
        </p:spPr>
        <p:txBody>
          <a:bodyPr/>
          <a:lstStyle/>
          <a:p>
            <a:r>
              <a:rPr lang="fi-FI"/>
              <a:t>Avoin – ja pienryhmätoiminta:</a:t>
            </a:r>
          </a:p>
        </p:txBody>
      </p:sp>
      <p:sp>
        <p:nvSpPr>
          <p:cNvPr id="20" name="Suorakulmio: Pyöristetyt kulmat 19">
            <a:extLst>
              <a:ext uri="{FF2B5EF4-FFF2-40B4-BE49-F238E27FC236}">
                <a16:creationId xmlns:a16="http://schemas.microsoft.com/office/drawing/2014/main" id="{D699B5DA-8CA9-4FB8-A727-083693A930F0}"/>
              </a:ext>
            </a:extLst>
          </p:cNvPr>
          <p:cNvSpPr/>
          <p:nvPr/>
        </p:nvSpPr>
        <p:spPr>
          <a:xfrm>
            <a:off x="9674495" y="250032"/>
            <a:ext cx="2933700" cy="48338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p:txBody>
      </p:sp>
      <p:sp>
        <p:nvSpPr>
          <p:cNvPr id="27" name="Tekstiruutu 26">
            <a:extLst>
              <a:ext uri="{FF2B5EF4-FFF2-40B4-BE49-F238E27FC236}">
                <a16:creationId xmlns:a16="http://schemas.microsoft.com/office/drawing/2014/main" id="{82CDE169-912B-4FEE-AA74-B71D1935A867}"/>
              </a:ext>
            </a:extLst>
          </p:cNvPr>
          <p:cNvSpPr txBox="1"/>
          <p:nvPr/>
        </p:nvSpPr>
        <p:spPr>
          <a:xfrm>
            <a:off x="10154703" y="358775"/>
            <a:ext cx="2514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white"/>
                </a:solidFill>
                <a:effectLst/>
                <a:uLnTx/>
                <a:uFillTx/>
                <a:latin typeface="Calibri" panose="020F0502020204030204"/>
                <a:ea typeface="+mn-ea"/>
                <a:cs typeface="+mn-cs"/>
              </a:rPr>
              <a:t>Alueellinen nuorisotyö</a:t>
            </a:r>
          </a:p>
        </p:txBody>
      </p:sp>
      <p:pic>
        <p:nvPicPr>
          <p:cNvPr id="28" name="Kuva 27" descr="Huopakynä">
            <a:extLst>
              <a:ext uri="{FF2B5EF4-FFF2-40B4-BE49-F238E27FC236}">
                <a16:creationId xmlns:a16="http://schemas.microsoft.com/office/drawing/2014/main" id="{BF49E184-0993-4926-978A-93A6E88806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4640" y="255632"/>
            <a:ext cx="441307" cy="441307"/>
          </a:xfrm>
          <a:prstGeom prst="rect">
            <a:avLst/>
          </a:prstGeom>
        </p:spPr>
      </p:pic>
      <p:sp>
        <p:nvSpPr>
          <p:cNvPr id="29" name="Suorakulmio: Pyöristetyt kulmat 28" descr="Rullalauta">
            <a:extLst>
              <a:ext uri="{FF2B5EF4-FFF2-40B4-BE49-F238E27FC236}">
                <a16:creationId xmlns:a16="http://schemas.microsoft.com/office/drawing/2014/main" id="{02E578D0-9FDA-45BC-A196-DE1741F6C838}"/>
              </a:ext>
            </a:extLst>
          </p:cNvPr>
          <p:cNvSpPr/>
          <p:nvPr/>
        </p:nvSpPr>
        <p:spPr>
          <a:xfrm>
            <a:off x="8405585" y="5177018"/>
            <a:ext cx="768998" cy="674822"/>
          </a:xfrm>
          <a:prstGeom prst="roundRect">
            <a:avLst>
              <a:gd name="adj" fmla="val 10000"/>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5000" b="-5000"/>
            </a:stretch>
          </a:blipFill>
          <a:ln>
            <a:noFill/>
          </a:ln>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31" name="Suorakulmio: Pyöristetyt kulmat 30" descr="Johtajisto">
            <a:extLst>
              <a:ext uri="{FF2B5EF4-FFF2-40B4-BE49-F238E27FC236}">
                <a16:creationId xmlns:a16="http://schemas.microsoft.com/office/drawing/2014/main" id="{A524DC5F-6944-40D3-BE8C-FDD41D90C091}"/>
              </a:ext>
            </a:extLst>
          </p:cNvPr>
          <p:cNvSpPr/>
          <p:nvPr/>
        </p:nvSpPr>
        <p:spPr>
          <a:xfrm>
            <a:off x="608793" y="5147631"/>
            <a:ext cx="878577" cy="759381"/>
          </a:xfrm>
          <a:prstGeom prst="roundRect">
            <a:avLst>
              <a:gd name="adj" fmla="val 10000"/>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6000" b="-6000"/>
            </a:stretch>
          </a:blipFill>
          <a:ln>
            <a:noFill/>
          </a:ln>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32" name="Suorakulmio: Pyöristetyt kulmat 31">
            <a:extLst>
              <a:ext uri="{FF2B5EF4-FFF2-40B4-BE49-F238E27FC236}">
                <a16:creationId xmlns:a16="http://schemas.microsoft.com/office/drawing/2014/main" id="{E92CE847-E332-4161-BA27-0C17A700259D}"/>
              </a:ext>
            </a:extLst>
          </p:cNvPr>
          <p:cNvSpPr/>
          <p:nvPr/>
        </p:nvSpPr>
        <p:spPr>
          <a:xfrm>
            <a:off x="469910" y="2615638"/>
            <a:ext cx="985077" cy="103032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Suorakulmio: Pyöristetyt kulmat 32">
            <a:extLst>
              <a:ext uri="{FF2B5EF4-FFF2-40B4-BE49-F238E27FC236}">
                <a16:creationId xmlns:a16="http://schemas.microsoft.com/office/drawing/2014/main" id="{22DE3842-4F14-4A70-BE4F-CB2353F3CCFB}"/>
              </a:ext>
            </a:extLst>
          </p:cNvPr>
          <p:cNvSpPr/>
          <p:nvPr/>
        </p:nvSpPr>
        <p:spPr>
          <a:xfrm>
            <a:off x="4227427" y="2615637"/>
            <a:ext cx="985077" cy="103032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Suorakulmio 33">
            <a:extLst>
              <a:ext uri="{FF2B5EF4-FFF2-40B4-BE49-F238E27FC236}">
                <a16:creationId xmlns:a16="http://schemas.microsoft.com/office/drawing/2014/main" id="{73274AAF-07B7-4F88-ADBD-E7C35ABFA2F8}"/>
              </a:ext>
            </a:extLst>
          </p:cNvPr>
          <p:cNvSpPr/>
          <p:nvPr/>
        </p:nvSpPr>
        <p:spPr>
          <a:xfrm>
            <a:off x="1522708" y="2615638"/>
            <a:ext cx="2603173"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t>Pohjoisen alueen nuorisotilat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osallistuneita </a:t>
            </a:r>
            <a:r>
              <a:rPr kumimoji="0" lang="fi-FI" sz="1600" b="1" i="0" u="none" strike="noStrike" kern="1200" cap="none" spc="0" normalizeH="0" baseline="0" noProof="0">
                <a:ln>
                  <a:noFill/>
                </a:ln>
                <a:solidFill>
                  <a:prstClr val="black"/>
                </a:solidFill>
                <a:effectLst/>
                <a:uLnTx/>
                <a:uFillTx/>
                <a:latin typeface="Calibri Light" panose="020F0302020204030204"/>
                <a:ea typeface="+mn-ea"/>
                <a:cs typeface="+mn-cs"/>
              </a:rPr>
              <a:t>1212</a:t>
            </a:r>
            <a:endPar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Runosmäki    </a:t>
            </a:r>
            <a:r>
              <a:rPr lang="fi-FI" sz="1400">
                <a:solidFill>
                  <a:prstClr val="black"/>
                </a:solidFill>
                <a:latin typeface="Calibri Light" panose="020F0302020204030204"/>
              </a:rPr>
              <a:t>208</a:t>
            </a: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Ypsilon           </a:t>
            </a:r>
            <a:r>
              <a:rPr lang="fi-FI" sz="1400">
                <a:solidFill>
                  <a:prstClr val="black"/>
                </a:solidFill>
                <a:latin typeface="Calibri Light" panose="020F0302020204030204"/>
              </a:rPr>
              <a:t>636</a:t>
            </a: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Paattinen      </a:t>
            </a:r>
            <a:r>
              <a:rPr lang="fi-FI" sz="1400">
                <a:solidFill>
                  <a:prstClr val="black"/>
                </a:solidFill>
                <a:latin typeface="Calibri Light" panose="020F0302020204030204"/>
              </a:rPr>
              <a:t>79</a:t>
            </a: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Maaria           </a:t>
            </a:r>
            <a:r>
              <a:rPr lang="fi-FI" sz="1400">
                <a:solidFill>
                  <a:prstClr val="black"/>
                </a:solidFill>
                <a:latin typeface="Calibri Light" panose="020F0302020204030204"/>
              </a:rPr>
              <a:t>160</a:t>
            </a: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Syvälahti        </a:t>
            </a:r>
            <a:r>
              <a:rPr lang="fi-FI" sz="1400">
                <a:solidFill>
                  <a:prstClr val="black"/>
                </a:solidFill>
                <a:latin typeface="Calibri Light" panose="020F0302020204030204"/>
              </a:rPr>
              <a:t>129</a:t>
            </a: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Suorakulmio 34">
            <a:extLst>
              <a:ext uri="{FF2B5EF4-FFF2-40B4-BE49-F238E27FC236}">
                <a16:creationId xmlns:a16="http://schemas.microsoft.com/office/drawing/2014/main" id="{213B5B4B-5CDC-4C68-9A03-81195A4FB0CD}"/>
              </a:ext>
            </a:extLst>
          </p:cNvPr>
          <p:cNvSpPr/>
          <p:nvPr/>
        </p:nvSpPr>
        <p:spPr>
          <a:xfrm>
            <a:off x="5283181" y="2615638"/>
            <a:ext cx="2805281"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t>Itäisen alueen nuorisotilat: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osallistuneita </a:t>
            </a:r>
            <a:r>
              <a:rPr kumimoji="0" lang="fi-FI" sz="1600" b="1" i="0" u="none" strike="noStrike" kern="1200" cap="none" spc="0" normalizeH="0" baseline="0" noProof="0">
                <a:ln>
                  <a:noFill/>
                </a:ln>
                <a:solidFill>
                  <a:prstClr val="black"/>
                </a:solidFill>
                <a:effectLst/>
                <a:uLnTx/>
                <a:uFillTx/>
                <a:latin typeface="Calibri Light" panose="020F0302020204030204"/>
                <a:ea typeface="+mn-ea"/>
                <a:cs typeface="+mn-cs"/>
              </a:rPr>
              <a:t>1965</a:t>
            </a:r>
            <a:endPar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Skanssi                                </a:t>
            </a:r>
            <a:r>
              <a:rPr lang="fi-FI" sz="1400">
                <a:solidFill>
                  <a:prstClr val="black"/>
                </a:solidFill>
                <a:latin typeface="Calibri Light" panose="020F0302020204030204"/>
              </a:rPr>
              <a:t>501</a:t>
            </a: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Varissuo                              </a:t>
            </a:r>
            <a:r>
              <a:rPr lang="fi-FI" sz="1400">
                <a:solidFill>
                  <a:prstClr val="black"/>
                </a:solidFill>
                <a:latin typeface="Calibri Light" panose="020F0302020204030204"/>
              </a:rPr>
              <a:t>339</a:t>
            </a: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Halisten </a:t>
            </a:r>
            <a:r>
              <a:rPr kumimoji="0" lang="fi-FI" sz="1400" b="0" i="0" u="none" strike="noStrike" kern="1200" cap="none" spc="0" normalizeH="0" baseline="0" noProof="0" err="1">
                <a:ln>
                  <a:noFill/>
                </a:ln>
                <a:solidFill>
                  <a:prstClr val="black"/>
                </a:solidFill>
                <a:effectLst/>
                <a:uLnTx/>
                <a:uFillTx/>
                <a:latin typeface="Calibri Light" panose="020F0302020204030204"/>
                <a:ea typeface="+mn-ea"/>
                <a:cs typeface="+mn-cs"/>
              </a:rPr>
              <a:t>Huudi</a:t>
            </a: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                   </a:t>
            </a:r>
            <a:r>
              <a:rPr lang="fi-FI" sz="1400">
                <a:solidFill>
                  <a:prstClr val="black"/>
                </a:solidFill>
                <a:latin typeface="Calibri Light" panose="020F0302020204030204"/>
              </a:rPr>
              <a:t> 96</a:t>
            </a: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Hansan </a:t>
            </a:r>
            <a:r>
              <a:rPr kumimoji="0" lang="fi-FI" sz="1400" b="0" i="0" u="none" strike="noStrike" kern="1200" cap="none" spc="0" normalizeH="0" baseline="0" noProof="0" err="1">
                <a:ln>
                  <a:noFill/>
                </a:ln>
                <a:solidFill>
                  <a:prstClr val="black"/>
                </a:solidFill>
                <a:effectLst/>
                <a:uLnTx/>
                <a:uFillTx/>
                <a:latin typeface="Calibri Light" panose="020F0302020204030204"/>
                <a:ea typeface="+mn-ea"/>
                <a:cs typeface="+mn-cs"/>
              </a:rPr>
              <a:t>Nuki</a:t>
            </a: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                      792</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err="1">
                <a:solidFill>
                  <a:prstClr val="black"/>
                </a:solidFill>
                <a:latin typeface="Calibri Light" panose="020F0302020204030204"/>
              </a:rPr>
              <a:t>Ungdomsgården</a:t>
            </a:r>
            <a:r>
              <a:rPr lang="fi-FI" sz="1400">
                <a:solidFill>
                  <a:prstClr val="black"/>
                </a:solidFill>
                <a:latin typeface="Calibri Light" panose="020F0302020204030204"/>
              </a:rPr>
              <a:t> </a:t>
            </a:r>
            <a:r>
              <a:rPr lang="fi-FI" sz="1400" err="1">
                <a:solidFill>
                  <a:prstClr val="black"/>
                </a:solidFill>
                <a:latin typeface="Calibri Light" panose="020F0302020204030204"/>
              </a:rPr>
              <a:t>Pastell</a:t>
            </a:r>
            <a:r>
              <a:rPr lang="fi-FI" sz="1400">
                <a:solidFill>
                  <a:prstClr val="black"/>
                </a:solidFill>
                <a:latin typeface="Calibri Light" panose="020F0302020204030204"/>
              </a:rPr>
              <a:t>   237</a:t>
            </a:r>
            <a:endParaRPr kumimoji="0" lang="fi-FI"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Suorakulmio: Pyöristetyt kulmat 35">
            <a:extLst>
              <a:ext uri="{FF2B5EF4-FFF2-40B4-BE49-F238E27FC236}">
                <a16:creationId xmlns:a16="http://schemas.microsoft.com/office/drawing/2014/main" id="{CD18C72C-AFBF-4FA7-9414-0DE2A97950A3}"/>
              </a:ext>
            </a:extLst>
          </p:cNvPr>
          <p:cNvSpPr/>
          <p:nvPr/>
        </p:nvSpPr>
        <p:spPr>
          <a:xfrm>
            <a:off x="8121332" y="2601464"/>
            <a:ext cx="985077" cy="103032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Suorakulmio 36">
            <a:extLst>
              <a:ext uri="{FF2B5EF4-FFF2-40B4-BE49-F238E27FC236}">
                <a16:creationId xmlns:a16="http://schemas.microsoft.com/office/drawing/2014/main" id="{2482D722-0154-4EFF-BC7B-0AB401F90BEB}"/>
              </a:ext>
            </a:extLst>
          </p:cNvPr>
          <p:cNvSpPr/>
          <p:nvPr/>
        </p:nvSpPr>
        <p:spPr>
          <a:xfrm>
            <a:off x="9304341" y="2601464"/>
            <a:ext cx="2652999"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t>Läntisen alueen nuorisotilat: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osallistuneita </a:t>
            </a:r>
            <a: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t>574</a:t>
            </a:r>
            <a:endParaRPr kumimoji="0" lang="fi-FI" sz="1600" b="1"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err="1">
                <a:ln>
                  <a:noFill/>
                </a:ln>
                <a:solidFill>
                  <a:prstClr val="black"/>
                </a:solidFill>
                <a:effectLst/>
                <a:uLnTx/>
                <a:uFillTx/>
                <a:latin typeface="Calibri Light" panose="020F0302020204030204"/>
                <a:ea typeface="+mn-ea"/>
                <a:cs typeface="+mn-cs"/>
              </a:rPr>
              <a:t>Aunela</a:t>
            </a: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            130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Pansio              105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Teräsrautela   </a:t>
            </a:r>
            <a:r>
              <a:rPr lang="fi-FI" sz="1400">
                <a:solidFill>
                  <a:prstClr val="black"/>
                </a:solidFill>
                <a:latin typeface="Calibri Light" panose="020F0302020204030204"/>
              </a:rPr>
              <a:t>135</a:t>
            </a: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Ilpoinen          204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Kuva 5" descr="Noppa tasaisella täytöllä">
            <a:extLst>
              <a:ext uri="{FF2B5EF4-FFF2-40B4-BE49-F238E27FC236}">
                <a16:creationId xmlns:a16="http://schemas.microsoft.com/office/drawing/2014/main" id="{C7CA8ACF-C9B3-4691-87FA-BA8AE7589E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9157" y="2711255"/>
            <a:ext cx="914400" cy="914400"/>
          </a:xfrm>
          <a:prstGeom prst="rect">
            <a:avLst/>
          </a:prstGeom>
        </p:spPr>
      </p:pic>
      <p:pic>
        <p:nvPicPr>
          <p:cNvPr id="8" name="Kuva 7" descr="Biljardi tasaisella täytöllä">
            <a:extLst>
              <a:ext uri="{FF2B5EF4-FFF2-40B4-BE49-F238E27FC236}">
                <a16:creationId xmlns:a16="http://schemas.microsoft.com/office/drawing/2014/main" id="{E20A26CD-2B20-4FAB-A4A5-3ADF0021D28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62766" y="2673602"/>
            <a:ext cx="914400" cy="914400"/>
          </a:xfrm>
          <a:prstGeom prst="rect">
            <a:avLst/>
          </a:prstGeom>
        </p:spPr>
      </p:pic>
      <p:pic>
        <p:nvPicPr>
          <p:cNvPr id="10" name="Kuva 9" descr="Shakkinappulat tasaisella täytöllä">
            <a:extLst>
              <a:ext uri="{FF2B5EF4-FFF2-40B4-BE49-F238E27FC236}">
                <a16:creationId xmlns:a16="http://schemas.microsoft.com/office/drawing/2014/main" id="{0B44A662-7ABF-44A4-B7A6-8DC87D97DC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92009" y="2620914"/>
            <a:ext cx="914400" cy="914400"/>
          </a:xfrm>
          <a:prstGeom prst="rect">
            <a:avLst/>
          </a:prstGeom>
        </p:spPr>
      </p:pic>
      <p:pic>
        <p:nvPicPr>
          <p:cNvPr id="5" name="Kuva 4">
            <a:extLst>
              <a:ext uri="{FF2B5EF4-FFF2-40B4-BE49-F238E27FC236}">
                <a16:creationId xmlns:a16="http://schemas.microsoft.com/office/drawing/2014/main" id="{F91D49D3-3674-4E63-86E7-64309A281348}"/>
              </a:ext>
            </a:extLst>
          </p:cNvPr>
          <p:cNvPicPr>
            <a:picLocks noChangeAspect="1"/>
          </p:cNvPicPr>
          <p:nvPr/>
        </p:nvPicPr>
        <p:blipFill>
          <a:blip r:embed="rId15"/>
          <a:stretch>
            <a:fillRect/>
          </a:stretch>
        </p:blipFill>
        <p:spPr>
          <a:xfrm>
            <a:off x="273704" y="4926215"/>
            <a:ext cx="1286367" cy="1286367"/>
          </a:xfrm>
          <a:prstGeom prst="rect">
            <a:avLst/>
          </a:prstGeom>
        </p:spPr>
      </p:pic>
      <p:pic>
        <p:nvPicPr>
          <p:cNvPr id="7" name="Kuva 6">
            <a:extLst>
              <a:ext uri="{FF2B5EF4-FFF2-40B4-BE49-F238E27FC236}">
                <a16:creationId xmlns:a16="http://schemas.microsoft.com/office/drawing/2014/main" id="{162A0CE9-FCF8-4303-AF58-CD714B4CAB15}"/>
              </a:ext>
            </a:extLst>
          </p:cNvPr>
          <p:cNvPicPr>
            <a:picLocks noChangeAspect="1"/>
          </p:cNvPicPr>
          <p:nvPr/>
        </p:nvPicPr>
        <p:blipFill>
          <a:blip r:embed="rId16"/>
          <a:stretch>
            <a:fillRect/>
          </a:stretch>
        </p:blipFill>
        <p:spPr>
          <a:xfrm>
            <a:off x="4613641" y="4947187"/>
            <a:ext cx="1353429" cy="1353429"/>
          </a:xfrm>
          <a:prstGeom prst="rect">
            <a:avLst/>
          </a:prstGeom>
        </p:spPr>
      </p:pic>
      <p:pic>
        <p:nvPicPr>
          <p:cNvPr id="21" name="Kuva 20" descr="Käyttäjät">
            <a:extLst>
              <a:ext uri="{FF2B5EF4-FFF2-40B4-BE49-F238E27FC236}">
                <a16:creationId xmlns:a16="http://schemas.microsoft.com/office/drawing/2014/main" id="{8E60A67A-5637-4476-BA88-8B10EBE60E3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389941" y="5133985"/>
            <a:ext cx="914400" cy="914400"/>
          </a:xfrm>
          <a:prstGeom prst="rect">
            <a:avLst/>
          </a:prstGeom>
        </p:spPr>
      </p:pic>
      <p:pic>
        <p:nvPicPr>
          <p:cNvPr id="22" name="Kuva 21" descr="Ihmisryhmä">
            <a:extLst>
              <a:ext uri="{FF2B5EF4-FFF2-40B4-BE49-F238E27FC236}">
                <a16:creationId xmlns:a16="http://schemas.microsoft.com/office/drawing/2014/main" id="{4721CA48-1729-45B7-B698-242BD7E4F08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08793" y="888719"/>
            <a:ext cx="1287897" cy="1287897"/>
          </a:xfrm>
          <a:prstGeom prst="rect">
            <a:avLst/>
          </a:prstGeom>
        </p:spPr>
      </p:pic>
      <p:sp>
        <p:nvSpPr>
          <p:cNvPr id="23" name="Tekstiruutu 22">
            <a:extLst>
              <a:ext uri="{FF2B5EF4-FFF2-40B4-BE49-F238E27FC236}">
                <a16:creationId xmlns:a16="http://schemas.microsoft.com/office/drawing/2014/main" id="{A329C9CA-D518-4571-A093-3E001721A1E2}"/>
              </a:ext>
            </a:extLst>
          </p:cNvPr>
          <p:cNvSpPr txBox="1"/>
          <p:nvPr/>
        </p:nvSpPr>
        <p:spPr>
          <a:xfrm>
            <a:off x="2035566" y="721591"/>
            <a:ext cx="288204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600">
                <a:solidFill>
                  <a:srgbClr val="44546A"/>
                </a:solidFill>
                <a:latin typeface="Calibri" panose="020F0502020204030204"/>
              </a:rPr>
              <a:t>3757</a:t>
            </a:r>
            <a:endParaRPr kumimoji="0" lang="fi-FI" sz="96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24" name="Tekstiruutu 23">
            <a:extLst>
              <a:ext uri="{FF2B5EF4-FFF2-40B4-BE49-F238E27FC236}">
                <a16:creationId xmlns:a16="http://schemas.microsoft.com/office/drawing/2014/main" id="{F833E6EE-F6BF-4019-926E-89E660880C9A}"/>
              </a:ext>
            </a:extLst>
          </p:cNvPr>
          <p:cNvSpPr txBox="1"/>
          <p:nvPr/>
        </p:nvSpPr>
        <p:spPr>
          <a:xfrm>
            <a:off x="5949538" y="4856120"/>
            <a:ext cx="22227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0">
                <a:solidFill>
                  <a:srgbClr val="4472C4">
                    <a:lumMod val="20000"/>
                    <a:lumOff val="80000"/>
                  </a:srgbClr>
                </a:solidFill>
                <a:latin typeface="Calibri" panose="020F0502020204030204"/>
              </a:rPr>
              <a:t>172</a:t>
            </a:r>
            <a:endParaRPr kumimoji="0" lang="fi-FI" sz="8000" b="0"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endParaRPr>
          </a:p>
        </p:txBody>
      </p:sp>
      <p:sp>
        <p:nvSpPr>
          <p:cNvPr id="25" name="Tekstiruutu 24">
            <a:extLst>
              <a:ext uri="{FF2B5EF4-FFF2-40B4-BE49-F238E27FC236}">
                <a16:creationId xmlns:a16="http://schemas.microsoft.com/office/drawing/2014/main" id="{B5D207E2-B410-4212-AC2D-2661BA1D9684}"/>
              </a:ext>
            </a:extLst>
          </p:cNvPr>
          <p:cNvSpPr txBox="1"/>
          <p:nvPr/>
        </p:nvSpPr>
        <p:spPr>
          <a:xfrm>
            <a:off x="1482935" y="4946527"/>
            <a:ext cx="35552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0">
                <a:solidFill>
                  <a:srgbClr val="4472C4">
                    <a:lumMod val="20000"/>
                    <a:lumOff val="80000"/>
                  </a:srgbClr>
                </a:solidFill>
                <a:latin typeface="Calibri" panose="020F0502020204030204"/>
              </a:rPr>
              <a:t>928</a:t>
            </a:r>
            <a:r>
              <a:rPr kumimoji="0" lang="fi-FI" sz="8000" b="0"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 h</a:t>
            </a:r>
          </a:p>
        </p:txBody>
      </p:sp>
      <p:sp>
        <p:nvSpPr>
          <p:cNvPr id="26" name="Tekstiruutu 25">
            <a:extLst>
              <a:ext uri="{FF2B5EF4-FFF2-40B4-BE49-F238E27FC236}">
                <a16:creationId xmlns:a16="http://schemas.microsoft.com/office/drawing/2014/main" id="{C0AE812B-B819-46C0-9784-CCB02172B7E1}"/>
              </a:ext>
            </a:extLst>
          </p:cNvPr>
          <p:cNvSpPr txBox="1"/>
          <p:nvPr/>
        </p:nvSpPr>
        <p:spPr>
          <a:xfrm>
            <a:off x="9437758" y="4926215"/>
            <a:ext cx="22227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0" b="0"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8%</a:t>
            </a:r>
          </a:p>
        </p:txBody>
      </p:sp>
      <p:sp>
        <p:nvSpPr>
          <p:cNvPr id="30" name="Tekstiruutu 29">
            <a:extLst>
              <a:ext uri="{FF2B5EF4-FFF2-40B4-BE49-F238E27FC236}">
                <a16:creationId xmlns:a16="http://schemas.microsoft.com/office/drawing/2014/main" id="{A09E238E-7A81-4CD7-A9A4-C79F25D32509}"/>
              </a:ext>
            </a:extLst>
          </p:cNvPr>
          <p:cNvSpPr txBox="1"/>
          <p:nvPr/>
        </p:nvSpPr>
        <p:spPr>
          <a:xfrm>
            <a:off x="8121332" y="5911412"/>
            <a:ext cx="33466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Nuorten järjestämä toiminta</a:t>
            </a:r>
            <a:b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kstiruutu 37">
            <a:extLst>
              <a:ext uri="{FF2B5EF4-FFF2-40B4-BE49-F238E27FC236}">
                <a16:creationId xmlns:a16="http://schemas.microsoft.com/office/drawing/2014/main" id="{9DCD8BE7-DC7D-428C-84DF-C6E49340BFC1}"/>
              </a:ext>
            </a:extLst>
          </p:cNvPr>
          <p:cNvSpPr txBox="1"/>
          <p:nvPr/>
        </p:nvSpPr>
        <p:spPr>
          <a:xfrm>
            <a:off x="5073098" y="5907012"/>
            <a:ext cx="33466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Toimintakerrat</a:t>
            </a:r>
            <a:b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kstiruutu 38">
            <a:extLst>
              <a:ext uri="{FF2B5EF4-FFF2-40B4-BE49-F238E27FC236}">
                <a16:creationId xmlns:a16="http://schemas.microsoft.com/office/drawing/2014/main" id="{8FF5928F-3664-4142-894B-81479B77A507}"/>
              </a:ext>
            </a:extLst>
          </p:cNvPr>
          <p:cNvSpPr txBox="1"/>
          <p:nvPr/>
        </p:nvSpPr>
        <p:spPr>
          <a:xfrm>
            <a:off x="621849" y="5946800"/>
            <a:ext cx="33466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Toimintatunnit</a:t>
            </a:r>
            <a:b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kstiruutu 39">
            <a:extLst>
              <a:ext uri="{FF2B5EF4-FFF2-40B4-BE49-F238E27FC236}">
                <a16:creationId xmlns:a16="http://schemas.microsoft.com/office/drawing/2014/main" id="{24562B84-C8A9-414D-8231-17B4C34FA3B9}"/>
              </a:ext>
            </a:extLst>
          </p:cNvPr>
          <p:cNvSpPr txBox="1"/>
          <p:nvPr/>
        </p:nvSpPr>
        <p:spPr>
          <a:xfrm>
            <a:off x="486429" y="6479030"/>
            <a:ext cx="300105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t>Lähde: Logbook</a:t>
            </a:r>
          </a:p>
        </p:txBody>
      </p:sp>
    </p:spTree>
    <p:extLst>
      <p:ext uri="{BB962C8B-B14F-4D97-AF65-F5344CB8AC3E}">
        <p14:creationId xmlns:p14="http://schemas.microsoft.com/office/powerpoint/2010/main" val="975886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144555" y="294492"/>
            <a:ext cx="10515600" cy="1325563"/>
          </a:xfrm>
        </p:spPr>
        <p:txBody>
          <a:bodyPr/>
          <a:lstStyle/>
          <a:p>
            <a:r>
              <a:rPr lang="fi-FI" dirty="0"/>
              <a:t>Muut palvelut:</a:t>
            </a:r>
          </a:p>
        </p:txBody>
      </p:sp>
      <p:sp>
        <p:nvSpPr>
          <p:cNvPr id="18" name="Suorakulmio: Pyöristetyt kulmat 17">
            <a:extLst>
              <a:ext uri="{FF2B5EF4-FFF2-40B4-BE49-F238E27FC236}">
                <a16:creationId xmlns:a16="http://schemas.microsoft.com/office/drawing/2014/main" id="{8D78C2E4-C2D1-4795-818A-82660BD8F666}"/>
              </a:ext>
            </a:extLst>
          </p:cNvPr>
          <p:cNvSpPr/>
          <p:nvPr/>
        </p:nvSpPr>
        <p:spPr>
          <a:xfrm>
            <a:off x="561843" y="4660856"/>
            <a:ext cx="985077" cy="103032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Suorakulmio: Pyöristetyt kulmat 18">
            <a:extLst>
              <a:ext uri="{FF2B5EF4-FFF2-40B4-BE49-F238E27FC236}">
                <a16:creationId xmlns:a16="http://schemas.microsoft.com/office/drawing/2014/main" id="{A609BF74-1B98-43DF-949D-EDE85E7E0ADF}"/>
              </a:ext>
            </a:extLst>
          </p:cNvPr>
          <p:cNvSpPr/>
          <p:nvPr/>
        </p:nvSpPr>
        <p:spPr>
          <a:xfrm>
            <a:off x="4867517" y="2233510"/>
            <a:ext cx="985077" cy="103032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Suorakulmio 21">
            <a:extLst>
              <a:ext uri="{FF2B5EF4-FFF2-40B4-BE49-F238E27FC236}">
                <a16:creationId xmlns:a16="http://schemas.microsoft.com/office/drawing/2014/main" id="{9D450A95-C0F2-4876-9706-BB271F0E7ED4}"/>
              </a:ext>
            </a:extLst>
          </p:cNvPr>
          <p:cNvSpPr/>
          <p:nvPr/>
        </p:nvSpPr>
        <p:spPr>
          <a:xfrm>
            <a:off x="1745861" y="4660856"/>
            <a:ext cx="2764277" cy="1169551"/>
          </a:xfrm>
          <a:prstGeom prst="rect">
            <a:avLst/>
          </a:prstGeom>
        </p:spPr>
        <p:txBody>
          <a:bodyPr wrap="square">
            <a:spAutoFit/>
          </a:bodyPr>
          <a:lstStyle/>
          <a:p>
            <a:r>
              <a:rPr lang="fi-FI" sz="1400" b="1">
                <a:latin typeface="+mj-lt"/>
              </a:rPr>
              <a:t>Koulussa tehtävä nuorisotyö: 1072</a:t>
            </a:r>
            <a:endParaRPr lang="fi-FI" sz="1400">
              <a:latin typeface="+mj-lt"/>
            </a:endParaRPr>
          </a:p>
          <a:p>
            <a:r>
              <a:rPr lang="fi-FI" sz="1400">
                <a:latin typeface="+mj-lt"/>
              </a:rPr>
              <a:t>Katariina               102</a:t>
            </a:r>
          </a:p>
          <a:p>
            <a:r>
              <a:rPr lang="fi-FI" sz="1400">
                <a:latin typeface="+mj-lt"/>
              </a:rPr>
              <a:t>Nummenpakka 484</a:t>
            </a:r>
          </a:p>
          <a:p>
            <a:r>
              <a:rPr lang="fi-FI" sz="1400">
                <a:latin typeface="+mj-lt"/>
              </a:rPr>
              <a:t>Puropelto             125</a:t>
            </a:r>
          </a:p>
          <a:p>
            <a:r>
              <a:rPr lang="fi-FI" sz="1400" err="1">
                <a:latin typeface="+mj-lt"/>
              </a:rPr>
              <a:t>Puolala</a:t>
            </a:r>
            <a:r>
              <a:rPr lang="fi-FI" sz="1400">
                <a:latin typeface="+mj-lt"/>
              </a:rPr>
              <a:t>	      361</a:t>
            </a:r>
          </a:p>
        </p:txBody>
      </p:sp>
      <p:sp>
        <p:nvSpPr>
          <p:cNvPr id="23" name="Suorakulmio 22">
            <a:extLst>
              <a:ext uri="{FF2B5EF4-FFF2-40B4-BE49-F238E27FC236}">
                <a16:creationId xmlns:a16="http://schemas.microsoft.com/office/drawing/2014/main" id="{B651A0DD-4DF2-47E5-A877-D0C956ABAB1B}"/>
              </a:ext>
            </a:extLst>
          </p:cNvPr>
          <p:cNvSpPr/>
          <p:nvPr/>
        </p:nvSpPr>
        <p:spPr>
          <a:xfrm>
            <a:off x="5939795" y="2261292"/>
            <a:ext cx="3346647" cy="1600438"/>
          </a:xfrm>
          <a:prstGeom prst="rect">
            <a:avLst/>
          </a:prstGeom>
        </p:spPr>
        <p:txBody>
          <a:bodyPr wrap="square">
            <a:spAutoFit/>
          </a:bodyPr>
          <a:lstStyle/>
          <a:p>
            <a:r>
              <a:rPr lang="fi-FI" sz="1400" b="1">
                <a:latin typeface="+mj-lt"/>
              </a:rPr>
              <a:t>Turku </a:t>
            </a:r>
            <a:r>
              <a:rPr lang="fi-FI" sz="1400" b="1" err="1">
                <a:latin typeface="+mj-lt"/>
              </a:rPr>
              <a:t>Game</a:t>
            </a:r>
            <a:r>
              <a:rPr lang="fi-FI" sz="1400" b="1">
                <a:latin typeface="+mj-lt"/>
              </a:rPr>
              <a:t> Academy:    275</a:t>
            </a:r>
          </a:p>
          <a:p>
            <a:r>
              <a:rPr lang="fi-FI" sz="1400">
                <a:latin typeface="+mj-lt"/>
              </a:rPr>
              <a:t>Avoin toiminta </a:t>
            </a:r>
            <a:r>
              <a:rPr lang="fi-FI" sz="1400" err="1">
                <a:latin typeface="+mj-lt"/>
              </a:rPr>
              <a:t>discordissa</a:t>
            </a:r>
            <a:r>
              <a:rPr lang="fi-FI" sz="1400">
                <a:latin typeface="+mj-lt"/>
              </a:rPr>
              <a:t> 119</a:t>
            </a:r>
            <a:br>
              <a:rPr lang="fi-FI" sz="1400">
                <a:latin typeface="+mj-lt"/>
              </a:rPr>
            </a:br>
            <a:r>
              <a:rPr lang="fi-FI" sz="1400">
                <a:latin typeface="+mj-lt"/>
              </a:rPr>
              <a:t>ryhmätoiminta </a:t>
            </a:r>
            <a:r>
              <a:rPr lang="fi-FI" sz="1400" err="1">
                <a:latin typeface="+mj-lt"/>
              </a:rPr>
              <a:t>discordissa</a:t>
            </a:r>
            <a:r>
              <a:rPr lang="fi-FI" sz="1400">
                <a:latin typeface="+mj-lt"/>
              </a:rPr>
              <a:t>     0</a:t>
            </a:r>
          </a:p>
          <a:p>
            <a:r>
              <a:rPr lang="fi-FI" sz="1400">
                <a:latin typeface="+mj-lt"/>
              </a:rPr>
              <a:t>Avoimet illat                           44</a:t>
            </a:r>
          </a:p>
          <a:p>
            <a:r>
              <a:rPr lang="fi-FI" sz="1400">
                <a:latin typeface="+mj-lt"/>
              </a:rPr>
              <a:t>Pienryhmätoiminta                 112</a:t>
            </a:r>
            <a:br>
              <a:rPr lang="fi-FI" sz="1400">
                <a:latin typeface="+mj-lt"/>
              </a:rPr>
            </a:br>
            <a:r>
              <a:rPr lang="fi-FI" sz="1400">
                <a:latin typeface="+mj-lt"/>
              </a:rPr>
              <a:t>Vierailevat ryhmät                   0</a:t>
            </a:r>
            <a:br>
              <a:rPr lang="fi-FI" sz="1400">
                <a:latin typeface="+mj-lt"/>
              </a:rPr>
            </a:br>
            <a:r>
              <a:rPr lang="fi-FI" sz="1400">
                <a:latin typeface="+mj-lt"/>
              </a:rPr>
              <a:t>Yksilökohtaaminen                  0</a:t>
            </a:r>
          </a:p>
        </p:txBody>
      </p:sp>
      <p:sp>
        <p:nvSpPr>
          <p:cNvPr id="24" name="Suorakulmio: Pyöristetyt kulmat 23">
            <a:extLst>
              <a:ext uri="{FF2B5EF4-FFF2-40B4-BE49-F238E27FC236}">
                <a16:creationId xmlns:a16="http://schemas.microsoft.com/office/drawing/2014/main" id="{24E84646-74F0-4058-88CC-5090F5899287}"/>
              </a:ext>
            </a:extLst>
          </p:cNvPr>
          <p:cNvSpPr/>
          <p:nvPr/>
        </p:nvSpPr>
        <p:spPr>
          <a:xfrm>
            <a:off x="4810088" y="4652485"/>
            <a:ext cx="985077" cy="103032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4C04D482-0E72-4009-AA83-CBBE05E4E2CE}"/>
              </a:ext>
            </a:extLst>
          </p:cNvPr>
          <p:cNvSpPr/>
          <p:nvPr/>
        </p:nvSpPr>
        <p:spPr>
          <a:xfrm>
            <a:off x="5994972" y="4715323"/>
            <a:ext cx="2652999" cy="1600438"/>
          </a:xfrm>
          <a:prstGeom prst="rect">
            <a:avLst/>
          </a:prstGeom>
        </p:spPr>
        <p:txBody>
          <a:bodyPr wrap="square">
            <a:spAutoFit/>
          </a:bodyPr>
          <a:lstStyle/>
          <a:p>
            <a:r>
              <a:rPr lang="fi-FI" sz="1400" b="1">
                <a:latin typeface="+mj-lt"/>
              </a:rPr>
              <a:t>Skeittihalli </a:t>
            </a:r>
            <a:r>
              <a:rPr lang="fi-FI" sz="1400" b="1" err="1">
                <a:latin typeface="+mj-lt"/>
              </a:rPr>
              <a:t>Cube</a:t>
            </a:r>
            <a:r>
              <a:rPr lang="fi-FI" sz="1400" b="1">
                <a:latin typeface="+mj-lt"/>
              </a:rPr>
              <a:t>: 138</a:t>
            </a:r>
            <a:endParaRPr lang="fi-FI" sz="1400">
              <a:latin typeface="+mj-lt"/>
            </a:endParaRPr>
          </a:p>
          <a:p>
            <a:r>
              <a:rPr lang="fi-FI" sz="1400" err="1">
                <a:latin typeface="+mj-lt"/>
              </a:rPr>
              <a:t>Scoot</a:t>
            </a:r>
            <a:r>
              <a:rPr lang="fi-FI" sz="1400">
                <a:latin typeface="+mj-lt"/>
              </a:rPr>
              <a:t>    19</a:t>
            </a:r>
          </a:p>
          <a:p>
            <a:r>
              <a:rPr lang="fi-FI" sz="1400">
                <a:latin typeface="+mj-lt"/>
              </a:rPr>
              <a:t>BMX       2</a:t>
            </a:r>
          </a:p>
          <a:p>
            <a:r>
              <a:rPr lang="fi-FI" sz="1400" err="1">
                <a:latin typeface="+mj-lt"/>
              </a:rPr>
              <a:t>Skate</a:t>
            </a:r>
            <a:r>
              <a:rPr lang="fi-FI" sz="1400">
                <a:latin typeface="+mj-lt"/>
              </a:rPr>
              <a:t>   117</a:t>
            </a:r>
          </a:p>
          <a:p>
            <a:endParaRPr lang="fi-FI" sz="1400" b="1"/>
          </a:p>
          <a:p>
            <a:br>
              <a:rPr lang="fi-FI" sz="1400"/>
            </a:br>
            <a:endParaRPr lang="fi-FI" sz="1400"/>
          </a:p>
        </p:txBody>
      </p:sp>
      <p:sp>
        <p:nvSpPr>
          <p:cNvPr id="20" name="Suorakulmio: Pyöristetyt kulmat 19">
            <a:extLst>
              <a:ext uri="{FF2B5EF4-FFF2-40B4-BE49-F238E27FC236}">
                <a16:creationId xmlns:a16="http://schemas.microsoft.com/office/drawing/2014/main" id="{D699B5DA-8CA9-4FB8-A727-083693A930F0}"/>
              </a:ext>
            </a:extLst>
          </p:cNvPr>
          <p:cNvSpPr/>
          <p:nvPr/>
        </p:nvSpPr>
        <p:spPr>
          <a:xfrm>
            <a:off x="9674495" y="250032"/>
            <a:ext cx="2933700" cy="48338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27" name="Tekstiruutu 26">
            <a:extLst>
              <a:ext uri="{FF2B5EF4-FFF2-40B4-BE49-F238E27FC236}">
                <a16:creationId xmlns:a16="http://schemas.microsoft.com/office/drawing/2014/main" id="{82CDE169-912B-4FEE-AA74-B71D1935A867}"/>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Alueellinen nuorisotyö</a:t>
            </a:r>
          </a:p>
        </p:txBody>
      </p:sp>
      <p:pic>
        <p:nvPicPr>
          <p:cNvPr id="28" name="Kuva 27" descr="Huopakynä">
            <a:extLst>
              <a:ext uri="{FF2B5EF4-FFF2-40B4-BE49-F238E27FC236}">
                <a16:creationId xmlns:a16="http://schemas.microsoft.com/office/drawing/2014/main" id="{BF49E184-0993-4926-978A-93A6E88806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4640" y="255632"/>
            <a:ext cx="441307" cy="441307"/>
          </a:xfrm>
          <a:prstGeom prst="rect">
            <a:avLst/>
          </a:prstGeom>
        </p:spPr>
      </p:pic>
      <p:sp>
        <p:nvSpPr>
          <p:cNvPr id="34" name="Suorakulmio 33">
            <a:extLst>
              <a:ext uri="{FF2B5EF4-FFF2-40B4-BE49-F238E27FC236}">
                <a16:creationId xmlns:a16="http://schemas.microsoft.com/office/drawing/2014/main" id="{73274AAF-07B7-4F88-ADBD-E7C35ABFA2F8}"/>
              </a:ext>
            </a:extLst>
          </p:cNvPr>
          <p:cNvSpPr/>
          <p:nvPr/>
        </p:nvSpPr>
        <p:spPr>
          <a:xfrm>
            <a:off x="1659080" y="2251175"/>
            <a:ext cx="2772890" cy="523220"/>
          </a:xfrm>
          <a:prstGeom prst="rect">
            <a:avLst/>
          </a:prstGeom>
        </p:spPr>
        <p:txBody>
          <a:bodyPr wrap="square">
            <a:spAutoFit/>
          </a:bodyPr>
          <a:lstStyle/>
          <a:p>
            <a:br>
              <a:rPr lang="fi-FI" sz="1400"/>
            </a:br>
            <a:endParaRPr lang="fi-FI" sz="1400"/>
          </a:p>
        </p:txBody>
      </p:sp>
      <p:sp>
        <p:nvSpPr>
          <p:cNvPr id="33" name="Suorakulmio: Pyöristetyt kulmat 32">
            <a:extLst>
              <a:ext uri="{FF2B5EF4-FFF2-40B4-BE49-F238E27FC236}">
                <a16:creationId xmlns:a16="http://schemas.microsoft.com/office/drawing/2014/main" id="{A5CFA3DA-022C-40DE-8304-A522875F9D6D}"/>
              </a:ext>
            </a:extLst>
          </p:cNvPr>
          <p:cNvSpPr/>
          <p:nvPr/>
        </p:nvSpPr>
        <p:spPr>
          <a:xfrm>
            <a:off x="606623" y="2291579"/>
            <a:ext cx="985077" cy="1030329"/>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fi-FI"/>
          </a:p>
        </p:txBody>
      </p:sp>
      <p:pic>
        <p:nvPicPr>
          <p:cNvPr id="7" name="Kuva 6" descr="Labyrintti tasaisella täytöllä">
            <a:extLst>
              <a:ext uri="{FF2B5EF4-FFF2-40B4-BE49-F238E27FC236}">
                <a16:creationId xmlns:a16="http://schemas.microsoft.com/office/drawing/2014/main" id="{D8AAAE06-D973-4C2C-A7A8-FE7D2CA62C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6270" y="2264850"/>
            <a:ext cx="914400" cy="914400"/>
          </a:xfrm>
          <a:prstGeom prst="rect">
            <a:avLst/>
          </a:prstGeom>
        </p:spPr>
      </p:pic>
      <p:pic>
        <p:nvPicPr>
          <p:cNvPr id="10" name="Kuva 9" descr="Palapelin palat tasaisella täytöllä">
            <a:extLst>
              <a:ext uri="{FF2B5EF4-FFF2-40B4-BE49-F238E27FC236}">
                <a16:creationId xmlns:a16="http://schemas.microsoft.com/office/drawing/2014/main" id="{A6C708B2-6872-4D5F-86DF-7D5F5274B2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895" y="2344380"/>
            <a:ext cx="914400" cy="914400"/>
          </a:xfrm>
          <a:prstGeom prst="rect">
            <a:avLst/>
          </a:prstGeom>
        </p:spPr>
      </p:pic>
      <p:pic>
        <p:nvPicPr>
          <p:cNvPr id="12" name="Kuva 11" descr="Ristinolla tasaisella täytöllä">
            <a:extLst>
              <a:ext uri="{FF2B5EF4-FFF2-40B4-BE49-F238E27FC236}">
                <a16:creationId xmlns:a16="http://schemas.microsoft.com/office/drawing/2014/main" id="{FFD90D1C-ED00-4D35-8811-10BB91068E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7181" y="4699970"/>
            <a:ext cx="914400" cy="914400"/>
          </a:xfrm>
          <a:prstGeom prst="rect">
            <a:avLst/>
          </a:prstGeom>
        </p:spPr>
      </p:pic>
      <p:pic>
        <p:nvPicPr>
          <p:cNvPr id="14" name="Kuva 13" descr="Urheilukenttä tasaisella täytöllä">
            <a:extLst>
              <a:ext uri="{FF2B5EF4-FFF2-40B4-BE49-F238E27FC236}">
                <a16:creationId xmlns:a16="http://schemas.microsoft.com/office/drawing/2014/main" id="{69EA9878-10D8-40E2-A79A-E920CCCDDA2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32428" y="4699970"/>
            <a:ext cx="914400" cy="914400"/>
          </a:xfrm>
          <a:prstGeom prst="rect">
            <a:avLst/>
          </a:prstGeom>
        </p:spPr>
      </p:pic>
      <p:sp>
        <p:nvSpPr>
          <p:cNvPr id="35" name="Suorakulmio 34">
            <a:extLst>
              <a:ext uri="{FF2B5EF4-FFF2-40B4-BE49-F238E27FC236}">
                <a16:creationId xmlns:a16="http://schemas.microsoft.com/office/drawing/2014/main" id="{E7A88927-1CEB-46C7-8A6D-5A3C146B8562}"/>
              </a:ext>
            </a:extLst>
          </p:cNvPr>
          <p:cNvSpPr/>
          <p:nvPr/>
        </p:nvSpPr>
        <p:spPr>
          <a:xfrm>
            <a:off x="1658517" y="2306636"/>
            <a:ext cx="2362164" cy="1384995"/>
          </a:xfrm>
          <a:prstGeom prst="rect">
            <a:avLst/>
          </a:prstGeom>
        </p:spPr>
        <p:txBody>
          <a:bodyPr wrap="square">
            <a:spAutoFit/>
          </a:bodyPr>
          <a:lstStyle/>
          <a:p>
            <a:r>
              <a:rPr lang="fi-FI" sz="1400" b="1" dirty="0">
                <a:latin typeface="+mj-lt"/>
              </a:rPr>
              <a:t>Pelitiimi: 25</a:t>
            </a:r>
          </a:p>
          <a:p>
            <a:r>
              <a:rPr lang="fi-FI" sz="1400" dirty="0">
                <a:latin typeface="+mj-lt"/>
              </a:rPr>
              <a:t>Pop </a:t>
            </a:r>
            <a:r>
              <a:rPr lang="fi-FI" sz="1400" dirty="0" err="1">
                <a:latin typeface="+mj-lt"/>
              </a:rPr>
              <a:t>up</a:t>
            </a:r>
            <a:r>
              <a:rPr lang="fi-FI" sz="1400" dirty="0">
                <a:latin typeface="+mj-lt"/>
              </a:rPr>
              <a:t> -toiminta Vimma 25</a:t>
            </a:r>
            <a:br>
              <a:rPr lang="fi-FI" sz="1400" dirty="0">
                <a:latin typeface="+mj-lt"/>
              </a:rPr>
            </a:br>
            <a:r>
              <a:rPr lang="fi-FI" sz="1400" dirty="0">
                <a:latin typeface="+mj-lt"/>
              </a:rPr>
              <a:t>toimintakerrat      3</a:t>
            </a:r>
          </a:p>
          <a:p>
            <a:r>
              <a:rPr lang="fi-FI" sz="1400" dirty="0">
                <a:latin typeface="+mj-lt"/>
              </a:rPr>
              <a:t>Toimintatunnit   18</a:t>
            </a:r>
          </a:p>
          <a:p>
            <a:endParaRPr lang="fi-FI" sz="1400" dirty="0">
              <a:latin typeface="+mj-lt"/>
            </a:endParaRPr>
          </a:p>
          <a:p>
            <a:endParaRPr lang="fi-FI" sz="1400" dirty="0"/>
          </a:p>
        </p:txBody>
      </p:sp>
      <p:pic>
        <p:nvPicPr>
          <p:cNvPr id="3" name="Kuva 2">
            <a:extLst>
              <a:ext uri="{FF2B5EF4-FFF2-40B4-BE49-F238E27FC236}">
                <a16:creationId xmlns:a16="http://schemas.microsoft.com/office/drawing/2014/main" id="{04FE8FE6-89E3-4508-B77A-0F893BC40813}"/>
              </a:ext>
            </a:extLst>
          </p:cNvPr>
          <p:cNvPicPr>
            <a:picLocks noChangeAspect="1"/>
          </p:cNvPicPr>
          <p:nvPr/>
        </p:nvPicPr>
        <p:blipFill>
          <a:blip r:embed="rId13"/>
          <a:stretch>
            <a:fillRect/>
          </a:stretch>
        </p:blipFill>
        <p:spPr>
          <a:xfrm>
            <a:off x="3690739" y="294492"/>
            <a:ext cx="1286367" cy="1286367"/>
          </a:xfrm>
          <a:prstGeom prst="rect">
            <a:avLst/>
          </a:prstGeom>
        </p:spPr>
      </p:pic>
      <p:sp>
        <p:nvSpPr>
          <p:cNvPr id="25" name="Tekstiruutu 24">
            <a:extLst>
              <a:ext uri="{FF2B5EF4-FFF2-40B4-BE49-F238E27FC236}">
                <a16:creationId xmlns:a16="http://schemas.microsoft.com/office/drawing/2014/main" id="{480C7A4C-7EBF-4EFA-9F9E-8633B200B068}"/>
              </a:ext>
            </a:extLst>
          </p:cNvPr>
          <p:cNvSpPr txBox="1"/>
          <p:nvPr/>
        </p:nvSpPr>
        <p:spPr>
          <a:xfrm>
            <a:off x="5131201" y="354580"/>
            <a:ext cx="2882045" cy="1323439"/>
          </a:xfrm>
          <a:prstGeom prst="rect">
            <a:avLst/>
          </a:prstGeom>
          <a:noFill/>
        </p:spPr>
        <p:txBody>
          <a:bodyPr wrap="square" rtlCol="0">
            <a:spAutoFit/>
          </a:bodyPr>
          <a:lstStyle/>
          <a:p>
            <a:r>
              <a:rPr lang="fi-FI" sz="8000">
                <a:solidFill>
                  <a:srgbClr val="FB9DA4"/>
                </a:solidFill>
              </a:rPr>
              <a:t>1510</a:t>
            </a:r>
          </a:p>
        </p:txBody>
      </p:sp>
      <p:pic>
        <p:nvPicPr>
          <p:cNvPr id="29" name="Kuva 28">
            <a:extLst>
              <a:ext uri="{FF2B5EF4-FFF2-40B4-BE49-F238E27FC236}">
                <a16:creationId xmlns:a16="http://schemas.microsoft.com/office/drawing/2014/main" id="{47E626D2-B0B2-43EF-B21C-BD38CA264E68}"/>
              </a:ext>
            </a:extLst>
          </p:cNvPr>
          <p:cNvPicPr>
            <a:picLocks noChangeAspect="1"/>
          </p:cNvPicPr>
          <p:nvPr/>
        </p:nvPicPr>
        <p:blipFill>
          <a:blip r:embed="rId14"/>
          <a:stretch>
            <a:fillRect/>
          </a:stretch>
        </p:blipFill>
        <p:spPr>
          <a:xfrm>
            <a:off x="9778192" y="797698"/>
            <a:ext cx="1146765" cy="1146765"/>
          </a:xfrm>
          <a:prstGeom prst="rect">
            <a:avLst/>
          </a:prstGeom>
        </p:spPr>
      </p:pic>
      <p:sp>
        <p:nvSpPr>
          <p:cNvPr id="30" name="Tekstiruutu 29">
            <a:extLst>
              <a:ext uri="{FF2B5EF4-FFF2-40B4-BE49-F238E27FC236}">
                <a16:creationId xmlns:a16="http://schemas.microsoft.com/office/drawing/2014/main" id="{1FF8E492-A4F1-45C0-B083-00D060FD6739}"/>
              </a:ext>
            </a:extLst>
          </p:cNvPr>
          <p:cNvSpPr txBox="1"/>
          <p:nvPr/>
        </p:nvSpPr>
        <p:spPr>
          <a:xfrm>
            <a:off x="9521072" y="1633346"/>
            <a:ext cx="2690668" cy="1200329"/>
          </a:xfrm>
          <a:prstGeom prst="rect">
            <a:avLst/>
          </a:prstGeom>
          <a:noFill/>
        </p:spPr>
        <p:txBody>
          <a:bodyPr wrap="square" rtlCol="0">
            <a:spAutoFit/>
          </a:bodyPr>
          <a:lstStyle/>
          <a:p>
            <a:r>
              <a:rPr lang="fi-FI" sz="7200">
                <a:solidFill>
                  <a:schemeClr val="accent1">
                    <a:lumMod val="40000"/>
                    <a:lumOff val="60000"/>
                  </a:schemeClr>
                </a:solidFill>
              </a:rPr>
              <a:t>269 h</a:t>
            </a:r>
          </a:p>
        </p:txBody>
      </p:sp>
      <p:pic>
        <p:nvPicPr>
          <p:cNvPr id="32" name="Kuva 31">
            <a:extLst>
              <a:ext uri="{FF2B5EF4-FFF2-40B4-BE49-F238E27FC236}">
                <a16:creationId xmlns:a16="http://schemas.microsoft.com/office/drawing/2014/main" id="{004D8EAA-DA77-4234-B80F-96CD7523F8D2}"/>
              </a:ext>
            </a:extLst>
          </p:cNvPr>
          <p:cNvPicPr>
            <a:picLocks noChangeAspect="1"/>
          </p:cNvPicPr>
          <p:nvPr/>
        </p:nvPicPr>
        <p:blipFill>
          <a:blip r:embed="rId15"/>
          <a:stretch>
            <a:fillRect/>
          </a:stretch>
        </p:blipFill>
        <p:spPr>
          <a:xfrm>
            <a:off x="9708273" y="2871491"/>
            <a:ext cx="1209393" cy="1209393"/>
          </a:xfrm>
          <a:prstGeom prst="rect">
            <a:avLst/>
          </a:prstGeom>
        </p:spPr>
      </p:pic>
      <p:sp>
        <p:nvSpPr>
          <p:cNvPr id="36" name="Tekstiruutu 35">
            <a:extLst>
              <a:ext uri="{FF2B5EF4-FFF2-40B4-BE49-F238E27FC236}">
                <a16:creationId xmlns:a16="http://schemas.microsoft.com/office/drawing/2014/main" id="{4B2885BE-DDAF-4DB3-938A-B40B14688EBB}"/>
              </a:ext>
            </a:extLst>
          </p:cNvPr>
          <p:cNvSpPr txBox="1"/>
          <p:nvPr/>
        </p:nvSpPr>
        <p:spPr>
          <a:xfrm>
            <a:off x="8780756" y="4597319"/>
            <a:ext cx="3346647" cy="646331"/>
          </a:xfrm>
          <a:prstGeom prst="rect">
            <a:avLst/>
          </a:prstGeom>
          <a:noFill/>
        </p:spPr>
        <p:txBody>
          <a:bodyPr wrap="square" rtlCol="0">
            <a:spAutoFit/>
          </a:bodyPr>
          <a:lstStyle/>
          <a:p>
            <a:pPr algn="ctr"/>
            <a:r>
              <a:rPr lang="fi-FI">
                <a:latin typeface="+mj-lt"/>
              </a:rPr>
              <a:t>Toimintakerrat</a:t>
            </a:r>
            <a:br>
              <a:rPr lang="fi-FI">
                <a:latin typeface="+mj-lt"/>
              </a:rPr>
            </a:br>
            <a:endParaRPr lang="fi-FI">
              <a:latin typeface="+mj-lt"/>
            </a:endParaRPr>
          </a:p>
        </p:txBody>
      </p:sp>
      <p:sp>
        <p:nvSpPr>
          <p:cNvPr id="37" name="Tekstiruutu 36">
            <a:extLst>
              <a:ext uri="{FF2B5EF4-FFF2-40B4-BE49-F238E27FC236}">
                <a16:creationId xmlns:a16="http://schemas.microsoft.com/office/drawing/2014/main" id="{BA45033D-D90D-4FD2-8557-52EC092368D0}"/>
              </a:ext>
            </a:extLst>
          </p:cNvPr>
          <p:cNvSpPr txBox="1"/>
          <p:nvPr/>
        </p:nvSpPr>
        <p:spPr>
          <a:xfrm>
            <a:off x="9829264" y="3714953"/>
            <a:ext cx="1983991" cy="1200329"/>
          </a:xfrm>
          <a:prstGeom prst="rect">
            <a:avLst/>
          </a:prstGeom>
          <a:noFill/>
        </p:spPr>
        <p:txBody>
          <a:bodyPr wrap="square" rtlCol="0">
            <a:spAutoFit/>
          </a:bodyPr>
          <a:lstStyle/>
          <a:p>
            <a:r>
              <a:rPr lang="fi-FI" sz="7200">
                <a:solidFill>
                  <a:schemeClr val="accent1">
                    <a:lumMod val="40000"/>
                    <a:lumOff val="60000"/>
                  </a:schemeClr>
                </a:solidFill>
              </a:rPr>
              <a:t>53</a:t>
            </a:r>
          </a:p>
        </p:txBody>
      </p:sp>
      <p:sp>
        <p:nvSpPr>
          <p:cNvPr id="38" name="Tekstiruutu 37">
            <a:extLst>
              <a:ext uri="{FF2B5EF4-FFF2-40B4-BE49-F238E27FC236}">
                <a16:creationId xmlns:a16="http://schemas.microsoft.com/office/drawing/2014/main" id="{6B34FB03-3990-4C81-A88D-0A62A22D6CBD}"/>
              </a:ext>
            </a:extLst>
          </p:cNvPr>
          <p:cNvSpPr txBox="1"/>
          <p:nvPr/>
        </p:nvSpPr>
        <p:spPr>
          <a:xfrm>
            <a:off x="8739375" y="2532919"/>
            <a:ext cx="3346647" cy="646331"/>
          </a:xfrm>
          <a:prstGeom prst="rect">
            <a:avLst/>
          </a:prstGeom>
          <a:noFill/>
        </p:spPr>
        <p:txBody>
          <a:bodyPr wrap="square" rtlCol="0">
            <a:spAutoFit/>
          </a:bodyPr>
          <a:lstStyle/>
          <a:p>
            <a:pPr algn="ctr"/>
            <a:r>
              <a:rPr lang="fi-FI">
                <a:latin typeface="+mj-lt"/>
              </a:rPr>
              <a:t>Toimintatunnit</a:t>
            </a:r>
            <a:br>
              <a:rPr lang="fi-FI"/>
            </a:br>
            <a:endParaRPr lang="fi-FI"/>
          </a:p>
        </p:txBody>
      </p:sp>
      <p:pic>
        <p:nvPicPr>
          <p:cNvPr id="39" name="Kuva 38" descr="Käyttäjät">
            <a:extLst>
              <a:ext uri="{FF2B5EF4-FFF2-40B4-BE49-F238E27FC236}">
                <a16:creationId xmlns:a16="http://schemas.microsoft.com/office/drawing/2014/main" id="{AD145731-50B5-4D76-B4FA-0367164B33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855769" y="4786450"/>
            <a:ext cx="914400" cy="914400"/>
          </a:xfrm>
          <a:prstGeom prst="rect">
            <a:avLst/>
          </a:prstGeom>
        </p:spPr>
      </p:pic>
      <p:sp>
        <p:nvSpPr>
          <p:cNvPr id="40" name="Tekstiruutu 39">
            <a:extLst>
              <a:ext uri="{FF2B5EF4-FFF2-40B4-BE49-F238E27FC236}">
                <a16:creationId xmlns:a16="http://schemas.microsoft.com/office/drawing/2014/main" id="{AE56BC2A-A1EF-49A9-B399-753247BCD58E}"/>
              </a:ext>
            </a:extLst>
          </p:cNvPr>
          <p:cNvSpPr txBox="1"/>
          <p:nvPr/>
        </p:nvSpPr>
        <p:spPr>
          <a:xfrm>
            <a:off x="9708589" y="5363179"/>
            <a:ext cx="2225339" cy="1200329"/>
          </a:xfrm>
          <a:prstGeom prst="rect">
            <a:avLst/>
          </a:prstGeom>
          <a:noFill/>
        </p:spPr>
        <p:txBody>
          <a:bodyPr wrap="square" rtlCol="0">
            <a:spAutoFit/>
          </a:bodyPr>
          <a:lstStyle/>
          <a:p>
            <a:r>
              <a:rPr lang="fi-FI" sz="7200">
                <a:solidFill>
                  <a:schemeClr val="accent1">
                    <a:lumMod val="40000"/>
                    <a:lumOff val="60000"/>
                  </a:schemeClr>
                </a:solidFill>
              </a:rPr>
              <a:t>23%</a:t>
            </a:r>
          </a:p>
        </p:txBody>
      </p:sp>
      <p:sp>
        <p:nvSpPr>
          <p:cNvPr id="41" name="Tekstiruutu 40">
            <a:extLst>
              <a:ext uri="{FF2B5EF4-FFF2-40B4-BE49-F238E27FC236}">
                <a16:creationId xmlns:a16="http://schemas.microsoft.com/office/drawing/2014/main" id="{9A047E6A-1B4D-4F8C-8DC5-DE1786E58C67}"/>
              </a:ext>
            </a:extLst>
          </p:cNvPr>
          <p:cNvSpPr txBox="1"/>
          <p:nvPr/>
        </p:nvSpPr>
        <p:spPr>
          <a:xfrm>
            <a:off x="9185478" y="6322250"/>
            <a:ext cx="3346647" cy="646331"/>
          </a:xfrm>
          <a:prstGeom prst="rect">
            <a:avLst/>
          </a:prstGeom>
          <a:noFill/>
        </p:spPr>
        <p:txBody>
          <a:bodyPr wrap="square" rtlCol="0">
            <a:spAutoFit/>
          </a:bodyPr>
          <a:lstStyle/>
          <a:p>
            <a:pPr algn="ctr"/>
            <a:r>
              <a:rPr lang="fi-FI">
                <a:latin typeface="+mj-lt"/>
              </a:rPr>
              <a:t>Nuorten järjestämä toiminta</a:t>
            </a:r>
            <a:br>
              <a:rPr lang="fi-FI"/>
            </a:br>
            <a:endParaRPr lang="fi-FI"/>
          </a:p>
        </p:txBody>
      </p:sp>
      <p:sp>
        <p:nvSpPr>
          <p:cNvPr id="31" name="Tekstiruutu 30">
            <a:extLst>
              <a:ext uri="{FF2B5EF4-FFF2-40B4-BE49-F238E27FC236}">
                <a16:creationId xmlns:a16="http://schemas.microsoft.com/office/drawing/2014/main" id="{3CC0D16C-7AAD-43A5-9B1C-C01DA9EBFA38}"/>
              </a:ext>
            </a:extLst>
          </p:cNvPr>
          <p:cNvSpPr txBox="1"/>
          <p:nvPr/>
        </p:nvSpPr>
        <p:spPr>
          <a:xfrm>
            <a:off x="410456" y="6537599"/>
            <a:ext cx="2260325" cy="307777"/>
          </a:xfrm>
          <a:prstGeom prst="rect">
            <a:avLst/>
          </a:prstGeom>
          <a:noFill/>
        </p:spPr>
        <p:txBody>
          <a:bodyPr wrap="square">
            <a:spAutoFit/>
          </a:bodyPr>
          <a:lstStyle/>
          <a:p>
            <a:r>
              <a:rPr lang="fi-FI" sz="1400"/>
              <a:t>Lähde: Logbook</a:t>
            </a:r>
          </a:p>
        </p:txBody>
      </p:sp>
    </p:spTree>
    <p:extLst>
      <p:ext uri="{BB962C8B-B14F-4D97-AF65-F5344CB8AC3E}">
        <p14:creationId xmlns:p14="http://schemas.microsoft.com/office/powerpoint/2010/main" val="3885422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153497" y="-28642"/>
            <a:ext cx="10703031" cy="762057"/>
          </a:xfrm>
        </p:spPr>
        <p:txBody>
          <a:bodyPr/>
          <a:lstStyle/>
          <a:p>
            <a:r>
              <a:rPr lang="fi-FI"/>
              <a:t>Työntekijöiden havaintoja arjesta </a:t>
            </a:r>
          </a:p>
        </p:txBody>
      </p:sp>
      <p:sp>
        <p:nvSpPr>
          <p:cNvPr id="5" name="Sisällön paikkamerkki 4">
            <a:extLst>
              <a:ext uri="{FF2B5EF4-FFF2-40B4-BE49-F238E27FC236}">
                <a16:creationId xmlns:a16="http://schemas.microsoft.com/office/drawing/2014/main" id="{BDB3C68E-A611-4DC1-B33C-5CA099FF7B56}"/>
              </a:ext>
            </a:extLst>
          </p:cNvPr>
          <p:cNvSpPr>
            <a:spLocks noGrp="1"/>
          </p:cNvSpPr>
          <p:nvPr>
            <p:ph sz="half" idx="1"/>
          </p:nvPr>
        </p:nvSpPr>
        <p:spPr>
          <a:xfrm>
            <a:off x="153496" y="672851"/>
            <a:ext cx="11885007" cy="5931493"/>
          </a:xfrm>
        </p:spPr>
        <p:txBody>
          <a:bodyPr>
            <a:noAutofit/>
          </a:bodyPr>
          <a:lstStyle/>
          <a:p>
            <a:pPr marL="0" indent="0">
              <a:lnSpc>
                <a:spcPct val="107000"/>
              </a:lnSpc>
              <a:spcBef>
                <a:spcPts val="0"/>
              </a:spcBef>
              <a:spcAft>
                <a:spcPts val="600"/>
              </a:spcAft>
              <a:buNone/>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fi-FI" sz="1800" dirty="0">
                <a:effectLst/>
                <a:ea typeface="Times New Roman" panose="02020603050405020304" pitchFamily="18" charset="0"/>
                <a:cs typeface="Arial" panose="020B0604020202020204" pitchFamily="34" charset="0"/>
              </a:rPr>
              <a:t>Monenlaiselle toiminnalle on kysyntää</a:t>
            </a:r>
          </a:p>
          <a:p>
            <a:pPr marL="171450" indent="-171450">
              <a:lnSpc>
                <a:spcPct val="100000"/>
              </a:lnSpc>
              <a:buFont typeface="Arial" panose="020B0604020202020204" pitchFamily="34" charset="0"/>
              <a:buChar char="•"/>
            </a:pPr>
            <a:r>
              <a:rPr lang="fi-FI" sz="1200" b="1" dirty="0">
                <a:effectLst/>
                <a:ea typeface="Calibri" panose="020F0502020204030204" pitchFamily="34" charset="0"/>
                <a:cs typeface="Arial" panose="020B0604020202020204" pitchFamily="34" charset="0"/>
              </a:rPr>
              <a:t>Pienet pitivät itsenäisesti läksyparkin</a:t>
            </a:r>
            <a:r>
              <a:rPr lang="fi-FI" sz="1200" dirty="0">
                <a:effectLst/>
                <a:ea typeface="Calibri" panose="020F0502020204030204" pitchFamily="34" charset="0"/>
                <a:cs typeface="Arial" panose="020B0604020202020204" pitchFamily="34" charset="0"/>
              </a:rPr>
              <a:t>, joka on muodostunut jo melkein perinteeksi täällä, että koulun jälkeen tänne tullaan tekemään läksyjä. Myös koruja tuli tehtyä paljon</a:t>
            </a:r>
            <a:r>
              <a:rPr lang="fi-FI" sz="1200" dirty="0">
                <a:effectLst/>
                <a:ea typeface="Times New Roman" panose="02020603050405020304" pitchFamily="18" charset="0"/>
              </a:rPr>
              <a:t>. (Paattisten nuorisotila)</a:t>
            </a:r>
          </a:p>
          <a:p>
            <a:pPr marL="171450" indent="-171450">
              <a:lnSpc>
                <a:spcPct val="100000"/>
              </a:lnSpc>
              <a:buFont typeface="Arial" panose="020B0604020202020204" pitchFamily="34" charset="0"/>
              <a:buChar char="•"/>
            </a:pPr>
            <a:r>
              <a:rPr lang="fi-FI" sz="1200" dirty="0">
                <a:effectLst/>
                <a:ea typeface="Calibri" panose="020F0502020204030204" pitchFamily="34" charset="0"/>
                <a:cs typeface="Arial" panose="020B0604020202020204" pitchFamily="34" charset="0"/>
              </a:rPr>
              <a:t>Ryhmään saapuneelta uudelta nuorelta tuli </a:t>
            </a:r>
            <a:r>
              <a:rPr lang="fi-FI" sz="1200" b="1" dirty="0">
                <a:effectLst/>
                <a:ea typeface="Calibri" panose="020F0502020204030204" pitchFamily="34" charset="0"/>
                <a:cs typeface="Arial" panose="020B0604020202020204" pitchFamily="34" charset="0"/>
              </a:rPr>
              <a:t>positiivista palautetta sateenkaarevan toiminnan toteutuksesta</a:t>
            </a:r>
            <a:r>
              <a:rPr lang="fi-FI" sz="1200" dirty="0">
                <a:effectLst/>
                <a:ea typeface="Calibri" panose="020F0502020204030204" pitchFamily="34" charset="0"/>
                <a:cs typeface="Arial" panose="020B0604020202020204" pitchFamily="34" charset="0"/>
              </a:rPr>
              <a:t>. Hän oli kovin iloinen ja onnellinen, että tällaista on aloiteltu ja oli myös innokas osallistumaan tulevaan toimintaan. Keskustelua käytiin omasta identiteetistä ja sen rakentumisesta, ehdotin nuorille, että pyytäisin paikalle jollekin tulevalle kerralle vaikka Setasta henkilön, jonka kanssa voisivat paremmin jutella ja kysellä asioista. Nuorten mielestä se oli hyvä ajatus.  (Ypsilonin monitoimitila – kerho- ja pienryhmätoiminta)</a:t>
            </a:r>
          </a:p>
          <a:p>
            <a:pPr marL="171450" indent="-171450">
              <a:lnSpc>
                <a:spcPct val="100000"/>
              </a:lnSpc>
              <a:buFont typeface="Arial" panose="020B0604020202020204" pitchFamily="34" charset="0"/>
              <a:buChar char="•"/>
            </a:pPr>
            <a:r>
              <a:rPr lang="fi-FI" sz="1200" b="1" dirty="0">
                <a:effectLst/>
                <a:ea typeface="Times New Roman" panose="02020603050405020304" pitchFamily="18" charset="0"/>
                <a:cs typeface="Arial" panose="020B0604020202020204" pitchFamily="34" charset="0"/>
              </a:rPr>
              <a:t>Kädentaitopaja on jokaviikkoinen </a:t>
            </a:r>
            <a:r>
              <a:rPr lang="fi-FI" sz="1200" dirty="0">
                <a:effectLst/>
                <a:ea typeface="Times New Roman" panose="02020603050405020304" pitchFamily="18" charset="0"/>
                <a:cs typeface="Arial" panose="020B0604020202020204" pitchFamily="34" charset="0"/>
              </a:rPr>
              <a:t>(Harrastaminen Turunmallin mukaan). Toiminta vetänyt paljon nuoria. Monet kiinnostuneet korujen/avaimenperien tekemisestä. </a:t>
            </a:r>
            <a:r>
              <a:rPr lang="fi-FI" sz="1200" b="1" dirty="0">
                <a:effectLst/>
                <a:ea typeface="Times New Roman" panose="02020603050405020304" pitchFamily="18" charset="0"/>
                <a:cs typeface="Arial" panose="020B0604020202020204" pitchFamily="34" charset="0"/>
              </a:rPr>
              <a:t>Toiminta sujunut niin hyvin, että loppua ei haluttu</a:t>
            </a:r>
            <a:r>
              <a:rPr lang="fi-FI" sz="1200" dirty="0">
                <a:effectLst/>
                <a:ea typeface="Times New Roman" panose="02020603050405020304" pitchFamily="18" charset="0"/>
                <a:cs typeface="Arial" panose="020B0604020202020204" pitchFamily="34" charset="0"/>
              </a:rPr>
              <a:t>. Monet tekivät monta korua tai avaimenperää </a:t>
            </a:r>
            <a:r>
              <a:rPr lang="fi-FI" sz="1200" dirty="0">
                <a:effectLst/>
                <a:ea typeface="Calibri" panose="020F0502020204030204" pitchFamily="34" charset="0"/>
                <a:cs typeface="Arial" panose="020B0604020202020204" pitchFamily="34" charset="0"/>
              </a:rPr>
              <a:t>.</a:t>
            </a:r>
            <a:r>
              <a:rPr lang="fi-FI" sz="1200" dirty="0">
                <a:effectLst/>
                <a:ea typeface="Times New Roman" panose="02020603050405020304" pitchFamily="18" charset="0"/>
                <a:cs typeface="Arial" panose="020B0604020202020204" pitchFamily="34" charset="0"/>
              </a:rPr>
              <a:t> (</a:t>
            </a:r>
            <a:r>
              <a:rPr lang="fi-FI" sz="1200" dirty="0" err="1">
                <a:effectLst/>
                <a:ea typeface="Times New Roman" panose="02020603050405020304" pitchFamily="18" charset="0"/>
                <a:cs typeface="Arial" panose="020B0604020202020204" pitchFamily="34" charset="0"/>
              </a:rPr>
              <a:t>Aunelan</a:t>
            </a:r>
            <a:r>
              <a:rPr lang="fi-FI" sz="1200" dirty="0">
                <a:effectLst/>
                <a:ea typeface="Times New Roman" panose="02020603050405020304" pitchFamily="18" charset="0"/>
                <a:cs typeface="Arial" panose="020B0604020202020204" pitchFamily="34" charset="0"/>
              </a:rPr>
              <a:t> kirjasto- ja nuorisotila)</a:t>
            </a:r>
            <a:endParaRPr lang="fi-FI" sz="1200" dirty="0">
              <a:effectLst/>
              <a:ea typeface="Calibri" panose="020F0502020204030204" pitchFamily="34" charset="0"/>
              <a:cs typeface="Arial" panose="020B0604020202020204" pitchFamily="34" charset="0"/>
            </a:endParaRPr>
          </a:p>
          <a:p>
            <a:pPr marL="171450" indent="-171450">
              <a:lnSpc>
                <a:spcPct val="100000"/>
              </a:lnSpc>
              <a:buFont typeface="Arial" panose="020B0604020202020204" pitchFamily="34" charset="0"/>
              <a:buChar char="•"/>
            </a:pPr>
            <a:r>
              <a:rPr lang="fi-FI" sz="1200" dirty="0">
                <a:effectLst/>
                <a:ea typeface="Times New Roman" panose="02020603050405020304" pitchFamily="18" charset="0"/>
                <a:cs typeface="Arial" panose="020B0604020202020204" pitchFamily="34" charset="0"/>
              </a:rPr>
              <a:t>Monet </a:t>
            </a:r>
            <a:r>
              <a:rPr lang="fi-FI" sz="1200" dirty="0" err="1">
                <a:effectLst/>
                <a:ea typeface="Times New Roman" panose="02020603050405020304" pitchFamily="18" charset="0"/>
                <a:cs typeface="Arial" panose="020B0604020202020204" pitchFamily="34" charset="0"/>
              </a:rPr>
              <a:t>Aunelan</a:t>
            </a:r>
            <a:r>
              <a:rPr lang="fi-FI" sz="1200" dirty="0">
                <a:effectLst/>
                <a:ea typeface="Times New Roman" panose="02020603050405020304" pitchFamily="18" charset="0"/>
                <a:cs typeface="Arial" panose="020B0604020202020204" pitchFamily="34" charset="0"/>
              </a:rPr>
              <a:t> tytöistä ulkomaalaistaustaisia. Monet vanhemmat eivät ole antaneet tyttöjen tulla </a:t>
            </a:r>
            <a:r>
              <a:rPr lang="fi-FI" sz="1200" dirty="0" err="1">
                <a:effectLst/>
                <a:ea typeface="Times New Roman" panose="02020603050405020304" pitchFamily="18" charset="0"/>
                <a:cs typeface="Arial" panose="020B0604020202020204" pitchFamily="34" charset="0"/>
              </a:rPr>
              <a:t>yönuokkariin</a:t>
            </a:r>
            <a:r>
              <a:rPr lang="fi-FI" sz="1200" dirty="0">
                <a:effectLst/>
                <a:ea typeface="Times New Roman" panose="02020603050405020304" pitchFamily="18" charset="0"/>
                <a:cs typeface="Arial" panose="020B0604020202020204" pitchFamily="34" charset="0"/>
              </a:rPr>
              <a:t>, sillä paikalla olisi myöskin poikia. Tavoitteena oli </a:t>
            </a:r>
            <a:r>
              <a:rPr lang="fi-FI" sz="1200" b="1" dirty="0">
                <a:effectLst/>
                <a:ea typeface="Times New Roman" panose="02020603050405020304" pitchFamily="18" charset="0"/>
                <a:cs typeface="Arial" panose="020B0604020202020204" pitchFamily="34" charset="0"/>
              </a:rPr>
              <a:t>pitää ilta vain tytöille, jossa tehtäisiin kaikkea kivaa joista nuoret tytöt saattaisi olla kiinnostuneita</a:t>
            </a:r>
            <a:r>
              <a:rPr lang="fi-FI" sz="1200" dirty="0">
                <a:effectLst/>
                <a:ea typeface="Times New Roman" panose="02020603050405020304" pitchFamily="18" charset="0"/>
                <a:cs typeface="Arial" panose="020B0604020202020204" pitchFamily="34" charset="0"/>
              </a:rPr>
              <a:t>. … </a:t>
            </a:r>
            <a:r>
              <a:rPr lang="fi-FI" sz="1200" dirty="0">
                <a:effectLst/>
                <a:ea typeface="Calibri" panose="020F0502020204030204" pitchFamily="34" charset="0"/>
                <a:cs typeface="Arial" panose="020B0604020202020204" pitchFamily="34" charset="0"/>
              </a:rPr>
              <a:t> Ilta meni eritäin hyvin, tytöt olivat tyytyväisiä.</a:t>
            </a:r>
            <a:r>
              <a:rPr lang="fi-FI" sz="1200" dirty="0">
                <a:effectLst/>
                <a:ea typeface="Times New Roman" panose="02020603050405020304" pitchFamily="18" charset="0"/>
                <a:cs typeface="Arial" panose="020B0604020202020204" pitchFamily="34" charset="0"/>
              </a:rPr>
              <a:t> (</a:t>
            </a:r>
            <a:r>
              <a:rPr lang="fi-FI" sz="1200" dirty="0" err="1">
                <a:effectLst/>
                <a:ea typeface="Times New Roman" panose="02020603050405020304" pitchFamily="18" charset="0"/>
                <a:cs typeface="Arial" panose="020B0604020202020204" pitchFamily="34" charset="0"/>
              </a:rPr>
              <a:t>Aunelan</a:t>
            </a:r>
            <a:r>
              <a:rPr lang="fi-FI" sz="1200" dirty="0">
                <a:effectLst/>
                <a:ea typeface="Times New Roman" panose="02020603050405020304" pitchFamily="18" charset="0"/>
                <a:cs typeface="Arial" panose="020B0604020202020204" pitchFamily="34" charset="0"/>
              </a:rPr>
              <a:t> kirjasto- ja nuorisotila)</a:t>
            </a:r>
          </a:p>
          <a:p>
            <a:pPr marL="171450" indent="-171450">
              <a:lnSpc>
                <a:spcPct val="100000"/>
              </a:lnSpc>
              <a:buFont typeface="Arial" panose="020B0604020202020204" pitchFamily="34" charset="0"/>
              <a:buChar char="•"/>
            </a:pPr>
            <a:r>
              <a:rPr lang="fi-FI" sz="1200" dirty="0">
                <a:effectLst/>
                <a:ea typeface="Calibri" panose="020F0502020204030204" pitchFamily="34" charset="0"/>
                <a:cs typeface="Arial" panose="020B0604020202020204" pitchFamily="34" charset="0"/>
              </a:rPr>
              <a:t>Nuoria saapui tilaan heti avaamisen jälkeen. </a:t>
            </a:r>
            <a:r>
              <a:rPr lang="fi-FI" sz="1200" b="1" dirty="0">
                <a:effectLst/>
                <a:ea typeface="Calibri" panose="020F0502020204030204" pitchFamily="34" charset="0"/>
                <a:cs typeface="Arial" panose="020B0604020202020204" pitchFamily="34" charset="0"/>
              </a:rPr>
              <a:t>Nuoret aloittivat kokkihommat saman tien</a:t>
            </a:r>
            <a:r>
              <a:rPr lang="fi-FI" sz="1200" dirty="0">
                <a:effectLst/>
                <a:ea typeface="Calibri" panose="020F0502020204030204" pitchFamily="34" charset="0"/>
                <a:cs typeface="Arial" panose="020B0604020202020204" pitchFamily="34" charset="0"/>
              </a:rPr>
              <a:t>. Jokainen kokkaili oman osaamisen mukaan. Kokkikerhossa syntyi herkullisia hampurilaisia. Nuoret halusivat järjestää lisäksi vielä </a:t>
            </a:r>
            <a:r>
              <a:rPr lang="fi-FI" sz="1200" b="1" dirty="0">
                <a:effectLst/>
                <a:ea typeface="Calibri" panose="020F0502020204030204" pitchFamily="34" charset="0"/>
                <a:cs typeface="Arial" panose="020B0604020202020204" pitchFamily="34" charset="0"/>
              </a:rPr>
              <a:t>FIFA-turnauksen. Nuoret toteuttivat turnauksen itse</a:t>
            </a:r>
            <a:r>
              <a:rPr lang="fi-FI" sz="1200" dirty="0">
                <a:effectLst/>
                <a:ea typeface="Calibri" panose="020F0502020204030204" pitchFamily="34" charset="0"/>
                <a:cs typeface="Arial" panose="020B0604020202020204" pitchFamily="34" charset="0"/>
              </a:rPr>
              <a:t>. Keskusteltiin nuorten kanssa kesän toiminnasta ja </a:t>
            </a:r>
            <a:r>
              <a:rPr lang="fi-FI" sz="1200" b="1" dirty="0">
                <a:effectLst/>
                <a:ea typeface="Calibri" panose="020F0502020204030204" pitchFamily="34" charset="0"/>
                <a:cs typeface="Arial" panose="020B0604020202020204" pitchFamily="34" charset="0"/>
              </a:rPr>
              <a:t>Itse Tehty -rahasta</a:t>
            </a:r>
            <a:r>
              <a:rPr lang="fi-FI" sz="1200" dirty="0">
                <a:effectLst/>
                <a:ea typeface="Calibri" panose="020F0502020204030204" pitchFamily="34" charset="0"/>
                <a:cs typeface="Arial" panose="020B0604020202020204" pitchFamily="34" charset="0"/>
              </a:rPr>
              <a:t>. Nuorilla oli tänään todella hauskaa ja he kertoivat, että Ilpoisten </a:t>
            </a:r>
            <a:r>
              <a:rPr lang="fi-FI" sz="1200" dirty="0" err="1">
                <a:effectLst/>
                <a:ea typeface="Calibri" panose="020F0502020204030204" pitchFamily="34" charset="0"/>
                <a:cs typeface="Arial" panose="020B0604020202020204" pitchFamily="34" charset="0"/>
              </a:rPr>
              <a:t>nuokkari</a:t>
            </a:r>
            <a:r>
              <a:rPr lang="fi-FI" sz="1200" dirty="0">
                <a:effectLst/>
                <a:ea typeface="Calibri" panose="020F0502020204030204" pitchFamily="34" charset="0"/>
                <a:cs typeface="Arial" panose="020B0604020202020204" pitchFamily="34" charset="0"/>
              </a:rPr>
              <a:t> on heille paras </a:t>
            </a:r>
            <a:r>
              <a:rPr lang="fi-FI" sz="1200" dirty="0" err="1">
                <a:effectLst/>
                <a:ea typeface="Calibri" panose="020F0502020204030204" pitchFamily="34" charset="0"/>
                <a:cs typeface="Arial" panose="020B0604020202020204" pitchFamily="34" charset="0"/>
              </a:rPr>
              <a:t>nuokkari</a:t>
            </a:r>
            <a:r>
              <a:rPr lang="fi-FI" sz="1200" dirty="0">
                <a:effectLst/>
                <a:ea typeface="Calibri" panose="020F0502020204030204" pitchFamily="34" charset="0"/>
                <a:cs typeface="Arial" panose="020B0604020202020204" pitchFamily="34" charset="0"/>
              </a:rPr>
              <a:t>. </a:t>
            </a:r>
            <a:r>
              <a:rPr lang="fi-FI" sz="1200" b="1" dirty="0">
                <a:effectLst/>
                <a:ea typeface="Calibri" panose="020F0502020204030204" pitchFamily="34" charset="0"/>
                <a:cs typeface="Arial" panose="020B0604020202020204" pitchFamily="34" charset="0"/>
              </a:rPr>
              <a:t>Nuoret olivat iloisia, että asukasbudjetissa oltiin menestytty</a:t>
            </a:r>
            <a:r>
              <a:rPr lang="fi-FI" sz="1200" dirty="0">
                <a:effectLst/>
                <a:ea typeface="Calibri" panose="020F0502020204030204" pitchFamily="34" charset="0"/>
                <a:cs typeface="Arial" panose="020B0604020202020204" pitchFamily="34" charset="0"/>
              </a:rPr>
              <a:t>. (Ilpoisten nuorisotila)</a:t>
            </a:r>
          </a:p>
          <a:p>
            <a:pPr marL="171450" indent="-171450">
              <a:lnSpc>
                <a:spcPct val="100000"/>
              </a:lnSpc>
              <a:buFont typeface="Arial" panose="020B0604020202020204" pitchFamily="34" charset="0"/>
              <a:buChar char="•"/>
            </a:pPr>
            <a:r>
              <a:rPr lang="fi-FI" sz="1200" b="1" dirty="0">
                <a:effectLst/>
                <a:ea typeface="Calibri" panose="020F0502020204030204" pitchFamily="34" charset="0"/>
                <a:cs typeface="Arial" panose="020B0604020202020204" pitchFamily="34" charset="0"/>
              </a:rPr>
              <a:t>Pelillisyys toimii lasten ja nuorten kanssa sekä helpompi saada kontaktia ja tutustua toisiimme. Osalle nuorista on tärkeää saada vain olla ja rentoutua ja toisille on tärkeää päästä kertomaan päivästään. </a:t>
            </a:r>
            <a:r>
              <a:rPr lang="fi-FI" sz="1200" dirty="0">
                <a:effectLst/>
                <a:ea typeface="Calibri" panose="020F0502020204030204" pitchFamily="34" charset="0"/>
                <a:cs typeface="Arial" panose="020B0604020202020204" pitchFamily="34" charset="0"/>
              </a:rPr>
              <a:t>Yhdessä seiskojen kanssa katsottiin hetken myös Barbie piirrettyjä, jonka kautta päästiin keskustelemaan erilaisista mielipiteistä ja asioista mistä tykkää tai pitää vaikka hauskana. …Lapsille markkinointiin peliklubia, ja heistä osa tulikin peliklubiin, mutta muutamilla oli harrastuksia niin eivät päässeet. (Ypsilonin monitoimitila -koulussa tehtävä nuorisotyö)</a:t>
            </a:r>
          </a:p>
          <a:p>
            <a:pPr marL="171450" indent="-171450">
              <a:lnSpc>
                <a:spcPct val="100000"/>
              </a:lnSpc>
            </a:pPr>
            <a:r>
              <a:rPr lang="fi-FI" sz="1200" b="1" dirty="0">
                <a:effectLst/>
                <a:ea typeface="Times New Roman" panose="02020603050405020304" pitchFamily="18" charset="0"/>
                <a:cs typeface="Arial" panose="020B0604020202020204" pitchFamily="34" charset="0"/>
              </a:rPr>
              <a:t>Kynsien lakkaukseen </a:t>
            </a:r>
            <a:r>
              <a:rPr lang="fi-FI" sz="1200" dirty="0">
                <a:effectLst/>
                <a:ea typeface="Times New Roman" panose="02020603050405020304" pitchFamily="18" charset="0"/>
                <a:cs typeface="Arial" panose="020B0604020202020204" pitchFamily="34" charset="0"/>
              </a:rPr>
              <a:t>(perjantain toimintakerta) osallistui mukavasti nuoria. Osallistujat olivat sekä tyttöjä että poikia. (Hansan nuorisotila)</a:t>
            </a:r>
          </a:p>
          <a:p>
            <a:pPr marL="171450" indent="-171450">
              <a:lnSpc>
                <a:spcPct val="100000"/>
              </a:lnSpc>
            </a:pPr>
            <a:r>
              <a:rPr lang="fi-FI" sz="1200" dirty="0">
                <a:effectLst/>
                <a:ea typeface="Calibri" panose="020F0502020204030204" pitchFamily="34" charset="0"/>
                <a:cs typeface="Arial" panose="020B0604020202020204" pitchFamily="34" charset="0"/>
              </a:rPr>
              <a:t>Tyttöjen </a:t>
            </a:r>
            <a:r>
              <a:rPr lang="fi-FI" sz="1200" b="1" dirty="0">
                <a:effectLst/>
                <a:ea typeface="Calibri" panose="020F0502020204030204" pitchFamily="34" charset="0"/>
                <a:cs typeface="Arial" panose="020B0604020202020204" pitchFamily="34" charset="0"/>
              </a:rPr>
              <a:t>kanssa askarreltiin </a:t>
            </a:r>
            <a:r>
              <a:rPr lang="fi-FI" sz="1200" b="1" dirty="0" err="1">
                <a:effectLst/>
                <a:ea typeface="Calibri" panose="020F0502020204030204" pitchFamily="34" charset="0"/>
                <a:cs typeface="Arial" panose="020B0604020202020204" pitchFamily="34" charset="0"/>
              </a:rPr>
              <a:t>moodboardeja</a:t>
            </a:r>
            <a:r>
              <a:rPr lang="fi-FI" sz="1200" b="1" dirty="0">
                <a:effectLst/>
                <a:ea typeface="Calibri" panose="020F0502020204030204" pitchFamily="34" charset="0"/>
                <a:cs typeface="Arial" panose="020B0604020202020204" pitchFamily="34" charset="0"/>
              </a:rPr>
              <a:t> ja myöhemmin ohjaajat leikkivät heidän kanssaan piilosta nuorten toiveesta</a:t>
            </a:r>
            <a:r>
              <a:rPr lang="fi-FI" sz="1200" dirty="0">
                <a:effectLst/>
                <a:ea typeface="Calibri" panose="020F0502020204030204" pitchFamily="34" charset="0"/>
                <a:cs typeface="Arial" panose="020B0604020202020204" pitchFamily="34" charset="0"/>
              </a:rPr>
              <a:t>. Nuoret tykkäsivät leikkiä ohjaajien kanssa ja innostuivat siitä, että saivat etsiä ohjaajille eri piiloja.  Ohjaajat auttoivat myös nuoria piiloutumaan. Nukin tiloista löydettiin monta uutta hyvää piiloa. (Halisten nuorisotila </a:t>
            </a:r>
            <a:r>
              <a:rPr lang="fi-FI" sz="1200" dirty="0" err="1">
                <a:effectLst/>
                <a:ea typeface="Calibri" panose="020F0502020204030204" pitchFamily="34" charset="0"/>
                <a:cs typeface="Arial" panose="020B0604020202020204" pitchFamily="34" charset="0"/>
              </a:rPr>
              <a:t>Huudi</a:t>
            </a:r>
            <a:r>
              <a:rPr lang="fi-FI" sz="1200" dirty="0">
                <a:effectLst/>
                <a:ea typeface="Calibri" panose="020F0502020204030204" pitchFamily="34" charset="0"/>
                <a:cs typeface="Arial" panose="020B0604020202020204" pitchFamily="34" charset="0"/>
              </a:rPr>
              <a:t>)</a:t>
            </a:r>
          </a:p>
          <a:p>
            <a:pPr marL="171450" indent="-171450">
              <a:lnSpc>
                <a:spcPct val="100000"/>
              </a:lnSpc>
            </a:pPr>
            <a:r>
              <a:rPr lang="fi-FI" sz="1200" b="1" dirty="0">
                <a:effectLst/>
                <a:ea typeface="Calibri" panose="020F0502020204030204" pitchFamily="34" charset="0"/>
                <a:cs typeface="Arial" panose="020B0604020202020204" pitchFamily="34" charset="0"/>
              </a:rPr>
              <a:t>Nuorisotalon retki Super Parkiin</a:t>
            </a:r>
            <a:r>
              <a:rPr lang="fi-FI" sz="1200" dirty="0">
                <a:effectLst/>
                <a:ea typeface="Calibri" panose="020F0502020204030204" pitchFamily="34" charset="0"/>
                <a:cs typeface="Arial" panose="020B0604020202020204" pitchFamily="34" charset="0"/>
              </a:rPr>
              <a:t>. Keräsimme nuoret yhteen kokoon ja lähdimme Varissuon päätepysäkille, josta matkustimme bussilla </a:t>
            </a:r>
            <a:r>
              <a:rPr lang="fi-FI" sz="1200" dirty="0" err="1">
                <a:effectLst/>
                <a:ea typeface="Calibri" panose="020F0502020204030204" pitchFamily="34" charset="0"/>
                <a:cs typeface="Arial" panose="020B0604020202020204" pitchFamily="34" charset="0"/>
              </a:rPr>
              <a:t>Tyksiin</a:t>
            </a:r>
            <a:r>
              <a:rPr lang="fi-FI" sz="1200" dirty="0">
                <a:effectLst/>
                <a:ea typeface="Calibri" panose="020F0502020204030204" pitchFamily="34" charset="0"/>
                <a:cs typeface="Arial" panose="020B0604020202020204" pitchFamily="34" charset="0"/>
              </a:rPr>
              <a:t> asti, josta kävelimme parijonossa Super Parkiin. … Päivä oli kaikin puolin muutamaa ongelmatilannetta lukuun ottamatta mukava ja nuoret selkeästi nauttivat retkestä. (Varissuon nuorisotila)</a:t>
            </a:r>
          </a:p>
          <a:p>
            <a:pPr marL="171450" indent="-171450">
              <a:lnSpc>
                <a:spcPct val="107000"/>
              </a:lnSpc>
              <a:spcAft>
                <a:spcPts val="800"/>
              </a:spcAft>
            </a:pPr>
            <a:endParaRPr lang="fi-FI" sz="1200" dirty="0">
              <a:effectLst/>
              <a:ea typeface="Calibri" panose="020F0502020204030204" pitchFamily="34" charset="0"/>
              <a:cs typeface="Arial" panose="020B0604020202020204" pitchFamily="34" charset="0"/>
            </a:endParaRPr>
          </a:p>
          <a:p>
            <a:pPr marL="171450" indent="-171450">
              <a:lnSpc>
                <a:spcPct val="107000"/>
              </a:lnSpc>
              <a:spcAft>
                <a:spcPts val="800"/>
              </a:spcAft>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200" dirty="0">
              <a:effectLst/>
              <a:ea typeface="Calibri" panose="020F0502020204030204" pitchFamily="34" charset="0"/>
              <a:cs typeface="Arial" panose="020B0604020202020204" pitchFamily="34" charset="0"/>
            </a:endParaRPr>
          </a:p>
          <a:p>
            <a:pPr>
              <a:lnSpc>
                <a:spcPct val="107000"/>
              </a:lnSpc>
              <a:spcAft>
                <a:spcPts val="800"/>
              </a:spcAft>
            </a:pPr>
            <a:endParaRPr lang="fi-FI" sz="1200" dirty="0">
              <a:solidFill>
                <a:srgbClr val="6A6C6F"/>
              </a:solidFill>
              <a:effectLst/>
              <a:ea typeface="Calibri" panose="020F0502020204030204" pitchFamily="34" charset="0"/>
              <a:cs typeface="Arial" panose="020B0604020202020204" pitchFamily="34" charset="0"/>
            </a:endParaRPr>
          </a:p>
          <a:p>
            <a:pPr>
              <a:lnSpc>
                <a:spcPct val="107000"/>
              </a:lnSpc>
              <a:spcAft>
                <a:spcPts val="800"/>
              </a:spcAft>
            </a:pPr>
            <a:endParaRPr lang="fi-FI" sz="1200" dirty="0">
              <a:effectLst/>
              <a:ea typeface="Calibri" panose="020F0502020204030204" pitchFamily="34" charset="0"/>
              <a:cs typeface="Arial" panose="020B0604020202020204" pitchFamily="34" charset="0"/>
            </a:endParaRPr>
          </a:p>
          <a:p>
            <a:pPr>
              <a:lnSpc>
                <a:spcPct val="107000"/>
              </a:lnSpc>
              <a:spcBef>
                <a:spcPts val="0"/>
              </a:spcBef>
              <a:spcAft>
                <a:spcPts val="600"/>
              </a:spcAft>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0"/>
              </a:spcBef>
              <a:spcAft>
                <a:spcPts val="600"/>
              </a:spcAft>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0"/>
              </a:spcBef>
              <a:spcAft>
                <a:spcPts val="600"/>
              </a:spcAft>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0"/>
              </a:spcBef>
              <a:spcAft>
                <a:spcPts val="600"/>
              </a:spcAft>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4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0000"/>
              </a:lnSpc>
              <a:spcBef>
                <a:spcPts val="0"/>
              </a:spcBef>
            </a:pPr>
            <a:endParaRPr lang="fi-FI" sz="1100" b="0" i="0" dirty="0">
              <a:effectLst/>
            </a:endParaRPr>
          </a:p>
          <a:p>
            <a:pPr>
              <a:lnSpc>
                <a:spcPct val="100000"/>
              </a:lnSpc>
              <a:spcBef>
                <a:spcPts val="0"/>
              </a:spcBef>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05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0000"/>
              </a:lnSpc>
              <a:spcBef>
                <a:spcPts val="0"/>
              </a:spcBef>
            </a:pPr>
            <a:endParaRPr lang="fi-FI" sz="1100" dirty="0">
              <a:effectLst/>
              <a:ea typeface="Calibri" panose="020F0502020204030204" pitchFamily="34" charset="0"/>
              <a:cs typeface="Arial" panose="020B0604020202020204" pitchFamily="34" charset="0"/>
            </a:endParaRPr>
          </a:p>
          <a:p>
            <a:pPr>
              <a:lnSpc>
                <a:spcPct val="100000"/>
              </a:lnSpc>
              <a:spcBef>
                <a:spcPts val="0"/>
              </a:spcBef>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endParaRPr lang="fi-FI" sz="1100" dirty="0">
              <a:latin typeface="+mj-lt"/>
            </a:endParaRPr>
          </a:p>
          <a:p>
            <a:endParaRPr lang="fi-FI" sz="1100" dirty="0"/>
          </a:p>
        </p:txBody>
      </p:sp>
      <p:sp>
        <p:nvSpPr>
          <p:cNvPr id="9" name="Suorakulmio: Pyöristetyt kulmat 8">
            <a:extLst>
              <a:ext uri="{FF2B5EF4-FFF2-40B4-BE49-F238E27FC236}">
                <a16:creationId xmlns:a16="http://schemas.microsoft.com/office/drawing/2014/main" id="{DE326D3B-A440-4813-9F97-3637CFA7B1C1}"/>
              </a:ext>
            </a:extLst>
          </p:cNvPr>
          <p:cNvSpPr/>
          <p:nvPr/>
        </p:nvSpPr>
        <p:spPr>
          <a:xfrm>
            <a:off x="9674495" y="164450"/>
            <a:ext cx="2933700" cy="48338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10" name="Tekstiruutu 9">
            <a:extLst>
              <a:ext uri="{FF2B5EF4-FFF2-40B4-BE49-F238E27FC236}">
                <a16:creationId xmlns:a16="http://schemas.microsoft.com/office/drawing/2014/main" id="{A48574DD-7B05-470F-9431-A616B591F651}"/>
              </a:ext>
            </a:extLst>
          </p:cNvPr>
          <p:cNvSpPr txBox="1"/>
          <p:nvPr/>
        </p:nvSpPr>
        <p:spPr>
          <a:xfrm>
            <a:off x="10163740" y="280151"/>
            <a:ext cx="2514600" cy="276999"/>
          </a:xfrm>
          <a:prstGeom prst="rect">
            <a:avLst/>
          </a:prstGeom>
          <a:noFill/>
        </p:spPr>
        <p:txBody>
          <a:bodyPr wrap="square" rtlCol="0">
            <a:spAutoFit/>
          </a:bodyPr>
          <a:lstStyle/>
          <a:p>
            <a:r>
              <a:rPr lang="fi-FI" sz="1200">
                <a:solidFill>
                  <a:schemeClr val="bg1"/>
                </a:solidFill>
              </a:rPr>
              <a:t>Alueellinen nuorisotyö</a:t>
            </a:r>
          </a:p>
        </p:txBody>
      </p:sp>
      <p:pic>
        <p:nvPicPr>
          <p:cNvPr id="13" name="Kuva 12" descr="Huopakynä">
            <a:extLst>
              <a:ext uri="{FF2B5EF4-FFF2-40B4-BE49-F238E27FC236}">
                <a16:creationId xmlns:a16="http://schemas.microsoft.com/office/drawing/2014/main" id="{91F7B2CB-62E1-4723-96D0-72690F514B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33021" y="179459"/>
            <a:ext cx="441307" cy="441307"/>
          </a:xfrm>
          <a:prstGeom prst="rect">
            <a:avLst/>
          </a:prstGeom>
        </p:spPr>
      </p:pic>
    </p:spTree>
    <p:extLst>
      <p:ext uri="{BB962C8B-B14F-4D97-AF65-F5344CB8AC3E}">
        <p14:creationId xmlns:p14="http://schemas.microsoft.com/office/powerpoint/2010/main" val="2532206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153497" y="-28642"/>
            <a:ext cx="10703031" cy="971034"/>
          </a:xfrm>
        </p:spPr>
        <p:txBody>
          <a:bodyPr/>
          <a:lstStyle/>
          <a:p>
            <a:r>
              <a:rPr lang="fi-FI"/>
              <a:t>Työntekijöiden havaintoja arjesta </a:t>
            </a:r>
          </a:p>
        </p:txBody>
      </p:sp>
      <p:sp>
        <p:nvSpPr>
          <p:cNvPr id="5" name="Sisällön paikkamerkki 4">
            <a:extLst>
              <a:ext uri="{FF2B5EF4-FFF2-40B4-BE49-F238E27FC236}">
                <a16:creationId xmlns:a16="http://schemas.microsoft.com/office/drawing/2014/main" id="{BDB3C68E-A611-4DC1-B33C-5CA099FF7B56}"/>
              </a:ext>
            </a:extLst>
          </p:cNvPr>
          <p:cNvSpPr>
            <a:spLocks noGrp="1"/>
          </p:cNvSpPr>
          <p:nvPr>
            <p:ph sz="half" idx="1"/>
          </p:nvPr>
        </p:nvSpPr>
        <p:spPr>
          <a:xfrm>
            <a:off x="0" y="755781"/>
            <a:ext cx="11977396" cy="5743444"/>
          </a:xfrm>
        </p:spPr>
        <p:txBody>
          <a:bodyPr>
            <a:noAutofit/>
          </a:bodyPr>
          <a:lstStyle/>
          <a:p>
            <a:pPr>
              <a:lnSpc>
                <a:spcPct val="107000"/>
              </a:lnSpc>
              <a:spcAft>
                <a:spcPts val="800"/>
              </a:spcAft>
            </a:pPr>
            <a:endParaRPr lang="fi-FI"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0"/>
              </a:spcBef>
            </a:pPr>
            <a:endParaRPr lang="fi-FI" sz="1100">
              <a:effectLst/>
              <a:ea typeface="Calibri" panose="020F0502020204030204" pitchFamily="34" charset="0"/>
              <a:cs typeface="Arial" panose="020B0604020202020204" pitchFamily="34" charset="0"/>
            </a:endParaRPr>
          </a:p>
          <a:p>
            <a:pPr>
              <a:lnSpc>
                <a:spcPct val="107000"/>
              </a:lnSpc>
              <a:spcBef>
                <a:spcPts val="0"/>
              </a:spcBef>
            </a:pPr>
            <a:endParaRPr lang="fi-FI" sz="1100">
              <a:effectLst/>
              <a:ea typeface="Calibri" panose="020F0502020204030204" pitchFamily="34" charset="0"/>
              <a:cs typeface="Arial" panose="020B0604020202020204" pitchFamily="34" charset="0"/>
            </a:endParaRPr>
          </a:p>
          <a:p>
            <a:pPr>
              <a:lnSpc>
                <a:spcPct val="107000"/>
              </a:lnSpc>
              <a:spcAft>
                <a:spcPts val="800"/>
              </a:spcAft>
            </a:pPr>
            <a:endParaRPr lang="fi-FI"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a:effectLst/>
              <a:ea typeface="Calibri" panose="020F0502020204030204" pitchFamily="34" charset="0"/>
              <a:cs typeface="Arial" panose="020B0604020202020204" pitchFamily="34" charset="0"/>
            </a:endParaRPr>
          </a:p>
          <a:p>
            <a:pPr>
              <a:lnSpc>
                <a:spcPct val="107000"/>
              </a:lnSpc>
              <a:spcAft>
                <a:spcPts val="800"/>
              </a:spcAft>
            </a:pPr>
            <a:endParaRPr lang="fi-FI" sz="1100">
              <a:effectLst/>
              <a:ea typeface="Calibri" panose="020F0502020204030204" pitchFamily="34" charset="0"/>
              <a:cs typeface="Arial" panose="020B0604020202020204" pitchFamily="34" charset="0"/>
            </a:endParaRPr>
          </a:p>
          <a:p>
            <a:pPr>
              <a:lnSpc>
                <a:spcPct val="107000"/>
              </a:lnSpc>
              <a:spcAft>
                <a:spcPts val="800"/>
              </a:spcAft>
            </a:pPr>
            <a:endParaRPr lang="fi-FI" sz="1100">
              <a:effectLst/>
              <a:ea typeface="Calibri" panose="020F0502020204030204" pitchFamily="34" charset="0"/>
              <a:cs typeface="Arial" panose="020B0604020202020204" pitchFamily="34" charset="0"/>
            </a:endParaRPr>
          </a:p>
          <a:p>
            <a:pPr>
              <a:lnSpc>
                <a:spcPct val="107000"/>
              </a:lnSpc>
              <a:spcAft>
                <a:spcPts val="800"/>
              </a:spcAft>
            </a:pPr>
            <a:endParaRPr lang="fi-FI" sz="1050">
              <a:effectLst/>
              <a:ea typeface="Calibri" panose="020F0502020204030204" pitchFamily="34" charset="0"/>
              <a:cs typeface="Arial" panose="020B0604020202020204" pitchFamily="34" charset="0"/>
            </a:endParaRPr>
          </a:p>
          <a:p>
            <a:pPr>
              <a:lnSpc>
                <a:spcPct val="107000"/>
              </a:lnSpc>
              <a:spcAft>
                <a:spcPts val="800"/>
              </a:spcAft>
            </a:pPr>
            <a:endParaRPr lang="fi-FI" sz="1100">
              <a:effectLst/>
              <a:ea typeface="Calibri" panose="020F0502020204030204" pitchFamily="34" charset="0"/>
              <a:cs typeface="Arial" panose="020B0604020202020204" pitchFamily="34" charset="0"/>
            </a:endParaRPr>
          </a:p>
          <a:p>
            <a:pPr>
              <a:lnSpc>
                <a:spcPct val="100000"/>
              </a:lnSpc>
              <a:spcBef>
                <a:spcPts val="0"/>
              </a:spcBef>
            </a:pPr>
            <a:endParaRPr lang="fi-FI" sz="1100">
              <a:effectLst/>
              <a:ea typeface="Calibri" panose="020F0502020204030204" pitchFamily="34" charset="0"/>
              <a:cs typeface="Arial" panose="020B0604020202020204" pitchFamily="34" charset="0"/>
            </a:endParaRPr>
          </a:p>
          <a:p>
            <a:pPr>
              <a:lnSpc>
                <a:spcPct val="100000"/>
              </a:lnSpc>
              <a:spcBef>
                <a:spcPts val="0"/>
              </a:spcBef>
            </a:pPr>
            <a:endParaRPr lang="fi-FI" sz="1100">
              <a:effectLst/>
              <a:ea typeface="Calibri" panose="020F0502020204030204" pitchFamily="34" charset="0"/>
              <a:cs typeface="Arial" panose="020B0604020202020204" pitchFamily="34" charset="0"/>
            </a:endParaRPr>
          </a:p>
          <a:p>
            <a:pPr>
              <a:lnSpc>
                <a:spcPct val="107000"/>
              </a:lnSpc>
              <a:spcAft>
                <a:spcPts val="800"/>
              </a:spcAft>
            </a:pPr>
            <a:endParaRPr lang="fi-FI" sz="1100">
              <a:effectLst/>
              <a:ea typeface="Calibri" panose="020F0502020204030204" pitchFamily="34" charset="0"/>
              <a:cs typeface="Arial" panose="020B0604020202020204" pitchFamily="34" charset="0"/>
            </a:endParaRPr>
          </a:p>
          <a:p>
            <a:pPr>
              <a:lnSpc>
                <a:spcPct val="107000"/>
              </a:lnSpc>
              <a:spcAft>
                <a:spcPts val="800"/>
              </a:spcAft>
            </a:pPr>
            <a:endParaRPr lang="fi-FI" sz="1100">
              <a:effectLst/>
              <a:ea typeface="Calibri" panose="020F0502020204030204" pitchFamily="34" charset="0"/>
              <a:cs typeface="Arial" panose="020B0604020202020204" pitchFamily="34" charset="0"/>
            </a:endParaRPr>
          </a:p>
          <a:p>
            <a:pPr>
              <a:lnSpc>
                <a:spcPct val="107000"/>
              </a:lnSpc>
              <a:spcAft>
                <a:spcPts val="800"/>
              </a:spcAft>
            </a:pPr>
            <a:endParaRPr lang="fi-FI" sz="1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a:effectLst/>
              <a:latin typeface="Calibri" panose="020F0502020204030204" pitchFamily="34" charset="0"/>
              <a:ea typeface="Calibri" panose="020F0502020204030204" pitchFamily="34" charset="0"/>
              <a:cs typeface="Arial" panose="020B0604020202020204" pitchFamily="34" charset="0"/>
            </a:endParaRPr>
          </a:p>
          <a:p>
            <a:endParaRPr lang="fi-FI" sz="1100">
              <a:latin typeface="+mj-lt"/>
            </a:endParaRPr>
          </a:p>
          <a:p>
            <a:endParaRPr lang="fi-FI" sz="1100"/>
          </a:p>
        </p:txBody>
      </p:sp>
      <p:sp>
        <p:nvSpPr>
          <p:cNvPr id="9" name="Suorakulmio: Pyöristetyt kulmat 8">
            <a:extLst>
              <a:ext uri="{FF2B5EF4-FFF2-40B4-BE49-F238E27FC236}">
                <a16:creationId xmlns:a16="http://schemas.microsoft.com/office/drawing/2014/main" id="{DE326D3B-A440-4813-9F97-3637CFA7B1C1}"/>
              </a:ext>
            </a:extLst>
          </p:cNvPr>
          <p:cNvSpPr/>
          <p:nvPr/>
        </p:nvSpPr>
        <p:spPr>
          <a:xfrm>
            <a:off x="9674495" y="250032"/>
            <a:ext cx="2933700" cy="48338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10" name="Tekstiruutu 9">
            <a:extLst>
              <a:ext uri="{FF2B5EF4-FFF2-40B4-BE49-F238E27FC236}">
                <a16:creationId xmlns:a16="http://schemas.microsoft.com/office/drawing/2014/main" id="{A48574DD-7B05-470F-9431-A616B591F651}"/>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Alueellinen nuorisotyö</a:t>
            </a:r>
          </a:p>
        </p:txBody>
      </p:sp>
      <p:pic>
        <p:nvPicPr>
          <p:cNvPr id="13" name="Kuva 12" descr="Huopakynä">
            <a:extLst>
              <a:ext uri="{FF2B5EF4-FFF2-40B4-BE49-F238E27FC236}">
                <a16:creationId xmlns:a16="http://schemas.microsoft.com/office/drawing/2014/main" id="{91F7B2CB-62E1-4723-96D0-72690F514B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4640" y="255632"/>
            <a:ext cx="441307" cy="441307"/>
          </a:xfrm>
          <a:prstGeom prst="rect">
            <a:avLst/>
          </a:prstGeom>
        </p:spPr>
      </p:pic>
      <p:sp>
        <p:nvSpPr>
          <p:cNvPr id="2" name="Tekstiruutu 1">
            <a:extLst>
              <a:ext uri="{FF2B5EF4-FFF2-40B4-BE49-F238E27FC236}">
                <a16:creationId xmlns:a16="http://schemas.microsoft.com/office/drawing/2014/main" id="{2DF69CE8-DF0A-4A65-BCAB-B86E1F5108A8}"/>
              </a:ext>
            </a:extLst>
          </p:cNvPr>
          <p:cNvSpPr txBox="1"/>
          <p:nvPr/>
        </p:nvSpPr>
        <p:spPr>
          <a:xfrm>
            <a:off x="214604" y="836558"/>
            <a:ext cx="11762792" cy="11498212"/>
          </a:xfrm>
          <a:prstGeom prst="rect">
            <a:avLst/>
          </a:prstGeom>
          <a:noFill/>
        </p:spPr>
        <p:txBody>
          <a:bodyPr wrap="square" rtlCol="0">
            <a:spAutoFit/>
          </a:bodyPr>
          <a:lstStyle/>
          <a:p>
            <a:pPr>
              <a:lnSpc>
                <a:spcPct val="107000"/>
              </a:lnSpc>
              <a:spcAft>
                <a:spcPts val="800"/>
              </a:spcAft>
            </a:pPr>
            <a:r>
              <a:rPr lang="fi-FI" dirty="0">
                <a:effectLst/>
                <a:ea typeface="Times New Roman" panose="02020603050405020304" pitchFamily="18" charset="0"/>
                <a:cs typeface="Arial" panose="020B0604020202020204" pitchFamily="34" charset="0"/>
              </a:rPr>
              <a:t>Kevät näkyy tiloilla, koulunpäätös ja kesäloma puhuttavat</a:t>
            </a:r>
          </a:p>
          <a:p>
            <a:pPr marL="171450" indent="-171450">
              <a:lnSpc>
                <a:spcPct val="107000"/>
              </a:lnSpc>
              <a:spcAft>
                <a:spcPts val="800"/>
              </a:spcAft>
              <a:buFont typeface="Arial" panose="020B0604020202020204" pitchFamily="34" charset="0"/>
              <a:buChar char="•"/>
            </a:pPr>
            <a:r>
              <a:rPr lang="fi-FI" sz="1200" b="1" dirty="0">
                <a:effectLst/>
                <a:ea typeface="Times New Roman" panose="02020603050405020304" pitchFamily="18" charset="0"/>
                <a:cs typeface="Arial" panose="020B0604020202020204" pitchFamily="34" charset="0"/>
              </a:rPr>
              <a:t>Puhuttiin paljon kesälomasuunnitelmista ja nuorilla oli kevättä rinnassa</a:t>
            </a:r>
            <a:r>
              <a:rPr lang="fi-FI" sz="1200" dirty="0">
                <a:effectLst/>
                <a:ea typeface="Times New Roman" panose="02020603050405020304" pitchFamily="18" charset="0"/>
                <a:cs typeface="Arial" panose="020B0604020202020204" pitchFamily="34" charset="0"/>
              </a:rPr>
              <a:t>. Saimme muotinäytöksen, johon nuoret olivat luoneet jätesäkeistä muotia ja asusteita omien vaatteiden päälle. (Paattisten nuorisotila)</a:t>
            </a:r>
          </a:p>
          <a:p>
            <a:pPr marL="171450" indent="-171450">
              <a:lnSpc>
                <a:spcPct val="107000"/>
              </a:lnSpc>
              <a:spcAft>
                <a:spcPts val="800"/>
              </a:spcAft>
              <a:buFont typeface="Arial" panose="020B0604020202020204" pitchFamily="34" charset="0"/>
              <a:buChar char="•"/>
            </a:pPr>
            <a:r>
              <a:rPr lang="fi-FI" sz="1200" dirty="0">
                <a:effectLst/>
                <a:ea typeface="Times New Roman" panose="02020603050405020304" pitchFamily="18" charset="0"/>
                <a:cs typeface="Arial" panose="020B0604020202020204" pitchFamily="34" charset="0"/>
              </a:rPr>
              <a:t>Koulun päätös ja kesän puhuttanut paljon; </a:t>
            </a:r>
            <a:r>
              <a:rPr lang="fi-FI" sz="1200" b="1" dirty="0">
                <a:effectLst/>
                <a:ea typeface="Times New Roman" panose="02020603050405020304" pitchFamily="18" charset="0"/>
                <a:cs typeface="Arial" panose="020B0604020202020204" pitchFamily="34" charset="0"/>
              </a:rPr>
              <a:t>"pienet" odottaa lomaa ja kivaa tekemistä, matkustelua yms. ja monet "isot" odottaa päättäjäispäivän bileitä</a:t>
            </a:r>
            <a:r>
              <a:rPr lang="fi-FI" sz="1200" dirty="0">
                <a:effectLst/>
                <a:ea typeface="Times New Roman" panose="02020603050405020304" pitchFamily="18" charset="0"/>
                <a:cs typeface="Arial" panose="020B0604020202020204" pitchFamily="34" charset="0"/>
              </a:rPr>
              <a:t>. </a:t>
            </a:r>
            <a:r>
              <a:rPr lang="fi-FI" sz="1200" b="1" dirty="0">
                <a:effectLst/>
                <a:ea typeface="Times New Roman" panose="02020603050405020304" pitchFamily="18" charset="0"/>
                <a:cs typeface="Arial" panose="020B0604020202020204" pitchFamily="34" charset="0"/>
              </a:rPr>
              <a:t>Toiset odottavat päiväleiriä Rymättylässä</a:t>
            </a:r>
            <a:r>
              <a:rPr lang="fi-FI" sz="1200" dirty="0">
                <a:effectLst/>
                <a:ea typeface="Times New Roman" panose="02020603050405020304" pitchFamily="18" charset="0"/>
                <a:cs typeface="Arial" panose="020B0604020202020204" pitchFamily="34" charset="0"/>
              </a:rPr>
              <a:t> ensimmäisenä lomapäivänä. Monilla säännöllisesti käyvällä nuorella tulossa rippileiri loman aikana, joka puhuttaa, mietityttää, jännittää. (Runosmäen nuorisotila)</a:t>
            </a:r>
          </a:p>
          <a:p>
            <a:pPr marL="171450" indent="-171450">
              <a:lnSpc>
                <a:spcPct val="107000"/>
              </a:lnSpc>
              <a:spcAft>
                <a:spcPts val="800"/>
              </a:spcAft>
              <a:buFont typeface="Arial" panose="020B0604020202020204" pitchFamily="34" charset="0"/>
              <a:buChar char="•"/>
            </a:pPr>
            <a:r>
              <a:rPr lang="fi-FI" sz="1200" dirty="0">
                <a:effectLst/>
                <a:ea typeface="Calibri" panose="020F0502020204030204" pitchFamily="34" charset="0"/>
                <a:cs typeface="Arial" panose="020B0604020202020204" pitchFamily="34" charset="0"/>
              </a:rPr>
              <a:t>Asiakkaita oli tänään jonkin verran, mutta niin kuin aina </a:t>
            </a:r>
            <a:r>
              <a:rPr lang="fi-FI" sz="1200" b="1" dirty="0">
                <a:effectLst/>
                <a:ea typeface="Calibri" panose="020F0502020204030204" pitchFamily="34" charset="0"/>
                <a:cs typeface="Arial" panose="020B0604020202020204" pitchFamily="34" charset="0"/>
              </a:rPr>
              <a:t>tähän aikaan vuodesta kävijämäärät meillä laskevat, kun ulkona kelit paranevat</a:t>
            </a:r>
            <a:r>
              <a:rPr lang="fi-FI" sz="1200" dirty="0">
                <a:effectLst/>
                <a:ea typeface="Calibri" panose="020F0502020204030204" pitchFamily="34" charset="0"/>
                <a:cs typeface="Arial" panose="020B0604020202020204" pitchFamily="34" charset="0"/>
              </a:rPr>
              <a:t>. (Skanssin nuorisotila) </a:t>
            </a:r>
          </a:p>
          <a:p>
            <a:pPr marL="171450" indent="-171450">
              <a:lnSpc>
                <a:spcPct val="107000"/>
              </a:lnSpc>
              <a:spcAft>
                <a:spcPts val="800"/>
              </a:spcAft>
              <a:buFont typeface="Arial" panose="020B0604020202020204" pitchFamily="34" charset="0"/>
              <a:buChar char="•"/>
            </a:pPr>
            <a:r>
              <a:rPr lang="fi-FI" sz="1200" dirty="0">
                <a:effectLst/>
                <a:ea typeface="Calibri" panose="020F0502020204030204" pitchFamily="34" charset="0"/>
                <a:cs typeface="Arial" panose="020B0604020202020204" pitchFamily="34" charset="0"/>
              </a:rPr>
              <a:t>Viikolla </a:t>
            </a:r>
            <a:r>
              <a:rPr lang="fi-FI" sz="1200" b="1" dirty="0">
                <a:effectLst/>
                <a:ea typeface="Calibri" panose="020F0502020204030204" pitchFamily="34" charset="0"/>
                <a:cs typeface="Arial" panose="020B0604020202020204" pitchFamily="34" charset="0"/>
              </a:rPr>
              <a:t>kyselimme tahtovatko nuoret, että talo olisi auki koulujen päätöspäivänä ja kyllä he halusivat</a:t>
            </a:r>
            <a:r>
              <a:rPr lang="fi-FI" sz="1200" dirty="0">
                <a:effectLst/>
                <a:ea typeface="Calibri" panose="020F0502020204030204" pitchFamily="34" charset="0"/>
                <a:cs typeface="Arial" panose="020B0604020202020204" pitchFamily="34" charset="0"/>
              </a:rPr>
              <a:t>. Tämä oli hiukan yllätys meille, varsinkin vanhempien nuorten osalta. (Ilpoisten nuorisotila)</a:t>
            </a:r>
          </a:p>
          <a:p>
            <a:pPr marL="171450" indent="-171450">
              <a:lnSpc>
                <a:spcPct val="107000"/>
              </a:lnSpc>
              <a:spcAft>
                <a:spcPts val="800"/>
              </a:spcAft>
              <a:buFont typeface="Arial" panose="020B0604020202020204" pitchFamily="34" charset="0"/>
              <a:buChar char="•"/>
            </a:pPr>
            <a:r>
              <a:rPr lang="fi-FI" sz="1200" dirty="0">
                <a:effectLst/>
                <a:ea typeface="Calibri" panose="020F0502020204030204" pitchFamily="34" charset="0"/>
                <a:cs typeface="Arial" panose="020B0604020202020204" pitchFamily="34" charset="0"/>
              </a:rPr>
              <a:t>Tänään oli </a:t>
            </a:r>
            <a:r>
              <a:rPr lang="fi-FI" sz="1200" b="1" dirty="0">
                <a:effectLst/>
                <a:ea typeface="Calibri" panose="020F0502020204030204" pitchFamily="34" charset="0"/>
                <a:cs typeface="Arial" panose="020B0604020202020204" pitchFamily="34" charset="0"/>
              </a:rPr>
              <a:t>erittäin aurinkoinen ja kesäinen päivä, joka näkyi heti nuorisotilan kävijämäärissä</a:t>
            </a:r>
            <a:r>
              <a:rPr lang="fi-FI" sz="1200" dirty="0">
                <a:effectLst/>
                <a:ea typeface="Calibri" panose="020F0502020204030204" pitchFamily="34" charset="0"/>
                <a:cs typeface="Arial" panose="020B0604020202020204" pitchFamily="34" charset="0"/>
              </a:rPr>
              <a:t>. … Nuoriso vaikuttaa odottavalta, koska koulujen loppuun on niin vähän aikaa. (Ilpoisten nuorisotila).</a:t>
            </a:r>
            <a:endParaRPr lang="fi-FI" dirty="0">
              <a:ea typeface="Calibri" panose="020F0502020204030204" pitchFamily="34" charset="0"/>
              <a:cs typeface="Arial" panose="020B0604020202020204" pitchFamily="34" charset="0"/>
            </a:endParaRPr>
          </a:p>
          <a:p>
            <a:pPr>
              <a:lnSpc>
                <a:spcPct val="107000"/>
              </a:lnSpc>
              <a:spcAft>
                <a:spcPts val="800"/>
              </a:spcAft>
            </a:pPr>
            <a:r>
              <a:rPr lang="fi-FI" dirty="0">
                <a:effectLst/>
                <a:ea typeface="Calibri" panose="020F0502020204030204" pitchFamily="34" charset="0"/>
                <a:cs typeface="Arial" panose="020B0604020202020204" pitchFamily="34" charset="0"/>
              </a:rPr>
              <a:t>Haastaviin tilanteisiin etsitään (ja löydetään) ratkaisuja</a:t>
            </a:r>
          </a:p>
          <a:p>
            <a:pPr marL="171450" indent="-171450">
              <a:lnSpc>
                <a:spcPct val="107000"/>
              </a:lnSpc>
              <a:spcAft>
                <a:spcPts val="800"/>
              </a:spcAft>
              <a:buFont typeface="Arial" panose="020B0604020202020204" pitchFamily="34" charset="0"/>
              <a:buChar char="•"/>
            </a:pPr>
            <a:r>
              <a:rPr lang="fi-FI" sz="1200" dirty="0">
                <a:effectLst/>
                <a:ea typeface="Calibri" panose="020F0502020204030204" pitchFamily="34" charset="0"/>
                <a:cs typeface="Arial" panose="020B0604020202020204" pitchFamily="34" charset="0"/>
              </a:rPr>
              <a:t>Tyttöjen nukilla tapahtuneeseen tilanteeseen puututtiin myös tänään. </a:t>
            </a:r>
            <a:r>
              <a:rPr lang="fi-FI" sz="1200" b="1" dirty="0">
                <a:effectLst/>
                <a:ea typeface="Calibri" panose="020F0502020204030204" pitchFamily="34" charset="0"/>
                <a:cs typeface="Arial" panose="020B0604020202020204" pitchFamily="34" charset="0"/>
              </a:rPr>
              <a:t>Ohjaaja keskusteli tyttöjen kanssa säännöistä ja painotettiin, ettei ketään saa kiusata, syrjiä, läpsiä tai kohdella muulla tavoin huonosti. </a:t>
            </a:r>
            <a:r>
              <a:rPr lang="fi-FI" sz="1200" dirty="0">
                <a:effectLst/>
                <a:ea typeface="Calibri" panose="020F0502020204030204" pitchFamily="34" charset="0"/>
                <a:cs typeface="Arial" panose="020B0604020202020204" pitchFamily="34" charset="0"/>
              </a:rPr>
              <a:t>Tyttöjä ohjeistettiin kertomaan kotona huoltajille, mikäli vastaavia tilanteita tapahtuu vastaisuudessa. (Halisten nuorisotila </a:t>
            </a:r>
            <a:r>
              <a:rPr lang="fi-FI" sz="1200" dirty="0" err="1">
                <a:effectLst/>
                <a:ea typeface="Calibri" panose="020F0502020204030204" pitchFamily="34" charset="0"/>
                <a:cs typeface="Arial" panose="020B0604020202020204" pitchFamily="34" charset="0"/>
              </a:rPr>
              <a:t>Huudi</a:t>
            </a:r>
            <a:r>
              <a:rPr lang="fi-FI" sz="1200" dirty="0">
                <a:effectLst/>
                <a:ea typeface="Calibri" panose="020F0502020204030204" pitchFamily="34" charset="0"/>
                <a:cs typeface="Arial" panose="020B0604020202020204" pitchFamily="34" charset="0"/>
              </a:rPr>
              <a:t>)</a:t>
            </a:r>
          </a:p>
          <a:p>
            <a:pPr marL="171450" indent="-171450">
              <a:lnSpc>
                <a:spcPct val="107000"/>
              </a:lnSpc>
              <a:spcAft>
                <a:spcPts val="800"/>
              </a:spcAft>
              <a:buFont typeface="Arial" panose="020B0604020202020204" pitchFamily="34" charset="0"/>
              <a:buChar char="•"/>
            </a:pPr>
            <a:r>
              <a:rPr lang="fi-FI" sz="1200" dirty="0">
                <a:effectLst/>
                <a:ea typeface="Calibri" panose="020F0502020204030204" pitchFamily="34" charset="0"/>
                <a:cs typeface="Arial" panose="020B0604020202020204" pitchFamily="34" charset="0"/>
              </a:rPr>
              <a:t>Tänään nukilla alkoi herkkukielto (nukille ei saa tuoda syötävää), koska viime viikolla nukin eteen oltiin heitetty pari lasipulloa. Asiasta on keskusteltu myös muutama viikko sitten ja </a:t>
            </a:r>
            <a:r>
              <a:rPr lang="fi-FI" sz="1200" b="1" dirty="0">
                <a:effectLst/>
                <a:ea typeface="Calibri" panose="020F0502020204030204" pitchFamily="34" charset="0"/>
                <a:cs typeface="Arial" panose="020B0604020202020204" pitchFamily="34" charset="0"/>
              </a:rPr>
              <a:t>nuoret tietävät, että roskaaminen johtaa nukilla herkkukieltoon</a:t>
            </a:r>
            <a:r>
              <a:rPr lang="fi-FI" sz="1200" dirty="0">
                <a:effectLst/>
                <a:ea typeface="Calibri" panose="020F0502020204030204" pitchFamily="34" charset="0"/>
                <a:cs typeface="Arial" panose="020B0604020202020204" pitchFamily="34" charset="0"/>
              </a:rPr>
              <a:t>. (Halisten nuorisotila </a:t>
            </a:r>
            <a:r>
              <a:rPr lang="fi-FI" sz="1200" dirty="0" err="1">
                <a:effectLst/>
                <a:ea typeface="Calibri" panose="020F0502020204030204" pitchFamily="34" charset="0"/>
                <a:cs typeface="Arial" panose="020B0604020202020204" pitchFamily="34" charset="0"/>
              </a:rPr>
              <a:t>Huudi</a:t>
            </a:r>
            <a:r>
              <a:rPr lang="fi-FI" sz="1200" dirty="0">
                <a:effectLst/>
                <a:ea typeface="Calibri" panose="020F0502020204030204" pitchFamily="34" charset="0"/>
                <a:cs typeface="Arial" panose="020B0604020202020204" pitchFamily="34" charset="0"/>
              </a:rPr>
              <a:t>)</a:t>
            </a:r>
          </a:p>
          <a:p>
            <a:pPr marL="171450" indent="-171450">
              <a:lnSpc>
                <a:spcPct val="107000"/>
              </a:lnSpc>
              <a:spcAft>
                <a:spcPts val="800"/>
              </a:spcAft>
              <a:buFont typeface="Arial" panose="020B0604020202020204" pitchFamily="34" charset="0"/>
              <a:buChar char="•"/>
            </a:pPr>
            <a:r>
              <a:rPr lang="fi-FI" sz="1200" dirty="0">
                <a:effectLst/>
                <a:ea typeface="Calibri" panose="020F0502020204030204" pitchFamily="34" charset="0"/>
                <a:cs typeface="Arial" panose="020B0604020202020204" pitchFamily="34" charset="0"/>
              </a:rPr>
              <a:t>(Isojen vuorolla) Pelihuone oli äärimmäisen sotkuinen näiden nuorten seurauksena. Kehotimme nuoria rauhoittumaan ja siivoamaan sotkut, mutta lähtivät vinoillen pois talolta. Päätimme, että näille nuorille annamme 1kk porttikiellon</a:t>
            </a:r>
            <a:r>
              <a:rPr lang="fi-FI" sz="1200" b="1" dirty="0">
                <a:effectLst/>
                <a:ea typeface="Calibri" panose="020F0502020204030204" pitchFamily="34" charset="0"/>
                <a:cs typeface="Arial" panose="020B0604020202020204" pitchFamily="34" charset="0"/>
              </a:rPr>
              <a:t>. Osa vakiokävijöistä siivosivat oma-aloitteisesti muiden nuorten sotkut ja annoimme heille karkit kiitoksena siitä. Lähetimme myös positiivisen palautteen siivonneiden nuorten kotiin. </a:t>
            </a:r>
            <a:r>
              <a:rPr lang="fi-FI" sz="1200" dirty="0">
                <a:effectLst/>
                <a:ea typeface="Calibri" panose="020F0502020204030204" pitchFamily="34" charset="0"/>
                <a:cs typeface="Arial" panose="020B0604020202020204" pitchFamily="34" charset="0"/>
              </a:rPr>
              <a:t>(Maarian nuorisotila)</a:t>
            </a:r>
          </a:p>
          <a:p>
            <a:pPr marL="171450" indent="-171450">
              <a:lnSpc>
                <a:spcPct val="107000"/>
              </a:lnSpc>
              <a:spcAft>
                <a:spcPts val="800"/>
              </a:spcAft>
              <a:buFont typeface="Arial" panose="020B0604020202020204" pitchFamily="34" charset="0"/>
              <a:buChar char="•"/>
            </a:pPr>
            <a:r>
              <a:rPr lang="fi-FI" sz="1200" dirty="0">
                <a:effectLst/>
                <a:ea typeface="Times New Roman" panose="02020603050405020304" pitchFamily="18" charset="0"/>
              </a:rPr>
              <a:t> Syystä toisesta on jotenkin </a:t>
            </a:r>
            <a:r>
              <a:rPr lang="fi-FI" sz="1200" b="1" dirty="0">
                <a:effectLst/>
                <a:ea typeface="Times New Roman" panose="02020603050405020304" pitchFamily="18" charset="0"/>
              </a:rPr>
              <a:t>kivuliaan hankalaa pitää </a:t>
            </a:r>
            <a:r>
              <a:rPr lang="fi-FI" sz="1200" b="1" dirty="0" err="1">
                <a:effectLst/>
                <a:ea typeface="Times New Roman" panose="02020603050405020304" pitchFamily="18" charset="0"/>
              </a:rPr>
              <a:t>nää</a:t>
            </a:r>
            <a:r>
              <a:rPr lang="fi-FI" sz="1200" b="1" dirty="0">
                <a:effectLst/>
                <a:ea typeface="Times New Roman" panose="02020603050405020304" pitchFamily="18" charset="0"/>
              </a:rPr>
              <a:t> isommat nuoret mukana kuvioissa. KOR-yhteysopettajan kanssa keskusteltiin </a:t>
            </a:r>
            <a:r>
              <a:rPr lang="fi-FI" sz="1200" dirty="0">
                <a:effectLst/>
                <a:ea typeface="Times New Roman" panose="02020603050405020304" pitchFamily="18" charset="0"/>
              </a:rPr>
              <a:t>mahdollisuudesta tehdä jotain muutakin yhteistyötä tulevaisuudessa. (Teräsrautelan nuorisotila)</a:t>
            </a:r>
          </a:p>
          <a:p>
            <a:pPr marL="171450" indent="-171450">
              <a:lnSpc>
                <a:spcPct val="107000"/>
              </a:lnSpc>
              <a:spcAft>
                <a:spcPts val="800"/>
              </a:spcAft>
              <a:buFont typeface="Arial" panose="020B0604020202020204" pitchFamily="34" charset="0"/>
              <a:buChar char="•"/>
            </a:pPr>
            <a:r>
              <a:rPr lang="fi-FI" sz="1200" dirty="0">
                <a:effectLst/>
                <a:ea typeface="Times New Roman" panose="02020603050405020304" pitchFamily="18" charset="0"/>
                <a:cs typeface="Arial" panose="020B0604020202020204" pitchFamily="34" charset="0"/>
              </a:rPr>
              <a:t>Tulee sellainen olo, että nuoret saavat aivan liikaa tietoonsa asioita maailmalta, somesta ym. eivätkä he aivan osaa käsitellä kaikkia asioita niiden vaatimalla tavalla. …Pidetään silmät ja korvat auki - </a:t>
            </a:r>
            <a:r>
              <a:rPr lang="fi-FI" sz="1200" b="1" dirty="0">
                <a:effectLst/>
                <a:ea typeface="Times New Roman" panose="02020603050405020304" pitchFamily="18" charset="0"/>
                <a:cs typeface="Arial" panose="020B0604020202020204" pitchFamily="34" charset="0"/>
              </a:rPr>
              <a:t>mietitään </a:t>
            </a:r>
            <a:r>
              <a:rPr lang="fi-FI" sz="1200" b="1" dirty="0" err="1">
                <a:effectLst/>
                <a:ea typeface="Times New Roman" panose="02020603050405020304" pitchFamily="18" charset="0"/>
                <a:cs typeface="Arial" panose="020B0604020202020204" pitchFamily="34" charset="0"/>
              </a:rPr>
              <a:t>pitäiskö</a:t>
            </a:r>
            <a:r>
              <a:rPr lang="fi-FI" sz="1200" b="1" dirty="0">
                <a:effectLst/>
                <a:ea typeface="Times New Roman" panose="02020603050405020304" pitchFamily="18" charset="0"/>
                <a:cs typeface="Arial" panose="020B0604020202020204" pitchFamily="34" charset="0"/>
              </a:rPr>
              <a:t> tähän kehittää jotakin toimintaa </a:t>
            </a:r>
            <a:r>
              <a:rPr lang="fi-FI" sz="1200" b="1" dirty="0" err="1">
                <a:effectLst/>
                <a:ea typeface="Times New Roman" panose="02020603050405020304" pitchFamily="18" charset="0"/>
                <a:cs typeface="Arial" panose="020B0604020202020204" pitchFamily="34" charset="0"/>
              </a:rPr>
              <a:t>esim</a:t>
            </a:r>
            <a:r>
              <a:rPr lang="fi-FI" sz="1200" b="1" dirty="0">
                <a:effectLst/>
                <a:ea typeface="Times New Roman" panose="02020603050405020304" pitchFamily="18" charset="0"/>
                <a:cs typeface="Arial" panose="020B0604020202020204" pitchFamily="34" charset="0"/>
              </a:rPr>
              <a:t> yönukille tai muuhun. Siis luetun ymmärrystä, tiedonhakua, lähdekritiikkiä, keskustelutapaa, retoriikkaa </a:t>
            </a:r>
            <a:r>
              <a:rPr lang="fi-FI" sz="1200" dirty="0">
                <a:effectLst/>
                <a:ea typeface="Times New Roman" panose="02020603050405020304" pitchFamily="18" charset="0"/>
                <a:cs typeface="Arial" panose="020B0604020202020204" pitchFamily="34" charset="0"/>
              </a:rPr>
              <a:t>jne. </a:t>
            </a:r>
            <a:r>
              <a:rPr lang="fi-FI" sz="1200" dirty="0">
                <a:effectLst/>
                <a:ea typeface="Calibri" panose="020F0502020204030204" pitchFamily="34" charset="0"/>
                <a:cs typeface="Arial" panose="020B0604020202020204" pitchFamily="34" charset="0"/>
              </a:rPr>
              <a:t> </a:t>
            </a:r>
            <a:r>
              <a:rPr lang="fi-FI" sz="1200" dirty="0" err="1">
                <a:effectLst/>
                <a:ea typeface="Times New Roman" panose="02020603050405020304" pitchFamily="18" charset="0"/>
                <a:cs typeface="Arial" panose="020B0604020202020204" pitchFamily="34" charset="0"/>
              </a:rPr>
              <a:t>Hypecon</a:t>
            </a:r>
            <a:r>
              <a:rPr lang="fi-FI" sz="1200" dirty="0">
                <a:effectLst/>
                <a:ea typeface="Times New Roman" panose="02020603050405020304" pitchFamily="18" charset="0"/>
                <a:cs typeface="Arial" panose="020B0604020202020204" pitchFamily="34" charset="0"/>
              </a:rPr>
              <a:t> herättää mielenkiintoa monilta … (Teräsrautelan nuorisotila)</a:t>
            </a:r>
            <a:endParaRPr lang="fi-FI" sz="1200" dirty="0">
              <a:effectLst/>
              <a:ea typeface="Times New Roman" panose="02020603050405020304" pitchFamily="18" charset="0"/>
            </a:endParaRPr>
          </a:p>
          <a:p>
            <a:pPr>
              <a:lnSpc>
                <a:spcPct val="107000"/>
              </a:lnSpc>
              <a:spcAft>
                <a:spcPts val="800"/>
              </a:spcAft>
            </a:pPr>
            <a:endParaRPr lang="fi-FI" sz="1200" dirty="0">
              <a:effectLst/>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2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100" dirty="0">
              <a:effectLst/>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100" dirty="0">
              <a:effectLst/>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100" dirty="0">
              <a:effectLst/>
              <a:ea typeface="Times New Roman" panose="02020603050405020304" pitchFamily="18" charset="0"/>
            </a:endParaRPr>
          </a:p>
          <a:p>
            <a:pPr marL="171450" indent="-171450">
              <a:lnSpc>
                <a:spcPct val="107000"/>
              </a:lnSpc>
              <a:spcAft>
                <a:spcPts val="800"/>
              </a:spcAft>
              <a:buFont typeface="Arial" panose="020B0604020202020204" pitchFamily="34" charset="0"/>
              <a:buChar char="•"/>
            </a:pPr>
            <a:endParaRPr lang="fi-FI" sz="1100" dirty="0">
              <a:effectLst/>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800" dirty="0">
              <a:solidFill>
                <a:srgbClr val="6A6C6F"/>
              </a:solidFill>
              <a:effectLst/>
              <a:latin typeface="Times New Roman" panose="02020603050405020304" pitchFamily="18" charset="0"/>
              <a:ea typeface="Times New Roman" panose="02020603050405020304" pitchFamily="18" charset="0"/>
              <a:cs typeface="Arial" panose="020B0604020202020204" pitchFamily="34"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600" dirty="0">
              <a:effectLst/>
              <a:latin typeface="+mj-lt"/>
              <a:ea typeface="Calibri" panose="020F0502020204030204" pitchFamily="34" charset="0"/>
              <a:cs typeface="Arial" panose="020B0604020202020204" pitchFamily="34" charset="0"/>
            </a:endParaRPr>
          </a:p>
          <a:p>
            <a:pPr>
              <a:lnSpc>
                <a:spcPct val="107000"/>
              </a:lnSpc>
              <a:spcAft>
                <a:spcPts val="800"/>
              </a:spcAft>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80733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153497" y="-28642"/>
            <a:ext cx="10703031" cy="971034"/>
          </a:xfrm>
        </p:spPr>
        <p:txBody>
          <a:bodyPr/>
          <a:lstStyle/>
          <a:p>
            <a:r>
              <a:rPr lang="fi-FI"/>
              <a:t>Työntekijöiden havaintoja arjesta </a:t>
            </a:r>
          </a:p>
        </p:txBody>
      </p:sp>
      <p:sp>
        <p:nvSpPr>
          <p:cNvPr id="5" name="Sisällön paikkamerkki 4">
            <a:extLst>
              <a:ext uri="{FF2B5EF4-FFF2-40B4-BE49-F238E27FC236}">
                <a16:creationId xmlns:a16="http://schemas.microsoft.com/office/drawing/2014/main" id="{BDB3C68E-A611-4DC1-B33C-5CA099FF7B56}"/>
              </a:ext>
            </a:extLst>
          </p:cNvPr>
          <p:cNvSpPr>
            <a:spLocks noGrp="1"/>
          </p:cNvSpPr>
          <p:nvPr>
            <p:ph sz="half" idx="1"/>
          </p:nvPr>
        </p:nvSpPr>
        <p:spPr>
          <a:xfrm>
            <a:off x="153497" y="836558"/>
            <a:ext cx="11717153" cy="5701045"/>
          </a:xfrm>
        </p:spPr>
        <p:txBody>
          <a:bodyPr>
            <a:noAutofit/>
          </a:bodyPr>
          <a:lstStyle/>
          <a:p>
            <a:pPr marL="0" indent="0">
              <a:lnSpc>
                <a:spcPct val="107000"/>
              </a:lnSpc>
              <a:spcBef>
                <a:spcPts val="0"/>
              </a:spcBef>
              <a:spcAft>
                <a:spcPts val="600"/>
              </a:spcAft>
              <a:buNone/>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Bef>
                <a:spcPts val="0"/>
              </a:spcBef>
              <a:spcAft>
                <a:spcPts val="600"/>
              </a:spcAft>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0000"/>
              </a:lnSpc>
              <a:spcBef>
                <a:spcPts val="0"/>
              </a:spcBef>
              <a:spcAft>
                <a:spcPts val="600"/>
              </a:spcAft>
            </a:pPr>
            <a:endParaRPr lang="fi-FI" sz="1100" dirty="0">
              <a:cs typeface="Arial" panose="020B0604020202020204" pitchFamily="34" charset="0"/>
            </a:endParaRPr>
          </a:p>
          <a:p>
            <a:pPr marL="0" indent="0">
              <a:lnSpc>
                <a:spcPct val="100000"/>
              </a:lnSpc>
              <a:spcBef>
                <a:spcPts val="0"/>
              </a:spcBef>
              <a:buNone/>
            </a:pPr>
            <a:br>
              <a:rPr lang="fi-FI" sz="1100" dirty="0">
                <a:effectLst/>
                <a:ea typeface="Calibri" panose="020F0502020204030204" pitchFamily="34" charset="0"/>
                <a:cs typeface="Arial" panose="020B0604020202020204" pitchFamily="34" charset="0"/>
              </a:rPr>
            </a:br>
            <a:endParaRPr lang="fi-FI" sz="1100" dirty="0">
              <a:effectLst/>
              <a:ea typeface="Calibri" panose="020F0502020204030204" pitchFamily="34" charset="0"/>
              <a:cs typeface="Arial" panose="020B0604020202020204" pitchFamily="34" charset="0"/>
            </a:endParaRPr>
          </a:p>
          <a:p>
            <a:pPr>
              <a:lnSpc>
                <a:spcPct val="100000"/>
              </a:lnSpc>
              <a:spcBef>
                <a:spcPts val="0"/>
              </a:spcBef>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0000"/>
              </a:lnSpc>
              <a:spcBef>
                <a:spcPts val="0"/>
              </a:spcBef>
            </a:pPr>
            <a:endParaRPr lang="fi-FI" sz="1100" b="0" i="0" dirty="0">
              <a:effectLst/>
            </a:endParaRPr>
          </a:p>
          <a:p>
            <a:pPr>
              <a:lnSpc>
                <a:spcPct val="100000"/>
              </a:lnSpc>
              <a:spcBef>
                <a:spcPts val="0"/>
              </a:spcBef>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05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0000"/>
              </a:lnSpc>
              <a:spcBef>
                <a:spcPts val="0"/>
              </a:spcBef>
            </a:pPr>
            <a:endParaRPr lang="fi-FI" sz="1100" dirty="0">
              <a:effectLst/>
              <a:ea typeface="Calibri" panose="020F0502020204030204" pitchFamily="34" charset="0"/>
              <a:cs typeface="Arial" panose="020B0604020202020204" pitchFamily="34" charset="0"/>
            </a:endParaRPr>
          </a:p>
          <a:p>
            <a:pPr>
              <a:lnSpc>
                <a:spcPct val="100000"/>
              </a:lnSpc>
              <a:spcBef>
                <a:spcPts val="0"/>
              </a:spcBef>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ea typeface="Calibri" panose="020F0502020204030204" pitchFamily="34" charset="0"/>
              <a:cs typeface="Arial" panose="020B0604020202020204" pitchFamily="34" charset="0"/>
            </a:endParaRPr>
          </a:p>
          <a:p>
            <a:pPr>
              <a:lnSpc>
                <a:spcPct val="107000"/>
              </a:lnSpc>
              <a:spcAft>
                <a:spcPts val="800"/>
              </a:spcAft>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100" dirty="0">
              <a:effectLst/>
              <a:latin typeface="Calibri" panose="020F0502020204030204" pitchFamily="34" charset="0"/>
              <a:ea typeface="Calibri" panose="020F0502020204030204" pitchFamily="34" charset="0"/>
              <a:cs typeface="Arial" panose="020B0604020202020204" pitchFamily="34" charset="0"/>
            </a:endParaRPr>
          </a:p>
          <a:p>
            <a:endParaRPr lang="fi-FI" sz="1100" dirty="0">
              <a:latin typeface="+mj-lt"/>
            </a:endParaRPr>
          </a:p>
          <a:p>
            <a:endParaRPr lang="fi-FI" sz="1100" dirty="0"/>
          </a:p>
        </p:txBody>
      </p:sp>
      <p:sp>
        <p:nvSpPr>
          <p:cNvPr id="9" name="Suorakulmio: Pyöristetyt kulmat 8">
            <a:extLst>
              <a:ext uri="{FF2B5EF4-FFF2-40B4-BE49-F238E27FC236}">
                <a16:creationId xmlns:a16="http://schemas.microsoft.com/office/drawing/2014/main" id="{DE326D3B-A440-4813-9F97-3637CFA7B1C1}"/>
              </a:ext>
            </a:extLst>
          </p:cNvPr>
          <p:cNvSpPr/>
          <p:nvPr/>
        </p:nvSpPr>
        <p:spPr>
          <a:xfrm>
            <a:off x="9674495" y="250032"/>
            <a:ext cx="2933700" cy="483383"/>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10" name="Tekstiruutu 9">
            <a:extLst>
              <a:ext uri="{FF2B5EF4-FFF2-40B4-BE49-F238E27FC236}">
                <a16:creationId xmlns:a16="http://schemas.microsoft.com/office/drawing/2014/main" id="{A48574DD-7B05-470F-9431-A616B591F651}"/>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Alueellinen nuorisotyö</a:t>
            </a:r>
          </a:p>
        </p:txBody>
      </p:sp>
      <p:pic>
        <p:nvPicPr>
          <p:cNvPr id="13" name="Kuva 12" descr="Huopakynä">
            <a:extLst>
              <a:ext uri="{FF2B5EF4-FFF2-40B4-BE49-F238E27FC236}">
                <a16:creationId xmlns:a16="http://schemas.microsoft.com/office/drawing/2014/main" id="{91F7B2CB-62E1-4723-96D0-72690F514B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4640" y="255632"/>
            <a:ext cx="441307" cy="441307"/>
          </a:xfrm>
          <a:prstGeom prst="rect">
            <a:avLst/>
          </a:prstGeom>
        </p:spPr>
      </p:pic>
      <p:sp>
        <p:nvSpPr>
          <p:cNvPr id="2" name="Tekstiruutu 1">
            <a:extLst>
              <a:ext uri="{FF2B5EF4-FFF2-40B4-BE49-F238E27FC236}">
                <a16:creationId xmlns:a16="http://schemas.microsoft.com/office/drawing/2014/main" id="{92A94F91-1CB2-4D55-AF66-6EE0D3B58B83}"/>
              </a:ext>
            </a:extLst>
          </p:cNvPr>
          <p:cNvSpPr txBox="1"/>
          <p:nvPr/>
        </p:nvSpPr>
        <p:spPr>
          <a:xfrm>
            <a:off x="534256" y="1232899"/>
            <a:ext cx="10703031" cy="8379345"/>
          </a:xfrm>
          <a:prstGeom prst="rect">
            <a:avLst/>
          </a:prstGeom>
          <a:noFill/>
        </p:spPr>
        <p:txBody>
          <a:bodyPr wrap="square" lIns="91440" tIns="45720" rIns="91440" bIns="45720" rtlCol="0" anchor="t">
            <a:spAutoFit/>
          </a:bodyPr>
          <a:lstStyle/>
          <a:p>
            <a:r>
              <a:rPr lang="fi-FI" dirty="0">
                <a:ea typeface="Calibri" panose="020F0502020204030204" pitchFamily="34" charset="0"/>
                <a:cs typeface="Arial" panose="020B0604020202020204" pitchFamily="34" charset="0"/>
              </a:rPr>
              <a:t>Tekemisen lomassa käydään syvällisiäkin keskusteluja</a:t>
            </a:r>
            <a:endParaRPr lang="fi-FI" sz="1200" dirty="0">
              <a:ea typeface="Calibri" panose="020F0502020204030204" pitchFamily="34" charset="0"/>
              <a:cs typeface="Arial" panose="020B0604020202020204" pitchFamily="34" charset="0"/>
            </a:endParaRPr>
          </a:p>
          <a:p>
            <a:endParaRPr lang="fi-FI" dirty="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fi-FI" sz="1200" dirty="0">
                <a:effectLst/>
                <a:ea typeface="Calibri" panose="020F0502020204030204" pitchFamily="34" charset="0"/>
                <a:cs typeface="Arial" panose="020B0604020202020204" pitchFamily="34" charset="0"/>
              </a:rPr>
              <a:t>Rauhallinen lakon jälkeinen ilta. </a:t>
            </a:r>
            <a:r>
              <a:rPr lang="fi-FI" sz="1200" b="1" dirty="0">
                <a:effectLst/>
                <a:ea typeface="Calibri" panose="020F0502020204030204" pitchFamily="34" charset="0"/>
                <a:cs typeface="Arial" panose="020B0604020202020204" pitchFamily="34" charset="0"/>
              </a:rPr>
              <a:t>Nuoria puhutti Ukrainan tilanne ja sen eteneminen</a:t>
            </a:r>
            <a:r>
              <a:rPr lang="fi-FI" sz="1200" dirty="0">
                <a:effectLst/>
                <a:ea typeface="Calibri" panose="020F0502020204030204" pitchFamily="34" charset="0"/>
                <a:cs typeface="Arial" panose="020B0604020202020204" pitchFamily="34" charset="0"/>
              </a:rPr>
              <a:t>.  Keskustelimme myös kulttuureista ja niiden eroista. (Skanssin nuorisotila)</a:t>
            </a:r>
          </a:p>
          <a:p>
            <a:pPr marL="171450" indent="-171450">
              <a:lnSpc>
                <a:spcPct val="107000"/>
              </a:lnSpc>
              <a:spcAft>
                <a:spcPts val="800"/>
              </a:spcAft>
              <a:buFont typeface="Arial" panose="020B0604020202020204" pitchFamily="34" charset="0"/>
              <a:buChar char="•"/>
            </a:pPr>
            <a:r>
              <a:rPr lang="fi-FI" sz="1200" dirty="0">
                <a:effectLst/>
                <a:ea typeface="Calibri" panose="020F0502020204030204" pitchFamily="34" charset="0"/>
                <a:cs typeface="Arial" panose="020B0604020202020204" pitchFamily="34" charset="0"/>
              </a:rPr>
              <a:t>Pikkunukin aikana tytöt askartelivat kortteja ohjaajien kanssa. Korttien tekemisen jälkeen nukilla oli hamahelmiaskartelua. </a:t>
            </a:r>
            <a:r>
              <a:rPr lang="fi-FI" sz="1200" b="1" dirty="0">
                <a:ea typeface="Calibri" panose="020F0502020204030204" pitchFamily="34" charset="0"/>
                <a:cs typeface="Arial" panose="020B0604020202020204" pitchFamily="34" charset="0"/>
              </a:rPr>
              <a:t>Tekemisen ohessa tytöt keskustelivat ohjaajan kanssa tunteista ja omista peloistaan. Tyttöjen pahimpia pelkoja olivat kidnappaus ja sodan syttyminen Suomeen.</a:t>
            </a:r>
            <a:r>
              <a:rPr lang="fi-FI" sz="1200" dirty="0">
                <a:effectLst/>
                <a:ea typeface="Calibri" panose="020F0502020204030204" pitchFamily="34" charset="0"/>
                <a:cs typeface="Arial" panose="020B0604020202020204" pitchFamily="34" charset="0"/>
              </a:rPr>
              <a:t>(Halisten nuorisotila </a:t>
            </a:r>
            <a:r>
              <a:rPr lang="fi-FI" sz="1200" dirty="0" err="1">
                <a:effectLst/>
                <a:ea typeface="Calibri" panose="020F0502020204030204" pitchFamily="34" charset="0"/>
                <a:cs typeface="Arial" panose="020B0604020202020204" pitchFamily="34" charset="0"/>
              </a:rPr>
              <a:t>Huudi</a:t>
            </a:r>
            <a:r>
              <a:rPr lang="fi-FI" sz="1200" dirty="0">
                <a:effectLst/>
                <a:ea typeface="Calibri" panose="020F0502020204030204" pitchFamily="34" charset="0"/>
                <a:cs typeface="Arial" panose="020B0604020202020204" pitchFamily="34" charset="0"/>
              </a:rPr>
              <a:t>)</a:t>
            </a:r>
          </a:p>
          <a:p>
            <a:pPr marL="171450" indent="-171450">
              <a:lnSpc>
                <a:spcPct val="107000"/>
              </a:lnSpc>
              <a:spcAft>
                <a:spcPts val="800"/>
              </a:spcAft>
              <a:buFont typeface="Arial" panose="020B0604020202020204" pitchFamily="34" charset="0"/>
              <a:buChar char="•"/>
            </a:pPr>
            <a:r>
              <a:rPr lang="fi-FI" sz="1200" dirty="0">
                <a:effectLst/>
                <a:ea typeface="Calibri" panose="020F0502020204030204" pitchFamily="34" charset="0"/>
                <a:cs typeface="Arial" panose="020B0604020202020204" pitchFamily="34" charset="0"/>
              </a:rPr>
              <a:t>Tilalle hankitut </a:t>
            </a:r>
            <a:r>
              <a:rPr lang="fi-FI" sz="1200" b="1" dirty="0">
                <a:effectLst/>
                <a:ea typeface="Calibri" panose="020F0502020204030204" pitchFamily="34" charset="0"/>
                <a:cs typeface="Arial" panose="020B0604020202020204" pitchFamily="34" charset="0"/>
              </a:rPr>
              <a:t>sateenkaaritarrat herättivät paljon keskustelua nuorten kesken omasta seksuaalisesta suuntautumisesta, sekä sukupuolesta jonka kokee itselleen omaksi</a:t>
            </a:r>
            <a:r>
              <a:rPr lang="fi-FI" sz="1200" dirty="0">
                <a:effectLst/>
                <a:ea typeface="Calibri" panose="020F0502020204030204" pitchFamily="34" charset="0"/>
                <a:cs typeface="Arial" panose="020B0604020202020204" pitchFamily="34" charset="0"/>
              </a:rPr>
              <a:t>. Toimme esille nuorille, että on myös ihan ok jos ei tiedä mihin kuuluu tai ei tunne kuuluvansa oikeastaan yhtään mihinkään ( Maarian nuorisotalo)</a:t>
            </a:r>
            <a:endParaRPr lang="fi-FI" sz="1200" dirty="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fi-FI" sz="1200" dirty="0">
                <a:effectLst/>
                <a:ea typeface="Times New Roman" panose="02020603050405020304" pitchFamily="18" charset="0"/>
                <a:cs typeface="Arial" panose="020B0604020202020204" pitchFamily="34" charset="0"/>
              </a:rPr>
              <a:t>Yhden tutun nuoren kanssa käyty mahdollisuuksien mukaan </a:t>
            </a:r>
            <a:r>
              <a:rPr lang="fi-FI" sz="1200" b="1" dirty="0">
                <a:effectLst/>
                <a:ea typeface="Times New Roman" panose="02020603050405020304" pitchFamily="18" charset="0"/>
                <a:cs typeface="Arial" panose="020B0604020202020204" pitchFamily="34" charset="0"/>
              </a:rPr>
              <a:t>henkilökohtaista keskustelua mm. elämänhallinnasta, -valinnoista ja niiden vaikutuksesta elämän laatuun. </a:t>
            </a:r>
            <a:r>
              <a:rPr lang="fi-FI" sz="1200" dirty="0">
                <a:effectLst/>
                <a:ea typeface="Times New Roman" panose="02020603050405020304" pitchFamily="18" charset="0"/>
                <a:cs typeface="Arial" panose="020B0604020202020204" pitchFamily="34" charset="0"/>
              </a:rPr>
              <a:t>Kyseinen nuori on tuttu asiakas jo vuosien takaa ja vahvasti kiinnittynyt tilan vakituisiin ohjaajiin. Nuoren taustalla paljon haasteellista käytöstä ja kova tarve saada mm. sosiaalista vahvistusta sekä -taitoja muiden kanssa kommunikoimiseen ja -toimimiseen. </a:t>
            </a:r>
            <a:r>
              <a:rPr lang="fi-FI" sz="1200" b="1" dirty="0">
                <a:effectLst/>
                <a:ea typeface="Times New Roman" panose="02020603050405020304" pitchFamily="18" charset="0"/>
                <a:cs typeface="Arial" panose="020B0604020202020204" pitchFamily="34" charset="0"/>
              </a:rPr>
              <a:t>Kyseinen nuori on täysi-</a:t>
            </a:r>
            <a:r>
              <a:rPr lang="fi-FI" sz="1200" b="1" dirty="0" err="1">
                <a:effectLst/>
                <a:ea typeface="Times New Roman" panose="02020603050405020304" pitchFamily="18" charset="0"/>
                <a:cs typeface="Arial" panose="020B0604020202020204" pitchFamily="34" charset="0"/>
              </a:rPr>
              <a:t>ikäistymässä</a:t>
            </a:r>
            <a:r>
              <a:rPr lang="fi-FI" sz="1200" b="1" dirty="0">
                <a:effectLst/>
                <a:ea typeface="Times New Roman" panose="02020603050405020304" pitchFamily="18" charset="0"/>
                <a:cs typeface="Arial" panose="020B0604020202020204" pitchFamily="34" charset="0"/>
              </a:rPr>
              <a:t> tänä vuonna ja häntä mietityttää voiko käydä vielä tilalla täysi-ikäisenä. Hänen kanssaan on keskusteltu, että voi tulla aika ajoin käymään ja kertomassa kuulumisiaan. Hän on tervetullut käymään vielä täysi-ikäisenäkin</a:t>
            </a:r>
            <a:r>
              <a:rPr lang="fi-FI" sz="1200" dirty="0">
                <a:effectLst/>
                <a:ea typeface="Times New Roman" panose="02020603050405020304" pitchFamily="18" charset="0"/>
                <a:cs typeface="Arial" panose="020B0604020202020204" pitchFamily="34" charset="0"/>
              </a:rPr>
              <a:t>, eikä ohjaajien kontaktin tarvitse loppua siihen kuin seinään. (Runosmäen nuorisotila)</a:t>
            </a:r>
            <a:endParaRPr lang="fi-FI" sz="1200" dirty="0">
              <a:effectLst/>
              <a:ea typeface="Calibri" panose="020F0502020204030204" pitchFamily="34" charset="0"/>
              <a:cs typeface="Arial" panose="020B0604020202020204" pitchFamily="34" charset="0"/>
            </a:endParaRPr>
          </a:p>
          <a:p>
            <a:pPr>
              <a:lnSpc>
                <a:spcPct val="107000"/>
              </a:lnSpc>
              <a:spcAft>
                <a:spcPts val="800"/>
              </a:spcAft>
            </a:pPr>
            <a:endParaRPr lang="fi-FI" sz="1200" dirty="0">
              <a:effectLst/>
              <a:ea typeface="Calibri" panose="020F0502020204030204" pitchFamily="34" charset="0"/>
              <a:cs typeface="Arial" panose="020B0604020202020204" pitchFamily="34" charset="0"/>
            </a:endParaRPr>
          </a:p>
          <a:p>
            <a:pPr>
              <a:lnSpc>
                <a:spcPct val="107000"/>
              </a:lnSpc>
              <a:spcAft>
                <a:spcPts val="800"/>
              </a:spcAft>
            </a:pPr>
            <a:r>
              <a:rPr lang="fi-FI" dirty="0">
                <a:ea typeface="Calibri" panose="020F0502020204030204" pitchFamily="34" charset="0"/>
                <a:cs typeface="Arial" panose="020B0604020202020204" pitchFamily="34" charset="0"/>
              </a:rPr>
              <a:t>Muita huomioita:</a:t>
            </a:r>
            <a:endParaRPr lang="fi-FI" dirty="0">
              <a:effectLst/>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fi-FI" sz="1200" b="1" dirty="0">
                <a:effectLst/>
                <a:ea typeface="Calibri" panose="020F0502020204030204" pitchFamily="34" charset="0"/>
                <a:cs typeface="Arial" panose="020B0604020202020204" pitchFamily="34" charset="0"/>
              </a:rPr>
              <a:t>Ankkuripoliisit</a:t>
            </a:r>
            <a:r>
              <a:rPr lang="fi-FI" sz="1200" dirty="0">
                <a:effectLst/>
                <a:ea typeface="Calibri" panose="020F0502020204030204" pitchFamily="34" charset="0"/>
                <a:cs typeface="Arial" panose="020B0604020202020204" pitchFamily="34" charset="0"/>
              </a:rPr>
              <a:t> kävivät tilalla ja olivat </a:t>
            </a:r>
            <a:r>
              <a:rPr lang="fi-FI" sz="1200" b="1" dirty="0">
                <a:effectLst/>
                <a:ea typeface="Calibri" panose="020F0502020204030204" pitchFamily="34" charset="0"/>
                <a:cs typeface="Arial" panose="020B0604020202020204" pitchFamily="34" charset="0"/>
              </a:rPr>
              <a:t>huomioineet saman kuin tilan ohjaajat (vaihtuneet kävijät). </a:t>
            </a:r>
            <a:r>
              <a:rPr lang="fi-FI" sz="1200" dirty="0">
                <a:effectLst/>
                <a:ea typeface="Calibri" panose="020F0502020204030204" pitchFamily="34" charset="0"/>
                <a:cs typeface="Arial" panose="020B0604020202020204" pitchFamily="34" charset="0"/>
              </a:rPr>
              <a:t>(Hansan nuorisotila)</a:t>
            </a:r>
          </a:p>
          <a:p>
            <a:pPr marL="171450" indent="-171450">
              <a:lnSpc>
                <a:spcPct val="107000"/>
              </a:lnSpc>
              <a:spcAft>
                <a:spcPts val="750"/>
              </a:spcAft>
              <a:buFont typeface="Arial" panose="020B0604020202020204" pitchFamily="34" charset="0"/>
              <a:buChar char="•"/>
            </a:pPr>
            <a:r>
              <a:rPr lang="fi-FI" sz="1200" b="1" dirty="0">
                <a:effectLst/>
                <a:ea typeface="Times New Roman" panose="02020603050405020304" pitchFamily="18" charset="0"/>
                <a:cs typeface="Arial" panose="020B0604020202020204" pitchFamily="34" charset="0"/>
              </a:rPr>
              <a:t>Toisiin piirtely/kirjoittelu oli IN </a:t>
            </a:r>
            <a:r>
              <a:rPr lang="fi-FI" sz="1200" dirty="0">
                <a:effectLst/>
                <a:ea typeface="Times New Roman" panose="02020603050405020304" pitchFamily="18" charset="0"/>
                <a:cs typeface="Arial" panose="020B0604020202020204" pitchFamily="34" charset="0"/>
              </a:rPr>
              <a:t>muutamien nuorten keskuudessa vaikka ohjaajat pyrkivät tuomaan esille piirtelyn/kirjoittelun fiksuutta. (Hansan nuorisotila)</a:t>
            </a:r>
            <a:endParaRPr lang="fi-FI" sz="1200" dirty="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r>
              <a:rPr lang="fi-FI" sz="1200" b="1" dirty="0">
                <a:effectLst/>
                <a:ea typeface="Calibri" panose="020F0502020204030204" pitchFamily="34" charset="0"/>
                <a:cs typeface="Arial"/>
              </a:rPr>
              <a:t>Moni vanhempi on kiinnostunut meidän toiminnasta ja ovat myös olleet käymässä nuorisotilalla</a:t>
            </a:r>
            <a:r>
              <a:rPr lang="fi-FI" sz="1200" dirty="0">
                <a:effectLst/>
                <a:ea typeface="Calibri" panose="020F0502020204030204" pitchFamily="34" charset="0"/>
                <a:cs typeface="Arial"/>
              </a:rPr>
              <a:t>. On mukavaa että vanhemmat ovat kiinnostuneita siitä missä heidän nuoret käyvät ja ketkä ovat siellä huolehtimassa lapsista ja nuorista. Myös ohjaajille on hyvä tutustua vanhempiin, silloin on parempi mennä lasten kanssa retkille kun tuntee vanhemmatkin etukäteen. Lapset olivat tänään iloisia että tänään alkoi viimeinen kouluviikko ennen kesälomaa. (</a:t>
            </a:r>
            <a:r>
              <a:rPr lang="fi-FI" sz="1200" dirty="0" err="1">
                <a:effectLst/>
                <a:ea typeface="Calibri" panose="020F0502020204030204" pitchFamily="34" charset="0"/>
                <a:cs typeface="Arial"/>
              </a:rPr>
              <a:t>Ungdomsgården</a:t>
            </a:r>
            <a:r>
              <a:rPr lang="fi-FI" sz="1200" dirty="0">
                <a:effectLst/>
                <a:ea typeface="Calibri" panose="020F0502020204030204" pitchFamily="34" charset="0"/>
                <a:cs typeface="Arial"/>
              </a:rPr>
              <a:t> </a:t>
            </a:r>
            <a:r>
              <a:rPr lang="fi-FI" sz="1200" dirty="0" err="1">
                <a:effectLst/>
                <a:ea typeface="Calibri" panose="020F0502020204030204" pitchFamily="34" charset="0"/>
                <a:cs typeface="Arial"/>
              </a:rPr>
              <a:t>Pastell</a:t>
            </a:r>
            <a:r>
              <a:rPr lang="fi-FI" sz="1200" dirty="0">
                <a:effectLst/>
                <a:ea typeface="Calibri" panose="020F0502020204030204" pitchFamily="34" charset="0"/>
                <a:cs typeface="Arial"/>
              </a:rPr>
              <a:t>)</a:t>
            </a:r>
          </a:p>
          <a:p>
            <a:endParaRPr lang="fi-FI" sz="1200" dirty="0">
              <a:effectLst/>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fi-FI" sz="1200" b="1" dirty="0">
                <a:effectLst/>
                <a:ea typeface="Times New Roman" panose="02020603050405020304" pitchFamily="18" charset="0"/>
                <a:cs typeface="Arial" panose="020B0604020202020204" pitchFamily="34" charset="0"/>
              </a:rPr>
              <a:t>Kankea korttilomakekäytäntö kuitenkin ehkäisee uusien nuorten innostumista avoimesta nuorisotilatoiminnasta. </a:t>
            </a:r>
            <a:r>
              <a:rPr lang="fi-FI" sz="1200" dirty="0">
                <a:effectLst/>
                <a:ea typeface="Times New Roman" panose="02020603050405020304" pitchFamily="18" charset="0"/>
                <a:cs typeface="Arial" panose="020B0604020202020204" pitchFamily="34" charset="0"/>
              </a:rPr>
              <a:t>Kännykkäsovellus, tai </a:t>
            </a:r>
            <a:r>
              <a:rPr lang="fi-FI" sz="1200" dirty="0" err="1">
                <a:effectLst/>
                <a:ea typeface="Times New Roman" panose="02020603050405020304" pitchFamily="18" charset="0"/>
                <a:cs typeface="Arial" panose="020B0604020202020204" pitchFamily="34" charset="0"/>
              </a:rPr>
              <a:t>äppi</a:t>
            </a:r>
            <a:r>
              <a:rPr lang="fi-FI" sz="1200" dirty="0">
                <a:effectLst/>
                <a:ea typeface="Times New Roman" panose="02020603050405020304" pitchFamily="18" charset="0"/>
                <a:cs typeface="Arial" panose="020B0604020202020204" pitchFamily="34" charset="0"/>
              </a:rPr>
              <a:t>, olisi varmasti oikea suunta lähitulevaisuudessa korvaamaan vanhaa muovikorttia ja paperinippua. (Teräsrautelan nuorisotila)</a:t>
            </a:r>
          </a:p>
          <a:p>
            <a:pPr marL="171450" indent="-171450">
              <a:buFont typeface="Arial" panose="020B0604020202020204" pitchFamily="34" charset="0"/>
              <a:buChar char="•"/>
            </a:pPr>
            <a:endParaRPr lang="fi-FI" sz="1200" dirty="0">
              <a:solidFill>
                <a:srgbClr val="6A6C6F"/>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200" dirty="0">
              <a:solidFill>
                <a:srgbClr val="6A6C6F"/>
              </a:solidFill>
              <a:effectLst/>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200" dirty="0">
              <a:effectLst/>
              <a:ea typeface="Calibri" panose="020F0502020204030204" pitchFamily="34" charset="0"/>
              <a:cs typeface="Arial" panose="020B0604020202020204" pitchFamily="34" charset="0"/>
            </a:endParaRPr>
          </a:p>
          <a:p>
            <a:pPr marL="285750" indent="-285750">
              <a:lnSpc>
                <a:spcPct val="107000"/>
              </a:lnSpc>
              <a:spcAft>
                <a:spcPts val="750"/>
              </a:spcAft>
              <a:buFont typeface="Arial" panose="020B0604020202020204" pitchFamily="34" charset="0"/>
              <a:buChar char="•"/>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endParaRPr lang="fi-FI" sz="1200" dirty="0">
              <a:effectLst/>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endParaRPr lang="fi-FI"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fi-FI" sz="1800" dirty="0">
              <a:effectLst/>
              <a:latin typeface="Calibri" panose="020F0502020204030204" pitchFamily="34" charset="0"/>
              <a:ea typeface="Calibri" panose="020F0502020204030204" pitchFamily="34" charset="0"/>
              <a:cs typeface="Arial" panose="020B0604020202020204" pitchFamily="34" charset="0"/>
            </a:endParaRPr>
          </a:p>
          <a:p>
            <a:endParaRPr lang="fi-FI" dirty="0"/>
          </a:p>
        </p:txBody>
      </p:sp>
    </p:spTree>
    <p:extLst>
      <p:ext uri="{BB962C8B-B14F-4D97-AF65-F5344CB8AC3E}">
        <p14:creationId xmlns:p14="http://schemas.microsoft.com/office/powerpoint/2010/main" val="1925379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6634F2-862D-4AB2-AF78-CBF40B3D05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49" r="2650" b="117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Suorakulmio: Pyöristetyt kulmat 18">
            <a:extLst>
              <a:ext uri="{FF2B5EF4-FFF2-40B4-BE49-F238E27FC236}">
                <a16:creationId xmlns:a16="http://schemas.microsoft.com/office/drawing/2014/main" id="{AE4FC235-4CA5-460F-AE9D-1442602103FA}"/>
              </a:ext>
            </a:extLst>
          </p:cNvPr>
          <p:cNvSpPr/>
          <p:nvPr/>
        </p:nvSpPr>
        <p:spPr>
          <a:xfrm>
            <a:off x="-484359" y="4135557"/>
            <a:ext cx="8747333" cy="1779786"/>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20" name="Otsikko 3">
            <a:extLst>
              <a:ext uri="{FF2B5EF4-FFF2-40B4-BE49-F238E27FC236}">
                <a16:creationId xmlns:a16="http://schemas.microsoft.com/office/drawing/2014/main" id="{4CF58D1F-C2C1-4F0B-B11D-1A16BE7D0C61}"/>
              </a:ext>
            </a:extLst>
          </p:cNvPr>
          <p:cNvSpPr txBox="1">
            <a:spLocks/>
          </p:cNvSpPr>
          <p:nvPr/>
        </p:nvSpPr>
        <p:spPr>
          <a:xfrm>
            <a:off x="1581893" y="4401663"/>
            <a:ext cx="63925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a:solidFill>
                  <a:schemeClr val="bg1"/>
                </a:solidFill>
              </a:rPr>
              <a:t>3. Kulttuurinen nuorisotyö</a:t>
            </a:r>
          </a:p>
        </p:txBody>
      </p:sp>
      <p:pic>
        <p:nvPicPr>
          <p:cNvPr id="17" name="Kuva 16" descr="Roiske">
            <a:extLst>
              <a:ext uri="{FF2B5EF4-FFF2-40B4-BE49-F238E27FC236}">
                <a16:creationId xmlns:a16="http://schemas.microsoft.com/office/drawing/2014/main" id="{1F14A7F9-0D0A-413C-A6FD-8AC5CCF9CE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78" y="4268609"/>
            <a:ext cx="1513681" cy="1513681"/>
          </a:xfrm>
          <a:prstGeom prst="rect">
            <a:avLst/>
          </a:prstGeom>
        </p:spPr>
      </p:pic>
    </p:spTree>
    <p:extLst>
      <p:ext uri="{BB962C8B-B14F-4D97-AF65-F5344CB8AC3E}">
        <p14:creationId xmlns:p14="http://schemas.microsoft.com/office/powerpoint/2010/main" val="489736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orakulmio: Pyöristetyt kulmat 19">
            <a:extLst>
              <a:ext uri="{FF2B5EF4-FFF2-40B4-BE49-F238E27FC236}">
                <a16:creationId xmlns:a16="http://schemas.microsoft.com/office/drawing/2014/main" id="{4EF7BFA1-F138-4A3D-8593-E7B7A6F8BCF1}"/>
              </a:ext>
            </a:extLst>
          </p:cNvPr>
          <p:cNvSpPr/>
          <p:nvPr/>
        </p:nvSpPr>
        <p:spPr>
          <a:xfrm>
            <a:off x="9465452" y="303484"/>
            <a:ext cx="2933700" cy="4833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Otsikko 3">
            <a:extLst>
              <a:ext uri="{FF2B5EF4-FFF2-40B4-BE49-F238E27FC236}">
                <a16:creationId xmlns:a16="http://schemas.microsoft.com/office/drawing/2014/main" id="{84B1C63C-9CE5-487C-B860-778BF9298A36}"/>
              </a:ext>
            </a:extLst>
          </p:cNvPr>
          <p:cNvSpPr>
            <a:spLocks noGrp="1"/>
          </p:cNvSpPr>
          <p:nvPr>
            <p:ph type="title"/>
          </p:nvPr>
        </p:nvSpPr>
        <p:spPr>
          <a:xfrm>
            <a:off x="416702" y="221568"/>
            <a:ext cx="10515600" cy="1325563"/>
          </a:xfrm>
        </p:spPr>
        <p:txBody>
          <a:bodyPr/>
          <a:lstStyle/>
          <a:p>
            <a:r>
              <a:rPr lang="fi-FI"/>
              <a:t>Kokonaisluvut toukokuussa 2022</a:t>
            </a:r>
          </a:p>
        </p:txBody>
      </p:sp>
      <p:sp>
        <p:nvSpPr>
          <p:cNvPr id="6" name="Tekstiruutu 5">
            <a:extLst>
              <a:ext uri="{FF2B5EF4-FFF2-40B4-BE49-F238E27FC236}">
                <a16:creationId xmlns:a16="http://schemas.microsoft.com/office/drawing/2014/main" id="{E3D681E3-1C02-487C-9080-FF3586414963}"/>
              </a:ext>
            </a:extLst>
          </p:cNvPr>
          <p:cNvSpPr txBox="1"/>
          <p:nvPr/>
        </p:nvSpPr>
        <p:spPr>
          <a:xfrm>
            <a:off x="10202541" y="397338"/>
            <a:ext cx="2514600" cy="276999"/>
          </a:xfrm>
          <a:prstGeom prst="rect">
            <a:avLst/>
          </a:prstGeom>
          <a:noFill/>
        </p:spPr>
        <p:txBody>
          <a:bodyPr wrap="square" rtlCol="0">
            <a:spAutoFit/>
          </a:bodyPr>
          <a:lstStyle/>
          <a:p>
            <a:r>
              <a:rPr lang="fi-FI" sz="1200">
                <a:solidFill>
                  <a:schemeClr val="bg1"/>
                </a:solidFill>
              </a:rPr>
              <a:t>Kulttuurinen nuorisotyö</a:t>
            </a:r>
          </a:p>
        </p:txBody>
      </p:sp>
      <p:pic>
        <p:nvPicPr>
          <p:cNvPr id="25" name="Kuva 24" descr="Ihmisryhmä">
            <a:extLst>
              <a:ext uri="{FF2B5EF4-FFF2-40B4-BE49-F238E27FC236}">
                <a16:creationId xmlns:a16="http://schemas.microsoft.com/office/drawing/2014/main" id="{48CAF224-537F-4F55-AAC2-24ED0E09A5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977" y="1961447"/>
            <a:ext cx="1287897" cy="1287897"/>
          </a:xfrm>
          <a:prstGeom prst="rect">
            <a:avLst/>
          </a:prstGeom>
        </p:spPr>
      </p:pic>
      <p:sp>
        <p:nvSpPr>
          <p:cNvPr id="26" name="Tekstiruutu 25">
            <a:extLst>
              <a:ext uri="{FF2B5EF4-FFF2-40B4-BE49-F238E27FC236}">
                <a16:creationId xmlns:a16="http://schemas.microsoft.com/office/drawing/2014/main" id="{4F84191F-E42C-422D-BD9C-B55667A09471}"/>
              </a:ext>
            </a:extLst>
          </p:cNvPr>
          <p:cNvSpPr txBox="1"/>
          <p:nvPr/>
        </p:nvSpPr>
        <p:spPr>
          <a:xfrm>
            <a:off x="1537808" y="518576"/>
            <a:ext cx="2882045" cy="3046988"/>
          </a:xfrm>
          <a:prstGeom prst="rect">
            <a:avLst/>
          </a:prstGeom>
          <a:noFill/>
        </p:spPr>
        <p:txBody>
          <a:bodyPr wrap="square" rtlCol="0">
            <a:spAutoFit/>
          </a:bodyPr>
          <a:lstStyle/>
          <a:p>
            <a:r>
              <a:rPr lang="fi-FI" sz="9600">
                <a:solidFill>
                  <a:schemeClr val="accent2"/>
                </a:solidFill>
              </a:rPr>
              <a:t> 4841</a:t>
            </a:r>
          </a:p>
        </p:txBody>
      </p:sp>
      <p:sp>
        <p:nvSpPr>
          <p:cNvPr id="27" name="Tekstiruutu 26">
            <a:extLst>
              <a:ext uri="{FF2B5EF4-FFF2-40B4-BE49-F238E27FC236}">
                <a16:creationId xmlns:a16="http://schemas.microsoft.com/office/drawing/2014/main" id="{1C989B62-B338-41B3-B4EC-ECA9CBCAA983}"/>
              </a:ext>
            </a:extLst>
          </p:cNvPr>
          <p:cNvSpPr txBox="1"/>
          <p:nvPr/>
        </p:nvSpPr>
        <p:spPr>
          <a:xfrm>
            <a:off x="1084469" y="3429000"/>
            <a:ext cx="2710373" cy="615553"/>
          </a:xfrm>
          <a:prstGeom prst="rect">
            <a:avLst/>
          </a:prstGeom>
          <a:noFill/>
        </p:spPr>
        <p:txBody>
          <a:bodyPr wrap="square" rtlCol="0">
            <a:spAutoFit/>
          </a:bodyPr>
          <a:lstStyle/>
          <a:p>
            <a:pPr algn="ctr"/>
            <a:r>
              <a:rPr lang="fi-FI">
                <a:latin typeface="+mj-lt"/>
              </a:rPr>
              <a:t>Osallistujat</a:t>
            </a:r>
          </a:p>
          <a:p>
            <a:pPr algn="ctr"/>
            <a:r>
              <a:rPr lang="fi-FI" sz="1600">
                <a:latin typeface="+mj-lt"/>
              </a:rPr>
              <a:t>toukokuu 2021:  2166</a:t>
            </a:r>
            <a:endParaRPr lang="fi-FI">
              <a:latin typeface="+mj-lt"/>
            </a:endParaRPr>
          </a:p>
        </p:txBody>
      </p:sp>
      <p:sp>
        <p:nvSpPr>
          <p:cNvPr id="29" name="Tekstiruutu 28">
            <a:extLst>
              <a:ext uri="{FF2B5EF4-FFF2-40B4-BE49-F238E27FC236}">
                <a16:creationId xmlns:a16="http://schemas.microsoft.com/office/drawing/2014/main" id="{54FB81C1-622D-4978-8B53-56024278CA88}"/>
              </a:ext>
            </a:extLst>
          </p:cNvPr>
          <p:cNvSpPr txBox="1"/>
          <p:nvPr/>
        </p:nvSpPr>
        <p:spPr>
          <a:xfrm>
            <a:off x="5420162" y="4352082"/>
            <a:ext cx="2752354" cy="1569660"/>
          </a:xfrm>
          <a:prstGeom prst="rect">
            <a:avLst/>
          </a:prstGeom>
          <a:noFill/>
        </p:spPr>
        <p:txBody>
          <a:bodyPr wrap="square" rtlCol="0">
            <a:spAutoFit/>
          </a:bodyPr>
          <a:lstStyle/>
          <a:p>
            <a:r>
              <a:rPr lang="fi-FI" sz="9600">
                <a:solidFill>
                  <a:srgbClr val="FFC000"/>
                </a:solidFill>
              </a:rPr>
              <a:t>385</a:t>
            </a:r>
          </a:p>
        </p:txBody>
      </p:sp>
      <p:sp>
        <p:nvSpPr>
          <p:cNvPr id="30" name="Tekstiruutu 29">
            <a:extLst>
              <a:ext uri="{FF2B5EF4-FFF2-40B4-BE49-F238E27FC236}">
                <a16:creationId xmlns:a16="http://schemas.microsoft.com/office/drawing/2014/main" id="{DCAC3F5F-5AC8-4A7E-B62F-D14A85ACD754}"/>
              </a:ext>
            </a:extLst>
          </p:cNvPr>
          <p:cNvSpPr txBox="1"/>
          <p:nvPr/>
        </p:nvSpPr>
        <p:spPr>
          <a:xfrm>
            <a:off x="416702" y="5983996"/>
            <a:ext cx="3102813" cy="923330"/>
          </a:xfrm>
          <a:prstGeom prst="rect">
            <a:avLst/>
          </a:prstGeom>
          <a:noFill/>
        </p:spPr>
        <p:txBody>
          <a:bodyPr wrap="square" rtlCol="0">
            <a:spAutoFit/>
          </a:bodyPr>
          <a:lstStyle/>
          <a:p>
            <a:pPr algn="ctr"/>
            <a:r>
              <a:rPr lang="fi-FI">
                <a:latin typeface="+mj-lt"/>
              </a:rPr>
              <a:t>Toimintaa järjestävien nuorten määrä *</a:t>
            </a:r>
          </a:p>
          <a:p>
            <a:pPr algn="ctr"/>
            <a:endParaRPr lang="fi-FI"/>
          </a:p>
        </p:txBody>
      </p:sp>
      <p:pic>
        <p:nvPicPr>
          <p:cNvPr id="31" name="Kuva 30" descr="Kello">
            <a:extLst>
              <a:ext uri="{FF2B5EF4-FFF2-40B4-BE49-F238E27FC236}">
                <a16:creationId xmlns:a16="http://schemas.microsoft.com/office/drawing/2014/main" id="{650362F2-249E-475E-A0E0-6A259BF936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32264" y="2067223"/>
            <a:ext cx="1287897" cy="1287897"/>
          </a:xfrm>
          <a:prstGeom prst="rect">
            <a:avLst/>
          </a:prstGeom>
        </p:spPr>
      </p:pic>
      <p:sp>
        <p:nvSpPr>
          <p:cNvPr id="37" name="Tekstiruutu 36">
            <a:extLst>
              <a:ext uri="{FF2B5EF4-FFF2-40B4-BE49-F238E27FC236}">
                <a16:creationId xmlns:a16="http://schemas.microsoft.com/office/drawing/2014/main" id="{3D3A9D76-4A9F-4DEE-9814-0E8704EB577F}"/>
              </a:ext>
            </a:extLst>
          </p:cNvPr>
          <p:cNvSpPr txBox="1"/>
          <p:nvPr/>
        </p:nvSpPr>
        <p:spPr>
          <a:xfrm>
            <a:off x="5304681" y="1890533"/>
            <a:ext cx="2246062" cy="1569660"/>
          </a:xfrm>
          <a:prstGeom prst="rect">
            <a:avLst/>
          </a:prstGeom>
          <a:noFill/>
        </p:spPr>
        <p:txBody>
          <a:bodyPr wrap="square" rtlCol="0">
            <a:spAutoFit/>
          </a:bodyPr>
          <a:lstStyle/>
          <a:p>
            <a:r>
              <a:rPr lang="fi-FI" sz="9600">
                <a:solidFill>
                  <a:schemeClr val="accent1"/>
                </a:solidFill>
              </a:rPr>
              <a:t>467</a:t>
            </a:r>
          </a:p>
        </p:txBody>
      </p:sp>
      <p:sp>
        <p:nvSpPr>
          <p:cNvPr id="38" name="Tekstiruutu 37">
            <a:extLst>
              <a:ext uri="{FF2B5EF4-FFF2-40B4-BE49-F238E27FC236}">
                <a16:creationId xmlns:a16="http://schemas.microsoft.com/office/drawing/2014/main" id="{3E6E05D5-3042-40F0-894D-21A031EA0269}"/>
              </a:ext>
            </a:extLst>
          </p:cNvPr>
          <p:cNvSpPr txBox="1"/>
          <p:nvPr/>
        </p:nvSpPr>
        <p:spPr>
          <a:xfrm>
            <a:off x="4294609" y="3470499"/>
            <a:ext cx="3346647" cy="646331"/>
          </a:xfrm>
          <a:prstGeom prst="rect">
            <a:avLst/>
          </a:prstGeom>
          <a:noFill/>
        </p:spPr>
        <p:txBody>
          <a:bodyPr wrap="square" rtlCol="0">
            <a:spAutoFit/>
          </a:bodyPr>
          <a:lstStyle/>
          <a:p>
            <a:pPr algn="ctr"/>
            <a:r>
              <a:rPr lang="fi-FI">
                <a:latin typeface="+mj-lt"/>
              </a:rPr>
              <a:t>Toimintatunnit *</a:t>
            </a:r>
            <a:br>
              <a:rPr lang="fi-FI"/>
            </a:br>
            <a:endParaRPr lang="fi-FI"/>
          </a:p>
        </p:txBody>
      </p:sp>
      <p:sp>
        <p:nvSpPr>
          <p:cNvPr id="16" name="Tekstiruutu 15">
            <a:extLst>
              <a:ext uri="{FF2B5EF4-FFF2-40B4-BE49-F238E27FC236}">
                <a16:creationId xmlns:a16="http://schemas.microsoft.com/office/drawing/2014/main" id="{C9420EAC-BB17-4C55-8437-E06125986AD5}"/>
              </a:ext>
            </a:extLst>
          </p:cNvPr>
          <p:cNvSpPr txBox="1"/>
          <p:nvPr/>
        </p:nvSpPr>
        <p:spPr>
          <a:xfrm>
            <a:off x="4294609" y="5977300"/>
            <a:ext cx="3102813" cy="923330"/>
          </a:xfrm>
          <a:prstGeom prst="rect">
            <a:avLst/>
          </a:prstGeom>
          <a:noFill/>
        </p:spPr>
        <p:txBody>
          <a:bodyPr wrap="square" rtlCol="0">
            <a:spAutoFit/>
          </a:bodyPr>
          <a:lstStyle/>
          <a:p>
            <a:pPr algn="ctr"/>
            <a:r>
              <a:rPr lang="fi-FI">
                <a:latin typeface="+mj-lt"/>
              </a:rPr>
              <a:t>Nuorten järjestämä toiminta tunteina * </a:t>
            </a:r>
          </a:p>
          <a:p>
            <a:pPr algn="ctr"/>
            <a:endParaRPr lang="fi-FI"/>
          </a:p>
        </p:txBody>
      </p:sp>
      <p:sp>
        <p:nvSpPr>
          <p:cNvPr id="17" name="Tekstiruutu 16">
            <a:extLst>
              <a:ext uri="{FF2B5EF4-FFF2-40B4-BE49-F238E27FC236}">
                <a16:creationId xmlns:a16="http://schemas.microsoft.com/office/drawing/2014/main" id="{1B9D0936-99D5-4D40-B78E-B2CF1E9F96F3}"/>
              </a:ext>
            </a:extLst>
          </p:cNvPr>
          <p:cNvSpPr txBox="1"/>
          <p:nvPr/>
        </p:nvSpPr>
        <p:spPr>
          <a:xfrm>
            <a:off x="1638094" y="4403990"/>
            <a:ext cx="2222731" cy="1569660"/>
          </a:xfrm>
          <a:prstGeom prst="rect">
            <a:avLst/>
          </a:prstGeom>
          <a:noFill/>
        </p:spPr>
        <p:txBody>
          <a:bodyPr wrap="square" rtlCol="0">
            <a:spAutoFit/>
          </a:bodyPr>
          <a:lstStyle/>
          <a:p>
            <a:r>
              <a:rPr lang="fi-FI" sz="9600">
                <a:solidFill>
                  <a:schemeClr val="accent6"/>
                </a:solidFill>
              </a:rPr>
              <a:t>106</a:t>
            </a:r>
          </a:p>
        </p:txBody>
      </p:sp>
      <p:pic>
        <p:nvPicPr>
          <p:cNvPr id="3" name="Kuva 2" descr="Käyttäjät">
            <a:extLst>
              <a:ext uri="{FF2B5EF4-FFF2-40B4-BE49-F238E27FC236}">
                <a16:creationId xmlns:a16="http://schemas.microsoft.com/office/drawing/2014/main" id="{FD707DB0-A97B-4352-ACCA-CDAA816E59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9815" y="4890168"/>
            <a:ext cx="914400" cy="914400"/>
          </a:xfrm>
          <a:prstGeom prst="rect">
            <a:avLst/>
          </a:prstGeom>
        </p:spPr>
      </p:pic>
      <p:pic>
        <p:nvPicPr>
          <p:cNvPr id="8" name="Kuva 7" descr="Helmitaulu tasaisella täytöllä">
            <a:extLst>
              <a:ext uri="{FF2B5EF4-FFF2-40B4-BE49-F238E27FC236}">
                <a16:creationId xmlns:a16="http://schemas.microsoft.com/office/drawing/2014/main" id="{3C6DFCB9-E2BC-430A-BE4F-468605EB35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3228" y="4583744"/>
            <a:ext cx="1193770" cy="1193770"/>
          </a:xfrm>
          <a:prstGeom prst="rect">
            <a:avLst/>
          </a:prstGeom>
        </p:spPr>
      </p:pic>
      <p:sp>
        <p:nvSpPr>
          <p:cNvPr id="19" name="Suorakulmio 18">
            <a:extLst>
              <a:ext uri="{FF2B5EF4-FFF2-40B4-BE49-F238E27FC236}">
                <a16:creationId xmlns:a16="http://schemas.microsoft.com/office/drawing/2014/main" id="{654874BF-8E21-4C99-9B45-515F6ADEEB80}"/>
              </a:ext>
            </a:extLst>
          </p:cNvPr>
          <p:cNvSpPr/>
          <p:nvPr/>
        </p:nvSpPr>
        <p:spPr>
          <a:xfrm>
            <a:off x="7613907" y="1843950"/>
            <a:ext cx="4586335" cy="4401205"/>
          </a:xfrm>
          <a:prstGeom prst="rect">
            <a:avLst/>
          </a:prstGeom>
        </p:spPr>
        <p:txBody>
          <a:bodyPr wrap="square">
            <a:spAutoFit/>
          </a:bodyPr>
          <a:lstStyle/>
          <a:p>
            <a:r>
              <a:rPr lang="fi-FI" b="1">
                <a:latin typeface="+mj-lt"/>
              </a:rPr>
              <a:t>Palvelut:</a:t>
            </a:r>
          </a:p>
          <a:p>
            <a:pPr marL="285750" indent="-285750">
              <a:buFont typeface="Arial" panose="020B0604020202020204" pitchFamily="34" charset="0"/>
              <a:buChar char="•"/>
            </a:pPr>
            <a:r>
              <a:rPr lang="fi-FI" sz="1400">
                <a:latin typeface="+mj-lt"/>
              </a:rPr>
              <a:t>Lasten, nuorten ja perheiden taidetoiminta: avoin toiminta ja pienryhmätoiminta</a:t>
            </a:r>
          </a:p>
          <a:p>
            <a:pPr marL="285750" indent="-285750">
              <a:buFont typeface="Arial" panose="020B0604020202020204" pitchFamily="34" charset="0"/>
              <a:buChar char="•"/>
            </a:pPr>
            <a:r>
              <a:rPr lang="fi-FI" sz="1400">
                <a:latin typeface="+mj-lt"/>
              </a:rPr>
              <a:t>Nuorten musiikkitoiminta: avoin toiminta, pienryhmätoiminta </a:t>
            </a:r>
            <a:br>
              <a:rPr lang="fi-FI" sz="1400">
                <a:latin typeface="+mj-lt"/>
              </a:rPr>
            </a:br>
            <a:r>
              <a:rPr lang="fi-FI" sz="1400">
                <a:latin typeface="+mj-lt"/>
              </a:rPr>
              <a:t>sekä yksilöllistä ohjaus</a:t>
            </a:r>
          </a:p>
          <a:p>
            <a:pPr marL="285750" indent="-285750">
              <a:buFont typeface="Arial" panose="020B0604020202020204" pitchFamily="34" charset="0"/>
              <a:buChar char="•"/>
            </a:pPr>
            <a:r>
              <a:rPr lang="fi-FI" sz="1400">
                <a:latin typeface="+mj-lt"/>
              </a:rPr>
              <a:t>Digitaaliset kulttuuripalvelut lapsille, nuorille ja perheille</a:t>
            </a:r>
          </a:p>
          <a:p>
            <a:pPr marL="285750" indent="-285750">
              <a:buFont typeface="Arial" panose="020B0604020202020204" pitchFamily="34" charset="0"/>
              <a:buChar char="•"/>
            </a:pPr>
            <a:r>
              <a:rPr lang="fi-FI" sz="1400">
                <a:latin typeface="+mj-lt"/>
              </a:rPr>
              <a:t>Nuorten omaehtoisen harrastustoiminnan mahdollistaminen</a:t>
            </a:r>
          </a:p>
          <a:p>
            <a:pPr marL="285750" indent="-285750">
              <a:buFont typeface="Arial" panose="020B0604020202020204" pitchFamily="34" charset="0"/>
              <a:buChar char="•"/>
            </a:pPr>
            <a:r>
              <a:rPr lang="fi-FI" sz="1400">
                <a:latin typeface="+mj-lt"/>
              </a:rPr>
              <a:t>Monipuolista harrastustoimintaa lapsille, nuorille ja perheille</a:t>
            </a:r>
          </a:p>
          <a:p>
            <a:pPr marL="285750" indent="-285750">
              <a:buFont typeface="Arial" panose="020B0604020202020204" pitchFamily="34" charset="0"/>
              <a:buChar char="•"/>
            </a:pPr>
            <a:r>
              <a:rPr lang="fi-FI" sz="1400">
                <a:latin typeface="+mj-lt"/>
              </a:rPr>
              <a:t>Tapahtuma ja esitystoiminta</a:t>
            </a:r>
          </a:p>
          <a:p>
            <a:pPr marL="285750" indent="-285750">
              <a:buFont typeface="Arial" panose="020B0604020202020204" pitchFamily="34" charset="0"/>
              <a:buChar char="•"/>
            </a:pPr>
            <a:r>
              <a:rPr lang="fi-FI" sz="1400">
                <a:latin typeface="+mj-lt"/>
              </a:rPr>
              <a:t>Moniammatillista verkostotyötä lasten ja nuorten kulttuuritoiminnan vahvistamiseksi.</a:t>
            </a:r>
          </a:p>
          <a:p>
            <a:pPr marL="285750" indent="-285750">
              <a:buFont typeface="Arial" panose="020B0604020202020204" pitchFamily="34" charset="0"/>
              <a:buChar char="•"/>
            </a:pPr>
            <a:r>
              <a:rPr lang="fi-FI" sz="1400">
                <a:latin typeface="+mj-lt"/>
              </a:rPr>
              <a:t>Nuorille harjoittelu- ja työllistämispaikkojen mahdollistaminen</a:t>
            </a:r>
          </a:p>
          <a:p>
            <a:pPr marL="285750" indent="-285750">
              <a:buFont typeface="Arial" panose="020B0604020202020204" pitchFamily="34" charset="0"/>
              <a:buChar char="•"/>
            </a:pPr>
            <a:r>
              <a:rPr lang="fi-FI" sz="1400">
                <a:latin typeface="+mj-lt"/>
              </a:rPr>
              <a:t>Taiteilijoiden kanssa tehtävä, molempia osapuolia hyödyttävä, yhteistyö</a:t>
            </a:r>
          </a:p>
          <a:p>
            <a:pPr lvl="0"/>
            <a:endParaRPr lang="fi-FI" sz="1200">
              <a:ea typeface="Calibri" panose="020F0502020204030204" pitchFamily="34" charset="0"/>
              <a:cs typeface="Calibri" panose="020F0502020204030204" pitchFamily="34" charset="0"/>
            </a:endParaRPr>
          </a:p>
          <a:p>
            <a:r>
              <a:rPr lang="fi-FI" sz="1200"/>
              <a:t>        </a:t>
            </a:r>
            <a:endParaRPr lang="fi-FI" sz="1600"/>
          </a:p>
        </p:txBody>
      </p:sp>
      <p:pic>
        <p:nvPicPr>
          <p:cNvPr id="21" name="Kuva 20" descr="Roiske">
            <a:extLst>
              <a:ext uri="{FF2B5EF4-FFF2-40B4-BE49-F238E27FC236}">
                <a16:creationId xmlns:a16="http://schemas.microsoft.com/office/drawing/2014/main" id="{28028D3F-9D44-4DD0-9D22-0A1D5B032D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17120" y="318962"/>
            <a:ext cx="433753" cy="433753"/>
          </a:xfrm>
          <a:prstGeom prst="rect">
            <a:avLst/>
          </a:prstGeom>
        </p:spPr>
      </p:pic>
      <p:sp>
        <p:nvSpPr>
          <p:cNvPr id="9" name="Tekstiruutu 8">
            <a:extLst>
              <a:ext uri="{FF2B5EF4-FFF2-40B4-BE49-F238E27FC236}">
                <a16:creationId xmlns:a16="http://schemas.microsoft.com/office/drawing/2014/main" id="{CF459083-F1A5-4902-A66B-DB4D4430D86A}"/>
              </a:ext>
            </a:extLst>
          </p:cNvPr>
          <p:cNvSpPr txBox="1"/>
          <p:nvPr/>
        </p:nvSpPr>
        <p:spPr>
          <a:xfrm>
            <a:off x="7985335" y="5973650"/>
            <a:ext cx="4131076" cy="784830"/>
          </a:xfrm>
          <a:prstGeom prst="rect">
            <a:avLst/>
          </a:prstGeom>
          <a:noFill/>
        </p:spPr>
        <p:txBody>
          <a:bodyPr wrap="square" rtlCol="0">
            <a:spAutoFit/>
          </a:bodyPr>
          <a:lstStyle/>
          <a:p>
            <a:r>
              <a:rPr lang="fi-FI" sz="1100" dirty="0">
                <a:latin typeface="+mj-lt"/>
              </a:rPr>
              <a:t>*</a:t>
            </a:r>
            <a:r>
              <a:rPr lang="fi-FI" sz="1100" dirty="0"/>
              <a:t>Palveluiden raportointia siirretään </a:t>
            </a:r>
            <a:r>
              <a:rPr lang="fi-FI" sz="1100" dirty="0" err="1"/>
              <a:t>Logbookin</a:t>
            </a:r>
            <a:r>
              <a:rPr lang="fi-FI" sz="1100" dirty="0"/>
              <a:t> portaittain, tästä johtuen toimintatunnit, -kerrat ja toimintaa järjestävien nuorten määrät eivät ole vertailukelpoisia siirtymävaiheen aikana 2022.</a:t>
            </a:r>
            <a:endParaRPr lang="fi-FI" sz="1050" dirty="0">
              <a:ea typeface="Calibri" panose="020F0502020204030204" pitchFamily="34" charset="0"/>
              <a:cs typeface="Calibri" panose="020F0502020204030204" pitchFamily="34" charset="0"/>
            </a:endParaRPr>
          </a:p>
          <a:p>
            <a:r>
              <a:rPr lang="fi-FI" sz="1100" dirty="0"/>
              <a:t>Lähde: </a:t>
            </a:r>
            <a:r>
              <a:rPr lang="fi-FI" sz="1100" dirty="0" err="1"/>
              <a:t>Logbook</a:t>
            </a:r>
            <a:r>
              <a:rPr lang="fi-FI" sz="1100" dirty="0"/>
              <a:t> ja </a:t>
            </a:r>
            <a:r>
              <a:rPr lang="fi-FI" sz="1100" dirty="0" err="1"/>
              <a:t>Dotku</a:t>
            </a:r>
            <a:r>
              <a:rPr lang="fi-FI" sz="1100" dirty="0"/>
              <a:t> ja Excel -tilastot</a:t>
            </a:r>
          </a:p>
        </p:txBody>
      </p:sp>
    </p:spTree>
    <p:extLst>
      <p:ext uri="{BB962C8B-B14F-4D97-AF65-F5344CB8AC3E}">
        <p14:creationId xmlns:p14="http://schemas.microsoft.com/office/powerpoint/2010/main" val="4041978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uorakulmio: Pyöristetyt kulmat 26">
            <a:extLst>
              <a:ext uri="{FF2B5EF4-FFF2-40B4-BE49-F238E27FC236}">
                <a16:creationId xmlns:a16="http://schemas.microsoft.com/office/drawing/2014/main" id="{8A5BDB94-0A9B-462C-9F4A-26A8189E5E94}"/>
              </a:ext>
            </a:extLst>
          </p:cNvPr>
          <p:cNvSpPr/>
          <p:nvPr/>
        </p:nvSpPr>
        <p:spPr>
          <a:xfrm>
            <a:off x="8146856" y="2408181"/>
            <a:ext cx="985077" cy="1030329"/>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388984" y="222929"/>
            <a:ext cx="10515600" cy="618735"/>
          </a:xfrm>
        </p:spPr>
        <p:txBody>
          <a:bodyPr>
            <a:normAutofit fontScale="90000"/>
          </a:bodyPr>
          <a:lstStyle/>
          <a:p>
            <a:r>
              <a:rPr lang="fi-FI"/>
              <a:t>Kulttuurinen nuorisotyö palveluittain</a:t>
            </a:r>
          </a:p>
        </p:txBody>
      </p:sp>
      <p:sp>
        <p:nvSpPr>
          <p:cNvPr id="32" name="Suorakulmio: Pyöristetyt kulmat 31">
            <a:extLst>
              <a:ext uri="{FF2B5EF4-FFF2-40B4-BE49-F238E27FC236}">
                <a16:creationId xmlns:a16="http://schemas.microsoft.com/office/drawing/2014/main" id="{E92CE847-E332-4161-BA27-0C17A700259D}"/>
              </a:ext>
            </a:extLst>
          </p:cNvPr>
          <p:cNvSpPr/>
          <p:nvPr/>
        </p:nvSpPr>
        <p:spPr>
          <a:xfrm>
            <a:off x="567443" y="2343223"/>
            <a:ext cx="985077" cy="1030329"/>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Suorakulmio: Pyöristetyt kulmat 32">
            <a:extLst>
              <a:ext uri="{FF2B5EF4-FFF2-40B4-BE49-F238E27FC236}">
                <a16:creationId xmlns:a16="http://schemas.microsoft.com/office/drawing/2014/main" id="{22DE3842-4F14-4A70-BE4F-CB2353F3CCFB}"/>
              </a:ext>
            </a:extLst>
          </p:cNvPr>
          <p:cNvSpPr/>
          <p:nvPr/>
        </p:nvSpPr>
        <p:spPr>
          <a:xfrm>
            <a:off x="4122411" y="2372750"/>
            <a:ext cx="985077" cy="103032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Suorakulmio 33">
            <a:extLst>
              <a:ext uri="{FF2B5EF4-FFF2-40B4-BE49-F238E27FC236}">
                <a16:creationId xmlns:a16="http://schemas.microsoft.com/office/drawing/2014/main" id="{73274AAF-07B7-4F88-ADBD-E7C35ABFA2F8}"/>
              </a:ext>
            </a:extLst>
          </p:cNvPr>
          <p:cNvSpPr/>
          <p:nvPr/>
        </p:nvSpPr>
        <p:spPr>
          <a:xfrm>
            <a:off x="1614348" y="2498642"/>
            <a:ext cx="2706315"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mj-lt"/>
                <a:ea typeface="+mn-ea"/>
                <a:cs typeface="+mn-cs"/>
              </a:rPr>
              <a:t>Vimma Taidepajat: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mj-lt"/>
                <a:ea typeface="+mn-ea"/>
                <a:cs typeface="Arial" panose="020B0604020202020204" pitchFamily="34" charset="0"/>
              </a:rPr>
              <a:t>231</a:t>
            </a:r>
            <a:r>
              <a:rPr kumimoji="0" lang="fi-FI" sz="1400" b="1" i="0" u="none" strike="noStrike" kern="1200" cap="none" spc="0" normalizeH="0" baseline="0" noProof="0">
                <a:ln>
                  <a:noFill/>
                </a:ln>
                <a:solidFill>
                  <a:prstClr val="black"/>
                </a:solidFill>
                <a:effectLst/>
                <a:uLnTx/>
                <a:uFillTx/>
                <a:latin typeface="+mj-lt"/>
                <a:ea typeface="+mn-ea"/>
                <a:cs typeface="+mn-cs"/>
              </a:rPr>
              <a:t> osallistujaa</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i-FI" sz="1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fi-FI"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Suorakulmio: Pyöristetyt kulmat 24">
            <a:extLst>
              <a:ext uri="{FF2B5EF4-FFF2-40B4-BE49-F238E27FC236}">
                <a16:creationId xmlns:a16="http://schemas.microsoft.com/office/drawing/2014/main" id="{DB6DAC26-E181-4F40-ACB9-91B1E40A1066}"/>
              </a:ext>
            </a:extLst>
          </p:cNvPr>
          <p:cNvSpPr/>
          <p:nvPr/>
        </p:nvSpPr>
        <p:spPr>
          <a:xfrm>
            <a:off x="9674495" y="250032"/>
            <a:ext cx="2933700" cy="4833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kstiruutu 37">
            <a:extLst>
              <a:ext uri="{FF2B5EF4-FFF2-40B4-BE49-F238E27FC236}">
                <a16:creationId xmlns:a16="http://schemas.microsoft.com/office/drawing/2014/main" id="{FA4ADC69-A87E-4941-814A-555D1FFF9237}"/>
              </a:ext>
            </a:extLst>
          </p:cNvPr>
          <p:cNvSpPr txBox="1"/>
          <p:nvPr/>
        </p:nvSpPr>
        <p:spPr>
          <a:xfrm>
            <a:off x="10154703" y="358775"/>
            <a:ext cx="2514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white"/>
                </a:solidFill>
                <a:effectLst/>
                <a:uLnTx/>
                <a:uFillTx/>
                <a:latin typeface="Calibri" panose="020F0502020204030204"/>
                <a:ea typeface="+mn-ea"/>
                <a:cs typeface="+mn-cs"/>
              </a:rPr>
              <a:t>Kulttuurinen nuorisotyö</a:t>
            </a:r>
          </a:p>
        </p:txBody>
      </p:sp>
      <p:pic>
        <p:nvPicPr>
          <p:cNvPr id="39" name="Kuva 38" descr="Roiske">
            <a:extLst>
              <a:ext uri="{FF2B5EF4-FFF2-40B4-BE49-F238E27FC236}">
                <a16:creationId xmlns:a16="http://schemas.microsoft.com/office/drawing/2014/main" id="{00A94B4D-562A-4E64-AAED-260D67A11C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2734" y="279127"/>
            <a:ext cx="433753" cy="433753"/>
          </a:xfrm>
          <a:prstGeom prst="rect">
            <a:avLst/>
          </a:prstGeom>
        </p:spPr>
      </p:pic>
      <p:sp>
        <p:nvSpPr>
          <p:cNvPr id="18" name="Suorakulmio 17">
            <a:extLst>
              <a:ext uri="{FF2B5EF4-FFF2-40B4-BE49-F238E27FC236}">
                <a16:creationId xmlns:a16="http://schemas.microsoft.com/office/drawing/2014/main" id="{9CC7016E-0C13-4CD5-B387-9257B3290A99}"/>
              </a:ext>
            </a:extLst>
          </p:cNvPr>
          <p:cNvSpPr/>
          <p:nvPr/>
        </p:nvSpPr>
        <p:spPr>
          <a:xfrm>
            <a:off x="5303994" y="2503195"/>
            <a:ext cx="2706315"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mj-lt"/>
                <a:ea typeface="+mn-ea"/>
                <a:cs typeface="+mn-cs"/>
              </a:rPr>
              <a:t>Vimma muu toiminta: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a:solidFill>
                  <a:prstClr val="black"/>
                </a:solidFill>
                <a:latin typeface="+mj-lt"/>
                <a:cs typeface="Arial" panose="020B0604020202020204" pitchFamily="34" charset="0"/>
              </a:rPr>
              <a:t>1893 </a:t>
            </a:r>
            <a:r>
              <a:rPr kumimoji="0" lang="fi-FI" sz="1400" b="1" i="0" u="none" strike="noStrike" kern="1200" cap="none" spc="0" normalizeH="0" baseline="0" noProof="0">
                <a:ln>
                  <a:noFill/>
                </a:ln>
                <a:solidFill>
                  <a:prstClr val="black"/>
                </a:solidFill>
                <a:effectLst/>
                <a:uLnTx/>
                <a:uFillTx/>
                <a:latin typeface="+mj-lt"/>
                <a:ea typeface="+mn-ea"/>
                <a:cs typeface="+mn-cs"/>
              </a:rPr>
              <a:t>osallistujaa</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i-FI" sz="14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fi-FI"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9" name="Taulukko 18">
            <a:extLst>
              <a:ext uri="{FF2B5EF4-FFF2-40B4-BE49-F238E27FC236}">
                <a16:creationId xmlns:a16="http://schemas.microsoft.com/office/drawing/2014/main" id="{0E14D154-69AC-4FD7-9FAD-770E5B84BA22}"/>
              </a:ext>
            </a:extLst>
          </p:cNvPr>
          <p:cNvGraphicFramePr>
            <a:graphicFrameLocks noGrp="1"/>
          </p:cNvGraphicFramePr>
          <p:nvPr>
            <p:extLst>
              <p:ext uri="{D42A27DB-BD31-4B8C-83A1-F6EECF244321}">
                <p14:modId xmlns:p14="http://schemas.microsoft.com/office/powerpoint/2010/main" val="377213081"/>
              </p:ext>
            </p:extLst>
          </p:nvPr>
        </p:nvGraphicFramePr>
        <p:xfrm>
          <a:off x="1557007" y="3160009"/>
          <a:ext cx="2088730" cy="2190658"/>
        </p:xfrm>
        <a:graphic>
          <a:graphicData uri="http://schemas.openxmlformats.org/drawingml/2006/table">
            <a:tbl>
              <a:tblPr firstRow="1" firstCol="1" bandRow="1">
                <a:tableStyleId>{00A15C55-8517-42AA-B614-E9B94910E393}</a:tableStyleId>
              </a:tblPr>
              <a:tblGrid>
                <a:gridCol w="1465199">
                  <a:extLst>
                    <a:ext uri="{9D8B030D-6E8A-4147-A177-3AD203B41FA5}">
                      <a16:colId xmlns:a16="http://schemas.microsoft.com/office/drawing/2014/main" val="2080623307"/>
                    </a:ext>
                  </a:extLst>
                </a:gridCol>
                <a:gridCol w="623531">
                  <a:extLst>
                    <a:ext uri="{9D8B030D-6E8A-4147-A177-3AD203B41FA5}">
                      <a16:colId xmlns:a16="http://schemas.microsoft.com/office/drawing/2014/main" val="3530884056"/>
                    </a:ext>
                  </a:extLst>
                </a:gridCol>
              </a:tblGrid>
              <a:tr h="585737">
                <a:tc>
                  <a:txBody>
                    <a:bodyPr/>
                    <a:lstStyle/>
                    <a:p>
                      <a:r>
                        <a:rPr lang="fi-FI" sz="1100" b="0">
                          <a:effectLst/>
                        </a:rPr>
                        <a:t>Toimintakerrat    </a:t>
                      </a:r>
                      <a:br>
                        <a:rPr lang="fi-FI" sz="1100" b="0">
                          <a:effectLst/>
                        </a:rPr>
                      </a:br>
                      <a:r>
                        <a:rPr lang="fi-FI" sz="1100" b="0">
                          <a:effectLst/>
                        </a:rPr>
                        <a:t>Toimintatunnit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mn-lt"/>
                        </a:rPr>
                        <a:t>  25</a:t>
                      </a:r>
                    </a:p>
                    <a:p>
                      <a:r>
                        <a:rPr lang="fi-FI" sz="1100" b="0">
                          <a:effectLst/>
                          <a:latin typeface="+mn-lt"/>
                          <a:ea typeface="Calibri" panose="020F0502020204030204" pitchFamily="34" charset="0"/>
                          <a:cs typeface="Calibri" panose="020F0502020204030204" pitchFamily="34" charset="0"/>
                        </a:rPr>
                        <a:t>70</a:t>
                      </a:r>
                    </a:p>
                  </a:txBody>
                  <a:tcPr marL="68580" marR="68580" marT="0" marB="0"/>
                </a:tc>
                <a:extLst>
                  <a:ext uri="{0D108BD9-81ED-4DB2-BD59-A6C34878D82A}">
                    <a16:rowId xmlns:a16="http://schemas.microsoft.com/office/drawing/2014/main" val="1426814097"/>
                  </a:ext>
                </a:extLst>
              </a:tr>
              <a:tr h="300239">
                <a:tc>
                  <a:txBody>
                    <a:bodyPr/>
                    <a:lstStyle/>
                    <a:p>
                      <a:r>
                        <a:rPr lang="fi-FI" sz="1100" b="0">
                          <a:effectLst/>
                        </a:rPr>
                        <a:t>Präkäämö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0">
                          <a:effectLst/>
                          <a:latin typeface="Arial" panose="020B0604020202020204" pitchFamily="34" charset="0"/>
                          <a:ea typeface="Calibri" panose="020F0502020204030204" pitchFamily="34" charset="0"/>
                          <a:cs typeface="Arial" panose="020B0604020202020204" pitchFamily="34" charset="0"/>
                        </a:rPr>
                        <a:t> 77</a:t>
                      </a:r>
                    </a:p>
                  </a:txBody>
                  <a:tcPr marL="68580" marR="68580" marT="0" marB="0"/>
                </a:tc>
                <a:extLst>
                  <a:ext uri="{0D108BD9-81ED-4DB2-BD59-A6C34878D82A}">
                    <a16:rowId xmlns:a16="http://schemas.microsoft.com/office/drawing/2014/main" val="458733485"/>
                  </a:ext>
                </a:extLst>
              </a:tr>
              <a:tr h="300239">
                <a:tc>
                  <a:txBody>
                    <a:bodyPr/>
                    <a:lstStyle/>
                    <a:p>
                      <a:r>
                        <a:rPr lang="fi-FI" sz="1100" b="0">
                          <a:effectLst/>
                        </a:rPr>
                        <a:t>Taidepajat</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0">
                          <a:effectLst/>
                          <a:latin typeface="Arial" panose="020B0604020202020204" pitchFamily="34" charset="0"/>
                          <a:ea typeface="Calibri" panose="020F0502020204030204" pitchFamily="34" charset="0"/>
                          <a:cs typeface="Arial" panose="020B0604020202020204" pitchFamily="34" charset="0"/>
                        </a:rPr>
                        <a:t> 128</a:t>
                      </a:r>
                    </a:p>
                  </a:txBody>
                  <a:tcPr marL="68580" marR="68580" marT="0" marB="0"/>
                </a:tc>
                <a:extLst>
                  <a:ext uri="{0D108BD9-81ED-4DB2-BD59-A6C34878D82A}">
                    <a16:rowId xmlns:a16="http://schemas.microsoft.com/office/drawing/2014/main" val="3153935298"/>
                  </a:ext>
                </a:extLst>
              </a:tr>
              <a:tr h="364259">
                <a:tc>
                  <a:txBody>
                    <a:bodyPr/>
                    <a:lstStyle/>
                    <a:p>
                      <a:r>
                        <a:rPr lang="fi-FI" sz="1100" b="0">
                          <a:effectLst/>
                        </a:rPr>
                        <a:t>Kurssit</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0">
                          <a:effectLst/>
                          <a:latin typeface="Arial" panose="020B0604020202020204" pitchFamily="34" charset="0"/>
                          <a:ea typeface="Calibri" panose="020F0502020204030204" pitchFamily="34" charset="0"/>
                          <a:cs typeface="Arial" panose="020B0604020202020204" pitchFamily="34" charset="0"/>
                        </a:rPr>
                        <a:t>   7</a:t>
                      </a:r>
                    </a:p>
                  </a:txBody>
                  <a:tcPr marL="68580" marR="68580" marT="0" marB="0"/>
                </a:tc>
                <a:extLst>
                  <a:ext uri="{0D108BD9-81ED-4DB2-BD59-A6C34878D82A}">
                    <a16:rowId xmlns:a16="http://schemas.microsoft.com/office/drawing/2014/main" val="203071242"/>
                  </a:ext>
                </a:extLst>
              </a:tr>
              <a:tr h="300239">
                <a:tc>
                  <a:txBody>
                    <a:bodyPr/>
                    <a:lstStyle/>
                    <a:p>
                      <a:r>
                        <a:rPr lang="fi-FI" sz="1100" b="0">
                          <a:effectLst/>
                        </a:rPr>
                        <a:t>Ryhmät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0">
                          <a:effectLst/>
                          <a:latin typeface="Arial" panose="020B0604020202020204" pitchFamily="34" charset="0"/>
                          <a:ea typeface="Calibri" panose="020F0502020204030204" pitchFamily="34" charset="0"/>
                          <a:cs typeface="Arial" panose="020B0604020202020204" pitchFamily="34" charset="0"/>
                        </a:rPr>
                        <a:t>  19</a:t>
                      </a:r>
                    </a:p>
                  </a:txBody>
                  <a:tcPr marL="68580" marR="68580" marT="0" marB="0"/>
                </a:tc>
                <a:extLst>
                  <a:ext uri="{0D108BD9-81ED-4DB2-BD59-A6C34878D82A}">
                    <a16:rowId xmlns:a16="http://schemas.microsoft.com/office/drawing/2014/main" val="1935998540"/>
                  </a:ext>
                </a:extLst>
              </a:tr>
              <a:tr h="339945">
                <a:tc>
                  <a:txBody>
                    <a:bodyPr/>
                    <a:lstStyle/>
                    <a:p>
                      <a:r>
                        <a:rPr lang="fi-FI" sz="1100" b="0">
                          <a:effectLst/>
                        </a:rPr>
                        <a:t>HTM harrastusryhmät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0">
                          <a:effectLst/>
                          <a:latin typeface="Arial" panose="020B0604020202020204" pitchFamily="34" charset="0"/>
                          <a:ea typeface="Calibri" panose="020F0502020204030204" pitchFamily="34" charset="0"/>
                          <a:cs typeface="Arial" panose="020B0604020202020204" pitchFamily="34" charset="0"/>
                        </a:rPr>
                        <a:t> 0</a:t>
                      </a:r>
                    </a:p>
                  </a:txBody>
                  <a:tcPr marL="68580" marR="68580" marT="0" marB="0"/>
                </a:tc>
                <a:extLst>
                  <a:ext uri="{0D108BD9-81ED-4DB2-BD59-A6C34878D82A}">
                    <a16:rowId xmlns:a16="http://schemas.microsoft.com/office/drawing/2014/main" val="4204411174"/>
                  </a:ext>
                </a:extLst>
              </a:tr>
            </a:tbl>
          </a:graphicData>
        </a:graphic>
      </p:graphicFrame>
      <p:graphicFrame>
        <p:nvGraphicFramePr>
          <p:cNvPr id="20" name="Taulukko 19">
            <a:extLst>
              <a:ext uri="{FF2B5EF4-FFF2-40B4-BE49-F238E27FC236}">
                <a16:creationId xmlns:a16="http://schemas.microsoft.com/office/drawing/2014/main" id="{D4B336E9-711B-4637-91F9-BAA84563F9B0}"/>
              </a:ext>
            </a:extLst>
          </p:cNvPr>
          <p:cNvGraphicFramePr>
            <a:graphicFrameLocks noGrp="1"/>
          </p:cNvGraphicFramePr>
          <p:nvPr>
            <p:extLst>
              <p:ext uri="{D42A27DB-BD31-4B8C-83A1-F6EECF244321}">
                <p14:modId xmlns:p14="http://schemas.microsoft.com/office/powerpoint/2010/main" val="3487590339"/>
              </p:ext>
            </p:extLst>
          </p:nvPr>
        </p:nvGraphicFramePr>
        <p:xfrm>
          <a:off x="5307707" y="3160009"/>
          <a:ext cx="2217273" cy="2608723"/>
        </p:xfrm>
        <a:graphic>
          <a:graphicData uri="http://schemas.openxmlformats.org/drawingml/2006/table">
            <a:tbl>
              <a:tblPr firstRow="1" firstCol="1" bandRow="1">
                <a:tableStyleId>{21E4AEA4-8DFA-4A89-87EB-49C32662AFE0}</a:tableStyleId>
              </a:tblPr>
              <a:tblGrid>
                <a:gridCol w="1562279">
                  <a:extLst>
                    <a:ext uri="{9D8B030D-6E8A-4147-A177-3AD203B41FA5}">
                      <a16:colId xmlns:a16="http://schemas.microsoft.com/office/drawing/2014/main" val="2080623307"/>
                    </a:ext>
                  </a:extLst>
                </a:gridCol>
                <a:gridCol w="654994">
                  <a:extLst>
                    <a:ext uri="{9D8B030D-6E8A-4147-A177-3AD203B41FA5}">
                      <a16:colId xmlns:a16="http://schemas.microsoft.com/office/drawing/2014/main" val="3530884056"/>
                    </a:ext>
                  </a:extLst>
                </a:gridCol>
              </a:tblGrid>
              <a:tr h="370516">
                <a:tc>
                  <a:txBody>
                    <a:bodyPr/>
                    <a:lstStyle/>
                    <a:p>
                      <a:r>
                        <a:rPr lang="fi-FI" sz="1100" b="0">
                          <a:effectLst/>
                        </a:rPr>
                        <a:t>Aukiolotunnit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1">
                          <a:effectLst/>
                          <a:latin typeface="Arial" panose="020B0604020202020204" pitchFamily="34" charset="0"/>
                          <a:cs typeface="Arial" panose="020B0604020202020204" pitchFamily="34" charset="0"/>
                        </a:rPr>
                        <a:t>  138</a:t>
                      </a:r>
                      <a:endParaRPr lang="fi-FI"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26814097"/>
                  </a:ext>
                </a:extLst>
              </a:tr>
              <a:tr h="423324">
                <a:tc>
                  <a:txBody>
                    <a:bodyPr/>
                    <a:lstStyle/>
                    <a:p>
                      <a:r>
                        <a:rPr lang="fi-FI" sz="1100" b="0">
                          <a:effectLst/>
                        </a:rPr>
                        <a:t>Aula- ja kahvila- toiminta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1">
                          <a:effectLst/>
                          <a:latin typeface="Arial" panose="020B0604020202020204" pitchFamily="34" charset="0"/>
                          <a:ea typeface="Calibri" panose="020F0502020204030204" pitchFamily="34" charset="0"/>
                          <a:cs typeface="Arial" panose="020B0604020202020204" pitchFamily="34" charset="0"/>
                        </a:rPr>
                        <a:t> </a:t>
                      </a:r>
                      <a:r>
                        <a:rPr lang="fi-FI" sz="1100" b="0">
                          <a:effectLst/>
                          <a:latin typeface="Arial" panose="020B0604020202020204" pitchFamily="34" charset="0"/>
                          <a:ea typeface="Calibri" panose="020F0502020204030204" pitchFamily="34" charset="0"/>
                          <a:cs typeface="Arial" panose="020B0604020202020204" pitchFamily="34" charset="0"/>
                        </a:rPr>
                        <a:t>530</a:t>
                      </a:r>
                    </a:p>
                  </a:txBody>
                  <a:tcPr marL="68580" marR="68580" marT="0" marB="0"/>
                </a:tc>
                <a:extLst>
                  <a:ext uri="{0D108BD9-81ED-4DB2-BD59-A6C34878D82A}">
                    <a16:rowId xmlns:a16="http://schemas.microsoft.com/office/drawing/2014/main" val="458733485"/>
                  </a:ext>
                </a:extLst>
              </a:tr>
              <a:tr h="423324">
                <a:tc>
                  <a:txBody>
                    <a:bodyPr/>
                    <a:lstStyle/>
                    <a:p>
                      <a:r>
                        <a:rPr lang="fi-FI" sz="1100" b="0">
                          <a:effectLst/>
                          <a:latin typeface="Arial" panose="020B0604020202020204" pitchFamily="34" charset="0"/>
                          <a:ea typeface="Calibri" panose="020F0502020204030204" pitchFamily="34" charset="0"/>
                          <a:cs typeface="Calibri" panose="020F0502020204030204" pitchFamily="34" charset="0"/>
                        </a:rPr>
                        <a:t>Harjoittelijat yms.</a:t>
                      </a:r>
                    </a:p>
                  </a:txBody>
                  <a:tcPr marL="68580" marR="68580" marT="0" marB="0"/>
                </a:tc>
                <a:tc>
                  <a:txBody>
                    <a:bodyPr/>
                    <a:lstStyle/>
                    <a:p>
                      <a:r>
                        <a:rPr lang="fi-FI" sz="1100" b="1">
                          <a:effectLst/>
                          <a:latin typeface="Arial" panose="020B0604020202020204" pitchFamily="34" charset="0"/>
                          <a:ea typeface="Calibri" panose="020F0502020204030204" pitchFamily="34" charset="0"/>
                          <a:cs typeface="Arial" panose="020B0604020202020204" pitchFamily="34" charset="0"/>
                        </a:rPr>
                        <a:t>    </a:t>
                      </a:r>
                      <a:r>
                        <a:rPr lang="fi-FI" sz="1100" b="0">
                          <a:effectLst/>
                          <a:latin typeface="Arial" panose="020B0604020202020204" pitchFamily="34" charset="0"/>
                          <a:ea typeface="Calibri" panose="020F0502020204030204" pitchFamily="34" charset="0"/>
                          <a:cs typeface="Arial" panose="020B0604020202020204" pitchFamily="34" charset="0"/>
                        </a:rPr>
                        <a:t> 0</a:t>
                      </a:r>
                    </a:p>
                  </a:txBody>
                  <a:tcPr marL="68580" marR="68580" marT="0" marB="0"/>
                </a:tc>
                <a:extLst>
                  <a:ext uri="{0D108BD9-81ED-4DB2-BD59-A6C34878D82A}">
                    <a16:rowId xmlns:a16="http://schemas.microsoft.com/office/drawing/2014/main" val="3677573178"/>
                  </a:ext>
                </a:extLst>
              </a:tr>
              <a:tr h="3694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0" err="1">
                          <a:effectLst/>
                        </a:rPr>
                        <a:t>Ta</a:t>
                      </a:r>
                      <a:r>
                        <a:rPr lang="fi-FI" sz="1100" b="0">
                          <a:effectLst/>
                        </a:rPr>
                        <a:t> &amp; To –ryhmä </a:t>
                      </a:r>
                      <a:endParaRPr lang="fi-FI" sz="1100" b="0">
                        <a:effectLst/>
                        <a:latin typeface="Arial" panose="020B0604020202020204" pitchFamily="34" charset="0"/>
                        <a:ea typeface="Calibri" panose="020F0502020204030204" pitchFamily="34" charset="0"/>
                        <a:cs typeface="Calibri" panose="020F0502020204030204" pitchFamily="34" charset="0"/>
                      </a:endParaRPr>
                    </a:p>
                    <a:p>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0">
                          <a:effectLst/>
                          <a:latin typeface="Arial" panose="020B0604020202020204" pitchFamily="34" charset="0"/>
                          <a:ea typeface="Calibri" panose="020F0502020204030204" pitchFamily="34" charset="0"/>
                          <a:cs typeface="Arial" panose="020B0604020202020204" pitchFamily="34" charset="0"/>
                        </a:rPr>
                        <a:t>     23</a:t>
                      </a:r>
                    </a:p>
                  </a:txBody>
                  <a:tcPr marL="68580" marR="68580" marT="0" marB="0"/>
                </a:tc>
                <a:extLst>
                  <a:ext uri="{0D108BD9-81ED-4DB2-BD59-A6C34878D82A}">
                    <a16:rowId xmlns:a16="http://schemas.microsoft.com/office/drawing/2014/main" val="3645372810"/>
                  </a:ext>
                </a:extLst>
              </a:tr>
              <a:tr h="340655">
                <a:tc>
                  <a:txBody>
                    <a:bodyPr/>
                    <a:lstStyle/>
                    <a:p>
                      <a:r>
                        <a:rPr lang="fi-FI" sz="1100" b="0">
                          <a:effectLst/>
                        </a:rPr>
                        <a:t>Tapahtumat</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cs typeface="Arial" panose="020B0604020202020204" pitchFamily="34" charset="0"/>
                        </a:rPr>
                        <a:t>     0</a:t>
                      </a:r>
                      <a:endParaRPr lang="fi-FI"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53935298"/>
                  </a:ext>
                </a:extLst>
              </a:tr>
              <a:tr h="333862">
                <a:tc>
                  <a:txBody>
                    <a:bodyPr/>
                    <a:lstStyle/>
                    <a:p>
                      <a:r>
                        <a:rPr lang="fi-FI" sz="1100" b="0">
                          <a:effectLst/>
                        </a:rPr>
                        <a:t>Muut tilojen käyttäjät</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1120</a:t>
                      </a:r>
                    </a:p>
                  </a:txBody>
                  <a:tcPr marL="68580" marR="68580" marT="0" marB="0"/>
                </a:tc>
                <a:extLst>
                  <a:ext uri="{0D108BD9-81ED-4DB2-BD59-A6C34878D82A}">
                    <a16:rowId xmlns:a16="http://schemas.microsoft.com/office/drawing/2014/main" val="203071242"/>
                  </a:ext>
                </a:extLst>
              </a:tr>
              <a:tr h="347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100" b="0">
                          <a:effectLst/>
                        </a:rPr>
                        <a:t>Kaikki kävijät yhteensä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0">
                          <a:effectLst/>
                          <a:latin typeface="Arial" panose="020B0604020202020204" pitchFamily="34" charset="0"/>
                          <a:ea typeface="Calibri" panose="020F0502020204030204" pitchFamily="34" charset="0"/>
                          <a:cs typeface="Arial" panose="020B0604020202020204" pitchFamily="34" charset="0"/>
                        </a:rPr>
                        <a:t>1340</a:t>
                      </a:r>
                    </a:p>
                  </a:txBody>
                  <a:tcPr marL="68580" marR="68580" marT="0" marB="0"/>
                </a:tc>
                <a:extLst>
                  <a:ext uri="{0D108BD9-81ED-4DB2-BD59-A6C34878D82A}">
                    <a16:rowId xmlns:a16="http://schemas.microsoft.com/office/drawing/2014/main" val="904595443"/>
                  </a:ext>
                </a:extLst>
              </a:tr>
            </a:tbl>
          </a:graphicData>
        </a:graphic>
      </p:graphicFrame>
      <p:pic>
        <p:nvPicPr>
          <p:cNvPr id="6" name="Kuva 5" descr="Paletti tasaisella täytöllä">
            <a:extLst>
              <a:ext uri="{FF2B5EF4-FFF2-40B4-BE49-F238E27FC236}">
                <a16:creationId xmlns:a16="http://schemas.microsoft.com/office/drawing/2014/main" id="{91181187-C8B7-454D-BAD2-7BB42AFE91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1783" y="2408181"/>
            <a:ext cx="914400" cy="914400"/>
          </a:xfrm>
          <a:prstGeom prst="rect">
            <a:avLst/>
          </a:prstGeom>
        </p:spPr>
      </p:pic>
      <p:pic>
        <p:nvPicPr>
          <p:cNvPr id="8" name="Kuva 7" descr="Kahvi tasaisella täytöllä">
            <a:extLst>
              <a:ext uri="{FF2B5EF4-FFF2-40B4-BE49-F238E27FC236}">
                <a16:creationId xmlns:a16="http://schemas.microsoft.com/office/drawing/2014/main" id="{38031D0C-8404-4BB5-8687-4419C715A5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47804" y="2358236"/>
            <a:ext cx="914400" cy="914400"/>
          </a:xfrm>
          <a:prstGeom prst="rect">
            <a:avLst/>
          </a:prstGeom>
        </p:spPr>
      </p:pic>
      <p:graphicFrame>
        <p:nvGraphicFramePr>
          <p:cNvPr id="22" name="Taulukko 21">
            <a:extLst>
              <a:ext uri="{FF2B5EF4-FFF2-40B4-BE49-F238E27FC236}">
                <a16:creationId xmlns:a16="http://schemas.microsoft.com/office/drawing/2014/main" id="{EB13FF86-5347-45F9-89E1-0C82D8975489}"/>
              </a:ext>
            </a:extLst>
          </p:cNvPr>
          <p:cNvGraphicFramePr>
            <a:graphicFrameLocks noGrp="1"/>
          </p:cNvGraphicFramePr>
          <p:nvPr>
            <p:extLst>
              <p:ext uri="{D42A27DB-BD31-4B8C-83A1-F6EECF244321}">
                <p14:modId xmlns:p14="http://schemas.microsoft.com/office/powerpoint/2010/main" val="481253917"/>
              </p:ext>
            </p:extLst>
          </p:nvPr>
        </p:nvGraphicFramePr>
        <p:xfrm>
          <a:off x="9340795" y="3191757"/>
          <a:ext cx="2071208" cy="2240102"/>
        </p:xfrm>
        <a:graphic>
          <a:graphicData uri="http://schemas.openxmlformats.org/drawingml/2006/table">
            <a:tbl>
              <a:tblPr firstRow="1" firstCol="1" bandRow="1">
                <a:tableStyleId>{93296810-A885-4BE3-A3E7-6D5BEEA58F35}</a:tableStyleId>
              </a:tblPr>
              <a:tblGrid>
                <a:gridCol w="1381645">
                  <a:extLst>
                    <a:ext uri="{9D8B030D-6E8A-4147-A177-3AD203B41FA5}">
                      <a16:colId xmlns:a16="http://schemas.microsoft.com/office/drawing/2014/main" val="2080623307"/>
                    </a:ext>
                  </a:extLst>
                </a:gridCol>
                <a:gridCol w="689563">
                  <a:extLst>
                    <a:ext uri="{9D8B030D-6E8A-4147-A177-3AD203B41FA5}">
                      <a16:colId xmlns:a16="http://schemas.microsoft.com/office/drawing/2014/main" val="3530884056"/>
                    </a:ext>
                  </a:extLst>
                </a:gridCol>
              </a:tblGrid>
              <a:tr h="604289">
                <a:tc>
                  <a:txBody>
                    <a:bodyPr/>
                    <a:lstStyle/>
                    <a:p>
                      <a:r>
                        <a:rPr lang="fi-FI" sz="1100" b="0">
                          <a:effectLst/>
                        </a:rPr>
                        <a:t>toimintakertaa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Calibri" panose="020F0502020204030204" pitchFamily="34" charset="0"/>
                        </a:rPr>
                        <a:t> 39</a:t>
                      </a:r>
                    </a:p>
                  </a:txBody>
                  <a:tcPr marL="68580" marR="68580" marT="0" marB="0"/>
                </a:tc>
                <a:extLst>
                  <a:ext uri="{0D108BD9-81ED-4DB2-BD59-A6C34878D82A}">
                    <a16:rowId xmlns:a16="http://schemas.microsoft.com/office/drawing/2014/main" val="1426814097"/>
                  </a:ext>
                </a:extLst>
              </a:tr>
              <a:tr h="434260">
                <a:tc>
                  <a:txBody>
                    <a:bodyPr/>
                    <a:lstStyle/>
                    <a:p>
                      <a:r>
                        <a:rPr lang="fi-FI" sz="1100" b="0">
                          <a:effectLst/>
                        </a:rPr>
                        <a:t>Ohjattu toiminta</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Calibri" panose="020F0502020204030204" pitchFamily="34" charset="0"/>
                        </a:rPr>
                        <a:t>700</a:t>
                      </a:r>
                    </a:p>
                  </a:txBody>
                  <a:tcPr marL="68580" marR="68580" marT="0" marB="0"/>
                </a:tc>
                <a:extLst>
                  <a:ext uri="{0D108BD9-81ED-4DB2-BD59-A6C34878D82A}">
                    <a16:rowId xmlns:a16="http://schemas.microsoft.com/office/drawing/2014/main" val="458733485"/>
                  </a:ext>
                </a:extLst>
              </a:tr>
              <a:tr h="423458">
                <a:tc>
                  <a:txBody>
                    <a:bodyPr/>
                    <a:lstStyle/>
                    <a:p>
                      <a:r>
                        <a:rPr lang="fi-FI" sz="1100" b="0">
                          <a:effectLst/>
                        </a:rPr>
                        <a:t>Harrastuskerhot</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Calibri" panose="020F0502020204030204" pitchFamily="34" charset="0"/>
                        </a:rPr>
                        <a:t>???</a:t>
                      </a:r>
                    </a:p>
                  </a:txBody>
                  <a:tcPr marL="68580" marR="68580" marT="0" marB="0"/>
                </a:tc>
                <a:extLst>
                  <a:ext uri="{0D108BD9-81ED-4DB2-BD59-A6C34878D82A}">
                    <a16:rowId xmlns:a16="http://schemas.microsoft.com/office/drawing/2014/main" val="1044686566"/>
                  </a:ext>
                </a:extLst>
              </a:tr>
              <a:tr h="442815">
                <a:tc>
                  <a:txBody>
                    <a:bodyPr/>
                    <a:lstStyle/>
                    <a:p>
                      <a:r>
                        <a:rPr lang="fi-FI" sz="1100" b="0">
                          <a:effectLst/>
                        </a:rPr>
                        <a:t>Esitykset</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Calibri" panose="020F0502020204030204" pitchFamily="34" charset="0"/>
                        </a:rPr>
                        <a:t>358</a:t>
                      </a:r>
                    </a:p>
                  </a:txBody>
                  <a:tcPr marL="68580" marR="68580" marT="0" marB="0"/>
                </a:tc>
                <a:extLst>
                  <a:ext uri="{0D108BD9-81ED-4DB2-BD59-A6C34878D82A}">
                    <a16:rowId xmlns:a16="http://schemas.microsoft.com/office/drawing/2014/main" val="1092487799"/>
                  </a:ext>
                </a:extLst>
              </a:tr>
              <a:tr h="306908">
                <a:tc>
                  <a:txBody>
                    <a:bodyPr/>
                    <a:lstStyle/>
                    <a:p>
                      <a:r>
                        <a:rPr lang="fi-FI" sz="1100" b="0">
                          <a:effectLst/>
                        </a:rPr>
                        <a:t>Tapahtumat </a:t>
                      </a:r>
                    </a:p>
                    <a:p>
                      <a:r>
                        <a:rPr lang="fi-FI" sz="1100" b="0">
                          <a:effectLst/>
                        </a:rPr>
                        <a:t>  </a:t>
                      </a:r>
                      <a:r>
                        <a:rPr lang="fi-FI" sz="1100">
                          <a:effectLst/>
                        </a:rPr>
                        <a:t>             </a:t>
                      </a:r>
                      <a:endParaRPr lang="fi-FI" sz="11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29</a:t>
                      </a:r>
                    </a:p>
                  </a:txBody>
                  <a:tcPr marL="68580" marR="68580" marT="0" marB="0"/>
                </a:tc>
                <a:extLst>
                  <a:ext uri="{0D108BD9-81ED-4DB2-BD59-A6C34878D82A}">
                    <a16:rowId xmlns:a16="http://schemas.microsoft.com/office/drawing/2014/main" val="2779636761"/>
                  </a:ext>
                </a:extLst>
              </a:tr>
            </a:tbl>
          </a:graphicData>
        </a:graphic>
      </p:graphicFrame>
      <p:sp>
        <p:nvSpPr>
          <p:cNvPr id="23" name="Suorakulmio 22">
            <a:extLst>
              <a:ext uri="{FF2B5EF4-FFF2-40B4-BE49-F238E27FC236}">
                <a16:creationId xmlns:a16="http://schemas.microsoft.com/office/drawing/2014/main" id="{616629DA-8E2C-4098-89CF-089FF9177141}"/>
              </a:ext>
            </a:extLst>
          </p:cNvPr>
          <p:cNvSpPr/>
          <p:nvPr/>
        </p:nvSpPr>
        <p:spPr>
          <a:xfrm>
            <a:off x="9269409" y="2503195"/>
            <a:ext cx="273116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t>Seikkailupuisto</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a:solidFill>
                  <a:prstClr val="black"/>
                </a:solidFill>
                <a:latin typeface="Calibri Light" panose="020F0302020204030204"/>
              </a:rPr>
              <a:t>1058</a:t>
            </a:r>
            <a:r>
              <a:rPr kumimoji="0" lang="fi-FI" sz="1600" b="1"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t>osallistujaa</a:t>
            </a:r>
            <a:b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b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pic>
        <p:nvPicPr>
          <p:cNvPr id="26" name="Kuva 25" descr="Draama tasaisella täytöllä">
            <a:extLst>
              <a:ext uri="{FF2B5EF4-FFF2-40B4-BE49-F238E27FC236}">
                <a16:creationId xmlns:a16="http://schemas.microsoft.com/office/drawing/2014/main" id="{3EA9A277-9BC6-48C5-8FEE-D960076D36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82231" y="2498642"/>
            <a:ext cx="914400" cy="914400"/>
          </a:xfrm>
          <a:prstGeom prst="rect">
            <a:avLst/>
          </a:prstGeom>
        </p:spPr>
      </p:pic>
      <p:pic>
        <p:nvPicPr>
          <p:cNvPr id="2" name="Kuva 1">
            <a:extLst>
              <a:ext uri="{FF2B5EF4-FFF2-40B4-BE49-F238E27FC236}">
                <a16:creationId xmlns:a16="http://schemas.microsoft.com/office/drawing/2014/main" id="{6F044CB9-FBEC-471F-9E5F-562E2E0B7FEC}"/>
              </a:ext>
            </a:extLst>
          </p:cNvPr>
          <p:cNvPicPr>
            <a:picLocks noChangeAspect="1"/>
          </p:cNvPicPr>
          <p:nvPr/>
        </p:nvPicPr>
        <p:blipFill>
          <a:blip r:embed="rId11"/>
          <a:stretch>
            <a:fillRect/>
          </a:stretch>
        </p:blipFill>
        <p:spPr>
          <a:xfrm>
            <a:off x="3885390" y="841664"/>
            <a:ext cx="1085182" cy="1085182"/>
          </a:xfrm>
          <a:prstGeom prst="rect">
            <a:avLst/>
          </a:prstGeom>
        </p:spPr>
      </p:pic>
      <p:sp>
        <p:nvSpPr>
          <p:cNvPr id="21" name="Tekstiruutu 20">
            <a:extLst>
              <a:ext uri="{FF2B5EF4-FFF2-40B4-BE49-F238E27FC236}">
                <a16:creationId xmlns:a16="http://schemas.microsoft.com/office/drawing/2014/main" id="{39ABE20F-5592-4ABC-95B0-2081F9F79616}"/>
              </a:ext>
            </a:extLst>
          </p:cNvPr>
          <p:cNvSpPr txBox="1"/>
          <p:nvPr/>
        </p:nvSpPr>
        <p:spPr>
          <a:xfrm>
            <a:off x="4975320" y="794588"/>
            <a:ext cx="28820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0">
                <a:solidFill>
                  <a:schemeClr val="accent3"/>
                </a:solidFill>
                <a:latin typeface="Calibri" panose="020F0502020204030204"/>
              </a:rPr>
              <a:t>3182</a:t>
            </a:r>
            <a:endParaRPr kumimoji="0" lang="fi-FI" sz="8000" b="0" i="0" u="none" strike="noStrike" kern="1200" cap="none" spc="0" normalizeH="0" baseline="0" noProof="0">
              <a:ln>
                <a:noFill/>
              </a:ln>
              <a:solidFill>
                <a:schemeClr val="accent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117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388984" y="222929"/>
            <a:ext cx="10515600" cy="721701"/>
          </a:xfrm>
        </p:spPr>
        <p:txBody>
          <a:bodyPr/>
          <a:lstStyle/>
          <a:p>
            <a:r>
              <a:rPr lang="fi-FI"/>
              <a:t>Kulttuurinen nuorisotyö palveluittain</a:t>
            </a:r>
          </a:p>
        </p:txBody>
      </p:sp>
      <p:sp>
        <p:nvSpPr>
          <p:cNvPr id="25" name="Suorakulmio: Pyöristetyt kulmat 24">
            <a:extLst>
              <a:ext uri="{FF2B5EF4-FFF2-40B4-BE49-F238E27FC236}">
                <a16:creationId xmlns:a16="http://schemas.microsoft.com/office/drawing/2014/main" id="{DB6DAC26-E181-4F40-ACB9-91B1E40A1066}"/>
              </a:ext>
            </a:extLst>
          </p:cNvPr>
          <p:cNvSpPr/>
          <p:nvPr/>
        </p:nvSpPr>
        <p:spPr>
          <a:xfrm>
            <a:off x="9674495" y="250032"/>
            <a:ext cx="2933700" cy="4833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kstiruutu 37">
            <a:extLst>
              <a:ext uri="{FF2B5EF4-FFF2-40B4-BE49-F238E27FC236}">
                <a16:creationId xmlns:a16="http://schemas.microsoft.com/office/drawing/2014/main" id="{FA4ADC69-A87E-4941-814A-555D1FFF9237}"/>
              </a:ext>
            </a:extLst>
          </p:cNvPr>
          <p:cNvSpPr txBox="1"/>
          <p:nvPr/>
        </p:nvSpPr>
        <p:spPr>
          <a:xfrm>
            <a:off x="10154703" y="358775"/>
            <a:ext cx="2514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white"/>
                </a:solidFill>
                <a:effectLst/>
                <a:uLnTx/>
                <a:uFillTx/>
                <a:latin typeface="Calibri" panose="020F0502020204030204"/>
                <a:ea typeface="+mn-ea"/>
                <a:cs typeface="+mn-cs"/>
              </a:rPr>
              <a:t>Kulttuurinen nuorisotyö</a:t>
            </a:r>
          </a:p>
        </p:txBody>
      </p:sp>
      <p:pic>
        <p:nvPicPr>
          <p:cNvPr id="39" name="Kuva 38" descr="Roiske">
            <a:extLst>
              <a:ext uri="{FF2B5EF4-FFF2-40B4-BE49-F238E27FC236}">
                <a16:creationId xmlns:a16="http://schemas.microsoft.com/office/drawing/2014/main" id="{00A94B4D-562A-4E64-AAED-260D67A11C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2734" y="279127"/>
            <a:ext cx="433753" cy="433753"/>
          </a:xfrm>
          <a:prstGeom prst="rect">
            <a:avLst/>
          </a:prstGeom>
        </p:spPr>
      </p:pic>
      <p:sp>
        <p:nvSpPr>
          <p:cNvPr id="21" name="Suorakulmio: Pyöristetyt kulmat 20">
            <a:extLst>
              <a:ext uri="{FF2B5EF4-FFF2-40B4-BE49-F238E27FC236}">
                <a16:creationId xmlns:a16="http://schemas.microsoft.com/office/drawing/2014/main" id="{85713749-4181-4EFD-843F-E0FE40E9ABA9}"/>
              </a:ext>
            </a:extLst>
          </p:cNvPr>
          <p:cNvSpPr/>
          <p:nvPr/>
        </p:nvSpPr>
        <p:spPr>
          <a:xfrm>
            <a:off x="7050204" y="2322275"/>
            <a:ext cx="985077" cy="1030329"/>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uorakulmio 23">
            <a:extLst>
              <a:ext uri="{FF2B5EF4-FFF2-40B4-BE49-F238E27FC236}">
                <a16:creationId xmlns:a16="http://schemas.microsoft.com/office/drawing/2014/main" id="{279AD970-B2CA-42E2-A5E1-9885CEBB91CE}"/>
              </a:ext>
            </a:extLst>
          </p:cNvPr>
          <p:cNvSpPr/>
          <p:nvPr/>
        </p:nvSpPr>
        <p:spPr>
          <a:xfrm>
            <a:off x="8057815" y="2475711"/>
            <a:ext cx="298271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t>Auran Panimo ja Turku Rock Academy</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a:solidFill>
                  <a:prstClr val="black"/>
                </a:solidFill>
                <a:latin typeface="Calibri Light" panose="020F0302020204030204"/>
              </a:rPr>
              <a:t>399</a:t>
            </a:r>
            <a:r>
              <a:rPr kumimoji="0" lang="fi-FI" sz="1600" b="1"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t>osallistujaa</a:t>
            </a:r>
            <a:br>
              <a:rPr kumimoji="0" lang="fi-FI" sz="1400" b="1" i="0" u="none" strike="noStrike" kern="1200" cap="none" spc="0" normalizeH="0" baseline="0" noProof="0">
                <a:ln>
                  <a:noFill/>
                </a:ln>
                <a:solidFill>
                  <a:prstClr val="black"/>
                </a:solidFill>
                <a:effectLst/>
                <a:uLnTx/>
                <a:uFillTx/>
                <a:latin typeface="Calibri Light" panose="020F0302020204030204"/>
                <a:ea typeface="+mn-ea"/>
                <a:cs typeface="+mn-cs"/>
              </a:rPr>
            </a:br>
            <a:br>
              <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rPr>
            </a:br>
            <a:endParaRPr kumimoji="0" lang="fi-FI" sz="14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6" name="Taulukko 25">
            <a:extLst>
              <a:ext uri="{FF2B5EF4-FFF2-40B4-BE49-F238E27FC236}">
                <a16:creationId xmlns:a16="http://schemas.microsoft.com/office/drawing/2014/main" id="{4D2745B9-4121-4BDE-8646-11DF726BE39D}"/>
              </a:ext>
            </a:extLst>
          </p:cNvPr>
          <p:cNvGraphicFramePr>
            <a:graphicFrameLocks noGrp="1"/>
          </p:cNvGraphicFramePr>
          <p:nvPr>
            <p:extLst>
              <p:ext uri="{D42A27DB-BD31-4B8C-83A1-F6EECF244321}">
                <p14:modId xmlns:p14="http://schemas.microsoft.com/office/powerpoint/2010/main" val="432911057"/>
              </p:ext>
            </p:extLst>
          </p:nvPr>
        </p:nvGraphicFramePr>
        <p:xfrm>
          <a:off x="8182566" y="3276252"/>
          <a:ext cx="2636690" cy="2593011"/>
        </p:xfrm>
        <a:graphic>
          <a:graphicData uri="http://schemas.openxmlformats.org/drawingml/2006/table">
            <a:tbl>
              <a:tblPr firstRow="1" firstCol="1" bandRow="1">
                <a:tableStyleId>{7DF18680-E054-41AD-8BC1-D1AEF772440D}</a:tableStyleId>
              </a:tblPr>
              <a:tblGrid>
                <a:gridCol w="1999856">
                  <a:extLst>
                    <a:ext uri="{9D8B030D-6E8A-4147-A177-3AD203B41FA5}">
                      <a16:colId xmlns:a16="http://schemas.microsoft.com/office/drawing/2014/main" val="2080623307"/>
                    </a:ext>
                  </a:extLst>
                </a:gridCol>
                <a:gridCol w="636834">
                  <a:extLst>
                    <a:ext uri="{9D8B030D-6E8A-4147-A177-3AD203B41FA5}">
                      <a16:colId xmlns:a16="http://schemas.microsoft.com/office/drawing/2014/main" val="3530884056"/>
                    </a:ext>
                  </a:extLst>
                </a:gridCol>
              </a:tblGrid>
              <a:tr h="385642">
                <a:tc>
                  <a:txBody>
                    <a:bodyPr/>
                    <a:lstStyle/>
                    <a:p>
                      <a:r>
                        <a:rPr lang="fi-FI" sz="1100" b="0">
                          <a:effectLst/>
                        </a:rPr>
                        <a:t>toimintakertaa</a:t>
                      </a:r>
                    </a:p>
                    <a:p>
                      <a:r>
                        <a:rPr lang="fi-FI" sz="1100" b="0">
                          <a:effectLst/>
                        </a:rPr>
                        <a:t>tuntia</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cs typeface="Arial" panose="020B0604020202020204" pitchFamily="34" charset="0"/>
                        </a:rPr>
                        <a:t>    43</a:t>
                      </a:r>
                    </a:p>
                    <a:p>
                      <a:r>
                        <a:rPr lang="fi-FI" sz="1100">
                          <a:effectLst/>
                          <a:latin typeface="Arial" panose="020B0604020202020204" pitchFamily="34" charset="0"/>
                          <a:ea typeface="Calibri" panose="020F0502020204030204" pitchFamily="34" charset="0"/>
                          <a:cs typeface="Arial" panose="020B0604020202020204" pitchFamily="34" charset="0"/>
                        </a:rPr>
                        <a:t>    84</a:t>
                      </a:r>
                      <a:endParaRPr lang="fi-FI" sz="11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26814097"/>
                  </a:ext>
                </a:extLst>
              </a:tr>
              <a:tr h="302838">
                <a:tc>
                  <a:txBody>
                    <a:bodyPr/>
                    <a:lstStyle/>
                    <a:p>
                      <a:r>
                        <a:rPr lang="fi-FI" sz="1100" b="0">
                          <a:effectLst/>
                        </a:rPr>
                        <a:t>TRA PA treeni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cs typeface="Arial" panose="020B0604020202020204" pitchFamily="34" charset="0"/>
                        </a:rPr>
                        <a:t>    49</a:t>
                      </a:r>
                      <a:endParaRPr lang="fi-FI"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58733485"/>
                  </a:ext>
                </a:extLst>
              </a:tr>
              <a:tr h="233764">
                <a:tc>
                  <a:txBody>
                    <a:bodyPr/>
                    <a:lstStyle/>
                    <a:p>
                      <a:r>
                        <a:rPr lang="fi-FI" sz="1100" b="0">
                          <a:effectLst/>
                        </a:rPr>
                        <a:t>TRA master class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0</a:t>
                      </a:r>
                    </a:p>
                  </a:txBody>
                  <a:tcPr marL="68580" marR="68580" marT="0" marB="0"/>
                </a:tc>
                <a:extLst>
                  <a:ext uri="{0D108BD9-81ED-4DB2-BD59-A6C34878D82A}">
                    <a16:rowId xmlns:a16="http://schemas.microsoft.com/office/drawing/2014/main" val="3153935298"/>
                  </a:ext>
                </a:extLst>
              </a:tr>
              <a:tr h="233764">
                <a:tc>
                  <a:txBody>
                    <a:bodyPr/>
                    <a:lstStyle/>
                    <a:p>
                      <a:r>
                        <a:rPr lang="fi-FI" sz="1100" b="0">
                          <a:effectLst/>
                        </a:rPr>
                        <a:t>TRA studio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4</a:t>
                      </a:r>
                    </a:p>
                  </a:txBody>
                  <a:tcPr marL="68580" marR="68580" marT="0" marB="0"/>
                </a:tc>
                <a:extLst>
                  <a:ext uri="{0D108BD9-81ED-4DB2-BD59-A6C34878D82A}">
                    <a16:rowId xmlns:a16="http://schemas.microsoft.com/office/drawing/2014/main" val="1935998540"/>
                  </a:ext>
                </a:extLst>
              </a:tr>
              <a:tr h="264678">
                <a:tc>
                  <a:txBody>
                    <a:bodyPr/>
                    <a:lstStyle/>
                    <a:p>
                      <a:r>
                        <a:rPr lang="fi-FI" sz="1100" b="0">
                          <a:effectLst/>
                        </a:rPr>
                        <a:t>Treenikämppä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75</a:t>
                      </a:r>
                    </a:p>
                  </a:txBody>
                  <a:tcPr marL="68580" marR="68580" marT="0" marB="0"/>
                </a:tc>
                <a:extLst>
                  <a:ext uri="{0D108BD9-81ED-4DB2-BD59-A6C34878D82A}">
                    <a16:rowId xmlns:a16="http://schemas.microsoft.com/office/drawing/2014/main" val="1044686566"/>
                  </a:ext>
                </a:extLst>
              </a:tr>
              <a:tr h="371619">
                <a:tc>
                  <a:txBody>
                    <a:bodyPr/>
                    <a:lstStyle/>
                    <a:p>
                      <a:r>
                        <a:rPr lang="fi-FI" sz="1100" b="0">
                          <a:effectLst/>
                        </a:rPr>
                        <a:t>Klinikka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15</a:t>
                      </a:r>
                    </a:p>
                  </a:txBody>
                  <a:tcPr marL="68580" marR="68580" marT="0" marB="0"/>
                </a:tc>
                <a:extLst>
                  <a:ext uri="{0D108BD9-81ED-4DB2-BD59-A6C34878D82A}">
                    <a16:rowId xmlns:a16="http://schemas.microsoft.com/office/drawing/2014/main" val="4204411174"/>
                  </a:ext>
                </a:extLst>
              </a:tr>
              <a:tr h="282268">
                <a:tc>
                  <a:txBody>
                    <a:bodyPr/>
                    <a:lstStyle/>
                    <a:p>
                      <a:r>
                        <a:rPr lang="fi-FI" sz="1100" b="0">
                          <a:effectLst/>
                          <a:latin typeface="Arial" panose="020B0604020202020204" pitchFamily="34" charset="0"/>
                          <a:ea typeface="Calibri" panose="020F0502020204030204" pitchFamily="34" charset="0"/>
                          <a:cs typeface="Calibri" panose="020F0502020204030204" pitchFamily="34" charset="0"/>
                        </a:rPr>
                        <a:t>Levymyyjäiset</a:t>
                      </a: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130</a:t>
                      </a:r>
                    </a:p>
                  </a:txBody>
                  <a:tcPr marL="68580" marR="68580" marT="0" marB="0"/>
                </a:tc>
                <a:extLst>
                  <a:ext uri="{0D108BD9-81ED-4DB2-BD59-A6C34878D82A}">
                    <a16:rowId xmlns:a16="http://schemas.microsoft.com/office/drawing/2014/main" val="686919726"/>
                  </a:ext>
                </a:extLst>
              </a:tr>
              <a:tr h="251738">
                <a:tc>
                  <a:txBody>
                    <a:bodyPr/>
                    <a:lstStyle/>
                    <a:p>
                      <a:r>
                        <a:rPr lang="fi-FI" sz="1100" b="0">
                          <a:effectLst/>
                        </a:rPr>
                        <a:t>Muu ohjattu toiminta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6</a:t>
                      </a:r>
                    </a:p>
                  </a:txBody>
                  <a:tcPr marL="68580" marR="68580" marT="0" marB="0"/>
                </a:tc>
                <a:extLst>
                  <a:ext uri="{0D108BD9-81ED-4DB2-BD59-A6C34878D82A}">
                    <a16:rowId xmlns:a16="http://schemas.microsoft.com/office/drawing/2014/main" val="1092487799"/>
                  </a:ext>
                </a:extLst>
              </a:tr>
              <a:tr h="266700">
                <a:tc>
                  <a:txBody>
                    <a:bodyPr/>
                    <a:lstStyle/>
                    <a:p>
                      <a:r>
                        <a:rPr lang="fi-FI" sz="1100" b="0">
                          <a:effectLst/>
                          <a:latin typeface="Arial" panose="020B0604020202020204" pitchFamily="34" charset="0"/>
                          <a:ea typeface="Calibri" panose="020F0502020204030204" pitchFamily="34" charset="0"/>
                          <a:cs typeface="Calibri" panose="020F0502020204030204" pitchFamily="34" charset="0"/>
                        </a:rPr>
                        <a:t>Muu toiminta</a:t>
                      </a: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120</a:t>
                      </a:r>
                    </a:p>
                  </a:txBody>
                  <a:tcPr marL="68580" marR="68580" marT="0" marB="0"/>
                </a:tc>
                <a:extLst>
                  <a:ext uri="{0D108BD9-81ED-4DB2-BD59-A6C34878D82A}">
                    <a16:rowId xmlns:a16="http://schemas.microsoft.com/office/drawing/2014/main" val="3437110073"/>
                  </a:ext>
                </a:extLst>
              </a:tr>
            </a:tbl>
          </a:graphicData>
        </a:graphic>
      </p:graphicFrame>
      <p:pic>
        <p:nvPicPr>
          <p:cNvPr id="3" name="Kuva 2" descr="Rummut tasaisella täytöllä">
            <a:extLst>
              <a:ext uri="{FF2B5EF4-FFF2-40B4-BE49-F238E27FC236}">
                <a16:creationId xmlns:a16="http://schemas.microsoft.com/office/drawing/2014/main" id="{23CC8507-9EB4-4887-9FC5-3D30E7B249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05237" y="2423863"/>
            <a:ext cx="914400" cy="796850"/>
          </a:xfrm>
          <a:prstGeom prst="rect">
            <a:avLst/>
          </a:prstGeom>
        </p:spPr>
      </p:pic>
      <p:graphicFrame>
        <p:nvGraphicFramePr>
          <p:cNvPr id="17" name="Taulukko 16">
            <a:extLst>
              <a:ext uri="{FF2B5EF4-FFF2-40B4-BE49-F238E27FC236}">
                <a16:creationId xmlns:a16="http://schemas.microsoft.com/office/drawing/2014/main" id="{8981F441-9EAB-4B0F-ACBB-260281F456A1}"/>
              </a:ext>
            </a:extLst>
          </p:cNvPr>
          <p:cNvGraphicFramePr>
            <a:graphicFrameLocks noGrp="1"/>
          </p:cNvGraphicFramePr>
          <p:nvPr>
            <p:extLst>
              <p:ext uri="{D42A27DB-BD31-4B8C-83A1-F6EECF244321}">
                <p14:modId xmlns:p14="http://schemas.microsoft.com/office/powerpoint/2010/main" val="670458563"/>
              </p:ext>
            </p:extLst>
          </p:nvPr>
        </p:nvGraphicFramePr>
        <p:xfrm>
          <a:off x="2123577" y="3151676"/>
          <a:ext cx="2033144" cy="2761694"/>
        </p:xfrm>
        <a:graphic>
          <a:graphicData uri="http://schemas.openxmlformats.org/drawingml/2006/table">
            <a:tbl>
              <a:tblPr firstRow="1" firstCol="1" bandRow="1">
                <a:tableStyleId>{F5AB1C69-6EDB-4FF4-983F-18BD219EF322}</a:tableStyleId>
              </a:tblPr>
              <a:tblGrid>
                <a:gridCol w="1411605">
                  <a:extLst>
                    <a:ext uri="{9D8B030D-6E8A-4147-A177-3AD203B41FA5}">
                      <a16:colId xmlns:a16="http://schemas.microsoft.com/office/drawing/2014/main" val="2080623307"/>
                    </a:ext>
                  </a:extLst>
                </a:gridCol>
                <a:gridCol w="621539">
                  <a:extLst>
                    <a:ext uri="{9D8B030D-6E8A-4147-A177-3AD203B41FA5}">
                      <a16:colId xmlns:a16="http://schemas.microsoft.com/office/drawing/2014/main" val="3530884056"/>
                    </a:ext>
                  </a:extLst>
                </a:gridCol>
              </a:tblGrid>
              <a:tr h="500878">
                <a:tc>
                  <a:txBody>
                    <a:bodyPr/>
                    <a:lstStyle/>
                    <a:p>
                      <a:r>
                        <a:rPr lang="fi-FI" sz="1100" b="0">
                          <a:effectLst/>
                        </a:rPr>
                        <a:t> Osallistuneet </a:t>
                      </a:r>
                      <a:br>
                        <a:rPr lang="fi-FI" sz="1100" b="0">
                          <a:effectLst/>
                        </a:rPr>
                      </a:br>
                      <a:r>
                        <a:rPr lang="fi-FI" sz="1100" b="0">
                          <a:effectLst/>
                        </a:rPr>
                        <a:t> nuoret</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rPr>
                        <a:t>  </a:t>
                      </a:r>
                      <a:endParaRPr lang="fi-FI" sz="11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26814097"/>
                  </a:ext>
                </a:extLst>
              </a:tr>
              <a:tr h="322858">
                <a:tc>
                  <a:txBody>
                    <a:bodyPr/>
                    <a:lstStyle/>
                    <a:p>
                      <a:r>
                        <a:rPr lang="fi-FI" sz="1100" b="0">
                          <a:effectLst/>
                        </a:rPr>
                        <a:t>Livetapahtumat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97</a:t>
                      </a:r>
                    </a:p>
                  </a:txBody>
                  <a:tcPr marL="68580" marR="68580" marT="0" marB="0"/>
                </a:tc>
                <a:extLst>
                  <a:ext uri="{0D108BD9-81ED-4DB2-BD59-A6C34878D82A}">
                    <a16:rowId xmlns:a16="http://schemas.microsoft.com/office/drawing/2014/main" val="458733485"/>
                  </a:ext>
                </a:extLst>
              </a:tr>
              <a:tr h="463065">
                <a:tc>
                  <a:txBody>
                    <a:bodyPr/>
                    <a:lstStyle/>
                    <a:p>
                      <a:r>
                        <a:rPr lang="fi-FI" sz="1100" b="0">
                          <a:effectLst/>
                        </a:rPr>
                        <a:t>Verkossa kohdatut nuoret</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8</a:t>
                      </a:r>
                    </a:p>
                  </a:txBody>
                  <a:tcPr marL="68580" marR="68580" marT="0" marB="0"/>
                </a:tc>
                <a:extLst>
                  <a:ext uri="{0D108BD9-81ED-4DB2-BD59-A6C34878D82A}">
                    <a16:rowId xmlns:a16="http://schemas.microsoft.com/office/drawing/2014/main" val="3153935298"/>
                  </a:ext>
                </a:extLst>
              </a:tr>
              <a:tr h="544561">
                <a:tc>
                  <a:txBody>
                    <a:bodyPr/>
                    <a:lstStyle/>
                    <a:p>
                      <a:r>
                        <a:rPr lang="fi-FI" sz="1100" b="0">
                          <a:effectLst/>
                        </a:rPr>
                        <a:t>Nuorten järjestämä toiminta</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a:effectLst/>
                          <a:latin typeface="Arial" panose="020B0604020202020204" pitchFamily="34" charset="0"/>
                          <a:cs typeface="Arial" panose="020B0604020202020204" pitchFamily="34" charset="0"/>
                        </a:rPr>
                        <a:t>                        </a:t>
                      </a:r>
                      <a:br>
                        <a:rPr lang="fi-FI" sz="1100">
                          <a:effectLst/>
                          <a:latin typeface="Arial" panose="020B0604020202020204" pitchFamily="34" charset="0"/>
                          <a:cs typeface="Arial" panose="020B0604020202020204" pitchFamily="34" charset="0"/>
                        </a:rPr>
                      </a:br>
                      <a:r>
                        <a:rPr lang="fi-FI" sz="1100">
                          <a:effectLst/>
                          <a:latin typeface="Arial" panose="020B0604020202020204" pitchFamily="34" charset="0"/>
                          <a:cs typeface="Arial" panose="020B0604020202020204" pitchFamily="34" charset="0"/>
                        </a:rPr>
                        <a:t>         1</a:t>
                      </a:r>
                      <a:endParaRPr lang="fi-FI" sz="1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3071242"/>
                  </a:ext>
                </a:extLst>
              </a:tr>
              <a:tr h="467267">
                <a:tc>
                  <a:txBody>
                    <a:bodyPr/>
                    <a:lstStyle/>
                    <a:p>
                      <a:r>
                        <a:rPr lang="fi-FI" sz="1100" b="0">
                          <a:effectLst/>
                          <a:latin typeface="Arial" panose="020B0604020202020204" pitchFamily="34" charset="0"/>
                          <a:ea typeface="Calibri" panose="020F0502020204030204" pitchFamily="34" charset="0"/>
                          <a:cs typeface="Calibri" panose="020F0502020204030204" pitchFamily="34" charset="0"/>
                        </a:rPr>
                        <a:t>Livesti kohdatut </a:t>
                      </a:r>
                    </a:p>
                    <a:p>
                      <a:r>
                        <a:rPr lang="fi-FI" sz="1100" b="0">
                          <a:effectLst/>
                          <a:latin typeface="Arial" panose="020B0604020202020204" pitchFamily="34" charset="0"/>
                          <a:ea typeface="Calibri" panose="020F0502020204030204" pitchFamily="34" charset="0"/>
                          <a:cs typeface="Calibri" panose="020F0502020204030204" pitchFamily="34" charset="0"/>
                        </a:rPr>
                        <a:t>nuoret</a:t>
                      </a:r>
                    </a:p>
                  </a:txBody>
                  <a:tcPr marL="68580" marR="68580" marT="0" marB="0"/>
                </a:tc>
                <a:tc>
                  <a:txBody>
                    <a:bodyPr/>
                    <a:lstStyle/>
                    <a:p>
                      <a:r>
                        <a:rPr lang="fi-FI" sz="1100">
                          <a:effectLst/>
                          <a:latin typeface="Arial" panose="020B0604020202020204" pitchFamily="34" charset="0"/>
                          <a:ea typeface="Calibri" panose="020F0502020204030204" pitchFamily="34" charset="0"/>
                          <a:cs typeface="Arial" panose="020B0604020202020204" pitchFamily="34" charset="0"/>
                        </a:rPr>
                        <a:t>         14</a:t>
                      </a:r>
                    </a:p>
                  </a:txBody>
                  <a:tcPr marL="68580" marR="68580" marT="0" marB="0"/>
                </a:tc>
                <a:extLst>
                  <a:ext uri="{0D108BD9-81ED-4DB2-BD59-A6C34878D82A}">
                    <a16:rowId xmlns:a16="http://schemas.microsoft.com/office/drawing/2014/main" val="848575952"/>
                  </a:ext>
                </a:extLst>
              </a:tr>
              <a:tr h="463065">
                <a:tc>
                  <a:txBody>
                    <a:bodyPr/>
                    <a:lstStyle/>
                    <a:p>
                      <a:r>
                        <a:rPr lang="fi-FI" sz="1100" b="0">
                          <a:effectLst/>
                        </a:rPr>
                        <a:t>Kaikki kohdatut nuoret   </a:t>
                      </a:r>
                      <a:endParaRPr lang="fi-FI" sz="1100" b="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tc>
                  <a:txBody>
                    <a:bodyPr/>
                    <a:lstStyle/>
                    <a:p>
                      <a:r>
                        <a:rPr lang="fi-FI" sz="1100" b="1">
                          <a:effectLst/>
                          <a:latin typeface="Arial" panose="020B0604020202020204" pitchFamily="34" charset="0"/>
                          <a:cs typeface="Arial" panose="020B0604020202020204" pitchFamily="34" charset="0"/>
                        </a:rPr>
                        <a:t>         22</a:t>
                      </a:r>
                      <a:endParaRPr lang="fi-FI" sz="11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35998540"/>
                  </a:ext>
                </a:extLst>
              </a:tr>
            </a:tbl>
          </a:graphicData>
        </a:graphic>
      </p:graphicFrame>
      <p:sp>
        <p:nvSpPr>
          <p:cNvPr id="18" name="Suorakulmio 17">
            <a:extLst>
              <a:ext uri="{FF2B5EF4-FFF2-40B4-BE49-F238E27FC236}">
                <a16:creationId xmlns:a16="http://schemas.microsoft.com/office/drawing/2014/main" id="{82BE9E2C-0478-4267-BA87-D5587374BACD}"/>
              </a:ext>
            </a:extLst>
          </p:cNvPr>
          <p:cNvSpPr/>
          <p:nvPr/>
        </p:nvSpPr>
        <p:spPr>
          <a:xfrm>
            <a:off x="2083455" y="2423863"/>
            <a:ext cx="3223051"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mj-lt"/>
                <a:ea typeface="+mn-ea"/>
                <a:cs typeface="+mn-cs"/>
              </a:rPr>
              <a:t>Radio Vimma: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black"/>
                </a:solidFill>
                <a:effectLst/>
                <a:uLnTx/>
                <a:uFillTx/>
                <a:latin typeface="+mj-lt"/>
                <a:ea typeface="+mn-ea"/>
                <a:cs typeface="+mn-cs"/>
              </a:rPr>
              <a:t>1262 radiokuulijaa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uorakulmio: Pyöristetyt kulmat 21">
            <a:extLst>
              <a:ext uri="{FF2B5EF4-FFF2-40B4-BE49-F238E27FC236}">
                <a16:creationId xmlns:a16="http://schemas.microsoft.com/office/drawing/2014/main" id="{139BF09C-B038-42D5-9FC4-013B7DDB431D}"/>
              </a:ext>
            </a:extLst>
          </p:cNvPr>
          <p:cNvSpPr/>
          <p:nvPr/>
        </p:nvSpPr>
        <p:spPr>
          <a:xfrm>
            <a:off x="857528" y="2322275"/>
            <a:ext cx="985077" cy="1030329"/>
          </a:xfrm>
          <a:prstGeom prst="roundRect">
            <a:avLst>
              <a:gd name="adj" fmla="val 15815"/>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Kuva 19" descr="Radio tasaisella täytöllä">
            <a:extLst>
              <a:ext uri="{FF2B5EF4-FFF2-40B4-BE49-F238E27FC236}">
                <a16:creationId xmlns:a16="http://schemas.microsoft.com/office/drawing/2014/main" id="{D7CD040F-0EEB-4C2B-8AEE-40194EC563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7747" y="2322275"/>
            <a:ext cx="914400" cy="914400"/>
          </a:xfrm>
          <a:prstGeom prst="rect">
            <a:avLst/>
          </a:prstGeom>
        </p:spPr>
      </p:pic>
      <p:sp>
        <p:nvSpPr>
          <p:cNvPr id="14" name="Tekstiruutu 13">
            <a:extLst>
              <a:ext uri="{FF2B5EF4-FFF2-40B4-BE49-F238E27FC236}">
                <a16:creationId xmlns:a16="http://schemas.microsoft.com/office/drawing/2014/main" id="{EB064DFE-B879-4ACC-BC0C-B45747F2A054}"/>
              </a:ext>
            </a:extLst>
          </p:cNvPr>
          <p:cNvSpPr txBox="1"/>
          <p:nvPr/>
        </p:nvSpPr>
        <p:spPr>
          <a:xfrm>
            <a:off x="5137592" y="841996"/>
            <a:ext cx="288204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0">
                <a:solidFill>
                  <a:schemeClr val="accent2">
                    <a:lumMod val="60000"/>
                    <a:lumOff val="40000"/>
                  </a:schemeClr>
                </a:solidFill>
                <a:latin typeface="Calibri" panose="020F0502020204030204"/>
              </a:rPr>
              <a:t>1659</a:t>
            </a:r>
            <a:endParaRPr kumimoji="0" lang="fi-FI" sz="8000" b="0" i="0" u="none" strike="noStrike" kern="1200" cap="none" spc="0" normalizeH="0" baseline="0" noProof="0">
              <a:ln>
                <a:noFill/>
              </a:ln>
              <a:solidFill>
                <a:schemeClr val="accent2">
                  <a:lumMod val="60000"/>
                  <a:lumOff val="40000"/>
                </a:schemeClr>
              </a:solidFill>
              <a:effectLst/>
              <a:uLnTx/>
              <a:uFillTx/>
              <a:latin typeface="Calibri" panose="020F0502020204030204"/>
              <a:ea typeface="+mn-ea"/>
              <a:cs typeface="+mn-cs"/>
            </a:endParaRPr>
          </a:p>
        </p:txBody>
      </p:sp>
      <p:pic>
        <p:nvPicPr>
          <p:cNvPr id="15" name="Kuva 14" descr="Ihmisryhmä">
            <a:extLst>
              <a:ext uri="{FF2B5EF4-FFF2-40B4-BE49-F238E27FC236}">
                <a16:creationId xmlns:a16="http://schemas.microsoft.com/office/drawing/2014/main" id="{43C7EA28-4D0F-460F-B6A9-384814BD9A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54260" y="976625"/>
            <a:ext cx="1083332" cy="1083332"/>
          </a:xfrm>
          <a:prstGeom prst="rect">
            <a:avLst/>
          </a:prstGeom>
        </p:spPr>
      </p:pic>
    </p:spTree>
    <p:extLst>
      <p:ext uri="{BB962C8B-B14F-4D97-AF65-F5344CB8AC3E}">
        <p14:creationId xmlns:p14="http://schemas.microsoft.com/office/powerpoint/2010/main" val="2095463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Pyöristetyt kulmat 7">
            <a:extLst>
              <a:ext uri="{FF2B5EF4-FFF2-40B4-BE49-F238E27FC236}">
                <a16:creationId xmlns:a16="http://schemas.microsoft.com/office/drawing/2014/main" id="{95FFFBF0-D1AC-4778-BC89-78F420F79897}"/>
              </a:ext>
            </a:extLst>
          </p:cNvPr>
          <p:cNvSpPr/>
          <p:nvPr/>
        </p:nvSpPr>
        <p:spPr>
          <a:xfrm>
            <a:off x="9674495" y="250032"/>
            <a:ext cx="2933700" cy="4833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53C9B354-5803-49EC-9038-C64CD264ED02}"/>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Kulttuurinen nuorisotyö</a:t>
            </a:r>
          </a:p>
        </p:txBody>
      </p:sp>
      <p:pic>
        <p:nvPicPr>
          <p:cNvPr id="10" name="Kuva 9" descr="Roiske">
            <a:extLst>
              <a:ext uri="{FF2B5EF4-FFF2-40B4-BE49-F238E27FC236}">
                <a16:creationId xmlns:a16="http://schemas.microsoft.com/office/drawing/2014/main" id="{A984B14C-4094-4438-9535-1263889AD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2734" y="279127"/>
            <a:ext cx="433753" cy="433753"/>
          </a:xfrm>
          <a:prstGeom prst="rect">
            <a:avLst/>
          </a:prstGeom>
        </p:spPr>
      </p:pic>
      <p:sp>
        <p:nvSpPr>
          <p:cNvPr id="11" name="Otsikko 3">
            <a:extLst>
              <a:ext uri="{FF2B5EF4-FFF2-40B4-BE49-F238E27FC236}">
                <a16:creationId xmlns:a16="http://schemas.microsoft.com/office/drawing/2014/main" id="{F62C7766-D1A3-4972-9DFC-5FB747797526}"/>
              </a:ext>
            </a:extLst>
          </p:cNvPr>
          <p:cNvSpPr txBox="1">
            <a:spLocks/>
          </p:cNvSpPr>
          <p:nvPr/>
        </p:nvSpPr>
        <p:spPr>
          <a:xfrm>
            <a:off x="372108" y="842158"/>
            <a:ext cx="10836349" cy="755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a:t>Kulttuurisen nuorisotyön palveluihin osallistujat</a:t>
            </a:r>
          </a:p>
        </p:txBody>
      </p:sp>
      <p:sp>
        <p:nvSpPr>
          <p:cNvPr id="13" name="Tekstiruutu 12">
            <a:extLst>
              <a:ext uri="{FF2B5EF4-FFF2-40B4-BE49-F238E27FC236}">
                <a16:creationId xmlns:a16="http://schemas.microsoft.com/office/drawing/2014/main" id="{28117C56-B43F-4041-8CF0-690724EFAB06}"/>
              </a:ext>
            </a:extLst>
          </p:cNvPr>
          <p:cNvSpPr txBox="1"/>
          <p:nvPr/>
        </p:nvSpPr>
        <p:spPr>
          <a:xfrm>
            <a:off x="646223" y="6170291"/>
            <a:ext cx="5499100" cy="523220"/>
          </a:xfrm>
          <a:prstGeom prst="rect">
            <a:avLst/>
          </a:prstGeom>
          <a:noFill/>
        </p:spPr>
        <p:txBody>
          <a:bodyPr wrap="square">
            <a:spAutoFit/>
          </a:bodyPr>
          <a:lstStyle/>
          <a:p>
            <a:r>
              <a:rPr lang="fi-FI" sz="1400">
                <a:latin typeface="+mj-lt"/>
              </a:rPr>
              <a:t>Lähde: Logbook: Vimman, Auran panimon ja Seikkailupuiston palvelut.</a:t>
            </a:r>
          </a:p>
          <a:p>
            <a:r>
              <a:rPr lang="fi-FI" sz="1400">
                <a:latin typeface="+mj-lt"/>
              </a:rPr>
              <a:t>Seikkailupuisto aloittanut Logbook-raportoinnin 17.2.2022 alkaen.  </a:t>
            </a:r>
          </a:p>
        </p:txBody>
      </p:sp>
      <p:sp>
        <p:nvSpPr>
          <p:cNvPr id="12" name="Tekstiruutu 11">
            <a:extLst>
              <a:ext uri="{FF2B5EF4-FFF2-40B4-BE49-F238E27FC236}">
                <a16:creationId xmlns:a16="http://schemas.microsoft.com/office/drawing/2014/main" id="{825317AE-47E8-434E-A042-2AC22677BC7B}"/>
              </a:ext>
            </a:extLst>
          </p:cNvPr>
          <p:cNvSpPr txBox="1"/>
          <p:nvPr/>
        </p:nvSpPr>
        <p:spPr>
          <a:xfrm>
            <a:off x="2040117" y="1915313"/>
            <a:ext cx="2355850" cy="338554"/>
          </a:xfrm>
          <a:prstGeom prst="rect">
            <a:avLst/>
          </a:prstGeom>
          <a:noFill/>
        </p:spPr>
        <p:txBody>
          <a:bodyPr wrap="square" rtlCol="0">
            <a:spAutoFit/>
          </a:bodyPr>
          <a:lstStyle/>
          <a:p>
            <a:r>
              <a:rPr lang="fi-FI" sz="1600" b="1"/>
              <a:t>OSALLISTUJAT TILOITTAIN</a:t>
            </a:r>
          </a:p>
        </p:txBody>
      </p:sp>
      <p:sp>
        <p:nvSpPr>
          <p:cNvPr id="14" name="Tekstiruutu 13">
            <a:extLst>
              <a:ext uri="{FF2B5EF4-FFF2-40B4-BE49-F238E27FC236}">
                <a16:creationId xmlns:a16="http://schemas.microsoft.com/office/drawing/2014/main" id="{6C95B0F0-A6A7-4E67-A8E7-56716B0804BA}"/>
              </a:ext>
            </a:extLst>
          </p:cNvPr>
          <p:cNvSpPr txBox="1"/>
          <p:nvPr/>
        </p:nvSpPr>
        <p:spPr>
          <a:xfrm>
            <a:off x="7499605" y="1921278"/>
            <a:ext cx="2964040" cy="338554"/>
          </a:xfrm>
          <a:prstGeom prst="rect">
            <a:avLst/>
          </a:prstGeom>
          <a:noFill/>
        </p:spPr>
        <p:txBody>
          <a:bodyPr wrap="square" rtlCol="0">
            <a:spAutoFit/>
          </a:bodyPr>
          <a:lstStyle/>
          <a:p>
            <a:r>
              <a:rPr lang="fi-FI" sz="1600" b="1"/>
              <a:t>OSALLISTUJAT VIIKONPÄIVINÄ</a:t>
            </a:r>
          </a:p>
        </p:txBody>
      </p:sp>
      <p:pic>
        <p:nvPicPr>
          <p:cNvPr id="5" name="Kuva 4">
            <a:extLst>
              <a:ext uri="{FF2B5EF4-FFF2-40B4-BE49-F238E27FC236}">
                <a16:creationId xmlns:a16="http://schemas.microsoft.com/office/drawing/2014/main" id="{433373C1-08DB-46A7-9D7F-547A2F4C3190}"/>
              </a:ext>
            </a:extLst>
          </p:cNvPr>
          <p:cNvPicPr>
            <a:picLocks noChangeAspect="1"/>
          </p:cNvPicPr>
          <p:nvPr/>
        </p:nvPicPr>
        <p:blipFill rotWithShape="1">
          <a:blip r:embed="rId5">
            <a:extLst>
              <a:ext uri="{28A0092B-C50C-407E-A947-70E740481C1C}">
                <a14:useLocalDpi xmlns:a14="http://schemas.microsoft.com/office/drawing/2010/main" val="0"/>
              </a:ext>
            </a:extLst>
          </a:blip>
          <a:srcRect t="7130"/>
          <a:stretch/>
        </p:blipFill>
        <p:spPr>
          <a:xfrm>
            <a:off x="1542" y="2203565"/>
            <a:ext cx="6433000" cy="3982881"/>
          </a:xfrm>
          <a:prstGeom prst="rect">
            <a:avLst/>
          </a:prstGeom>
        </p:spPr>
      </p:pic>
      <p:pic>
        <p:nvPicPr>
          <p:cNvPr id="7" name="Kuva 6">
            <a:extLst>
              <a:ext uri="{FF2B5EF4-FFF2-40B4-BE49-F238E27FC236}">
                <a16:creationId xmlns:a16="http://schemas.microsoft.com/office/drawing/2014/main" id="{5068B954-3EBB-4EBA-A818-CD09FF60AFD8}"/>
              </a:ext>
            </a:extLst>
          </p:cNvPr>
          <p:cNvPicPr>
            <a:picLocks noChangeAspect="1"/>
          </p:cNvPicPr>
          <p:nvPr/>
        </p:nvPicPr>
        <p:blipFill rotWithShape="1">
          <a:blip r:embed="rId6">
            <a:extLst>
              <a:ext uri="{28A0092B-C50C-407E-A947-70E740481C1C}">
                <a14:useLocalDpi xmlns:a14="http://schemas.microsoft.com/office/drawing/2010/main" val="0"/>
              </a:ext>
            </a:extLst>
          </a:blip>
          <a:srcRect l="334" t="6811" r="-1"/>
          <a:stretch/>
        </p:blipFill>
        <p:spPr>
          <a:xfrm>
            <a:off x="5960410" y="2192932"/>
            <a:ext cx="6265454" cy="3905526"/>
          </a:xfrm>
          <a:prstGeom prst="rect">
            <a:avLst/>
          </a:prstGeom>
        </p:spPr>
      </p:pic>
    </p:spTree>
    <p:extLst>
      <p:ext uri="{BB962C8B-B14F-4D97-AF65-F5344CB8AC3E}">
        <p14:creationId xmlns:p14="http://schemas.microsoft.com/office/powerpoint/2010/main" val="81594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4696F73-690D-4052-8A66-4E4D2B4C5E5E}"/>
              </a:ext>
            </a:extLst>
          </p:cNvPr>
          <p:cNvPicPr>
            <a:picLocks noChangeAspect="1"/>
          </p:cNvPicPr>
          <p:nvPr/>
        </p:nvPicPr>
        <p:blipFill>
          <a:blip r:embed="rId2"/>
          <a:stretch>
            <a:fillRect/>
          </a:stretch>
        </p:blipFill>
        <p:spPr>
          <a:xfrm>
            <a:off x="0" y="0"/>
            <a:ext cx="12192000" cy="8128000"/>
          </a:xfrm>
          <a:prstGeom prst="rect">
            <a:avLst/>
          </a:prstGeom>
        </p:spPr>
      </p:pic>
      <p:sp>
        <p:nvSpPr>
          <p:cNvPr id="1029"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Suorakulmio: Pyöristetyt kulmat 18">
            <a:extLst>
              <a:ext uri="{FF2B5EF4-FFF2-40B4-BE49-F238E27FC236}">
                <a16:creationId xmlns:a16="http://schemas.microsoft.com/office/drawing/2014/main" id="{AE4FC235-4CA5-460F-AE9D-1442602103FA}"/>
              </a:ext>
            </a:extLst>
          </p:cNvPr>
          <p:cNvSpPr/>
          <p:nvPr/>
        </p:nvSpPr>
        <p:spPr>
          <a:xfrm>
            <a:off x="-484359" y="4135557"/>
            <a:ext cx="8747333" cy="1779786"/>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i-FI">
              <a:solidFill>
                <a:schemeClr val="tx2">
                  <a:lumMod val="75000"/>
                </a:schemeClr>
              </a:solidFill>
            </a:endParaRPr>
          </a:p>
        </p:txBody>
      </p:sp>
      <p:sp>
        <p:nvSpPr>
          <p:cNvPr id="20" name="Otsikko 3">
            <a:extLst>
              <a:ext uri="{FF2B5EF4-FFF2-40B4-BE49-F238E27FC236}">
                <a16:creationId xmlns:a16="http://schemas.microsoft.com/office/drawing/2014/main" id="{4CF58D1F-C2C1-4F0B-B11D-1A16BE7D0C61}"/>
              </a:ext>
            </a:extLst>
          </p:cNvPr>
          <p:cNvSpPr txBox="1">
            <a:spLocks/>
          </p:cNvSpPr>
          <p:nvPr/>
        </p:nvSpPr>
        <p:spPr>
          <a:xfrm>
            <a:off x="1581893" y="4401663"/>
            <a:ext cx="63925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a:solidFill>
                  <a:schemeClr val="bg1"/>
                </a:solidFill>
              </a:rPr>
              <a:t>1. Nuorisopalveluiden kokonaisluvut ja ilmiöt</a:t>
            </a:r>
          </a:p>
        </p:txBody>
      </p:sp>
      <p:pic>
        <p:nvPicPr>
          <p:cNvPr id="4" name="Kuva 3" descr="Verkostokaavio tasaisella täytöllä">
            <a:extLst>
              <a:ext uri="{FF2B5EF4-FFF2-40B4-BE49-F238E27FC236}">
                <a16:creationId xmlns:a16="http://schemas.microsoft.com/office/drawing/2014/main" id="{B87933AE-D510-423F-9EE6-26FE0D1077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807" y="4314040"/>
            <a:ext cx="1325562" cy="1325562"/>
          </a:xfrm>
          <a:prstGeom prst="rect">
            <a:avLst/>
          </a:prstGeom>
        </p:spPr>
      </p:pic>
    </p:spTree>
    <p:extLst>
      <p:ext uri="{BB962C8B-B14F-4D97-AF65-F5344CB8AC3E}">
        <p14:creationId xmlns:p14="http://schemas.microsoft.com/office/powerpoint/2010/main" val="2592423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Pyöristetyt kulmat 7">
            <a:extLst>
              <a:ext uri="{FF2B5EF4-FFF2-40B4-BE49-F238E27FC236}">
                <a16:creationId xmlns:a16="http://schemas.microsoft.com/office/drawing/2014/main" id="{95FFFBF0-D1AC-4778-BC89-78F420F79897}"/>
              </a:ext>
            </a:extLst>
          </p:cNvPr>
          <p:cNvSpPr/>
          <p:nvPr/>
        </p:nvSpPr>
        <p:spPr>
          <a:xfrm>
            <a:off x="9674495" y="250032"/>
            <a:ext cx="2933700" cy="4833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53C9B354-5803-49EC-9038-C64CD264ED02}"/>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Kulttuurinen nuorisotyö</a:t>
            </a:r>
          </a:p>
        </p:txBody>
      </p:sp>
      <p:pic>
        <p:nvPicPr>
          <p:cNvPr id="10" name="Kuva 9" descr="Roiske">
            <a:extLst>
              <a:ext uri="{FF2B5EF4-FFF2-40B4-BE49-F238E27FC236}">
                <a16:creationId xmlns:a16="http://schemas.microsoft.com/office/drawing/2014/main" id="{A984B14C-4094-4438-9535-1263889AD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2734" y="279127"/>
            <a:ext cx="433753" cy="433753"/>
          </a:xfrm>
          <a:prstGeom prst="rect">
            <a:avLst/>
          </a:prstGeom>
        </p:spPr>
      </p:pic>
      <p:sp>
        <p:nvSpPr>
          <p:cNvPr id="11" name="Otsikko 3">
            <a:extLst>
              <a:ext uri="{FF2B5EF4-FFF2-40B4-BE49-F238E27FC236}">
                <a16:creationId xmlns:a16="http://schemas.microsoft.com/office/drawing/2014/main" id="{F62C7766-D1A3-4972-9DFC-5FB747797526}"/>
              </a:ext>
            </a:extLst>
          </p:cNvPr>
          <p:cNvSpPr txBox="1">
            <a:spLocks/>
          </p:cNvSpPr>
          <p:nvPr/>
        </p:nvSpPr>
        <p:spPr>
          <a:xfrm>
            <a:off x="491209" y="70633"/>
            <a:ext cx="110337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a:t>Työntekijöiden havaintoja arjesta</a:t>
            </a:r>
          </a:p>
        </p:txBody>
      </p:sp>
      <p:sp>
        <p:nvSpPr>
          <p:cNvPr id="2" name="Tekstiruutu 1">
            <a:extLst>
              <a:ext uri="{FF2B5EF4-FFF2-40B4-BE49-F238E27FC236}">
                <a16:creationId xmlns:a16="http://schemas.microsoft.com/office/drawing/2014/main" id="{CA437AE1-1D0D-4313-B6A5-9EC698B3BA61}"/>
              </a:ext>
            </a:extLst>
          </p:cNvPr>
          <p:cNvSpPr txBox="1"/>
          <p:nvPr/>
        </p:nvSpPr>
        <p:spPr>
          <a:xfrm>
            <a:off x="392566" y="1396196"/>
            <a:ext cx="10631606" cy="5946564"/>
          </a:xfrm>
          <a:prstGeom prst="rect">
            <a:avLst/>
          </a:prstGeom>
          <a:noFill/>
        </p:spPr>
        <p:txBody>
          <a:bodyPr wrap="square" rtlCol="0">
            <a:spAutoFit/>
          </a:bodyPr>
          <a:lstStyle/>
          <a:p>
            <a:pPr marL="285750" indent="-285750">
              <a:lnSpc>
                <a:spcPct val="107000"/>
              </a:lnSpc>
              <a:spcAft>
                <a:spcPts val="800"/>
              </a:spcAft>
              <a:buFont typeface="Arial" panose="020B0604020202020204" pitchFamily="34" charset="0"/>
              <a:buChar char="•"/>
            </a:pPr>
            <a:r>
              <a:rPr lang="fi-FI" sz="1200" dirty="0" err="1">
                <a:effectLst/>
                <a:latin typeface="Calibri" panose="020F0502020204030204" pitchFamily="34" charset="0"/>
                <a:ea typeface="MS Mincho" panose="02020609040205080304" pitchFamily="49" charset="-128"/>
                <a:cs typeface="Arial" panose="020B0604020202020204" pitchFamily="34" charset="0"/>
              </a:rPr>
              <a:t>Bändiläinen</a:t>
            </a:r>
            <a:r>
              <a:rPr lang="fi-FI" sz="1200" dirty="0">
                <a:effectLst/>
                <a:latin typeface="Calibri" panose="020F0502020204030204" pitchFamily="34" charset="0"/>
                <a:ea typeface="MS Mincho" panose="02020609040205080304" pitchFamily="49" charset="-128"/>
                <a:cs typeface="Arial" panose="020B0604020202020204" pitchFamily="34" charset="0"/>
              </a:rPr>
              <a:t> kertoo olevan vaikeaa löytää basistia, </a:t>
            </a:r>
            <a:r>
              <a:rPr lang="fi-FI" sz="1200" b="1" dirty="0">
                <a:effectLst/>
                <a:latin typeface="Calibri" panose="020F0502020204030204" pitchFamily="34" charset="0"/>
                <a:ea typeface="MS Mincho" panose="02020609040205080304" pitchFamily="49" charset="-128"/>
                <a:cs typeface="Arial" panose="020B0604020202020204" pitchFamily="34" charset="0"/>
              </a:rPr>
              <a:t>arvelee, että korona aika on vähentänyt harrastamista</a:t>
            </a:r>
            <a:r>
              <a:rPr lang="fi-FI" sz="1200" dirty="0">
                <a:effectLst/>
                <a:latin typeface="Calibri" panose="020F0502020204030204" pitchFamily="34" charset="0"/>
                <a:ea typeface="MS Mincho" panose="02020609040205080304" pitchFamily="49" charset="-128"/>
                <a:cs typeface="Arial" panose="020B0604020202020204" pitchFamily="34" charset="0"/>
              </a:rPr>
              <a:t>. (Auran Panimo ja TRA)</a:t>
            </a:r>
          </a:p>
          <a:p>
            <a:pPr marL="285750" indent="-285750">
              <a:lnSpc>
                <a:spcPct val="107000"/>
              </a:lnSpc>
              <a:spcAft>
                <a:spcPts val="800"/>
              </a:spcAft>
              <a:buFont typeface="Arial" panose="020B0604020202020204" pitchFamily="34" charset="0"/>
              <a:buChar char="•"/>
            </a:pPr>
            <a:r>
              <a:rPr lang="fi-FI" sz="1200" dirty="0">
                <a:effectLst/>
                <a:latin typeface="Calibri" panose="020F0502020204030204" pitchFamily="34" charset="0"/>
                <a:ea typeface="MS Mincho" panose="02020609040205080304" pitchFamily="49" charset="-128"/>
                <a:cs typeface="Arial" panose="020B0604020202020204" pitchFamily="34" charset="0"/>
              </a:rPr>
              <a:t>Käynnissä oleva lakko puhutti. Asiasta keskusteltiin yhdessä pajalaisten kanssa. Useampi ilmaisi tukensa lakolle. </a:t>
            </a:r>
            <a:r>
              <a:rPr lang="fi-FI" sz="1200" b="1" dirty="0">
                <a:effectLst/>
                <a:latin typeface="Calibri" panose="020F0502020204030204" pitchFamily="34" charset="0"/>
                <a:ea typeface="MS Mincho" panose="02020609040205080304" pitchFamily="49" charset="-128"/>
                <a:cs typeface="Arial" panose="020B0604020202020204" pitchFamily="34" charset="0"/>
              </a:rPr>
              <a:t>Puhuttiin myös lakosta tasa-arvokysymyksenä</a:t>
            </a:r>
            <a:r>
              <a:rPr lang="fi-FI" sz="1200" dirty="0">
                <a:effectLst/>
                <a:latin typeface="Calibri" panose="020F0502020204030204" pitchFamily="34" charset="0"/>
                <a:ea typeface="MS Mincho" panose="02020609040205080304" pitchFamily="49" charset="-128"/>
                <a:cs typeface="Arial" panose="020B0604020202020204" pitchFamily="34" charset="0"/>
              </a:rPr>
              <a:t>; miten naisvaltaisten alojen lakkoilun retoriikka on erilaista kuin miesvaltaisista aloista puhuttaessa (</a:t>
            </a:r>
            <a:r>
              <a:rPr lang="fi-FI" sz="1200" dirty="0" err="1">
                <a:effectLst/>
                <a:latin typeface="Calibri" panose="020F0502020204030204" pitchFamily="34" charset="0"/>
                <a:ea typeface="MS Mincho" panose="02020609040205080304" pitchFamily="49" charset="-128"/>
                <a:cs typeface="Arial" panose="020B0604020202020204" pitchFamily="34" charset="0"/>
              </a:rPr>
              <a:t>esim</a:t>
            </a:r>
            <a:r>
              <a:rPr lang="fi-FI" sz="1200" dirty="0">
                <a:effectLst/>
                <a:latin typeface="Calibri" panose="020F0502020204030204" pitchFamily="34" charset="0"/>
                <a:ea typeface="MS Mincho" panose="02020609040205080304" pitchFamily="49" charset="-128"/>
                <a:cs typeface="Arial" panose="020B0604020202020204" pitchFamily="34" charset="0"/>
              </a:rPr>
              <a:t> hoitajien syyllistäminen lakkoilusta). Hieno </a:t>
            </a:r>
            <a:r>
              <a:rPr lang="fi-FI" sz="1200" b="1" dirty="0">
                <a:effectLst/>
                <a:latin typeface="Calibri" panose="020F0502020204030204" pitchFamily="34" charset="0"/>
                <a:ea typeface="MS Mincho" panose="02020609040205080304" pitchFamily="49" charset="-128"/>
                <a:cs typeface="Arial" panose="020B0604020202020204" pitchFamily="34" charset="0"/>
              </a:rPr>
              <a:t>yhteiskunnallinen keskustelu</a:t>
            </a:r>
            <a:r>
              <a:rPr lang="fi-FI" sz="1200" dirty="0">
                <a:effectLst/>
                <a:latin typeface="Calibri" panose="020F0502020204030204" pitchFamily="34" charset="0"/>
                <a:ea typeface="MS Mincho" panose="02020609040205080304" pitchFamily="49" charset="-128"/>
                <a:cs typeface="Arial" panose="020B0604020202020204" pitchFamily="34" charset="0"/>
              </a:rPr>
              <a:t> nuorten aikuisten kanssa! (Vimman keramiikkapaja)</a:t>
            </a: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fi-FI" sz="1200" b="1" dirty="0">
                <a:effectLst/>
                <a:latin typeface="Calibri" panose="020F0502020204030204" pitchFamily="34" charset="0"/>
                <a:ea typeface="MS Mincho" panose="02020609040205080304" pitchFamily="49" charset="-128"/>
                <a:cs typeface="Arial" panose="020B0604020202020204" pitchFamily="34" charset="0"/>
              </a:rPr>
              <a:t>Osa asiakkaista toivoo ilmoittautumisesta luopumista</a:t>
            </a:r>
            <a:r>
              <a:rPr lang="fi-FI" sz="1200" dirty="0">
                <a:effectLst/>
                <a:latin typeface="Calibri" panose="020F0502020204030204" pitchFamily="34" charset="0"/>
                <a:ea typeface="MS Mincho" panose="02020609040205080304" pitchFamily="49" charset="-128"/>
                <a:cs typeface="Arial" panose="020B0604020202020204" pitchFamily="34" charset="0"/>
              </a:rPr>
              <a:t>, vaikka selitin heille,</a:t>
            </a:r>
            <a:r>
              <a:rPr lang="fi-FI" sz="1200" dirty="0">
                <a:latin typeface="Calibri" panose="020F0502020204030204" pitchFamily="34" charset="0"/>
                <a:ea typeface="MS Mincho" panose="02020609040205080304" pitchFamily="49" charset="-128"/>
                <a:cs typeface="Arial" panose="020B0604020202020204" pitchFamily="34" charset="0"/>
              </a:rPr>
              <a:t> </a:t>
            </a:r>
            <a:r>
              <a:rPr lang="fi-FI" sz="1200" dirty="0">
                <a:effectLst/>
                <a:latin typeface="Calibri" panose="020F0502020204030204" pitchFamily="34" charset="0"/>
                <a:ea typeface="MS Mincho" panose="02020609040205080304" pitchFamily="49" charset="-128"/>
                <a:cs typeface="Arial" panose="020B0604020202020204" pitchFamily="34" charset="0"/>
              </a:rPr>
              <a:t>että samalla tavalla saattaa jäädä ilman paikkaa, mikäli ihmisiä on jonossa paljon. (Vimman aulatoiminta)</a:t>
            </a:r>
          </a:p>
          <a:p>
            <a:pPr marL="285750" indent="-285750">
              <a:lnSpc>
                <a:spcPct val="107000"/>
              </a:lnSpc>
              <a:spcAft>
                <a:spcPts val="800"/>
              </a:spcAft>
              <a:buFont typeface="Arial" panose="020B0604020202020204" pitchFamily="34" charset="0"/>
              <a:buChar char="•"/>
            </a:pPr>
            <a:r>
              <a:rPr lang="fi-FI" sz="1200" dirty="0">
                <a:effectLst/>
                <a:latin typeface="Calibri" panose="020F0502020204030204" pitchFamily="34" charset="0"/>
                <a:ea typeface="MS Mincho" panose="02020609040205080304" pitchFamily="49" charset="-128"/>
                <a:cs typeface="Arial" panose="020B0604020202020204" pitchFamily="34" charset="0"/>
              </a:rPr>
              <a:t>Toisinaan oma työ voi kuitenkin olla myös pettymys, jolloin </a:t>
            </a:r>
            <a:r>
              <a:rPr lang="fi-FI" sz="1200" b="1" dirty="0">
                <a:effectLst/>
                <a:latin typeface="Calibri" panose="020F0502020204030204" pitchFamily="34" charset="0"/>
                <a:ea typeface="MS Mincho" panose="02020609040205080304" pitchFamily="49" charset="-128"/>
                <a:cs typeface="Arial" panose="020B0604020202020204" pitchFamily="34" charset="0"/>
              </a:rPr>
              <a:t>ohjaajan rooli on kannustaa harrastajaa eteenpäin ja nähdä työn hyvät puolet.</a:t>
            </a:r>
            <a:r>
              <a:rPr lang="fi-FI" sz="1200" dirty="0">
                <a:effectLst/>
                <a:latin typeface="Calibri" panose="020F0502020204030204" pitchFamily="34" charset="0"/>
                <a:ea typeface="MS Mincho" panose="02020609040205080304" pitchFamily="49" charset="-128"/>
                <a:cs typeface="Arial" panose="020B0604020202020204" pitchFamily="34" charset="0"/>
              </a:rPr>
              <a:t> Usein tässä kohtaa myös käydään vähän keskustelua siitä, mitä ensi kerralla voisi tehdä toisin, jotta päästäisiin lähemmäs toivottua lopputulosta. Tänään käytiin kummankinlaisia keskusteluita; niitä joissa haltioituneena vain ihailtiin kauneutta sekä niitä keskusteluita, joissa mietittiin että miksi tämä kippo onkin nyt tämän näköinen ja lastattiin asiakas täyteen luottamusta, että hyvä oli tekemisen aikainen kokemus ja ei muuta kuin uusia kippoja maailmaan! (Vimman keramiikkapaja)</a:t>
            </a:r>
          </a:p>
          <a:p>
            <a:pPr marL="285750" indent="-285750">
              <a:lnSpc>
                <a:spcPct val="107000"/>
              </a:lnSpc>
              <a:spcAft>
                <a:spcPts val="800"/>
              </a:spcAft>
              <a:buFont typeface="Arial" panose="020B0604020202020204" pitchFamily="34" charset="0"/>
              <a:buChar char="•"/>
            </a:pPr>
            <a:r>
              <a:rPr lang="fi-FI" sz="1200" b="1" dirty="0">
                <a:effectLst/>
                <a:latin typeface="Calibri" panose="020F0502020204030204" pitchFamily="34" charset="0"/>
                <a:ea typeface="MS Mincho" panose="02020609040205080304" pitchFamily="49" charset="-128"/>
                <a:cs typeface="Arial" panose="020B0604020202020204" pitchFamily="34" charset="0"/>
              </a:rPr>
              <a:t>Eräs poika joka on käynyt taidepajoilla 14 vuotiaasta saakka täyttää kesällä 29 vuotta, joten hän ei valitettavasti enää pääsee pajoille. Haikeutta oli siis ilmassa myös. Todettiin , että Turussa olisi tarve taidepajoille myös yli 29 vuotiaall</a:t>
            </a:r>
            <a:r>
              <a:rPr lang="fi-FI" sz="1200" dirty="0">
                <a:effectLst/>
                <a:latin typeface="Calibri" panose="020F0502020204030204" pitchFamily="34" charset="0"/>
                <a:ea typeface="MS Mincho" panose="02020609040205080304" pitchFamily="49" charset="-128"/>
                <a:cs typeface="Arial" panose="020B0604020202020204" pitchFamily="34" charset="0"/>
              </a:rPr>
              <a:t>e. (Vimman avoin tekstiilipaja) </a:t>
            </a: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fi-FI" sz="1200" dirty="0">
                <a:effectLst/>
                <a:latin typeface="Calibri" panose="020F0502020204030204" pitchFamily="34" charset="0"/>
                <a:ea typeface="MS Mincho" panose="02020609040205080304" pitchFamily="49" charset="-128"/>
                <a:cs typeface="Arial" panose="020B0604020202020204" pitchFamily="34" charset="0"/>
              </a:rPr>
              <a:t>Pari nuorta jätti töitään esille huomiseksi kun Vimmassa torstaina kokoustava lautakunta aikoo tehdä pajakierroksen. Toinen nuori lähetti myös terveisiä päättäjille, että tämä </a:t>
            </a:r>
            <a:r>
              <a:rPr lang="fi-FI" sz="1200" b="1" dirty="0">
                <a:effectLst/>
                <a:latin typeface="Calibri" panose="020F0502020204030204" pitchFamily="34" charset="0"/>
                <a:ea typeface="MS Mincho" panose="02020609040205080304" pitchFamily="49" charset="-128"/>
                <a:cs typeface="Arial" panose="020B0604020202020204" pitchFamily="34" charset="0"/>
              </a:rPr>
              <a:t>toiminta on erittäin tärkeää työttömälle ja sairaslomalla olevalle nuorelle. </a:t>
            </a:r>
            <a:r>
              <a:rPr lang="fi-FI" sz="1200" dirty="0">
                <a:effectLst/>
                <a:latin typeface="Calibri" panose="020F0502020204030204" pitchFamily="34" charset="0"/>
                <a:ea typeface="MS Mincho" panose="02020609040205080304" pitchFamily="49" charset="-128"/>
                <a:cs typeface="Arial" panose="020B0604020202020204" pitchFamily="34" charset="0"/>
              </a:rPr>
              <a:t>(Vimman avoin tekstiilipaja) </a:t>
            </a: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fi-FI" sz="1200" b="1" dirty="0">
                <a:effectLst/>
                <a:latin typeface="Calibri" panose="020F0502020204030204" pitchFamily="34" charset="0"/>
                <a:ea typeface="MS Mincho" panose="02020609040205080304" pitchFamily="49" charset="-128"/>
                <a:cs typeface="Arial" panose="020B0604020202020204" pitchFamily="34" charset="0"/>
              </a:rPr>
              <a:t>Monesta Vimmassa vierailluista </a:t>
            </a:r>
            <a:r>
              <a:rPr lang="fi-FI" sz="1200" b="1" dirty="0" err="1">
                <a:effectLst/>
                <a:latin typeface="Calibri" panose="020F0502020204030204" pitchFamily="34" charset="0"/>
                <a:ea typeface="MS Mincho" panose="02020609040205080304" pitchFamily="49" charset="-128"/>
                <a:cs typeface="Arial" panose="020B0604020202020204" pitchFamily="34" charset="0"/>
              </a:rPr>
              <a:t>valmo</a:t>
            </a:r>
            <a:r>
              <a:rPr lang="fi-FI" sz="1200" b="1" dirty="0">
                <a:effectLst/>
                <a:latin typeface="Calibri" panose="020F0502020204030204" pitchFamily="34" charset="0"/>
                <a:ea typeface="MS Mincho" panose="02020609040205080304" pitchFamily="49" charset="-128"/>
                <a:cs typeface="Arial" panose="020B0604020202020204" pitchFamily="34" charset="0"/>
              </a:rPr>
              <a:t>-luokista on tullut kävijöitä myös muuhun toimintaan, esimerkiksi </a:t>
            </a:r>
            <a:r>
              <a:rPr lang="fi-FI" sz="1200" b="1" dirty="0" err="1">
                <a:effectLst/>
                <a:latin typeface="Calibri" panose="020F0502020204030204" pitchFamily="34" charset="0"/>
                <a:ea typeface="MS Mincho" panose="02020609040205080304" pitchFamily="49" charset="-128"/>
                <a:cs typeface="Arial" panose="020B0604020202020204" pitchFamily="34" charset="0"/>
              </a:rPr>
              <a:t>Präkäämöön</a:t>
            </a:r>
            <a:r>
              <a:rPr lang="fi-FI" sz="1200" b="1" dirty="0">
                <a:effectLst/>
                <a:latin typeface="Calibri" panose="020F0502020204030204" pitchFamily="34" charset="0"/>
                <a:ea typeface="MS Mincho" panose="02020609040205080304" pitchFamily="49" charset="-128"/>
                <a:cs typeface="Arial" panose="020B0604020202020204" pitchFamily="34" charset="0"/>
              </a:rPr>
              <a:t> ja avoimeen toimintaan</a:t>
            </a:r>
            <a:r>
              <a:rPr lang="fi-FI" sz="1200" dirty="0">
                <a:effectLst/>
                <a:latin typeface="Calibri" panose="020F0502020204030204" pitchFamily="34" charset="0"/>
                <a:ea typeface="MS Mincho" panose="02020609040205080304" pitchFamily="49" charset="-128"/>
                <a:cs typeface="Arial" panose="020B0604020202020204" pitchFamily="34" charset="0"/>
              </a:rPr>
              <a:t>. Tässä vaaditaan kuitenkin vielä opettajan aktiivisuutta muistuttamisessa. Harrastuksen löytyminen edistää kotoutumista uuteen maahan ja </a:t>
            </a:r>
            <a:r>
              <a:rPr lang="fi-FI" sz="1200" dirty="0" err="1">
                <a:effectLst/>
                <a:latin typeface="Calibri" panose="020F0502020204030204" pitchFamily="34" charset="0"/>
                <a:ea typeface="MS Mincho" panose="02020609040205080304" pitchFamily="49" charset="-128"/>
                <a:cs typeface="Arial" panose="020B0604020202020204" pitchFamily="34" charset="0"/>
              </a:rPr>
              <a:t>valmojen</a:t>
            </a:r>
            <a:r>
              <a:rPr lang="fi-FI" sz="1200" dirty="0">
                <a:effectLst/>
                <a:latin typeface="Calibri" panose="020F0502020204030204" pitchFamily="34" charset="0"/>
                <a:ea typeface="MS Mincho" panose="02020609040205080304" pitchFamily="49" charset="-128"/>
                <a:cs typeface="Arial" panose="020B0604020202020204" pitchFamily="34" charset="0"/>
              </a:rPr>
              <a:t> vierailujen kautta se on monelle löytynytkin.</a:t>
            </a:r>
            <a:r>
              <a:rPr lang="fi-FI" sz="1200" dirty="0">
                <a:latin typeface="Calibri" panose="020F0502020204030204" pitchFamily="34" charset="0"/>
                <a:ea typeface="MS Mincho" panose="02020609040205080304" pitchFamily="49" charset="-128"/>
                <a:cs typeface="Arial" panose="020B0604020202020204" pitchFamily="34" charset="0"/>
              </a:rPr>
              <a:t> (Vimman </a:t>
            </a:r>
            <a:r>
              <a:rPr lang="fi-FI" sz="1200" dirty="0">
                <a:effectLst/>
                <a:latin typeface="Calibri" panose="020F0502020204030204" pitchFamily="34" charset="0"/>
                <a:ea typeface="MS Mincho" panose="02020609040205080304" pitchFamily="49" charset="-128"/>
                <a:cs typeface="Arial" panose="020B0604020202020204" pitchFamily="34" charset="0"/>
              </a:rPr>
              <a:t>ryhmätyöpajat)</a:t>
            </a:r>
          </a:p>
          <a:p>
            <a:pPr marL="285750" indent="-285750">
              <a:lnSpc>
                <a:spcPct val="107000"/>
              </a:lnSpc>
              <a:spcAft>
                <a:spcPts val="800"/>
              </a:spcAft>
              <a:buFont typeface="Arial" panose="020B0604020202020204" pitchFamily="34" charset="0"/>
              <a:buChar char="•"/>
            </a:pPr>
            <a:r>
              <a:rPr lang="fi-FI" sz="1200" dirty="0">
                <a:latin typeface="Calibri" panose="020F0502020204030204" pitchFamily="34" charset="0"/>
                <a:ea typeface="MS Mincho" panose="02020609040205080304" pitchFamily="49" charset="-128"/>
                <a:cs typeface="Arial" panose="020B0604020202020204" pitchFamily="34" charset="0"/>
              </a:rPr>
              <a:t>S</a:t>
            </a:r>
            <a:r>
              <a:rPr lang="fi-FI" sz="1200" dirty="0">
                <a:effectLst/>
                <a:latin typeface="Calibri" panose="020F0502020204030204" pitchFamily="34" charset="0"/>
                <a:ea typeface="MS Mincho" panose="02020609040205080304" pitchFamily="49" charset="-128"/>
                <a:cs typeface="Arial" panose="020B0604020202020204" pitchFamily="34" charset="0"/>
              </a:rPr>
              <a:t>ain ihanaa asiakaspalautetta henkilöltä, joka </a:t>
            </a:r>
            <a:r>
              <a:rPr lang="fi-FI" sz="1200" b="1" dirty="0">
                <a:effectLst/>
                <a:latin typeface="Calibri" panose="020F0502020204030204" pitchFamily="34" charset="0"/>
                <a:ea typeface="MS Mincho" panose="02020609040205080304" pitchFamily="49" charset="-128"/>
                <a:cs typeface="Arial" panose="020B0604020202020204" pitchFamily="34" charset="0"/>
              </a:rPr>
              <a:t>uskaltautui tulemaan sisälle mainoksen perusteella </a:t>
            </a:r>
            <a:r>
              <a:rPr lang="fi-FI" sz="1200" dirty="0">
                <a:effectLst/>
                <a:latin typeface="Calibri" panose="020F0502020204030204" pitchFamily="34" charset="0"/>
                <a:ea typeface="MS Mincho" panose="02020609040205080304" pitchFamily="49" charset="-128"/>
                <a:cs typeface="Arial" panose="020B0604020202020204" pitchFamily="34" charset="0"/>
              </a:rPr>
              <a:t>-</a:t>
            </a:r>
            <a:r>
              <a:rPr lang="fi-FI" sz="1200" dirty="0">
                <a:latin typeface="Calibri" panose="020F0502020204030204" pitchFamily="34" charset="0"/>
                <a:ea typeface="MS Mincho" panose="02020609040205080304" pitchFamily="49" charset="-128"/>
                <a:cs typeface="Arial" panose="020B0604020202020204" pitchFamily="34" charset="0"/>
              </a:rPr>
              <a:t> </a:t>
            </a:r>
            <a:r>
              <a:rPr lang="fi-FI" sz="1200" dirty="0">
                <a:effectLst/>
                <a:latin typeface="Calibri" panose="020F0502020204030204" pitchFamily="34" charset="0"/>
                <a:ea typeface="MS Mincho" panose="02020609040205080304" pitchFamily="49" charset="-128"/>
                <a:cs typeface="Arial" panose="020B0604020202020204" pitchFamily="34" charset="0"/>
              </a:rPr>
              <a:t>kävi tekemässä kukkapannan ja otettiin </a:t>
            </a:r>
            <a:r>
              <a:rPr lang="fi-FI" sz="1200" dirty="0" err="1">
                <a:effectLst/>
                <a:latin typeface="Calibri" panose="020F0502020204030204" pitchFamily="34" charset="0"/>
                <a:ea typeface="MS Mincho" panose="02020609040205080304" pitchFamily="49" charset="-128"/>
                <a:cs typeface="Arial" panose="020B0604020202020204" pitchFamily="34" charset="0"/>
              </a:rPr>
              <a:t>polaroid</a:t>
            </a:r>
            <a:r>
              <a:rPr lang="fi-FI" sz="1200" dirty="0">
                <a:effectLst/>
                <a:latin typeface="Calibri" panose="020F0502020204030204" pitchFamily="34" charset="0"/>
                <a:ea typeface="MS Mincho" panose="02020609040205080304" pitchFamily="49" charset="-128"/>
                <a:cs typeface="Arial" panose="020B0604020202020204" pitchFamily="34" charset="0"/>
              </a:rPr>
              <a:t>-kuva hänestä.</a:t>
            </a:r>
            <a:r>
              <a:rPr lang="fi-FI" sz="1200" dirty="0">
                <a:latin typeface="Calibri" panose="020F0502020204030204" pitchFamily="34" charset="0"/>
                <a:ea typeface="MS Mincho" panose="02020609040205080304" pitchFamily="49" charset="-128"/>
                <a:cs typeface="Arial" panose="020B0604020202020204" pitchFamily="34" charset="0"/>
              </a:rPr>
              <a:t> </a:t>
            </a:r>
            <a:r>
              <a:rPr lang="fi-FI" sz="1200" dirty="0">
                <a:effectLst/>
                <a:latin typeface="Calibri" panose="020F0502020204030204" pitchFamily="34" charset="0"/>
                <a:ea typeface="MS Mincho" panose="02020609040205080304" pitchFamily="49" charset="-128"/>
                <a:cs typeface="Arial" panose="020B0604020202020204" pitchFamily="34" charset="0"/>
              </a:rPr>
              <a:t>Houkuttelin hänet vielä jäämään kakulle ja kahville, sekä kerroin Vimman muusta toiminnasta.</a:t>
            </a:r>
            <a:r>
              <a:rPr lang="fi-FI" sz="1200" dirty="0">
                <a:latin typeface="Calibri" panose="020F0502020204030204" pitchFamily="34" charset="0"/>
                <a:ea typeface="MS Mincho" panose="02020609040205080304" pitchFamily="49" charset="-128"/>
                <a:cs typeface="Arial" panose="020B0604020202020204" pitchFamily="34" charset="0"/>
              </a:rPr>
              <a:t> </a:t>
            </a:r>
            <a:r>
              <a:rPr lang="fi-FI" sz="1200" b="1" dirty="0">
                <a:effectLst/>
                <a:latin typeface="Calibri" panose="020F0502020204030204" pitchFamily="34" charset="0"/>
                <a:ea typeface="MS Mincho" panose="02020609040205080304" pitchFamily="49" charset="-128"/>
                <a:cs typeface="Arial" panose="020B0604020202020204" pitchFamily="34" charset="0"/>
              </a:rPr>
              <a:t>Lähtiessään asiakas kiitti minua, että pyysin häntä jäämään</a:t>
            </a:r>
            <a:r>
              <a:rPr lang="fi-FI" sz="1200" dirty="0">
                <a:effectLst/>
                <a:latin typeface="Calibri" panose="020F0502020204030204" pitchFamily="34" charset="0"/>
                <a:ea typeface="MS Mincho" panose="02020609040205080304" pitchFamily="49" charset="-128"/>
                <a:cs typeface="Arial" panose="020B0604020202020204" pitchFamily="34" charset="0"/>
              </a:rPr>
              <a:t> -</a:t>
            </a:r>
            <a:r>
              <a:rPr lang="fi-FI" sz="1200" dirty="0">
                <a:latin typeface="Calibri" panose="020F0502020204030204" pitchFamily="34" charset="0"/>
                <a:ea typeface="MS Mincho" panose="02020609040205080304" pitchFamily="49" charset="-128"/>
                <a:cs typeface="Arial" panose="020B0604020202020204" pitchFamily="34" charset="0"/>
              </a:rPr>
              <a:t> </a:t>
            </a:r>
            <a:r>
              <a:rPr lang="fi-FI" sz="1200" dirty="0">
                <a:effectLst/>
                <a:latin typeface="Calibri" panose="020F0502020204030204" pitchFamily="34" charset="0"/>
                <a:ea typeface="MS Mincho" panose="02020609040205080304" pitchFamily="49" charset="-128"/>
                <a:cs typeface="Arial" panose="020B0604020202020204" pitchFamily="34" charset="0"/>
              </a:rPr>
              <a:t>oli kuulemma rohkaistunut sanoistani ja kertoi minun tehneen hänelle lämpimän ja tervetulleen olon.</a:t>
            </a:r>
            <a:r>
              <a:rPr lang="fi-FI" sz="1200" dirty="0">
                <a:latin typeface="Calibri" panose="020F0502020204030204" pitchFamily="34" charset="0"/>
                <a:ea typeface="MS Mincho" panose="02020609040205080304" pitchFamily="49" charset="-128"/>
                <a:cs typeface="Arial" panose="020B0604020202020204" pitchFamily="34" charset="0"/>
              </a:rPr>
              <a:t> </a:t>
            </a:r>
            <a:r>
              <a:rPr lang="fi-FI" sz="1200" dirty="0">
                <a:effectLst/>
                <a:latin typeface="Calibri" panose="020F0502020204030204" pitchFamily="34" charset="0"/>
                <a:ea typeface="MS Mincho" panose="02020609040205080304" pitchFamily="49" charset="-128"/>
                <a:cs typeface="Arial" panose="020B0604020202020204" pitchFamily="34" charset="0"/>
              </a:rPr>
              <a:t>Ihana ja suora palaute piristi päivää!</a:t>
            </a:r>
            <a:r>
              <a:rPr lang="fi-FI" sz="1200" dirty="0">
                <a:latin typeface="Calibri" panose="020F0502020204030204" pitchFamily="34" charset="0"/>
                <a:ea typeface="MS Mincho" panose="02020609040205080304" pitchFamily="49" charset="-128"/>
                <a:cs typeface="Arial" panose="020B0604020202020204" pitchFamily="34" charset="0"/>
              </a:rPr>
              <a:t> </a:t>
            </a:r>
            <a:r>
              <a:rPr lang="fi-FI" sz="1200" dirty="0">
                <a:effectLst/>
                <a:latin typeface="Calibri" panose="020F0502020204030204" pitchFamily="34" charset="0"/>
                <a:ea typeface="MS Mincho" panose="02020609040205080304" pitchFamily="49" charset="-128"/>
                <a:cs typeface="Arial" panose="020B0604020202020204" pitchFamily="34" charset="0"/>
              </a:rPr>
              <a:t>(Vimman kahvila)</a:t>
            </a:r>
            <a:endParaRPr lang="fi-FI" sz="12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endParaRPr lang="fi-FI"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kstiruutu 2">
            <a:extLst>
              <a:ext uri="{FF2B5EF4-FFF2-40B4-BE49-F238E27FC236}">
                <a16:creationId xmlns:a16="http://schemas.microsoft.com/office/drawing/2014/main" id="{3CAEA12E-9D8D-401D-89B8-0169633EF890}"/>
              </a:ext>
            </a:extLst>
          </p:cNvPr>
          <p:cNvSpPr txBox="1"/>
          <p:nvPr/>
        </p:nvSpPr>
        <p:spPr>
          <a:xfrm>
            <a:off x="9324312" y="2178121"/>
            <a:ext cx="45719" cy="369332"/>
          </a:xfrm>
          <a:prstGeom prst="rect">
            <a:avLst/>
          </a:prstGeom>
          <a:noFill/>
        </p:spPr>
        <p:txBody>
          <a:bodyPr wrap="square" rtlCol="0">
            <a:spAutoFit/>
          </a:bodyPr>
          <a:lstStyle/>
          <a:p>
            <a:endParaRPr lang="fi-FI"/>
          </a:p>
        </p:txBody>
      </p:sp>
    </p:spTree>
    <p:extLst>
      <p:ext uri="{BB962C8B-B14F-4D97-AF65-F5344CB8AC3E}">
        <p14:creationId xmlns:p14="http://schemas.microsoft.com/office/powerpoint/2010/main" val="1855099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orakulmio: Pyöristetyt kulmat 7">
            <a:extLst>
              <a:ext uri="{FF2B5EF4-FFF2-40B4-BE49-F238E27FC236}">
                <a16:creationId xmlns:a16="http://schemas.microsoft.com/office/drawing/2014/main" id="{95FFFBF0-D1AC-4778-BC89-78F420F79897}"/>
              </a:ext>
            </a:extLst>
          </p:cNvPr>
          <p:cNvSpPr/>
          <p:nvPr/>
        </p:nvSpPr>
        <p:spPr>
          <a:xfrm>
            <a:off x="9674495" y="250032"/>
            <a:ext cx="2933700" cy="4833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53C9B354-5803-49EC-9038-C64CD264ED02}"/>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Kulttuurinen nuorisotyö</a:t>
            </a:r>
          </a:p>
        </p:txBody>
      </p:sp>
      <p:pic>
        <p:nvPicPr>
          <p:cNvPr id="10" name="Kuva 9" descr="Roiske">
            <a:extLst>
              <a:ext uri="{FF2B5EF4-FFF2-40B4-BE49-F238E27FC236}">
                <a16:creationId xmlns:a16="http://schemas.microsoft.com/office/drawing/2014/main" id="{A984B14C-4094-4438-9535-1263889AD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2734" y="279127"/>
            <a:ext cx="433753" cy="433753"/>
          </a:xfrm>
          <a:prstGeom prst="rect">
            <a:avLst/>
          </a:prstGeom>
        </p:spPr>
      </p:pic>
      <p:sp>
        <p:nvSpPr>
          <p:cNvPr id="11" name="Otsikko 3">
            <a:extLst>
              <a:ext uri="{FF2B5EF4-FFF2-40B4-BE49-F238E27FC236}">
                <a16:creationId xmlns:a16="http://schemas.microsoft.com/office/drawing/2014/main" id="{F62C7766-D1A3-4972-9DFC-5FB747797526}"/>
              </a:ext>
            </a:extLst>
          </p:cNvPr>
          <p:cNvSpPr txBox="1">
            <a:spLocks/>
          </p:cNvSpPr>
          <p:nvPr/>
        </p:nvSpPr>
        <p:spPr>
          <a:xfrm>
            <a:off x="491209" y="70633"/>
            <a:ext cx="110337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dirty="0" err="1"/>
              <a:t>Präkäämön</a:t>
            </a:r>
            <a:r>
              <a:rPr lang="fi-FI" dirty="0"/>
              <a:t> asiakaskysely (Vimma)</a:t>
            </a:r>
          </a:p>
        </p:txBody>
      </p:sp>
      <p:sp>
        <p:nvSpPr>
          <p:cNvPr id="2" name="Tekstiruutu 1">
            <a:extLst>
              <a:ext uri="{FF2B5EF4-FFF2-40B4-BE49-F238E27FC236}">
                <a16:creationId xmlns:a16="http://schemas.microsoft.com/office/drawing/2014/main" id="{CA437AE1-1D0D-4313-B6A5-9EC698B3BA61}"/>
              </a:ext>
            </a:extLst>
          </p:cNvPr>
          <p:cNvSpPr txBox="1"/>
          <p:nvPr/>
        </p:nvSpPr>
        <p:spPr>
          <a:xfrm>
            <a:off x="344940" y="1158071"/>
            <a:ext cx="11799435" cy="1971502"/>
          </a:xfrm>
          <a:prstGeom prst="rect">
            <a:avLst/>
          </a:prstGeom>
          <a:noFill/>
        </p:spPr>
        <p:txBody>
          <a:bodyPr wrap="square" lIns="91440" tIns="45720" rIns="91440" bIns="45720" rtlCol="0" anchor="t">
            <a:spAutoFit/>
          </a:bodyPr>
          <a:lstStyle/>
          <a:p>
            <a:pPr marL="285750" indent="-285750">
              <a:lnSpc>
                <a:spcPct val="107000"/>
              </a:lnSpc>
              <a:spcAft>
                <a:spcPts val="800"/>
              </a:spcAft>
              <a:buFont typeface="Arial" panose="020B0604020202020204" pitchFamily="34" charset="0"/>
              <a:buChar char="•"/>
            </a:pPr>
            <a:r>
              <a:rPr lang="fi-FI" sz="1100" err="1">
                <a:ea typeface="+mn-lt"/>
                <a:cs typeface="+mn-lt"/>
              </a:rPr>
              <a:t>Präkäämön</a:t>
            </a:r>
            <a:r>
              <a:rPr lang="fi-FI" sz="1100">
                <a:ea typeface="+mn-lt"/>
                <a:cs typeface="+mn-lt"/>
              </a:rPr>
              <a:t> kevätjuhlissa tehtiin kysely nuorille toiminnasta</a:t>
            </a:r>
          </a:p>
          <a:p>
            <a:pPr marL="285750" indent="-285750">
              <a:lnSpc>
                <a:spcPct val="107000"/>
              </a:lnSpc>
              <a:spcAft>
                <a:spcPts val="800"/>
              </a:spcAft>
              <a:buFont typeface="Arial" panose="020B0604020202020204" pitchFamily="34" charset="0"/>
              <a:buChar char="•"/>
            </a:pPr>
            <a:r>
              <a:rPr lang="fi-FI" sz="1100">
                <a:ea typeface="+mn-lt"/>
                <a:cs typeface="+mn-lt"/>
              </a:rPr>
              <a:t>Palautekysely muodostui kahdesta osiosta. Ensimmäisessä osiossa oli 18 väitettä. Vastaajaa pyydettiin ympyröimään omasta mielestään kaikki paikkansa pitävät väittämät. Toisen osion muodosti kaksi avointa kysymystä sekä vielä mahdollisuus jättää muita terveisiä </a:t>
            </a:r>
            <a:r>
              <a:rPr lang="fi-FI" sz="1100" err="1">
                <a:ea typeface="+mn-lt"/>
                <a:cs typeface="+mn-lt"/>
              </a:rPr>
              <a:t>Präkäämön</a:t>
            </a:r>
            <a:r>
              <a:rPr lang="fi-FI" sz="1100">
                <a:ea typeface="+mn-lt"/>
                <a:cs typeface="+mn-lt"/>
              </a:rPr>
              <a:t> ohjaajille</a:t>
            </a:r>
            <a:r>
              <a:rPr lang="fi-FI" sz="1200">
                <a:ea typeface="+mn-lt"/>
                <a:cs typeface="+mn-lt"/>
              </a:rPr>
              <a:t>.</a:t>
            </a:r>
            <a:endParaRPr lang="fi-FI" sz="1200">
              <a:effectLst/>
              <a:latin typeface="MS Mincho"/>
              <a:ea typeface="MS Mincho"/>
              <a:cs typeface="Arial" panose="020B0604020202020204" pitchFamily="34" charset="0"/>
            </a:endParaRPr>
          </a:p>
          <a:p>
            <a:pPr>
              <a:lnSpc>
                <a:spcPct val="107000"/>
              </a:lnSpc>
              <a:spcAft>
                <a:spcPts val="800"/>
              </a:spcAft>
            </a:pPr>
            <a:endParaRPr lang="fi-FI"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sz="180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endParaRPr lang="fi-FI" sz="180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kstiruutu 2">
            <a:extLst>
              <a:ext uri="{FF2B5EF4-FFF2-40B4-BE49-F238E27FC236}">
                <a16:creationId xmlns:a16="http://schemas.microsoft.com/office/drawing/2014/main" id="{3CAEA12E-9D8D-401D-89B8-0169633EF890}"/>
              </a:ext>
            </a:extLst>
          </p:cNvPr>
          <p:cNvSpPr txBox="1"/>
          <p:nvPr/>
        </p:nvSpPr>
        <p:spPr>
          <a:xfrm>
            <a:off x="9324312" y="2178121"/>
            <a:ext cx="45719" cy="369332"/>
          </a:xfrm>
          <a:prstGeom prst="rect">
            <a:avLst/>
          </a:prstGeom>
          <a:noFill/>
        </p:spPr>
        <p:txBody>
          <a:bodyPr wrap="square" rtlCol="0">
            <a:spAutoFit/>
          </a:bodyPr>
          <a:lstStyle/>
          <a:p>
            <a:endParaRPr lang="fi-FI"/>
          </a:p>
        </p:txBody>
      </p:sp>
      <p:sp>
        <p:nvSpPr>
          <p:cNvPr id="4" name="Tekstiruutu 3">
            <a:extLst>
              <a:ext uri="{FF2B5EF4-FFF2-40B4-BE49-F238E27FC236}">
                <a16:creationId xmlns:a16="http://schemas.microsoft.com/office/drawing/2014/main" id="{7EFEBD65-C406-32D6-90A7-9BE8831C7CBF}"/>
              </a:ext>
            </a:extLst>
          </p:cNvPr>
          <p:cNvSpPr txBox="1"/>
          <p:nvPr/>
        </p:nvSpPr>
        <p:spPr>
          <a:xfrm>
            <a:off x="525463" y="2144713"/>
            <a:ext cx="3783012"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br>
            <a:r>
              <a:rPr lang="fi-FI" sz="1100" b="1"/>
              <a:t>Väittämät sekä vastausmäärät</a:t>
            </a:r>
            <a:endParaRPr lang="fi-FI" sz="1100">
              <a:cs typeface="Calibri"/>
            </a:endParaRPr>
          </a:p>
          <a:p>
            <a:r>
              <a:rPr lang="fi-FI" sz="1100" b="1"/>
              <a:t>(kuinka monta vastaajaa ollut samaa mieltä väitteen kanssa)</a:t>
            </a:r>
            <a:endParaRPr lang="fi-FI" sz="1100">
              <a:cs typeface="Calibri"/>
            </a:endParaRPr>
          </a:p>
          <a:p>
            <a:r>
              <a:rPr lang="fi-FI" sz="1100" i="1"/>
              <a:t>- 23/23 </a:t>
            </a:r>
            <a:r>
              <a:rPr lang="fi-FI" sz="1100" i="1" err="1"/>
              <a:t>Präkäämöön</a:t>
            </a:r>
            <a:r>
              <a:rPr lang="fi-FI" sz="1100" i="1"/>
              <a:t> on kiva tulla</a:t>
            </a:r>
            <a:endParaRPr lang="fi-FI" sz="1100">
              <a:cs typeface="Calibri"/>
            </a:endParaRPr>
          </a:p>
          <a:p>
            <a:r>
              <a:rPr lang="fi-FI" sz="1100" i="1"/>
              <a:t>- 22/23 Minut huomioidaan </a:t>
            </a:r>
            <a:r>
              <a:rPr lang="fi-FI" sz="1100" i="1" err="1"/>
              <a:t>Präkäämössä</a:t>
            </a:r>
            <a:r>
              <a:rPr lang="fi-FI" sz="1100" i="1"/>
              <a:t> </a:t>
            </a:r>
            <a:endParaRPr lang="fi-FI" sz="1100">
              <a:cs typeface="Calibri"/>
            </a:endParaRPr>
          </a:p>
          <a:p>
            <a:r>
              <a:rPr lang="fi-FI" sz="1100" i="1"/>
              <a:t>- 17/23 Ohjaajat ovat kiinnostuneita minusta</a:t>
            </a:r>
            <a:endParaRPr lang="fi-FI" sz="1100">
              <a:cs typeface="Calibri"/>
            </a:endParaRPr>
          </a:p>
          <a:p>
            <a:r>
              <a:rPr lang="fi-FI" sz="1100" i="1"/>
              <a:t>- 23/23 Olen oppinut uusia taitoja</a:t>
            </a:r>
            <a:endParaRPr lang="fi-FI" sz="1100">
              <a:cs typeface="Calibri"/>
            </a:endParaRPr>
          </a:p>
          <a:p>
            <a:r>
              <a:rPr lang="fi-FI" sz="1100" i="1"/>
              <a:t>- 23/23 Minulla on ollut mukavaa</a:t>
            </a:r>
            <a:endParaRPr lang="fi-FI" sz="1100">
              <a:cs typeface="Calibri"/>
            </a:endParaRPr>
          </a:p>
          <a:p>
            <a:r>
              <a:rPr lang="fi-FI" sz="1100" i="1"/>
              <a:t>- 23/23 On ollut kiva viedä kotiin hienoja askarruksia</a:t>
            </a:r>
            <a:endParaRPr lang="fi-FI" sz="1100">
              <a:cs typeface="Calibri"/>
            </a:endParaRPr>
          </a:p>
          <a:p>
            <a:r>
              <a:rPr lang="fi-FI" sz="1100" i="1"/>
              <a:t>- 22/23 Minulla on </a:t>
            </a:r>
            <a:r>
              <a:rPr lang="fi-FI" sz="1100" i="1" err="1"/>
              <a:t>Präkäämössä</a:t>
            </a:r>
            <a:r>
              <a:rPr lang="fi-FI" sz="1100" i="1"/>
              <a:t> seuraa</a:t>
            </a:r>
            <a:endParaRPr lang="fi-FI" sz="1100">
              <a:cs typeface="Calibri"/>
            </a:endParaRPr>
          </a:p>
          <a:p>
            <a:r>
              <a:rPr lang="fi-FI" sz="1100" i="1"/>
              <a:t>- 20/23 Olen saanut </a:t>
            </a:r>
            <a:r>
              <a:rPr lang="fi-FI" sz="1100" i="1" err="1"/>
              <a:t>Präkäämössä</a:t>
            </a:r>
            <a:r>
              <a:rPr lang="fi-FI" sz="1100" i="1"/>
              <a:t> uusia kavereita</a:t>
            </a:r>
            <a:endParaRPr lang="fi-FI" sz="1100">
              <a:cs typeface="Calibri"/>
            </a:endParaRPr>
          </a:p>
          <a:p>
            <a:r>
              <a:rPr lang="fi-FI" sz="1100" i="1"/>
              <a:t>- 23/23 Ohjaajat ja muut </a:t>
            </a:r>
            <a:r>
              <a:rPr lang="fi-FI" sz="1100" i="1" err="1"/>
              <a:t>präkäämöläiset</a:t>
            </a:r>
            <a:r>
              <a:rPr lang="fi-FI" sz="1100" i="1"/>
              <a:t> ovat kehuneet töitäni</a:t>
            </a:r>
            <a:endParaRPr lang="fi-FI" sz="1100">
              <a:cs typeface="Calibri"/>
            </a:endParaRPr>
          </a:p>
          <a:p>
            <a:r>
              <a:rPr lang="fi-FI" sz="1100" i="1"/>
              <a:t>- 22/23 Olen kehunut muiden </a:t>
            </a:r>
            <a:r>
              <a:rPr lang="fi-FI" sz="1100" i="1" err="1"/>
              <a:t>präkäämöläisten</a:t>
            </a:r>
            <a:r>
              <a:rPr lang="fi-FI" sz="1100" i="1"/>
              <a:t> hienoja töitä</a:t>
            </a:r>
            <a:endParaRPr lang="fi-FI" sz="1100">
              <a:cs typeface="Calibri"/>
            </a:endParaRPr>
          </a:p>
          <a:p>
            <a:r>
              <a:rPr lang="fi-FI" sz="1100" i="1"/>
              <a:t>- 23/23 Ohjaajat auttavat kun tarvitsen apua</a:t>
            </a:r>
            <a:endParaRPr lang="fi-FI" sz="1100">
              <a:cs typeface="Calibri"/>
            </a:endParaRPr>
          </a:p>
          <a:p>
            <a:r>
              <a:rPr lang="fi-FI" sz="1100" i="1"/>
              <a:t>- 20/23 Olen saanut apua muilta </a:t>
            </a:r>
            <a:r>
              <a:rPr lang="fi-FI" sz="1100" i="1" err="1"/>
              <a:t>präkäämöläisiltä</a:t>
            </a:r>
            <a:endParaRPr lang="fi-FI" sz="1100" err="1">
              <a:cs typeface="Calibri"/>
            </a:endParaRPr>
          </a:p>
          <a:p>
            <a:r>
              <a:rPr lang="fi-FI" sz="1100" i="1"/>
              <a:t>- 23/23 Töitäni on kehuttu kotona</a:t>
            </a:r>
            <a:endParaRPr lang="fi-FI" sz="1100">
              <a:cs typeface="Calibri"/>
            </a:endParaRPr>
          </a:p>
          <a:p>
            <a:r>
              <a:rPr lang="fi-FI" sz="1100" i="1"/>
              <a:t>- 21/23 Minusta on tullut rohkeampi </a:t>
            </a:r>
            <a:r>
              <a:rPr lang="fi-FI" sz="1100" i="1" err="1"/>
              <a:t>Präkäämössä</a:t>
            </a:r>
            <a:endParaRPr lang="fi-FI" sz="1100" err="1">
              <a:cs typeface="Calibri"/>
            </a:endParaRPr>
          </a:p>
          <a:p>
            <a:r>
              <a:rPr lang="fi-FI" sz="1100" i="1"/>
              <a:t>- 0/23 Minua on kiusattu </a:t>
            </a:r>
            <a:r>
              <a:rPr lang="fi-FI" sz="1100" i="1" err="1"/>
              <a:t>Präkäämössä</a:t>
            </a:r>
            <a:endParaRPr lang="fi-FI" sz="1100" err="1">
              <a:cs typeface="Calibri"/>
            </a:endParaRPr>
          </a:p>
          <a:p>
            <a:r>
              <a:rPr lang="fi-FI" sz="1100" i="1"/>
              <a:t>- 23/23 Minulla on </a:t>
            </a:r>
            <a:r>
              <a:rPr lang="fi-FI" sz="1100" i="1" err="1"/>
              <a:t>Präkäämössä</a:t>
            </a:r>
            <a:r>
              <a:rPr lang="fi-FI" sz="1100" i="1"/>
              <a:t> turvallinen olo</a:t>
            </a:r>
            <a:endParaRPr lang="fi-FI" sz="1100">
              <a:cs typeface="Calibri"/>
            </a:endParaRPr>
          </a:p>
          <a:p>
            <a:r>
              <a:rPr lang="fi-FI" sz="1100" i="1"/>
              <a:t>- 19/23 </a:t>
            </a:r>
            <a:r>
              <a:rPr lang="fi-FI" sz="1100" i="1" err="1"/>
              <a:t>Präkäämö</a:t>
            </a:r>
            <a:r>
              <a:rPr lang="fi-FI" sz="1100" i="1"/>
              <a:t> saisi olla joka päivä</a:t>
            </a:r>
            <a:endParaRPr lang="fi-FI" sz="1100">
              <a:cs typeface="Calibri"/>
            </a:endParaRPr>
          </a:p>
          <a:p>
            <a:r>
              <a:rPr lang="fi-FI" sz="1100" i="1"/>
              <a:t>- 23/23 </a:t>
            </a:r>
            <a:r>
              <a:rPr lang="fi-FI" sz="1100" i="1" err="1"/>
              <a:t>Präkäämö</a:t>
            </a:r>
            <a:r>
              <a:rPr lang="fi-FI" sz="1100" i="1"/>
              <a:t> on ihan parasta</a:t>
            </a:r>
            <a:endParaRPr lang="fi-FI" sz="1100"/>
          </a:p>
          <a:p>
            <a:pPr algn="l"/>
            <a:endParaRPr lang="fi-FI">
              <a:cs typeface="Calibri"/>
            </a:endParaRPr>
          </a:p>
        </p:txBody>
      </p:sp>
      <p:sp>
        <p:nvSpPr>
          <p:cNvPr id="5" name="Tekstiruutu 4">
            <a:extLst>
              <a:ext uri="{FF2B5EF4-FFF2-40B4-BE49-F238E27FC236}">
                <a16:creationId xmlns:a16="http://schemas.microsoft.com/office/drawing/2014/main" id="{E7A7DDC6-BF41-8286-05A9-F5C1657F7A32}"/>
              </a:ext>
            </a:extLst>
          </p:cNvPr>
          <p:cNvSpPr txBox="1"/>
          <p:nvPr/>
        </p:nvSpPr>
        <p:spPr>
          <a:xfrm>
            <a:off x="4811713" y="2446337"/>
            <a:ext cx="2743200"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100" b="1"/>
              <a:t>Miksi käyt </a:t>
            </a:r>
            <a:r>
              <a:rPr lang="fi-FI" sz="1100" b="1" err="1"/>
              <a:t>Präkäämössä</a:t>
            </a:r>
            <a:r>
              <a:rPr lang="fi-FI" sz="1100" b="1"/>
              <a:t>?</a:t>
            </a:r>
            <a:endParaRPr lang="fi-FI" sz="1100">
              <a:cs typeface="Calibri"/>
            </a:endParaRPr>
          </a:p>
          <a:p>
            <a:r>
              <a:rPr lang="fi-FI" sz="1100" i="1"/>
              <a:t>- Koska siellä askarrellaan</a:t>
            </a:r>
            <a:endParaRPr lang="fi-FI" sz="1100">
              <a:cs typeface="Calibri"/>
            </a:endParaRPr>
          </a:p>
          <a:p>
            <a:r>
              <a:rPr lang="fi-FI" sz="1100" i="1"/>
              <a:t>- Oppiakseni kädentaitoja ja pitääkseni hauskaa!</a:t>
            </a:r>
            <a:endParaRPr lang="fi-FI" sz="1100">
              <a:cs typeface="Calibri"/>
            </a:endParaRPr>
          </a:p>
          <a:p>
            <a:r>
              <a:rPr lang="fi-FI" sz="1100" i="1"/>
              <a:t>- Siellä on kivaa</a:t>
            </a:r>
            <a:endParaRPr lang="fi-FI" sz="1100">
              <a:cs typeface="Calibri"/>
            </a:endParaRPr>
          </a:p>
          <a:p>
            <a:r>
              <a:rPr lang="fi-FI" sz="1100" i="1"/>
              <a:t>- Siellä on kivaa</a:t>
            </a:r>
            <a:endParaRPr lang="fi-FI" sz="1100">
              <a:cs typeface="Calibri"/>
            </a:endParaRPr>
          </a:p>
          <a:p>
            <a:r>
              <a:rPr lang="fi-FI" sz="1100" i="1"/>
              <a:t>- Koska miksi ei.</a:t>
            </a:r>
            <a:endParaRPr lang="fi-FI" sz="1100">
              <a:cs typeface="Calibri"/>
            </a:endParaRPr>
          </a:p>
          <a:p>
            <a:r>
              <a:rPr lang="fi-FI" sz="1100" i="1"/>
              <a:t>- Koska siellä on kivaa</a:t>
            </a:r>
            <a:endParaRPr lang="fi-FI" sz="1100">
              <a:cs typeface="Calibri"/>
            </a:endParaRPr>
          </a:p>
          <a:p>
            <a:r>
              <a:rPr lang="fi-FI" sz="1100" i="1"/>
              <a:t>- Koska </a:t>
            </a:r>
            <a:r>
              <a:rPr lang="fi-FI" sz="1100" i="1" err="1"/>
              <a:t>miks</a:t>
            </a:r>
            <a:r>
              <a:rPr lang="fi-FI" sz="1100" i="1"/>
              <a:t> ei?</a:t>
            </a:r>
            <a:endParaRPr lang="fi-FI" sz="1100">
              <a:cs typeface="Calibri"/>
            </a:endParaRPr>
          </a:p>
          <a:p>
            <a:r>
              <a:rPr lang="fi-FI" sz="1100" i="1">
                <a:ea typeface="+mn-lt"/>
                <a:cs typeface="+mn-lt"/>
              </a:rPr>
              <a:t>- Koska siellä on kiva käydä</a:t>
            </a:r>
            <a:endParaRPr lang="fi-FI" sz="1100">
              <a:cs typeface="Calibri"/>
            </a:endParaRPr>
          </a:p>
          <a:p>
            <a:r>
              <a:rPr lang="fi-FI" sz="1100" i="1">
                <a:ea typeface="+mn-lt"/>
                <a:cs typeface="+mn-lt"/>
              </a:rPr>
              <a:t>- Koska minulla on ollut mukavaa ja tämä on hyvää ajanvietettä</a:t>
            </a:r>
            <a:endParaRPr lang="fi-FI" sz="1100"/>
          </a:p>
          <a:p>
            <a:br>
              <a:rPr lang="en-US"/>
            </a:br>
            <a:endParaRPr lang="en-US"/>
          </a:p>
          <a:p>
            <a:pPr algn="l"/>
            <a:endParaRPr lang="fi-FI">
              <a:cs typeface="Calibri"/>
            </a:endParaRPr>
          </a:p>
        </p:txBody>
      </p:sp>
      <p:sp>
        <p:nvSpPr>
          <p:cNvPr id="6" name="Tekstiruutu 5">
            <a:extLst>
              <a:ext uri="{FF2B5EF4-FFF2-40B4-BE49-F238E27FC236}">
                <a16:creationId xmlns:a16="http://schemas.microsoft.com/office/drawing/2014/main" id="{069C36B1-8489-46B2-5E40-99AE25B989BD}"/>
              </a:ext>
            </a:extLst>
          </p:cNvPr>
          <p:cNvSpPr txBox="1"/>
          <p:nvPr/>
        </p:nvSpPr>
        <p:spPr>
          <a:xfrm>
            <a:off x="7954962" y="2390775"/>
            <a:ext cx="274320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100" b="1"/>
              <a:t>Mikä on erityisesti jäänyt mieleen </a:t>
            </a:r>
            <a:r>
              <a:rPr lang="fi-FI" sz="1100" b="1" err="1"/>
              <a:t>Präkäämössä</a:t>
            </a:r>
            <a:r>
              <a:rPr lang="fi-FI" sz="1100" b="1"/>
              <a:t>?</a:t>
            </a:r>
            <a:endParaRPr lang="fi-FI" sz="1100">
              <a:cs typeface="Calibri"/>
            </a:endParaRPr>
          </a:p>
          <a:p>
            <a:r>
              <a:rPr lang="fi-FI" sz="1100" i="1"/>
              <a:t>- Tie </a:t>
            </a:r>
            <a:r>
              <a:rPr lang="fi-FI" sz="1100" i="1" err="1"/>
              <a:t>dye</a:t>
            </a:r>
            <a:endParaRPr lang="fi-FI" sz="1100" err="1">
              <a:cs typeface="Calibri"/>
            </a:endParaRPr>
          </a:p>
          <a:p>
            <a:r>
              <a:rPr lang="fi-FI" sz="1100" i="1"/>
              <a:t>- Tie </a:t>
            </a:r>
            <a:r>
              <a:rPr lang="fi-FI" sz="1100" i="1" err="1"/>
              <a:t>dye</a:t>
            </a:r>
            <a:endParaRPr lang="fi-FI" sz="1100" err="1">
              <a:cs typeface="Calibri"/>
            </a:endParaRPr>
          </a:p>
          <a:p>
            <a:r>
              <a:rPr lang="fi-FI" sz="1100" i="1"/>
              <a:t>- Kaverit</a:t>
            </a:r>
            <a:endParaRPr lang="fi-FI" sz="1100">
              <a:cs typeface="Calibri"/>
            </a:endParaRPr>
          </a:p>
          <a:p>
            <a:r>
              <a:rPr lang="fi-FI" sz="1100" i="1"/>
              <a:t>- Korut</a:t>
            </a:r>
            <a:endParaRPr lang="fi-FI" sz="1100">
              <a:cs typeface="Calibri"/>
            </a:endParaRPr>
          </a:p>
          <a:p>
            <a:r>
              <a:rPr lang="fi-FI" sz="1100" i="1"/>
              <a:t>- Just </a:t>
            </a:r>
            <a:r>
              <a:rPr lang="fi-FI" sz="1100" i="1" err="1"/>
              <a:t>sä</a:t>
            </a:r>
            <a:endParaRPr lang="fi-FI" sz="1100" err="1">
              <a:cs typeface="Calibri"/>
            </a:endParaRPr>
          </a:p>
          <a:p>
            <a:r>
              <a:rPr lang="fi-FI" sz="1100" i="1"/>
              <a:t>- Viime kerta kun tein </a:t>
            </a:r>
            <a:r>
              <a:rPr lang="fi-FI" sz="1100" i="1" err="1"/>
              <a:t>Nezukon</a:t>
            </a:r>
            <a:endParaRPr lang="fi-FI" sz="1100" err="1">
              <a:cs typeface="Calibri"/>
            </a:endParaRPr>
          </a:p>
          <a:p>
            <a:r>
              <a:rPr lang="fi-FI" sz="1100" i="1"/>
              <a:t>- Kevätbileet</a:t>
            </a:r>
            <a:endParaRPr lang="fi-FI" sz="1100">
              <a:cs typeface="Calibri"/>
            </a:endParaRPr>
          </a:p>
          <a:p>
            <a:r>
              <a:rPr lang="fi-FI" sz="1100" i="1"/>
              <a:t>- En tiedä</a:t>
            </a:r>
            <a:endParaRPr lang="fi-FI" sz="1100">
              <a:cs typeface="Calibri"/>
            </a:endParaRPr>
          </a:p>
          <a:p>
            <a:r>
              <a:rPr lang="fi-FI" sz="1100" i="1"/>
              <a:t>- Tekeminen</a:t>
            </a:r>
            <a:endParaRPr lang="fi-FI" sz="1100">
              <a:cs typeface="Calibri"/>
            </a:endParaRPr>
          </a:p>
          <a:p>
            <a:r>
              <a:rPr lang="fi-FI" sz="1100" i="1"/>
              <a:t>- En ole varma</a:t>
            </a:r>
            <a:endParaRPr lang="fi-FI" sz="1100"/>
          </a:p>
          <a:p>
            <a:pPr algn="l"/>
            <a:endParaRPr lang="fi-FI">
              <a:cs typeface="Calibri"/>
            </a:endParaRPr>
          </a:p>
        </p:txBody>
      </p:sp>
      <p:sp>
        <p:nvSpPr>
          <p:cNvPr id="7" name="Tekstiruutu 6">
            <a:extLst>
              <a:ext uri="{FF2B5EF4-FFF2-40B4-BE49-F238E27FC236}">
                <a16:creationId xmlns:a16="http://schemas.microsoft.com/office/drawing/2014/main" id="{957656CC-1FDF-AF0F-1974-6AA20E649F8C}"/>
              </a:ext>
            </a:extLst>
          </p:cNvPr>
          <p:cNvSpPr txBox="1"/>
          <p:nvPr/>
        </p:nvSpPr>
        <p:spPr>
          <a:xfrm>
            <a:off x="4144962" y="4795838"/>
            <a:ext cx="7672387" cy="1954381"/>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100" b="1" dirty="0">
                <a:cs typeface="Calibri"/>
              </a:rPr>
              <a:t>Kyselyn tekijöiden huomioita kyselyn tuloksista:</a:t>
            </a:r>
          </a:p>
          <a:p>
            <a:pPr marL="171450" indent="-171450">
              <a:buFont typeface="Arial"/>
              <a:buChar char="•"/>
            </a:pPr>
            <a:r>
              <a:rPr lang="fi-FI" sz="1100" dirty="0">
                <a:ea typeface="+mn-lt"/>
                <a:cs typeface="+mn-lt"/>
              </a:rPr>
              <a:t>Kolme vastaaja ilmoitti, että ei ole saanut </a:t>
            </a:r>
            <a:r>
              <a:rPr lang="fi-FI" sz="1100" dirty="0" err="1">
                <a:ea typeface="+mn-lt"/>
                <a:cs typeface="+mn-lt"/>
              </a:rPr>
              <a:t>Präkäämössä</a:t>
            </a:r>
            <a:r>
              <a:rPr lang="fi-FI" sz="1100" dirty="0">
                <a:ea typeface="+mn-lt"/>
                <a:cs typeface="+mn-lt"/>
              </a:rPr>
              <a:t> uusia kavereita. Huomionarvoista on, että samat kolme vastaaja olivat ainoat, jotka ilmoittivat, että he eivät ole saaneet apua muilta </a:t>
            </a:r>
            <a:r>
              <a:rPr lang="fi-FI" sz="1100" dirty="0" err="1">
                <a:ea typeface="+mn-lt"/>
                <a:cs typeface="+mn-lt"/>
              </a:rPr>
              <a:t>präkäämöläisiltä</a:t>
            </a:r>
            <a:r>
              <a:rPr lang="fi-FI" sz="1100" dirty="0">
                <a:ea typeface="+mn-lt"/>
                <a:cs typeface="+mn-lt"/>
              </a:rPr>
              <a:t>. Yksi näistä vastaajista oli myös ilmoittanut, että ei ole kehunut muiden töitä. Tästä voisi vetää kevyen johtopäätöksen, että kaveruuden alkutielle voi päästä auttamalla muita ja kehumalla muiden töitä. Tämän havainnon huomioimista voitaisiin hyödyntää jatkossa </a:t>
            </a:r>
            <a:r>
              <a:rPr lang="fi-FI" sz="1100" dirty="0" err="1">
                <a:ea typeface="+mn-lt"/>
                <a:cs typeface="+mn-lt"/>
              </a:rPr>
              <a:t>Präkäämössä</a:t>
            </a:r>
            <a:r>
              <a:rPr lang="fi-FI" sz="1100" dirty="0">
                <a:ea typeface="+mn-lt"/>
                <a:cs typeface="+mn-lt"/>
              </a:rPr>
              <a:t> vielä vahvemmin miettimällä asioita, joissa tarvitsee hieman kaverin apuja (toinen pitää jotain paikallaan kun toinen tekee tms.), jolloin tulisi pehmeästi pakotettua yhteistyöhön.</a:t>
            </a:r>
          </a:p>
          <a:p>
            <a:pPr marL="171450" indent="-171450">
              <a:buFont typeface="Arial"/>
              <a:buChar char="•"/>
            </a:pPr>
            <a:r>
              <a:rPr lang="fi-FI" sz="1100" dirty="0">
                <a:ea typeface="+mn-lt"/>
                <a:cs typeface="+mn-lt"/>
              </a:rPr>
              <a:t>Jopa 21/23 vastaajasta sanoi tulleensa </a:t>
            </a:r>
            <a:r>
              <a:rPr lang="fi-FI" sz="1100" dirty="0" err="1">
                <a:ea typeface="+mn-lt"/>
                <a:cs typeface="+mn-lt"/>
              </a:rPr>
              <a:t>Präkäämössä</a:t>
            </a:r>
            <a:r>
              <a:rPr lang="fi-FI" sz="1100" dirty="0">
                <a:ea typeface="+mn-lt"/>
                <a:cs typeface="+mn-lt"/>
              </a:rPr>
              <a:t> rohkeammaksi; tämä on hieno tulos!</a:t>
            </a:r>
          </a:p>
          <a:p>
            <a:pPr marL="171450" indent="-171450">
              <a:buFont typeface="Arial"/>
              <a:buChar char="•"/>
            </a:pPr>
            <a:r>
              <a:rPr lang="fi-FI" sz="1100" dirty="0">
                <a:ea typeface="+mn-lt"/>
                <a:cs typeface="+mn-lt"/>
              </a:rPr>
              <a:t>Kehumisen ja valmiin lopputuloksen ihailun merkitys tulee myös huomioida itsetunnon ja positiivisten kokemusten kartuttamisen näkökulmasta. Jokainen </a:t>
            </a:r>
            <a:r>
              <a:rPr lang="fi-FI" sz="1100" dirty="0" err="1">
                <a:ea typeface="+mn-lt"/>
                <a:cs typeface="+mn-lt"/>
              </a:rPr>
              <a:t>präkäämöläinen</a:t>
            </a:r>
            <a:r>
              <a:rPr lang="fi-FI" sz="1100" dirty="0">
                <a:ea typeface="+mn-lt"/>
                <a:cs typeface="+mn-lt"/>
              </a:rPr>
              <a:t> on saanut kotona kehuja töistään. Lähes jokainen (22/23) oli osannut myös kehua muiden </a:t>
            </a:r>
            <a:r>
              <a:rPr lang="fi-FI" sz="1100" dirty="0" err="1">
                <a:ea typeface="+mn-lt"/>
                <a:cs typeface="+mn-lt"/>
              </a:rPr>
              <a:t>präkäämöläisten</a:t>
            </a:r>
            <a:r>
              <a:rPr lang="fi-FI" sz="1100" dirty="0">
                <a:ea typeface="+mn-lt"/>
                <a:cs typeface="+mn-lt"/>
              </a:rPr>
              <a:t> töitä.</a:t>
            </a:r>
            <a:endParaRPr lang="fi-FI" sz="1100" dirty="0">
              <a:cs typeface="Calibri"/>
            </a:endParaRPr>
          </a:p>
        </p:txBody>
      </p:sp>
    </p:spTree>
    <p:extLst>
      <p:ext uri="{BB962C8B-B14F-4D97-AF65-F5344CB8AC3E}">
        <p14:creationId xmlns:p14="http://schemas.microsoft.com/office/powerpoint/2010/main" val="2884734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E81EDD7C-6C81-46C1-8FA0-76FEB44184E4}"/>
              </a:ext>
            </a:extLst>
          </p:cNvPr>
          <p:cNvPicPr>
            <a:picLocks noChangeAspect="1"/>
          </p:cNvPicPr>
          <p:nvPr/>
        </p:nvPicPr>
        <p:blipFill>
          <a:blip r:embed="rId3"/>
          <a:stretch>
            <a:fillRect/>
          </a:stretch>
        </p:blipFill>
        <p:spPr>
          <a:xfrm>
            <a:off x="-1" y="0"/>
            <a:ext cx="12188952" cy="7064954"/>
          </a:xfrm>
          <a:prstGeom prst="rect">
            <a:avLst/>
          </a:prstGeom>
        </p:spPr>
      </p:pic>
      <p:sp>
        <p:nvSpPr>
          <p:cNvPr id="1029"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Suorakulmio: Pyöristetyt kulmat 18">
            <a:extLst>
              <a:ext uri="{FF2B5EF4-FFF2-40B4-BE49-F238E27FC236}">
                <a16:creationId xmlns:a16="http://schemas.microsoft.com/office/drawing/2014/main" id="{AE4FC235-4CA5-460F-AE9D-1442602103FA}"/>
              </a:ext>
            </a:extLst>
          </p:cNvPr>
          <p:cNvSpPr/>
          <p:nvPr/>
        </p:nvSpPr>
        <p:spPr>
          <a:xfrm>
            <a:off x="-484359" y="4135557"/>
            <a:ext cx="8747333" cy="177978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20" name="Otsikko 3">
            <a:extLst>
              <a:ext uri="{FF2B5EF4-FFF2-40B4-BE49-F238E27FC236}">
                <a16:creationId xmlns:a16="http://schemas.microsoft.com/office/drawing/2014/main" id="{4CF58D1F-C2C1-4F0B-B11D-1A16BE7D0C61}"/>
              </a:ext>
            </a:extLst>
          </p:cNvPr>
          <p:cNvSpPr txBox="1">
            <a:spLocks/>
          </p:cNvSpPr>
          <p:nvPr/>
        </p:nvSpPr>
        <p:spPr>
          <a:xfrm>
            <a:off x="1581893" y="4401663"/>
            <a:ext cx="63925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a:solidFill>
                  <a:schemeClr val="bg1"/>
                </a:solidFill>
              </a:rPr>
              <a:t>4. Kohdennettu nuorisotyö</a:t>
            </a:r>
          </a:p>
        </p:txBody>
      </p:sp>
      <p:pic>
        <p:nvPicPr>
          <p:cNvPr id="7" name="Kuva 6" descr="Maalitaulu">
            <a:extLst>
              <a:ext uri="{FF2B5EF4-FFF2-40B4-BE49-F238E27FC236}">
                <a16:creationId xmlns:a16="http://schemas.microsoft.com/office/drawing/2014/main" id="{91A80DE6-45F5-4C4E-813E-E3924DBB34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149" y="4383209"/>
            <a:ext cx="1324644" cy="1324644"/>
          </a:xfrm>
          <a:prstGeom prst="rect">
            <a:avLst/>
          </a:prstGeom>
        </p:spPr>
      </p:pic>
    </p:spTree>
    <p:extLst>
      <p:ext uri="{BB962C8B-B14F-4D97-AF65-F5344CB8AC3E}">
        <p14:creationId xmlns:p14="http://schemas.microsoft.com/office/powerpoint/2010/main" val="1772217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Pyöristetyt kulmat 1">
            <a:extLst>
              <a:ext uri="{FF2B5EF4-FFF2-40B4-BE49-F238E27FC236}">
                <a16:creationId xmlns:a16="http://schemas.microsoft.com/office/drawing/2014/main" id="{EC8D1A25-1CDD-49B5-A852-EB5D673490FE}"/>
              </a:ext>
            </a:extLst>
          </p:cNvPr>
          <p:cNvSpPr/>
          <p:nvPr/>
        </p:nvSpPr>
        <p:spPr>
          <a:xfrm>
            <a:off x="9674495" y="250032"/>
            <a:ext cx="2933700" cy="48338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592973" y="225897"/>
            <a:ext cx="10515600" cy="1325563"/>
          </a:xfrm>
        </p:spPr>
        <p:txBody>
          <a:bodyPr/>
          <a:lstStyle/>
          <a:p>
            <a:r>
              <a:rPr lang="fi-FI"/>
              <a:t>Kokonaisluvut toukokuussa 2022:</a:t>
            </a:r>
            <a:endParaRPr lang="fi-FI">
              <a:highlight>
                <a:srgbClr val="FFFF00"/>
              </a:highlight>
            </a:endParaRPr>
          </a:p>
        </p:txBody>
      </p:sp>
      <p:pic>
        <p:nvPicPr>
          <p:cNvPr id="7" name="Kuva 6" descr="Maalitaulu">
            <a:extLst>
              <a:ext uri="{FF2B5EF4-FFF2-40B4-BE49-F238E27FC236}">
                <a16:creationId xmlns:a16="http://schemas.microsoft.com/office/drawing/2014/main" id="{A6D84E71-87B9-46FC-A6AD-192F147BEE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8962" y="295275"/>
            <a:ext cx="381783" cy="381783"/>
          </a:xfrm>
          <a:prstGeom prst="rect">
            <a:avLst/>
          </a:prstGeom>
        </p:spPr>
      </p:pic>
      <p:sp>
        <p:nvSpPr>
          <p:cNvPr id="3" name="Tekstiruutu 2">
            <a:extLst>
              <a:ext uri="{FF2B5EF4-FFF2-40B4-BE49-F238E27FC236}">
                <a16:creationId xmlns:a16="http://schemas.microsoft.com/office/drawing/2014/main" id="{B7C2E51C-5281-436C-9074-F56F44AE1408}"/>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Kohdennettu nuorisotyö</a:t>
            </a:r>
          </a:p>
        </p:txBody>
      </p:sp>
      <p:grpSp>
        <p:nvGrpSpPr>
          <p:cNvPr id="12" name="Ryhmä 11">
            <a:extLst>
              <a:ext uri="{FF2B5EF4-FFF2-40B4-BE49-F238E27FC236}">
                <a16:creationId xmlns:a16="http://schemas.microsoft.com/office/drawing/2014/main" id="{2CDBC7D7-FE97-48DE-83DF-EDECD4637241}"/>
              </a:ext>
            </a:extLst>
          </p:cNvPr>
          <p:cNvGrpSpPr/>
          <p:nvPr/>
        </p:nvGrpSpPr>
        <p:grpSpPr>
          <a:xfrm>
            <a:off x="1078547" y="1869085"/>
            <a:ext cx="5630270" cy="3749442"/>
            <a:chOff x="774667" y="2660773"/>
            <a:chExt cx="4528363" cy="2537113"/>
          </a:xfrm>
        </p:grpSpPr>
        <p:pic>
          <p:nvPicPr>
            <p:cNvPr id="13" name="Kuva 12" descr="Ihmisryhmä">
              <a:extLst>
                <a:ext uri="{FF2B5EF4-FFF2-40B4-BE49-F238E27FC236}">
                  <a16:creationId xmlns:a16="http://schemas.microsoft.com/office/drawing/2014/main" id="{B662C1C8-0F76-4850-8344-BEC62188F4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6580" y="2660773"/>
              <a:ext cx="1287897" cy="1287897"/>
            </a:xfrm>
            <a:prstGeom prst="rect">
              <a:avLst/>
            </a:prstGeom>
          </p:spPr>
        </p:pic>
        <p:sp>
          <p:nvSpPr>
            <p:cNvPr id="14" name="Tekstiruutu 13">
              <a:extLst>
                <a:ext uri="{FF2B5EF4-FFF2-40B4-BE49-F238E27FC236}">
                  <a16:creationId xmlns:a16="http://schemas.microsoft.com/office/drawing/2014/main" id="{62B4F9CF-CC17-479A-837F-4D7C28E2A95D}"/>
                </a:ext>
              </a:extLst>
            </p:cNvPr>
            <p:cNvSpPr txBox="1"/>
            <p:nvPr/>
          </p:nvSpPr>
          <p:spPr>
            <a:xfrm>
              <a:off x="2420985" y="2829635"/>
              <a:ext cx="2882045" cy="1062133"/>
            </a:xfrm>
            <a:prstGeom prst="rect">
              <a:avLst/>
            </a:prstGeom>
            <a:noFill/>
          </p:spPr>
          <p:txBody>
            <a:bodyPr wrap="square" rtlCol="0">
              <a:spAutoFit/>
            </a:bodyPr>
            <a:lstStyle/>
            <a:p>
              <a:r>
                <a:rPr lang="fi-FI" sz="9600">
                  <a:solidFill>
                    <a:srgbClr val="7030A0"/>
                  </a:solidFill>
                </a:rPr>
                <a:t>292</a:t>
              </a:r>
            </a:p>
          </p:txBody>
        </p:sp>
        <p:sp>
          <p:nvSpPr>
            <p:cNvPr id="15" name="Tekstiruutu 14">
              <a:extLst>
                <a:ext uri="{FF2B5EF4-FFF2-40B4-BE49-F238E27FC236}">
                  <a16:creationId xmlns:a16="http://schemas.microsoft.com/office/drawing/2014/main" id="{F3F340DA-B3FC-42CA-8356-B7AB29951776}"/>
                </a:ext>
              </a:extLst>
            </p:cNvPr>
            <p:cNvSpPr txBox="1"/>
            <p:nvPr/>
          </p:nvSpPr>
          <p:spPr>
            <a:xfrm>
              <a:off x="774667" y="3969144"/>
              <a:ext cx="4036408" cy="1228742"/>
            </a:xfrm>
            <a:prstGeom prst="rect">
              <a:avLst/>
            </a:prstGeom>
            <a:noFill/>
          </p:spPr>
          <p:txBody>
            <a:bodyPr wrap="square" rtlCol="0">
              <a:spAutoFit/>
            </a:bodyPr>
            <a:lstStyle/>
            <a:p>
              <a:pPr algn="ctr"/>
              <a:r>
                <a:rPr lang="fi-FI" sz="3200"/>
                <a:t>Kohdattujen nuorten määrä</a:t>
              </a:r>
            </a:p>
            <a:p>
              <a:pPr algn="ctr"/>
              <a:r>
                <a:rPr lang="fi-FI" sz="2000">
                  <a:latin typeface="+mj-lt"/>
                </a:rPr>
                <a:t>Verkossa kohdattujen nuorten määrä: 89</a:t>
              </a:r>
            </a:p>
            <a:p>
              <a:pPr algn="ctr"/>
              <a:r>
                <a:rPr lang="fi-FI" sz="2000">
                  <a:latin typeface="+mj-lt"/>
                </a:rPr>
                <a:t>Livenä kohdattujen nuorten määrä: 203</a:t>
              </a:r>
            </a:p>
            <a:p>
              <a:pPr algn="ctr"/>
              <a:r>
                <a:rPr lang="fi-FI" sz="2000">
                  <a:latin typeface="+mj-lt"/>
                </a:rPr>
                <a:t>Hanke (Digipoint): 7</a:t>
              </a:r>
            </a:p>
            <a:p>
              <a:pPr algn="ctr"/>
              <a:r>
                <a:rPr lang="fi-FI" sz="2000">
                  <a:latin typeface="+mj-lt"/>
                </a:rPr>
                <a:t>Kumppanit: 43 (ei sisälly kokonaislukuun)</a:t>
              </a:r>
              <a:endParaRPr lang="fi-FI" sz="1200">
                <a:latin typeface="+mj-lt"/>
              </a:endParaRPr>
            </a:p>
          </p:txBody>
        </p:sp>
      </p:grpSp>
      <p:sp>
        <p:nvSpPr>
          <p:cNvPr id="16" name="Suorakulmio 15">
            <a:extLst>
              <a:ext uri="{FF2B5EF4-FFF2-40B4-BE49-F238E27FC236}">
                <a16:creationId xmlns:a16="http://schemas.microsoft.com/office/drawing/2014/main" id="{55394464-7FB6-4DA6-BBDC-05296209E034}"/>
              </a:ext>
            </a:extLst>
          </p:cNvPr>
          <p:cNvSpPr/>
          <p:nvPr/>
        </p:nvSpPr>
        <p:spPr>
          <a:xfrm>
            <a:off x="7348367" y="1869085"/>
            <a:ext cx="3792978" cy="3139321"/>
          </a:xfrm>
          <a:prstGeom prst="rect">
            <a:avLst/>
          </a:prstGeom>
        </p:spPr>
        <p:txBody>
          <a:bodyPr wrap="square">
            <a:spAutoFit/>
          </a:bodyPr>
          <a:lstStyle/>
          <a:p>
            <a:r>
              <a:rPr lang="fi-FI" b="1">
                <a:latin typeface="+mj-lt"/>
              </a:rPr>
              <a:t>Palvelut:</a:t>
            </a:r>
          </a:p>
          <a:p>
            <a:pPr marL="285750" indent="-285750">
              <a:buFont typeface="Arial" panose="020B0604020202020204" pitchFamily="34" charset="0"/>
              <a:buChar char="•"/>
            </a:pPr>
            <a:r>
              <a:rPr lang="fi-FI">
                <a:latin typeface="+mj-lt"/>
              </a:rPr>
              <a:t>Työpajatoiminta: yksilöllinen tuki ja vertaisryhmätoiminta, työ- ja yksilövalmennus</a:t>
            </a:r>
          </a:p>
          <a:p>
            <a:pPr marL="285750" indent="-285750">
              <a:buFont typeface="Arial" panose="020B0604020202020204" pitchFamily="34" charset="0"/>
              <a:buChar char="•"/>
            </a:pPr>
            <a:r>
              <a:rPr lang="fi-FI">
                <a:latin typeface="+mj-lt"/>
              </a:rPr>
              <a:t>Nuorisotiedotus ja neuvonta: yksilöllinen tuki</a:t>
            </a:r>
          </a:p>
          <a:p>
            <a:pPr marL="285750" indent="-285750">
              <a:buFont typeface="Arial" panose="020B0604020202020204" pitchFamily="34" charset="0"/>
              <a:buChar char="•"/>
            </a:pPr>
            <a:r>
              <a:rPr lang="fi-FI">
                <a:latin typeface="+mj-lt"/>
              </a:rPr>
              <a:t>Etsivä nuorisotyö: yksilöllinen tuki ja vertaisryhmätoiminta</a:t>
            </a:r>
          </a:p>
          <a:p>
            <a:pPr marL="285750" indent="-285750">
              <a:buFont typeface="Arial" panose="020B0604020202020204" pitchFamily="34" charset="0"/>
              <a:buChar char="•"/>
            </a:pPr>
            <a:r>
              <a:rPr lang="fi-FI">
                <a:latin typeface="+mj-lt"/>
              </a:rPr>
              <a:t>Nuorten kesätyö</a:t>
            </a:r>
          </a:p>
          <a:p>
            <a:pPr marL="285750" indent="-285750">
              <a:buFont typeface="Arial" panose="020B0604020202020204" pitchFamily="34" charset="0"/>
              <a:buChar char="•"/>
            </a:pPr>
            <a:r>
              <a:rPr lang="fi-FI">
                <a:latin typeface="+mj-lt"/>
              </a:rPr>
              <a:t>Hankkeet: </a:t>
            </a:r>
            <a:br>
              <a:rPr lang="fi-FI">
                <a:latin typeface="+mj-lt"/>
              </a:rPr>
            </a:br>
            <a:r>
              <a:rPr lang="fi-FI">
                <a:latin typeface="+mj-lt"/>
              </a:rPr>
              <a:t>Digipoint jatkuu vielä kevään 2022</a:t>
            </a:r>
          </a:p>
        </p:txBody>
      </p:sp>
      <p:sp>
        <p:nvSpPr>
          <p:cNvPr id="5" name="Tekstiruutu 4">
            <a:extLst>
              <a:ext uri="{FF2B5EF4-FFF2-40B4-BE49-F238E27FC236}">
                <a16:creationId xmlns:a16="http://schemas.microsoft.com/office/drawing/2014/main" id="{0A53D228-E59D-48A1-ACB8-BA08DD80CCA9}"/>
              </a:ext>
            </a:extLst>
          </p:cNvPr>
          <p:cNvSpPr txBox="1"/>
          <p:nvPr/>
        </p:nvSpPr>
        <p:spPr>
          <a:xfrm>
            <a:off x="2316777" y="5623463"/>
            <a:ext cx="3669244" cy="615553"/>
          </a:xfrm>
          <a:prstGeom prst="rect">
            <a:avLst/>
          </a:prstGeom>
          <a:noFill/>
        </p:spPr>
        <p:txBody>
          <a:bodyPr wrap="square" rtlCol="0">
            <a:spAutoFit/>
          </a:bodyPr>
          <a:lstStyle/>
          <a:p>
            <a:r>
              <a:rPr lang="fi-FI" sz="2000">
                <a:latin typeface="+mj-lt"/>
              </a:rPr>
              <a:t>toukokuussa 2021:  723</a:t>
            </a:r>
          </a:p>
          <a:p>
            <a:endParaRPr lang="fi-FI" sz="1400">
              <a:latin typeface="+mj-lt"/>
            </a:endParaRPr>
          </a:p>
        </p:txBody>
      </p:sp>
    </p:spTree>
    <p:extLst>
      <p:ext uri="{BB962C8B-B14F-4D97-AF65-F5344CB8AC3E}">
        <p14:creationId xmlns:p14="http://schemas.microsoft.com/office/powerpoint/2010/main" val="2990588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Pyöristetyt kulmat 1">
            <a:extLst>
              <a:ext uri="{FF2B5EF4-FFF2-40B4-BE49-F238E27FC236}">
                <a16:creationId xmlns:a16="http://schemas.microsoft.com/office/drawing/2014/main" id="{EC8D1A25-1CDD-49B5-A852-EB5D673490FE}"/>
              </a:ext>
            </a:extLst>
          </p:cNvPr>
          <p:cNvSpPr/>
          <p:nvPr/>
        </p:nvSpPr>
        <p:spPr>
          <a:xfrm>
            <a:off x="9674495" y="250032"/>
            <a:ext cx="2933700" cy="48338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320054" y="381345"/>
            <a:ext cx="10515600" cy="1325563"/>
          </a:xfrm>
        </p:spPr>
        <p:txBody>
          <a:bodyPr/>
          <a:lstStyle/>
          <a:p>
            <a:r>
              <a:rPr lang="fi-FI"/>
              <a:t>Peruspalvelut:</a:t>
            </a:r>
            <a:endParaRPr lang="fi-FI">
              <a:highlight>
                <a:srgbClr val="FFFF00"/>
              </a:highlight>
            </a:endParaRPr>
          </a:p>
        </p:txBody>
      </p:sp>
      <p:pic>
        <p:nvPicPr>
          <p:cNvPr id="7" name="Kuva 6" descr="Maalitaulu">
            <a:extLst>
              <a:ext uri="{FF2B5EF4-FFF2-40B4-BE49-F238E27FC236}">
                <a16:creationId xmlns:a16="http://schemas.microsoft.com/office/drawing/2014/main" id="{A6D84E71-87B9-46FC-A6AD-192F147BEE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68962" y="295275"/>
            <a:ext cx="381783" cy="381783"/>
          </a:xfrm>
          <a:prstGeom prst="rect">
            <a:avLst/>
          </a:prstGeom>
        </p:spPr>
      </p:pic>
      <p:sp>
        <p:nvSpPr>
          <p:cNvPr id="3" name="Tekstiruutu 2">
            <a:extLst>
              <a:ext uri="{FF2B5EF4-FFF2-40B4-BE49-F238E27FC236}">
                <a16:creationId xmlns:a16="http://schemas.microsoft.com/office/drawing/2014/main" id="{B7C2E51C-5281-436C-9074-F56F44AE1408}"/>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Kohdennettu nuorisotyö</a:t>
            </a:r>
          </a:p>
        </p:txBody>
      </p:sp>
      <p:sp>
        <p:nvSpPr>
          <p:cNvPr id="18" name="Suorakulmio: Pyöristetyt kulmat 17">
            <a:extLst>
              <a:ext uri="{FF2B5EF4-FFF2-40B4-BE49-F238E27FC236}">
                <a16:creationId xmlns:a16="http://schemas.microsoft.com/office/drawing/2014/main" id="{8D78C2E4-C2D1-4795-818A-82660BD8F666}"/>
              </a:ext>
            </a:extLst>
          </p:cNvPr>
          <p:cNvSpPr/>
          <p:nvPr/>
        </p:nvSpPr>
        <p:spPr>
          <a:xfrm>
            <a:off x="481596" y="3331961"/>
            <a:ext cx="985077" cy="103032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Suorakulmio 21">
            <a:extLst>
              <a:ext uri="{FF2B5EF4-FFF2-40B4-BE49-F238E27FC236}">
                <a16:creationId xmlns:a16="http://schemas.microsoft.com/office/drawing/2014/main" id="{9D450A95-C0F2-4876-9706-BB271F0E7ED4}"/>
              </a:ext>
            </a:extLst>
          </p:cNvPr>
          <p:cNvSpPr/>
          <p:nvPr/>
        </p:nvSpPr>
        <p:spPr>
          <a:xfrm>
            <a:off x="1455375" y="3406884"/>
            <a:ext cx="2497500" cy="2092881"/>
          </a:xfrm>
          <a:prstGeom prst="rect">
            <a:avLst/>
          </a:prstGeom>
        </p:spPr>
        <p:txBody>
          <a:bodyPr wrap="square">
            <a:spAutoFit/>
          </a:bodyPr>
          <a:lstStyle/>
          <a:p>
            <a:r>
              <a:rPr lang="fi-FI" sz="1400" b="1">
                <a:latin typeface="+mj-lt"/>
              </a:rPr>
              <a:t>Nuorten työpaja </a:t>
            </a:r>
            <a:r>
              <a:rPr lang="fi-FI" sz="1400" b="1" err="1">
                <a:latin typeface="+mj-lt"/>
              </a:rPr>
              <a:t>Fendari</a:t>
            </a:r>
            <a:r>
              <a:rPr lang="fi-FI" sz="1400" b="1">
                <a:latin typeface="+mj-lt"/>
              </a:rPr>
              <a:t>:     </a:t>
            </a:r>
            <a:r>
              <a:rPr lang="fi-FI" sz="1400">
                <a:latin typeface="+mj-lt"/>
              </a:rPr>
              <a:t>kohdatut nuoret yhteensä </a:t>
            </a:r>
            <a:r>
              <a:rPr lang="fi-FI" sz="1400" b="1">
                <a:latin typeface="+mj-lt"/>
              </a:rPr>
              <a:t>60</a:t>
            </a:r>
            <a:br>
              <a:rPr lang="fi-FI" sz="1400" b="1">
                <a:latin typeface="+mj-lt"/>
              </a:rPr>
            </a:br>
            <a:r>
              <a:rPr lang="fi-FI" sz="1400">
                <a:latin typeface="+mj-lt"/>
              </a:rPr>
              <a:t>digitaalisesti kohdatut           0</a:t>
            </a:r>
          </a:p>
          <a:p>
            <a:r>
              <a:rPr lang="fi-FI" sz="1400">
                <a:latin typeface="+mj-lt"/>
              </a:rPr>
              <a:t>Starttipaja</a:t>
            </a:r>
          </a:p>
          <a:p>
            <a:r>
              <a:rPr lang="fi-FI" sz="1400">
                <a:latin typeface="+mj-lt"/>
              </a:rPr>
              <a:t>Viestintäpaja</a:t>
            </a:r>
          </a:p>
          <a:p>
            <a:r>
              <a:rPr lang="fi-FI" sz="1400">
                <a:latin typeface="+mj-lt"/>
              </a:rPr>
              <a:t>Tekninen paja</a:t>
            </a:r>
          </a:p>
          <a:p>
            <a:r>
              <a:rPr lang="fi-FI" sz="1400">
                <a:latin typeface="+mj-lt"/>
              </a:rPr>
              <a:t>Seinätön paja</a:t>
            </a:r>
          </a:p>
          <a:p>
            <a:r>
              <a:rPr lang="fi-FI" sz="1400">
                <a:latin typeface="+mj-lt"/>
              </a:rPr>
              <a:t>Luovan toiminnan paja</a:t>
            </a:r>
            <a:br>
              <a:rPr lang="fi-FI" sz="1400">
                <a:latin typeface="+mj-lt"/>
              </a:rPr>
            </a:br>
            <a:r>
              <a:rPr lang="fi-FI" sz="1400">
                <a:latin typeface="+mj-lt"/>
              </a:rPr>
              <a:t>Digipoint –hanke                   7</a:t>
            </a:r>
          </a:p>
        </p:txBody>
      </p:sp>
      <p:sp>
        <p:nvSpPr>
          <p:cNvPr id="23" name="Suorakulmio 22">
            <a:extLst>
              <a:ext uri="{FF2B5EF4-FFF2-40B4-BE49-F238E27FC236}">
                <a16:creationId xmlns:a16="http://schemas.microsoft.com/office/drawing/2014/main" id="{B651A0DD-4DF2-47E5-A877-D0C956ABAB1B}"/>
              </a:ext>
            </a:extLst>
          </p:cNvPr>
          <p:cNvSpPr/>
          <p:nvPr/>
        </p:nvSpPr>
        <p:spPr>
          <a:xfrm>
            <a:off x="5265746" y="3398593"/>
            <a:ext cx="2705985" cy="1631216"/>
          </a:xfrm>
          <a:prstGeom prst="rect">
            <a:avLst/>
          </a:prstGeom>
        </p:spPr>
        <p:txBody>
          <a:bodyPr wrap="square">
            <a:spAutoFit/>
          </a:bodyPr>
          <a:lstStyle/>
          <a:p>
            <a:r>
              <a:rPr lang="fi-FI" sz="1400" b="1">
                <a:latin typeface="+mj-lt"/>
              </a:rPr>
              <a:t>Tieto- ja neuvonta palvelu </a:t>
            </a:r>
            <a:br>
              <a:rPr lang="fi-FI" sz="1400" b="1">
                <a:latin typeface="+mj-lt"/>
              </a:rPr>
            </a:br>
            <a:r>
              <a:rPr lang="fi-FI" sz="1400" b="1">
                <a:latin typeface="+mj-lt"/>
              </a:rPr>
              <a:t>Nuorten Turku: </a:t>
            </a:r>
            <a:br>
              <a:rPr lang="fi-FI" sz="1400" b="1">
                <a:latin typeface="+mj-lt"/>
              </a:rPr>
            </a:br>
            <a:r>
              <a:rPr lang="fi-FI" sz="1400">
                <a:latin typeface="+mj-lt"/>
              </a:rPr>
              <a:t>kohdatut nuoret yhteensä  </a:t>
            </a:r>
            <a:r>
              <a:rPr lang="fi-FI" sz="1600" b="1">
                <a:latin typeface="+mj-lt"/>
              </a:rPr>
              <a:t>139</a:t>
            </a:r>
          </a:p>
          <a:p>
            <a:r>
              <a:rPr lang="fi-FI" sz="1400">
                <a:latin typeface="+mj-lt"/>
              </a:rPr>
              <a:t>digitaalisesti kohdatut          73</a:t>
            </a:r>
          </a:p>
          <a:p>
            <a:r>
              <a:rPr lang="fi-FI" sz="1400" err="1">
                <a:latin typeface="+mj-lt"/>
              </a:rPr>
              <a:t>livesti</a:t>
            </a:r>
            <a:r>
              <a:rPr lang="fi-FI" sz="1400">
                <a:latin typeface="+mj-lt"/>
              </a:rPr>
              <a:t> kohdatut 	  66   </a:t>
            </a:r>
          </a:p>
          <a:p>
            <a:br>
              <a:rPr lang="fi-FI" sz="1400" b="1">
                <a:latin typeface="+mj-lt"/>
              </a:rPr>
            </a:br>
            <a:endParaRPr lang="fi-FI" sz="1400">
              <a:latin typeface="+mj-lt"/>
            </a:endParaRPr>
          </a:p>
        </p:txBody>
      </p:sp>
      <p:sp>
        <p:nvSpPr>
          <p:cNvPr id="24" name="Suorakulmio: Pyöristetyt kulmat 23">
            <a:extLst>
              <a:ext uri="{FF2B5EF4-FFF2-40B4-BE49-F238E27FC236}">
                <a16:creationId xmlns:a16="http://schemas.microsoft.com/office/drawing/2014/main" id="{24E84646-74F0-4058-88CC-5090F5899287}"/>
              </a:ext>
            </a:extLst>
          </p:cNvPr>
          <p:cNvSpPr/>
          <p:nvPr/>
        </p:nvSpPr>
        <p:spPr>
          <a:xfrm>
            <a:off x="8025999" y="3370787"/>
            <a:ext cx="985077" cy="1030329"/>
          </a:xfrm>
          <a:prstGeom prst="roundRect">
            <a:avLst/>
          </a:prstGeom>
          <a:solidFill>
            <a:srgbClr val="8B5FA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4C04D482-0E72-4009-AA83-CBBE05E4E2CE}"/>
              </a:ext>
            </a:extLst>
          </p:cNvPr>
          <p:cNvSpPr/>
          <p:nvPr/>
        </p:nvSpPr>
        <p:spPr>
          <a:xfrm>
            <a:off x="9050507" y="3442067"/>
            <a:ext cx="2978248" cy="1631216"/>
          </a:xfrm>
          <a:prstGeom prst="rect">
            <a:avLst/>
          </a:prstGeom>
        </p:spPr>
        <p:txBody>
          <a:bodyPr wrap="square">
            <a:spAutoFit/>
          </a:bodyPr>
          <a:lstStyle/>
          <a:p>
            <a:r>
              <a:rPr lang="fi-FI" sz="1400" b="1">
                <a:latin typeface="+mj-lt"/>
              </a:rPr>
              <a:t>Etsivä nuorisotyö:                       </a:t>
            </a:r>
            <a:r>
              <a:rPr lang="fi-FI" sz="1600" b="1">
                <a:latin typeface="+mj-lt"/>
              </a:rPr>
              <a:t>136</a:t>
            </a:r>
            <a:br>
              <a:rPr lang="fi-FI" sz="1400" b="1">
                <a:latin typeface="+mj-lt"/>
              </a:rPr>
            </a:br>
            <a:r>
              <a:rPr lang="fi-FI" sz="1400">
                <a:latin typeface="+mj-lt"/>
              </a:rPr>
              <a:t>Komppi: </a:t>
            </a:r>
          </a:p>
          <a:p>
            <a:r>
              <a:rPr lang="fi-FI" sz="1400">
                <a:latin typeface="+mj-lt"/>
              </a:rPr>
              <a:t>kohdatut nuoret yhteensä         </a:t>
            </a:r>
            <a:r>
              <a:rPr lang="fi-FI" sz="1400" b="1">
                <a:latin typeface="+mj-lt"/>
              </a:rPr>
              <a:t>93</a:t>
            </a:r>
            <a:endParaRPr lang="fi-FI" sz="1600" b="1">
              <a:latin typeface="+mj-lt"/>
            </a:endParaRPr>
          </a:p>
          <a:p>
            <a:r>
              <a:rPr lang="fi-FI" sz="1400">
                <a:latin typeface="+mj-lt"/>
              </a:rPr>
              <a:t>tavoitettua nuorta     	           77</a:t>
            </a:r>
          </a:p>
          <a:p>
            <a:r>
              <a:rPr lang="fi-FI" sz="1400">
                <a:latin typeface="+mj-lt"/>
              </a:rPr>
              <a:t>digitaalisesti kohdatut 	           16 </a:t>
            </a:r>
          </a:p>
          <a:p>
            <a:r>
              <a:rPr lang="fi-FI" sz="1400">
                <a:latin typeface="+mj-lt"/>
              </a:rPr>
              <a:t>Valo-valmennus/Kumppani: </a:t>
            </a:r>
            <a:br>
              <a:rPr lang="fi-FI" sz="1400">
                <a:latin typeface="+mj-lt"/>
              </a:rPr>
            </a:br>
            <a:r>
              <a:rPr lang="fi-FI" sz="1400">
                <a:latin typeface="+mj-lt"/>
              </a:rPr>
              <a:t>                tavoitettua nuorta         43</a:t>
            </a:r>
          </a:p>
        </p:txBody>
      </p:sp>
      <p:grpSp>
        <p:nvGrpSpPr>
          <p:cNvPr id="21" name="Ryhmä 20">
            <a:extLst>
              <a:ext uri="{FF2B5EF4-FFF2-40B4-BE49-F238E27FC236}">
                <a16:creationId xmlns:a16="http://schemas.microsoft.com/office/drawing/2014/main" id="{BB4E28CC-C4E3-4875-ACBF-7B8968B8D9D5}"/>
              </a:ext>
            </a:extLst>
          </p:cNvPr>
          <p:cNvGrpSpPr/>
          <p:nvPr/>
        </p:nvGrpSpPr>
        <p:grpSpPr>
          <a:xfrm>
            <a:off x="3933797" y="589140"/>
            <a:ext cx="4324405" cy="2280186"/>
            <a:chOff x="784519" y="2427622"/>
            <a:chExt cx="4324405" cy="2280186"/>
          </a:xfrm>
        </p:grpSpPr>
        <p:pic>
          <p:nvPicPr>
            <p:cNvPr id="25" name="Kuva 24" descr="Ihmisryhmä">
              <a:extLst>
                <a:ext uri="{FF2B5EF4-FFF2-40B4-BE49-F238E27FC236}">
                  <a16:creationId xmlns:a16="http://schemas.microsoft.com/office/drawing/2014/main" id="{3B1D4252-55D7-4882-80A2-52485AFE14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6580" y="2660773"/>
              <a:ext cx="1287897" cy="1287897"/>
            </a:xfrm>
            <a:prstGeom prst="rect">
              <a:avLst/>
            </a:prstGeom>
          </p:spPr>
        </p:pic>
        <p:sp>
          <p:nvSpPr>
            <p:cNvPr id="27" name="Tekstiruutu 26">
              <a:extLst>
                <a:ext uri="{FF2B5EF4-FFF2-40B4-BE49-F238E27FC236}">
                  <a16:creationId xmlns:a16="http://schemas.microsoft.com/office/drawing/2014/main" id="{BFE2779E-5D51-46DA-BE7B-FAEC406D0901}"/>
                </a:ext>
              </a:extLst>
            </p:cNvPr>
            <p:cNvSpPr txBox="1"/>
            <p:nvPr/>
          </p:nvSpPr>
          <p:spPr>
            <a:xfrm>
              <a:off x="2226879" y="2427622"/>
              <a:ext cx="2882045" cy="1569660"/>
            </a:xfrm>
            <a:prstGeom prst="rect">
              <a:avLst/>
            </a:prstGeom>
            <a:noFill/>
          </p:spPr>
          <p:txBody>
            <a:bodyPr wrap="square" rtlCol="0">
              <a:spAutoFit/>
            </a:bodyPr>
            <a:lstStyle/>
            <a:p>
              <a:r>
                <a:rPr lang="fi-FI" sz="9600">
                  <a:solidFill>
                    <a:srgbClr val="800080"/>
                  </a:solidFill>
                </a:rPr>
                <a:t>335</a:t>
              </a:r>
            </a:p>
          </p:txBody>
        </p:sp>
        <p:sp>
          <p:nvSpPr>
            <p:cNvPr id="28" name="Tekstiruutu 27">
              <a:extLst>
                <a:ext uri="{FF2B5EF4-FFF2-40B4-BE49-F238E27FC236}">
                  <a16:creationId xmlns:a16="http://schemas.microsoft.com/office/drawing/2014/main" id="{178DF63F-72B7-426E-A894-D2610FBF01D0}"/>
                </a:ext>
              </a:extLst>
            </p:cNvPr>
            <p:cNvSpPr txBox="1"/>
            <p:nvPr/>
          </p:nvSpPr>
          <p:spPr>
            <a:xfrm>
              <a:off x="784519" y="3969144"/>
              <a:ext cx="4026556" cy="738664"/>
            </a:xfrm>
            <a:prstGeom prst="rect">
              <a:avLst/>
            </a:prstGeom>
            <a:noFill/>
          </p:spPr>
          <p:txBody>
            <a:bodyPr wrap="square" rtlCol="0">
              <a:spAutoFit/>
            </a:bodyPr>
            <a:lstStyle/>
            <a:p>
              <a:pPr algn="ctr"/>
              <a:r>
                <a:rPr lang="fi-FI">
                  <a:latin typeface="+mj-lt"/>
                </a:rPr>
                <a:t>*Kohdattujen nuorten määrä </a:t>
              </a:r>
            </a:p>
            <a:p>
              <a:pPr algn="ctr"/>
              <a:br>
                <a:rPr lang="fi-FI" sz="1200" i="1"/>
              </a:br>
              <a:endParaRPr lang="fi-FI" sz="1200" i="1"/>
            </a:p>
          </p:txBody>
        </p:sp>
      </p:grpSp>
      <p:sp>
        <p:nvSpPr>
          <p:cNvPr id="29" name="Suorakulmio: Pyöristetyt kulmat 28">
            <a:extLst>
              <a:ext uri="{FF2B5EF4-FFF2-40B4-BE49-F238E27FC236}">
                <a16:creationId xmlns:a16="http://schemas.microsoft.com/office/drawing/2014/main" id="{48ED7303-6BB0-4A3E-9159-8E7EB127B29C}"/>
              </a:ext>
            </a:extLst>
          </p:cNvPr>
          <p:cNvSpPr/>
          <p:nvPr/>
        </p:nvSpPr>
        <p:spPr>
          <a:xfrm>
            <a:off x="4198481" y="3370947"/>
            <a:ext cx="985077" cy="1030329"/>
          </a:xfrm>
          <a:prstGeom prst="roundRect">
            <a:avLst/>
          </a:prstGeom>
          <a:solidFill>
            <a:srgbClr val="800080"/>
          </a:solid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3A0A75B3-F6F1-4274-9957-D52C13FC154F}"/>
              </a:ext>
            </a:extLst>
          </p:cNvPr>
          <p:cNvSpPr txBox="1"/>
          <p:nvPr/>
        </p:nvSpPr>
        <p:spPr>
          <a:xfrm>
            <a:off x="3952874" y="2417438"/>
            <a:ext cx="3903863" cy="369332"/>
          </a:xfrm>
          <a:prstGeom prst="rect">
            <a:avLst/>
          </a:prstGeom>
          <a:noFill/>
        </p:spPr>
        <p:txBody>
          <a:bodyPr wrap="square" rtlCol="0">
            <a:spAutoFit/>
          </a:bodyPr>
          <a:lstStyle/>
          <a:p>
            <a:pPr algn="ctr"/>
            <a:r>
              <a:rPr lang="fi-FI"/>
              <a:t>Nupan oma toiminta yhteensä: 292</a:t>
            </a:r>
          </a:p>
        </p:txBody>
      </p:sp>
      <p:sp>
        <p:nvSpPr>
          <p:cNvPr id="6" name="Tekstiruutu 5">
            <a:extLst>
              <a:ext uri="{FF2B5EF4-FFF2-40B4-BE49-F238E27FC236}">
                <a16:creationId xmlns:a16="http://schemas.microsoft.com/office/drawing/2014/main" id="{629FACCA-450A-4B96-A78E-B90D234499B8}"/>
              </a:ext>
            </a:extLst>
          </p:cNvPr>
          <p:cNvSpPr txBox="1"/>
          <p:nvPr/>
        </p:nvSpPr>
        <p:spPr>
          <a:xfrm>
            <a:off x="4253951" y="5766493"/>
            <a:ext cx="7336294" cy="492443"/>
          </a:xfrm>
          <a:prstGeom prst="rect">
            <a:avLst/>
          </a:prstGeom>
          <a:noFill/>
        </p:spPr>
        <p:txBody>
          <a:bodyPr wrap="square" rtlCol="0">
            <a:spAutoFit/>
          </a:bodyPr>
          <a:lstStyle/>
          <a:p>
            <a:r>
              <a:rPr lang="fi-FI" sz="1400"/>
              <a:t>*</a:t>
            </a:r>
            <a:r>
              <a:rPr lang="fi-FI" sz="1200"/>
              <a:t>Pajatoiminnassa ja etsivässä nuorisotyössä kohdattujen nuorten määrä koostuu yhden sotun periaatteella.  </a:t>
            </a:r>
            <a:br>
              <a:rPr lang="fi-FI" sz="1200"/>
            </a:br>
            <a:r>
              <a:rPr lang="fi-FI" sz="1200"/>
              <a:t>  Nuorten Turun luvut ovat käyntikertoja.</a:t>
            </a:r>
            <a:endParaRPr lang="fi-FI" sz="1400"/>
          </a:p>
        </p:txBody>
      </p:sp>
      <p:sp>
        <p:nvSpPr>
          <p:cNvPr id="11" name="Tekstiruutu 10">
            <a:extLst>
              <a:ext uri="{FF2B5EF4-FFF2-40B4-BE49-F238E27FC236}">
                <a16:creationId xmlns:a16="http://schemas.microsoft.com/office/drawing/2014/main" id="{4D5BA613-EE95-4452-B7AB-7D4AAD5883E1}"/>
              </a:ext>
            </a:extLst>
          </p:cNvPr>
          <p:cNvSpPr txBox="1"/>
          <p:nvPr/>
        </p:nvSpPr>
        <p:spPr>
          <a:xfrm>
            <a:off x="1466673" y="5566828"/>
            <a:ext cx="1973625" cy="738664"/>
          </a:xfrm>
          <a:prstGeom prst="rect">
            <a:avLst/>
          </a:prstGeom>
          <a:noFill/>
        </p:spPr>
        <p:txBody>
          <a:bodyPr wrap="square" rtlCol="0">
            <a:spAutoFit/>
          </a:bodyPr>
          <a:lstStyle/>
          <a:p>
            <a:r>
              <a:rPr lang="fi-FI" sz="1200" b="0">
                <a:effectLst/>
                <a:latin typeface="Arial" panose="020B0604020202020204" pitchFamily="34" charset="0"/>
                <a:ea typeface="Calibri" panose="020F0502020204030204" pitchFamily="34" charset="0"/>
                <a:cs typeface="Calibri" panose="020F0502020204030204" pitchFamily="34" charset="0"/>
              </a:rPr>
              <a:t>Pajajakson kesto </a:t>
            </a:r>
            <a:br>
              <a:rPr lang="fi-FI" sz="1200" b="0">
                <a:effectLst/>
                <a:latin typeface="Arial" panose="020B0604020202020204" pitchFamily="34" charset="0"/>
                <a:ea typeface="Calibri" panose="020F0502020204030204" pitchFamily="34" charset="0"/>
                <a:cs typeface="Calibri" panose="020F0502020204030204" pitchFamily="34" charset="0"/>
              </a:rPr>
            </a:br>
            <a:r>
              <a:rPr lang="fi-FI" sz="1200" b="0">
                <a:effectLst/>
                <a:latin typeface="Arial" panose="020B0604020202020204" pitchFamily="34" charset="0"/>
                <a:ea typeface="Calibri" panose="020F0502020204030204" pitchFamily="34" charset="0"/>
                <a:cs typeface="Calibri" panose="020F0502020204030204" pitchFamily="34" charset="0"/>
              </a:rPr>
              <a:t>keskimäärin 3-6kk</a:t>
            </a:r>
          </a:p>
          <a:p>
            <a:endParaRPr lang="fi-FI"/>
          </a:p>
        </p:txBody>
      </p:sp>
      <p:pic>
        <p:nvPicPr>
          <p:cNvPr id="13" name="Kuva 12" descr="Saapas tasaisella täytöllä">
            <a:extLst>
              <a:ext uri="{FF2B5EF4-FFF2-40B4-BE49-F238E27FC236}">
                <a16:creationId xmlns:a16="http://schemas.microsoft.com/office/drawing/2014/main" id="{FDAB1F66-CDE6-482D-9A61-AC857EDBB0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0975" y="3391745"/>
            <a:ext cx="914400" cy="914400"/>
          </a:xfrm>
          <a:prstGeom prst="rect">
            <a:avLst/>
          </a:prstGeom>
        </p:spPr>
      </p:pic>
      <p:pic>
        <p:nvPicPr>
          <p:cNvPr id="15" name="Kuva 14" descr="Reppu tasaisella täytöllä">
            <a:extLst>
              <a:ext uri="{FF2B5EF4-FFF2-40B4-BE49-F238E27FC236}">
                <a16:creationId xmlns:a16="http://schemas.microsoft.com/office/drawing/2014/main" id="{62CB9AEF-98CB-4167-B203-9BDEBC60BE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53919" y="3442067"/>
            <a:ext cx="914400" cy="914400"/>
          </a:xfrm>
          <a:prstGeom prst="rect">
            <a:avLst/>
          </a:prstGeom>
        </p:spPr>
      </p:pic>
      <p:pic>
        <p:nvPicPr>
          <p:cNvPr id="17" name="Kuva 16" descr="Tietokone tasaisella täytöllä">
            <a:extLst>
              <a:ext uri="{FF2B5EF4-FFF2-40B4-BE49-F238E27FC236}">
                <a16:creationId xmlns:a16="http://schemas.microsoft.com/office/drawing/2014/main" id="{962F92DA-F31E-469F-A504-B4F45D5B5A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34808" y="3411583"/>
            <a:ext cx="914400" cy="914400"/>
          </a:xfrm>
          <a:prstGeom prst="rect">
            <a:avLst/>
          </a:prstGeom>
        </p:spPr>
      </p:pic>
    </p:spTree>
    <p:extLst>
      <p:ext uri="{BB962C8B-B14F-4D97-AF65-F5344CB8AC3E}">
        <p14:creationId xmlns:p14="http://schemas.microsoft.com/office/powerpoint/2010/main" val="1847095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C64FBE8-BEB6-47E5-8E1A-4589A8C66C01}"/>
              </a:ext>
            </a:extLst>
          </p:cNvPr>
          <p:cNvPicPr>
            <a:picLocks noChangeAspect="1"/>
          </p:cNvPicPr>
          <p:nvPr/>
        </p:nvPicPr>
        <p:blipFill>
          <a:blip r:embed="rId3"/>
          <a:stretch>
            <a:fillRect/>
          </a:stretch>
        </p:blipFill>
        <p:spPr>
          <a:xfrm>
            <a:off x="8059919" y="1"/>
            <a:ext cx="4132082" cy="6858000"/>
          </a:xfrm>
          <a:prstGeom prst="rect">
            <a:avLst/>
          </a:prstGeom>
        </p:spPr>
      </p:pic>
      <p:sp>
        <p:nvSpPr>
          <p:cNvPr id="2" name="Suorakulmio: Pyöristetyt kulmat 1">
            <a:extLst>
              <a:ext uri="{FF2B5EF4-FFF2-40B4-BE49-F238E27FC236}">
                <a16:creationId xmlns:a16="http://schemas.microsoft.com/office/drawing/2014/main" id="{EC8D1A25-1CDD-49B5-A852-EB5D673490FE}"/>
              </a:ext>
            </a:extLst>
          </p:cNvPr>
          <p:cNvSpPr/>
          <p:nvPr/>
        </p:nvSpPr>
        <p:spPr>
          <a:xfrm>
            <a:off x="9674495" y="250032"/>
            <a:ext cx="2933700" cy="483383"/>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298579" y="356876"/>
            <a:ext cx="10515600" cy="843563"/>
          </a:xfrm>
        </p:spPr>
        <p:txBody>
          <a:bodyPr>
            <a:normAutofit fontScale="90000"/>
          </a:bodyPr>
          <a:lstStyle/>
          <a:p>
            <a:r>
              <a:rPr lang="fi-FI" sz="4000"/>
              <a:t>Työntekijöiden havaintoja arjesta </a:t>
            </a:r>
            <a:r>
              <a:rPr lang="fi-FI" sz="4000">
                <a:sym typeface="Wingdings" panose="05000000000000000000" pitchFamily="2" charset="2"/>
              </a:rPr>
              <a:t></a:t>
            </a:r>
            <a:br>
              <a:rPr lang="fi-FI" sz="4000">
                <a:sym typeface="Wingdings" panose="05000000000000000000" pitchFamily="2" charset="2"/>
              </a:rPr>
            </a:br>
            <a:r>
              <a:rPr lang="fi-FI" sz="4000">
                <a:sym typeface="Wingdings" panose="05000000000000000000" pitchFamily="2" charset="2"/>
              </a:rPr>
              <a:t>Kohdennetun kuulumiset</a:t>
            </a:r>
            <a:endParaRPr lang="fi-FI" sz="4000">
              <a:highlight>
                <a:srgbClr val="FFFF00"/>
              </a:highlight>
            </a:endParaRPr>
          </a:p>
        </p:txBody>
      </p:sp>
      <p:pic>
        <p:nvPicPr>
          <p:cNvPr id="7" name="Kuva 6" descr="Maalitaulu">
            <a:extLst>
              <a:ext uri="{FF2B5EF4-FFF2-40B4-BE49-F238E27FC236}">
                <a16:creationId xmlns:a16="http://schemas.microsoft.com/office/drawing/2014/main" id="{A6D84E71-87B9-46FC-A6AD-192F147BEE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8962" y="295275"/>
            <a:ext cx="381783" cy="381783"/>
          </a:xfrm>
          <a:prstGeom prst="rect">
            <a:avLst/>
          </a:prstGeom>
        </p:spPr>
      </p:pic>
      <p:sp>
        <p:nvSpPr>
          <p:cNvPr id="3" name="Tekstiruutu 2">
            <a:extLst>
              <a:ext uri="{FF2B5EF4-FFF2-40B4-BE49-F238E27FC236}">
                <a16:creationId xmlns:a16="http://schemas.microsoft.com/office/drawing/2014/main" id="{B7C2E51C-5281-436C-9074-F56F44AE1408}"/>
              </a:ext>
            </a:extLst>
          </p:cNvPr>
          <p:cNvSpPr txBox="1"/>
          <p:nvPr/>
        </p:nvSpPr>
        <p:spPr>
          <a:xfrm>
            <a:off x="10154703" y="358775"/>
            <a:ext cx="2514600" cy="276999"/>
          </a:xfrm>
          <a:prstGeom prst="rect">
            <a:avLst/>
          </a:prstGeom>
          <a:noFill/>
        </p:spPr>
        <p:txBody>
          <a:bodyPr wrap="square" rtlCol="0">
            <a:spAutoFit/>
          </a:bodyPr>
          <a:lstStyle/>
          <a:p>
            <a:r>
              <a:rPr lang="fi-FI" sz="1200">
                <a:solidFill>
                  <a:schemeClr val="bg1"/>
                </a:solidFill>
              </a:rPr>
              <a:t>Kohdennettu nuorisotyö</a:t>
            </a:r>
          </a:p>
        </p:txBody>
      </p:sp>
      <p:sp>
        <p:nvSpPr>
          <p:cNvPr id="8" name="Sisällön paikkamerkki 4">
            <a:extLst>
              <a:ext uri="{FF2B5EF4-FFF2-40B4-BE49-F238E27FC236}">
                <a16:creationId xmlns:a16="http://schemas.microsoft.com/office/drawing/2014/main" id="{34DB8DCD-C776-4F47-A3A0-50DBF69A1D6B}"/>
              </a:ext>
            </a:extLst>
          </p:cNvPr>
          <p:cNvSpPr txBox="1">
            <a:spLocks/>
          </p:cNvSpPr>
          <p:nvPr/>
        </p:nvSpPr>
        <p:spPr>
          <a:xfrm>
            <a:off x="597159" y="1200439"/>
            <a:ext cx="6718041" cy="54362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fi-FI" sz="1800" dirty="0">
              <a:solidFill>
                <a:srgbClr val="000000"/>
              </a:solidFill>
              <a:latin typeface="+mj-lt"/>
              <a:cs typeface="Calibri" panose="020F0502020204030204" pitchFamily="34" charset="0"/>
            </a:endParaRPr>
          </a:p>
          <a:p>
            <a:pPr marL="0" indent="0">
              <a:buNone/>
            </a:pPr>
            <a:r>
              <a:rPr lang="fi-FI" sz="1800" dirty="0">
                <a:effectLst/>
                <a:latin typeface="Calibri" panose="020F0502020204030204" pitchFamily="34" charset="0"/>
                <a:ea typeface="Calibri" panose="020F0502020204030204" pitchFamily="34" charset="0"/>
              </a:rPr>
              <a:t> </a:t>
            </a:r>
          </a:p>
          <a:p>
            <a:r>
              <a:rPr lang="fi-FI" sz="1800" dirty="0">
                <a:effectLst/>
                <a:latin typeface="Calibri" panose="020F0502020204030204" pitchFamily="34" charset="0"/>
                <a:ea typeface="Calibri" panose="020F0502020204030204" pitchFamily="34" charset="0"/>
              </a:rPr>
              <a:t>Ruotsinkielinen etsivä nuorisotyöntekijä ja pajan yksilövalmentaja kehittävät kohdennetun nuorisotyön ruotsinkielisiä palveluita. </a:t>
            </a:r>
          </a:p>
          <a:p>
            <a:r>
              <a:rPr lang="fi-FI" sz="1800" dirty="0">
                <a:effectLst/>
                <a:latin typeface="Calibri" panose="020F0502020204030204" pitchFamily="34" charset="0"/>
                <a:ea typeface="Calibri" panose="020F0502020204030204" pitchFamily="34" charset="0"/>
              </a:rPr>
              <a:t>Etsivän nuorisotyön kumppani Valo-Valmennusyhdistys ry oli mukana Mitä kuuluu -kokeilussa 25.4 – 31.5. Kokeilussa jalkauduttiin kohtaamaan nuoria yhdessä Tukenasi-yhdistyksen vapaaehtoisten kanssa. </a:t>
            </a:r>
            <a:r>
              <a:rPr lang="fi-FI" sz="1800" dirty="0">
                <a:latin typeface="Calibri" panose="020F0502020204030204" pitchFamily="34" charset="0"/>
                <a:ea typeface="Calibri" panose="020F0502020204030204" pitchFamily="34" charset="0"/>
              </a:rPr>
              <a:t>Noin</a:t>
            </a:r>
            <a:r>
              <a:rPr lang="fi-FI" sz="1800" dirty="0">
                <a:effectLst/>
                <a:latin typeface="Calibri" panose="020F0502020204030204" pitchFamily="34" charset="0"/>
                <a:ea typeface="Calibri" panose="020F0502020204030204" pitchFamily="34" charset="0"/>
              </a:rPr>
              <a:t> 400 nuorta kohdattiin. </a:t>
            </a:r>
          </a:p>
          <a:p>
            <a:pPr marL="0" marR="0" lvl="0" indent="0" algn="l" defTabSz="914400" rtl="0" eaLnBrk="1" fontAlgn="auto" latinLnBrk="0" hangingPunct="1">
              <a:lnSpc>
                <a:spcPct val="100000"/>
              </a:lnSpc>
              <a:spcBef>
                <a:spcPts val="0"/>
              </a:spcBef>
              <a:buClrTx/>
              <a:buSzTx/>
              <a:buNone/>
              <a:tabLst/>
              <a:defRPr/>
            </a:pPr>
            <a:endParaRPr kumimoji="0" lang="fi-FI" sz="1800" b="1" i="0" u="none" strike="noStrike" kern="1200" cap="none" spc="0" normalizeH="0" baseline="0" noProof="0" dirty="0">
              <a:ln>
                <a:noFill/>
              </a:ln>
              <a:solidFill>
                <a:prstClr val="black"/>
              </a:solidFill>
              <a:effectLst/>
              <a:uLnTx/>
              <a:uFillTx/>
              <a:latin typeface="+mj-lt"/>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buClrTx/>
              <a:buSzTx/>
              <a:buNone/>
              <a:tabLst/>
              <a:defRPr/>
            </a:pPr>
            <a:endParaRPr lang="fi-FI" sz="1800" b="1" dirty="0">
              <a:solidFill>
                <a:prstClr val="black"/>
              </a:solidFill>
              <a:latin typeface="+mj-lt"/>
              <a:ea typeface="Times New Roman" panose="02020603050405020304" pitchFamily="18" charset="0"/>
              <a:cs typeface="Calibri" panose="020F0502020204030204" pitchFamily="34" charset="0"/>
            </a:endParaRPr>
          </a:p>
          <a:p>
            <a:pPr marL="0" indent="0" algn="l">
              <a:lnSpc>
                <a:spcPct val="100000"/>
              </a:lnSpc>
              <a:spcBef>
                <a:spcPts val="0"/>
              </a:spcBef>
              <a:buNone/>
            </a:pPr>
            <a:br>
              <a:rPr lang="fi-FI" sz="2000" dirty="0">
                <a:solidFill>
                  <a:srgbClr val="000000"/>
                </a:solidFill>
                <a:effectLst/>
                <a:latin typeface="+mj-lt"/>
                <a:ea typeface="Calibri" panose="020F0502020204030204" pitchFamily="34" charset="0"/>
              </a:rPr>
            </a:br>
            <a:br>
              <a:rPr lang="fi-FI" sz="1800" dirty="0">
                <a:solidFill>
                  <a:srgbClr val="000000"/>
                </a:solidFill>
                <a:effectLst/>
                <a:latin typeface="+mj-lt"/>
                <a:ea typeface="Calibri" panose="020F0502020204030204" pitchFamily="34" charset="0"/>
              </a:rPr>
            </a:br>
            <a:endParaRPr lang="fi-FI" sz="1800" dirty="0">
              <a:solidFill>
                <a:srgbClr val="000000"/>
              </a:solidFill>
              <a:effectLst/>
              <a:latin typeface="+mj-lt"/>
              <a:ea typeface="Calibri" panose="020F0502020204030204" pitchFamily="34" charset="0"/>
            </a:endParaRPr>
          </a:p>
          <a:p>
            <a:pPr algn="l">
              <a:lnSpc>
                <a:spcPct val="100000"/>
              </a:lnSpc>
              <a:spcBef>
                <a:spcPts val="0"/>
              </a:spcBef>
            </a:pPr>
            <a:endParaRPr lang="fi-FI" sz="1400" dirty="0">
              <a:solidFill>
                <a:srgbClr val="000000"/>
              </a:solidFill>
              <a:latin typeface="+mj-lt"/>
              <a:cs typeface="Calibri" panose="020F0502020204030204" pitchFamily="34" charset="0"/>
            </a:endParaRPr>
          </a:p>
          <a:p>
            <a:pPr marL="0" indent="0" algn="l">
              <a:lnSpc>
                <a:spcPct val="100000"/>
              </a:lnSpc>
              <a:spcBef>
                <a:spcPts val="0"/>
              </a:spcBef>
              <a:buNone/>
            </a:pPr>
            <a:endParaRPr lang="fi-FI" sz="1400" dirty="0">
              <a:solidFill>
                <a:srgbClr val="000000"/>
              </a:solidFill>
              <a:latin typeface="+mj-lt"/>
              <a:cs typeface="Calibri" panose="020F0502020204030204" pitchFamily="34" charset="0"/>
            </a:endParaRPr>
          </a:p>
          <a:p>
            <a:pPr marL="0" indent="0" algn="l">
              <a:lnSpc>
                <a:spcPct val="100000"/>
              </a:lnSpc>
              <a:spcBef>
                <a:spcPts val="0"/>
              </a:spcBef>
              <a:buNone/>
            </a:pPr>
            <a:endParaRPr lang="fi-FI" sz="1400" dirty="0">
              <a:solidFill>
                <a:srgbClr val="000000"/>
              </a:solidFill>
              <a:latin typeface="+mj-lt"/>
              <a:cs typeface="Calibri" panose="020F0502020204030204" pitchFamily="34" charset="0"/>
            </a:endParaRPr>
          </a:p>
          <a:p>
            <a:pPr marL="0" indent="0" algn="l">
              <a:lnSpc>
                <a:spcPct val="100000"/>
              </a:lnSpc>
              <a:spcBef>
                <a:spcPts val="0"/>
              </a:spcBef>
              <a:buNone/>
            </a:pPr>
            <a:endParaRPr lang="fi-FI" sz="1400" dirty="0">
              <a:solidFill>
                <a:srgbClr val="000000"/>
              </a:solidFill>
              <a:latin typeface="+mj-lt"/>
              <a:cs typeface="Calibri" panose="020F0502020204030204" pitchFamily="34" charset="0"/>
            </a:endParaRPr>
          </a:p>
          <a:p>
            <a:pPr marL="0" indent="0" algn="l">
              <a:lnSpc>
                <a:spcPct val="100000"/>
              </a:lnSpc>
              <a:spcBef>
                <a:spcPts val="0"/>
              </a:spcBef>
              <a:buNone/>
            </a:pPr>
            <a:endParaRPr lang="fi-FI" sz="1400" dirty="0">
              <a:solidFill>
                <a:srgbClr val="000000"/>
              </a:solidFill>
              <a:latin typeface="+mj-lt"/>
              <a:cs typeface="Calibri" panose="020F0502020204030204" pitchFamily="34" charset="0"/>
            </a:endParaRPr>
          </a:p>
          <a:p>
            <a:pPr marL="0" indent="0" algn="l">
              <a:lnSpc>
                <a:spcPct val="100000"/>
              </a:lnSpc>
              <a:spcBef>
                <a:spcPts val="0"/>
              </a:spcBef>
              <a:buNone/>
            </a:pPr>
            <a:endParaRPr lang="fi-FI" sz="1400" dirty="0">
              <a:solidFill>
                <a:srgbClr val="000000"/>
              </a:solidFill>
              <a:latin typeface="+mj-lt"/>
              <a:cs typeface="Calibri" panose="020F0502020204030204" pitchFamily="34" charset="0"/>
            </a:endParaRPr>
          </a:p>
          <a:p>
            <a:pPr marL="0" indent="0" algn="l">
              <a:lnSpc>
                <a:spcPct val="100000"/>
              </a:lnSpc>
              <a:spcBef>
                <a:spcPts val="0"/>
              </a:spcBef>
              <a:buNone/>
            </a:pPr>
            <a:endParaRPr lang="fi-FI" sz="1400" dirty="0">
              <a:solidFill>
                <a:srgbClr val="000000"/>
              </a:solidFill>
              <a:latin typeface="+mj-lt"/>
              <a:cs typeface="Calibri" panose="020F0502020204030204" pitchFamily="34" charset="0"/>
            </a:endParaRPr>
          </a:p>
          <a:p>
            <a:pPr marL="0" indent="0" algn="l">
              <a:lnSpc>
                <a:spcPct val="100000"/>
              </a:lnSpc>
              <a:spcBef>
                <a:spcPts val="0"/>
              </a:spcBef>
              <a:buNone/>
            </a:pPr>
            <a:endParaRPr lang="fi-FI" sz="1400" dirty="0">
              <a:solidFill>
                <a:srgbClr val="000000"/>
              </a:solidFill>
              <a:latin typeface="+mj-lt"/>
              <a:cs typeface="Calibri" panose="020F0502020204030204" pitchFamily="34" charset="0"/>
            </a:endParaRPr>
          </a:p>
          <a:p>
            <a:pPr marL="0" indent="0" algn="l">
              <a:lnSpc>
                <a:spcPct val="100000"/>
              </a:lnSpc>
              <a:spcBef>
                <a:spcPts val="0"/>
              </a:spcBef>
              <a:buNone/>
            </a:pPr>
            <a:br>
              <a:rPr lang="fi-FI" sz="1200" dirty="0">
                <a:solidFill>
                  <a:prstClr val="black"/>
                </a:solidFill>
                <a:latin typeface="Arial" panose="020B0604020202020204" pitchFamily="34" charset="0"/>
                <a:cs typeface="Calibri" panose="020F0502020204030204" pitchFamily="34" charset="0"/>
              </a:rPr>
            </a:br>
            <a:endParaRPr lang="fi-FI" sz="1400" dirty="0"/>
          </a:p>
        </p:txBody>
      </p:sp>
    </p:spTree>
    <p:extLst>
      <p:ext uri="{BB962C8B-B14F-4D97-AF65-F5344CB8AC3E}">
        <p14:creationId xmlns:p14="http://schemas.microsoft.com/office/powerpoint/2010/main" val="2761901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ällön paikkamerkki 11" descr="Työpöytä ja tuottavuustyökaluja">
            <a:extLst>
              <a:ext uri="{FF2B5EF4-FFF2-40B4-BE49-F238E27FC236}">
                <a16:creationId xmlns:a16="http://schemas.microsoft.com/office/drawing/2014/main" id="{8F24A161-44ED-4305-8EB4-5DAC380FD474}"/>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23" y="0"/>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orakulmio: Pyöristetyt kulmat 7">
            <a:extLst>
              <a:ext uri="{FF2B5EF4-FFF2-40B4-BE49-F238E27FC236}">
                <a16:creationId xmlns:a16="http://schemas.microsoft.com/office/drawing/2014/main" id="{8EB0921D-97C5-4D89-9D24-0A9BC4E0DC98}"/>
              </a:ext>
            </a:extLst>
          </p:cNvPr>
          <p:cNvSpPr/>
          <p:nvPr/>
        </p:nvSpPr>
        <p:spPr>
          <a:xfrm>
            <a:off x="-484359" y="4135557"/>
            <a:ext cx="9279567" cy="1779786"/>
          </a:xfrm>
          <a:prstGeom prst="round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kern="0">
                <a:solidFill>
                  <a:schemeClr val="bg1"/>
                </a:solidFill>
                <a:latin typeface="Calibri" panose="020F0502020204030204"/>
              </a:rPr>
              <a:t>             5</a:t>
            </a:r>
            <a:r>
              <a:rPr kumimoji="0" lang="fi-FI" sz="4400" b="0" i="0" u="none" strike="noStrike" kern="0" cap="none" spc="0" normalizeH="0" baseline="0" noProof="0">
                <a:ln>
                  <a:noFill/>
                </a:ln>
                <a:solidFill>
                  <a:schemeClr val="bg1"/>
                </a:solidFill>
                <a:effectLst/>
                <a:uLnTx/>
                <a:uFillTx/>
                <a:latin typeface="Calibri" panose="020F0502020204030204"/>
                <a:ea typeface="+mn-ea"/>
                <a:cs typeface="+mn-cs"/>
              </a:rPr>
              <a:t>. Kehittäminen </a:t>
            </a:r>
            <a:r>
              <a:rPr lang="fi-FI" sz="4400" kern="0">
                <a:solidFill>
                  <a:schemeClr val="bg1"/>
                </a:solidFill>
                <a:latin typeface="Calibri" panose="020F0502020204030204"/>
              </a:rPr>
              <a:t>ja </a:t>
            </a:r>
            <a:r>
              <a:rPr kumimoji="0" lang="fi-FI" sz="4400" b="0" i="0" u="none" strike="noStrike" kern="0" cap="none" spc="0" normalizeH="0" baseline="0" noProof="0">
                <a:ln>
                  <a:noFill/>
                </a:ln>
                <a:solidFill>
                  <a:schemeClr val="bg1"/>
                </a:solidFill>
                <a:effectLst/>
                <a:uLnTx/>
                <a:uFillTx/>
                <a:latin typeface="Calibri" panose="020F0502020204030204"/>
                <a:ea typeface="+mn-ea"/>
                <a:cs typeface="+mn-cs"/>
              </a:rPr>
              <a:t>johdon tuki</a:t>
            </a:r>
          </a:p>
        </p:txBody>
      </p:sp>
      <p:pic>
        <p:nvPicPr>
          <p:cNvPr id="12" name="Picture 104">
            <a:extLst>
              <a:ext uri="{FF2B5EF4-FFF2-40B4-BE49-F238E27FC236}">
                <a16:creationId xmlns:a16="http://schemas.microsoft.com/office/drawing/2014/main" id="{45B6EEA2-A1F7-443F-95FA-2903C689B891}"/>
              </a:ext>
            </a:extLst>
          </p:cNvPr>
          <p:cNvPicPr>
            <a:picLocks noChangeAspect="1"/>
          </p:cNvPicPr>
          <p:nvPr/>
        </p:nvPicPr>
        <p:blipFill rotWithShape="1">
          <a:blip r:embed="rId4">
            <a:extLst>
              <a:ext uri="{28A0092B-C50C-407E-A947-70E740481C1C}">
                <a14:useLocalDpi xmlns:a14="http://schemas.microsoft.com/office/drawing/2010/main" val="0"/>
              </a:ext>
            </a:extLst>
          </a:blip>
          <a:srcRect l="11410" t="2491" r="81201" b="87198"/>
          <a:stretch/>
        </p:blipFill>
        <p:spPr>
          <a:xfrm>
            <a:off x="-6096" y="4357368"/>
            <a:ext cx="1328709" cy="1352866"/>
          </a:xfrm>
          <a:prstGeom prst="rect">
            <a:avLst/>
          </a:prstGeom>
        </p:spPr>
      </p:pic>
    </p:spTree>
    <p:extLst>
      <p:ext uri="{BB962C8B-B14F-4D97-AF65-F5344CB8AC3E}">
        <p14:creationId xmlns:p14="http://schemas.microsoft.com/office/powerpoint/2010/main" val="609464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4">
            <a:extLst>
              <a:ext uri="{FF2B5EF4-FFF2-40B4-BE49-F238E27FC236}">
                <a16:creationId xmlns:a16="http://schemas.microsoft.com/office/drawing/2014/main" id="{D47F6DE6-F477-476F-8573-56240659DCDF}"/>
              </a:ext>
            </a:extLst>
          </p:cNvPr>
          <p:cNvPicPr>
            <a:picLocks noChangeAspect="1"/>
          </p:cNvPicPr>
          <p:nvPr/>
        </p:nvPicPr>
        <p:blipFill rotWithShape="1">
          <a:blip r:embed="rId2">
            <a:extLst>
              <a:ext uri="{28A0092B-C50C-407E-A947-70E740481C1C}">
                <a14:useLocalDpi xmlns:a14="http://schemas.microsoft.com/office/drawing/2010/main" val="0"/>
              </a:ext>
            </a:extLst>
          </a:blip>
          <a:srcRect r="71058" b="85271"/>
          <a:stretch/>
        </p:blipFill>
        <p:spPr>
          <a:xfrm>
            <a:off x="1" y="-17642"/>
            <a:ext cx="4035851" cy="1488441"/>
          </a:xfrm>
          <a:prstGeom prst="rect">
            <a:avLst/>
          </a:prstGeom>
        </p:spPr>
      </p:pic>
      <p:pic>
        <p:nvPicPr>
          <p:cNvPr id="6" name="Picture 104">
            <a:extLst>
              <a:ext uri="{FF2B5EF4-FFF2-40B4-BE49-F238E27FC236}">
                <a16:creationId xmlns:a16="http://schemas.microsoft.com/office/drawing/2014/main" id="{6DDBBBC1-71EB-4B04-855F-DC4696E1A00F}"/>
              </a:ext>
            </a:extLst>
          </p:cNvPr>
          <p:cNvPicPr>
            <a:picLocks noChangeAspect="1"/>
          </p:cNvPicPr>
          <p:nvPr/>
        </p:nvPicPr>
        <p:blipFill rotWithShape="1">
          <a:blip r:embed="rId2">
            <a:extLst>
              <a:ext uri="{28A0092B-C50C-407E-A947-70E740481C1C}">
                <a14:useLocalDpi xmlns:a14="http://schemas.microsoft.com/office/drawing/2010/main" val="0"/>
              </a:ext>
            </a:extLst>
          </a:blip>
          <a:srcRect l="38604" t="-1" r="20526" b="53945"/>
          <a:stretch/>
        </p:blipFill>
        <p:spPr>
          <a:xfrm>
            <a:off x="5304887" y="2403246"/>
            <a:ext cx="4982837" cy="4036769"/>
          </a:xfrm>
          <a:prstGeom prst="rect">
            <a:avLst/>
          </a:prstGeom>
        </p:spPr>
      </p:pic>
      <p:sp>
        <p:nvSpPr>
          <p:cNvPr id="2" name="Otsikko 1">
            <a:extLst>
              <a:ext uri="{FF2B5EF4-FFF2-40B4-BE49-F238E27FC236}">
                <a16:creationId xmlns:a16="http://schemas.microsoft.com/office/drawing/2014/main" id="{CA6429C4-B6B7-47FB-8438-2F8E10919F9B}"/>
              </a:ext>
            </a:extLst>
          </p:cNvPr>
          <p:cNvSpPr>
            <a:spLocks noGrp="1"/>
          </p:cNvSpPr>
          <p:nvPr>
            <p:ph type="title"/>
          </p:nvPr>
        </p:nvSpPr>
        <p:spPr>
          <a:xfrm>
            <a:off x="4113409" y="409218"/>
            <a:ext cx="7126401" cy="1226343"/>
          </a:xfrm>
        </p:spPr>
        <p:txBody>
          <a:bodyPr anchor="ctr">
            <a:normAutofit/>
          </a:bodyPr>
          <a:lstStyle/>
          <a:p>
            <a:r>
              <a:rPr lang="fi-FI" sz="3600"/>
              <a:t>Keke-tiimin vastuualueet:</a:t>
            </a:r>
            <a:br>
              <a:rPr lang="fi-FI" sz="3600"/>
            </a:br>
            <a:endParaRPr lang="fi-FI" sz="3600"/>
          </a:p>
        </p:txBody>
      </p:sp>
      <p:graphicFrame>
        <p:nvGraphicFramePr>
          <p:cNvPr id="5" name="Sisällön paikkamerkki 2">
            <a:extLst>
              <a:ext uri="{FF2B5EF4-FFF2-40B4-BE49-F238E27FC236}">
                <a16:creationId xmlns:a16="http://schemas.microsoft.com/office/drawing/2014/main" id="{C6DE496A-3C26-4049-A03E-9561328D6D0C}"/>
              </a:ext>
            </a:extLst>
          </p:cNvPr>
          <p:cNvGraphicFramePr>
            <a:graphicFrameLocks noGrp="1"/>
          </p:cNvGraphicFramePr>
          <p:nvPr>
            <p:ph idx="1"/>
          </p:nvPr>
        </p:nvGraphicFramePr>
        <p:xfrm>
          <a:off x="4113408" y="1098946"/>
          <a:ext cx="7485413" cy="2452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iruutu 6">
            <a:extLst>
              <a:ext uri="{FF2B5EF4-FFF2-40B4-BE49-F238E27FC236}">
                <a16:creationId xmlns:a16="http://schemas.microsoft.com/office/drawing/2014/main" id="{5804454C-DF8B-43D1-96A5-AF04671979D1}"/>
              </a:ext>
            </a:extLst>
          </p:cNvPr>
          <p:cNvSpPr txBox="1"/>
          <p:nvPr/>
        </p:nvSpPr>
        <p:spPr>
          <a:xfrm>
            <a:off x="5458360" y="3769748"/>
            <a:ext cx="2165085" cy="1569660"/>
          </a:xfrm>
          <a:prstGeom prst="rect">
            <a:avLst/>
          </a:prstGeom>
          <a:noFill/>
        </p:spPr>
        <p:txBody>
          <a:bodyPr wrap="square" rtlCol="0">
            <a:spAutoFit/>
          </a:bodyPr>
          <a:lstStyle/>
          <a:p>
            <a:pPr defTabSz="914377"/>
            <a:r>
              <a:rPr lang="fi-FI" sz="9600">
                <a:solidFill>
                  <a:srgbClr val="70AD47"/>
                </a:solidFill>
                <a:latin typeface="Calibri" panose="020F0502020204030204"/>
              </a:rPr>
              <a:t>  </a:t>
            </a:r>
            <a:r>
              <a:rPr lang="fi-FI" sz="6000">
                <a:solidFill>
                  <a:srgbClr val="70AD47"/>
                </a:solidFill>
                <a:latin typeface="Calibri" panose="020F0502020204030204"/>
              </a:rPr>
              <a:t>xxx</a:t>
            </a:r>
            <a:endParaRPr lang="fi-FI" sz="9600">
              <a:solidFill>
                <a:prstClr val="black"/>
              </a:solidFill>
              <a:latin typeface="Calibri" panose="020F0502020204030204"/>
            </a:endParaRPr>
          </a:p>
        </p:txBody>
      </p:sp>
      <p:sp>
        <p:nvSpPr>
          <p:cNvPr id="13" name="Sisällön paikkamerkki 4">
            <a:extLst>
              <a:ext uri="{FF2B5EF4-FFF2-40B4-BE49-F238E27FC236}">
                <a16:creationId xmlns:a16="http://schemas.microsoft.com/office/drawing/2014/main" id="{654B4CF4-C433-443B-9D83-F2F684402853}"/>
              </a:ext>
            </a:extLst>
          </p:cNvPr>
          <p:cNvSpPr txBox="1">
            <a:spLocks/>
          </p:cNvSpPr>
          <p:nvPr/>
        </p:nvSpPr>
        <p:spPr>
          <a:xfrm>
            <a:off x="391865" y="1539108"/>
            <a:ext cx="3094819" cy="48437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lnSpc>
                <a:spcPct val="100000"/>
              </a:lnSpc>
              <a:spcBef>
                <a:spcPts val="0"/>
              </a:spcBef>
              <a:buNone/>
            </a:pPr>
            <a:r>
              <a:rPr lang="fi-FI" sz="1400" b="1">
                <a:solidFill>
                  <a:prstClr val="black"/>
                </a:solidFill>
                <a:latin typeface="Calibri Light" panose="020F0302020204030204"/>
              </a:rPr>
              <a:t>Perustehtävät:</a:t>
            </a:r>
          </a:p>
          <a:p>
            <a:pPr marL="228594" indent="-228594" defTabSz="914377">
              <a:lnSpc>
                <a:spcPct val="100000"/>
              </a:lnSpc>
              <a:spcBef>
                <a:spcPts val="0"/>
              </a:spcBef>
            </a:pPr>
            <a:r>
              <a:rPr lang="fi-FI" sz="1400">
                <a:solidFill>
                  <a:prstClr val="black"/>
                </a:solidFill>
                <a:latin typeface="Calibri Light" panose="020F0302020204030204"/>
              </a:rPr>
              <a:t>Tilaisuuksien ja koulutusten järjestäminen</a:t>
            </a:r>
          </a:p>
          <a:p>
            <a:pPr marL="228594" indent="-228594" defTabSz="914377">
              <a:lnSpc>
                <a:spcPct val="100000"/>
              </a:lnSpc>
              <a:spcBef>
                <a:spcPts val="0"/>
              </a:spcBef>
            </a:pPr>
            <a:r>
              <a:rPr lang="fi-FI" sz="1400">
                <a:solidFill>
                  <a:prstClr val="black"/>
                </a:solidFill>
                <a:latin typeface="Calibri Light" panose="020F0302020204030204"/>
              </a:rPr>
              <a:t>Keskustelujen fasilitointi</a:t>
            </a:r>
          </a:p>
          <a:p>
            <a:pPr marL="228594" indent="-228594" defTabSz="914377">
              <a:lnSpc>
                <a:spcPct val="100000"/>
              </a:lnSpc>
              <a:spcBef>
                <a:spcPts val="0"/>
              </a:spcBef>
            </a:pPr>
            <a:r>
              <a:rPr lang="fi-FI" sz="1400">
                <a:solidFill>
                  <a:prstClr val="black"/>
                </a:solidFill>
                <a:latin typeface="Calibri Light" panose="020F0302020204030204"/>
              </a:rPr>
              <a:t>Sisäinen </a:t>
            </a:r>
            <a:r>
              <a:rPr lang="fi-FI" sz="1400" err="1">
                <a:solidFill>
                  <a:prstClr val="black"/>
                </a:solidFill>
                <a:latin typeface="Calibri Light" panose="020F0302020204030204"/>
              </a:rPr>
              <a:t>koutsaus</a:t>
            </a:r>
            <a:endParaRPr lang="fi-FI" sz="1400">
              <a:solidFill>
                <a:prstClr val="black"/>
              </a:solidFill>
              <a:latin typeface="Calibri Light" panose="020F0302020204030204"/>
            </a:endParaRPr>
          </a:p>
          <a:p>
            <a:pPr marL="228594" indent="-228594" defTabSz="914377">
              <a:lnSpc>
                <a:spcPct val="100000"/>
              </a:lnSpc>
              <a:spcBef>
                <a:spcPts val="0"/>
              </a:spcBef>
            </a:pPr>
            <a:r>
              <a:rPr lang="fi-FI" sz="1400">
                <a:solidFill>
                  <a:prstClr val="black"/>
                </a:solidFill>
                <a:latin typeface="Calibri Light" panose="020F0302020204030204"/>
              </a:rPr>
              <a:t>Tukipalvelut</a:t>
            </a:r>
          </a:p>
          <a:p>
            <a:pPr marL="228594" indent="-228594" defTabSz="914377">
              <a:lnSpc>
                <a:spcPct val="100000"/>
              </a:lnSpc>
              <a:spcBef>
                <a:spcPts val="0"/>
              </a:spcBef>
            </a:pPr>
            <a:endParaRPr lang="fi-FI" sz="1400">
              <a:solidFill>
                <a:prstClr val="black"/>
              </a:solidFill>
              <a:latin typeface="Calibri Light" panose="020F0302020204030204"/>
            </a:endParaRPr>
          </a:p>
          <a:p>
            <a:pPr marL="0" indent="0" defTabSz="914377">
              <a:lnSpc>
                <a:spcPct val="100000"/>
              </a:lnSpc>
              <a:spcBef>
                <a:spcPts val="0"/>
              </a:spcBef>
              <a:buNone/>
            </a:pPr>
            <a:r>
              <a:rPr lang="fi-FI" sz="1400" b="1">
                <a:solidFill>
                  <a:prstClr val="black"/>
                </a:solidFill>
                <a:latin typeface="Calibri Light" panose="020F0302020204030204"/>
              </a:rPr>
              <a:t>Kehittämisprojektit:</a:t>
            </a:r>
          </a:p>
          <a:p>
            <a:pPr marL="228594" indent="-228594" defTabSz="914377">
              <a:lnSpc>
                <a:spcPct val="100000"/>
              </a:lnSpc>
              <a:spcBef>
                <a:spcPts val="0"/>
              </a:spcBef>
            </a:pPr>
            <a:r>
              <a:rPr lang="fi-FI" sz="1400">
                <a:solidFill>
                  <a:prstClr val="black"/>
                </a:solidFill>
                <a:latin typeface="Calibri Light" panose="020F0302020204030204"/>
              </a:rPr>
              <a:t>Digipoint digialan pajatoiminnan kehittäminen</a:t>
            </a:r>
          </a:p>
          <a:p>
            <a:pPr marL="228594" indent="-228594" defTabSz="914377">
              <a:lnSpc>
                <a:spcPct val="100000"/>
              </a:lnSpc>
              <a:spcBef>
                <a:spcPts val="0"/>
              </a:spcBef>
            </a:pPr>
            <a:r>
              <a:rPr lang="fi-FI" sz="1400">
                <a:solidFill>
                  <a:prstClr val="black"/>
                </a:solidFill>
                <a:latin typeface="Calibri Light" panose="020F0302020204030204"/>
              </a:rPr>
              <a:t>Digitaalisen nuorisopassin jatkokokeilun suunnittelu.</a:t>
            </a:r>
          </a:p>
          <a:p>
            <a:pPr marL="228594" indent="-228594" defTabSz="914377">
              <a:lnSpc>
                <a:spcPct val="100000"/>
              </a:lnSpc>
              <a:spcBef>
                <a:spcPts val="0"/>
              </a:spcBef>
            </a:pPr>
            <a:r>
              <a:rPr lang="fi-FI" sz="1400">
                <a:solidFill>
                  <a:prstClr val="black"/>
                </a:solidFill>
                <a:latin typeface="Calibri Light" panose="020F0302020204030204"/>
              </a:rPr>
              <a:t>Loma-ajan toiminnan koordinointi ja kehittäminen</a:t>
            </a:r>
          </a:p>
          <a:p>
            <a:pPr marL="228594" indent="-228594" defTabSz="914377">
              <a:lnSpc>
                <a:spcPct val="100000"/>
              </a:lnSpc>
              <a:spcBef>
                <a:spcPts val="0"/>
              </a:spcBef>
            </a:pPr>
            <a:r>
              <a:rPr lang="fi-FI" sz="1400">
                <a:solidFill>
                  <a:prstClr val="black"/>
                </a:solidFill>
                <a:latin typeface="Calibri Light" panose="020F0302020204030204"/>
              </a:rPr>
              <a:t>Enni-projekti: palvelujen kehittäminen nuorten tarpeet tunnistaen ja ennakoiden</a:t>
            </a:r>
          </a:p>
          <a:p>
            <a:pPr marL="228594" indent="-228594" defTabSz="914377">
              <a:lnSpc>
                <a:spcPct val="100000"/>
              </a:lnSpc>
              <a:spcBef>
                <a:spcPts val="0"/>
              </a:spcBef>
            </a:pPr>
            <a:r>
              <a:rPr lang="fi-FI" sz="1400" err="1">
                <a:latin typeface="Calibri Light" panose="020F0302020204030204"/>
              </a:rPr>
              <a:t>MaNuKoodi</a:t>
            </a:r>
            <a:r>
              <a:rPr lang="fi-FI" sz="1400">
                <a:latin typeface="Calibri Light" panose="020F0302020204030204"/>
              </a:rPr>
              <a:t> (maakunnallinen nuorisotyön koordinointi) nuorisotyön alueellinen kehittäminen ja yhteistyön vahvistaminen</a:t>
            </a:r>
            <a:endParaRPr lang="fi-FI" sz="1400">
              <a:latin typeface="Calibri Light" panose="020F0302020204030204"/>
              <a:cs typeface="Calibri Light"/>
            </a:endParaRPr>
          </a:p>
          <a:p>
            <a:pPr marL="0" indent="0" defTabSz="914377">
              <a:lnSpc>
                <a:spcPct val="100000"/>
              </a:lnSpc>
              <a:buNone/>
            </a:pPr>
            <a:endParaRPr lang="fi-FI" sz="1400">
              <a:solidFill>
                <a:prstClr val="black"/>
              </a:solidFill>
              <a:latin typeface="Calibri" panose="020F0502020204030204"/>
              <a:ea typeface="Calibri" panose="020F0502020204030204" pitchFamily="34" charset="0"/>
              <a:cs typeface="Calibri" panose="020F0502020204030204" pitchFamily="34" charset="0"/>
            </a:endParaRPr>
          </a:p>
        </p:txBody>
      </p:sp>
      <p:sp>
        <p:nvSpPr>
          <p:cNvPr id="8" name="Tekstiruutu 7">
            <a:extLst>
              <a:ext uri="{FF2B5EF4-FFF2-40B4-BE49-F238E27FC236}">
                <a16:creationId xmlns:a16="http://schemas.microsoft.com/office/drawing/2014/main" id="{35646046-2A57-417F-A98C-799453D2F415}"/>
              </a:ext>
            </a:extLst>
          </p:cNvPr>
          <p:cNvSpPr txBox="1"/>
          <p:nvPr/>
        </p:nvSpPr>
        <p:spPr>
          <a:xfrm>
            <a:off x="7602180" y="3769748"/>
            <a:ext cx="2165085" cy="1569660"/>
          </a:xfrm>
          <a:prstGeom prst="rect">
            <a:avLst/>
          </a:prstGeom>
          <a:noFill/>
        </p:spPr>
        <p:txBody>
          <a:bodyPr wrap="square" rtlCol="0">
            <a:spAutoFit/>
          </a:bodyPr>
          <a:lstStyle/>
          <a:p>
            <a:pPr defTabSz="914377"/>
            <a:r>
              <a:rPr lang="fi-FI" sz="9600">
                <a:solidFill>
                  <a:srgbClr val="70AD47"/>
                </a:solidFill>
                <a:latin typeface="Calibri" panose="020F0502020204030204"/>
              </a:rPr>
              <a:t>   </a:t>
            </a:r>
            <a:r>
              <a:rPr lang="fi-FI" sz="6000">
                <a:solidFill>
                  <a:srgbClr val="70AD47"/>
                </a:solidFill>
                <a:latin typeface="Calibri" panose="020F0502020204030204"/>
              </a:rPr>
              <a:t>22</a:t>
            </a:r>
            <a:endParaRPr lang="fi-FI" sz="9600">
              <a:solidFill>
                <a:prstClr val="black"/>
              </a:solidFill>
              <a:latin typeface="Calibri" panose="020F0502020204030204"/>
            </a:endParaRPr>
          </a:p>
        </p:txBody>
      </p:sp>
    </p:spTree>
    <p:extLst>
      <p:ext uri="{BB962C8B-B14F-4D97-AF65-F5344CB8AC3E}">
        <p14:creationId xmlns:p14="http://schemas.microsoft.com/office/powerpoint/2010/main" val="3018178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Pyöristetyt kulmat 1">
            <a:extLst>
              <a:ext uri="{FF2B5EF4-FFF2-40B4-BE49-F238E27FC236}">
                <a16:creationId xmlns:a16="http://schemas.microsoft.com/office/drawing/2014/main" id="{EC8D1A25-1CDD-49B5-A852-EB5D673490FE}"/>
              </a:ext>
            </a:extLst>
          </p:cNvPr>
          <p:cNvSpPr/>
          <p:nvPr/>
        </p:nvSpPr>
        <p:spPr>
          <a:xfrm>
            <a:off x="-235049" y="163010"/>
            <a:ext cx="2933700" cy="48338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fi-FI">
              <a:solidFill>
                <a:srgbClr val="00B050"/>
              </a:solidFill>
              <a:latin typeface="Calibri" panose="020F0502020204030204"/>
            </a:endParaRPr>
          </a:p>
        </p:txBody>
      </p:sp>
      <p:sp>
        <p:nvSpPr>
          <p:cNvPr id="4" name="Otsikko 3">
            <a:extLst>
              <a:ext uri="{FF2B5EF4-FFF2-40B4-BE49-F238E27FC236}">
                <a16:creationId xmlns:a16="http://schemas.microsoft.com/office/drawing/2014/main" id="{817CFAD4-5453-46CB-BB03-3CE916CCC8B8}"/>
              </a:ext>
            </a:extLst>
          </p:cNvPr>
          <p:cNvSpPr>
            <a:spLocks noGrp="1"/>
          </p:cNvSpPr>
          <p:nvPr>
            <p:ph type="title"/>
          </p:nvPr>
        </p:nvSpPr>
        <p:spPr>
          <a:xfrm>
            <a:off x="2842913" y="2"/>
            <a:ext cx="9026027" cy="806711"/>
          </a:xfrm>
        </p:spPr>
        <p:txBody>
          <a:bodyPr>
            <a:normAutofit/>
          </a:bodyPr>
          <a:lstStyle/>
          <a:p>
            <a:r>
              <a:rPr lang="fi-FI" sz="4000">
                <a:solidFill>
                  <a:prstClr val="black"/>
                </a:solidFill>
                <a:latin typeface="Calibri Light" panose="020F0302020204030204"/>
              </a:rPr>
              <a:t>Keke –tiimin ajankohtaiset toukokuussa</a:t>
            </a:r>
            <a:r>
              <a:rPr lang="fi-FI">
                <a:solidFill>
                  <a:prstClr val="black"/>
                </a:solidFill>
                <a:latin typeface="Calibri Light" panose="020F0302020204030204"/>
              </a:rPr>
              <a:t>:</a:t>
            </a:r>
            <a:endParaRPr lang="fi-FI" sz="4000">
              <a:highlight>
                <a:srgbClr val="FFFF00"/>
              </a:highlight>
            </a:endParaRPr>
          </a:p>
        </p:txBody>
      </p:sp>
      <p:sp>
        <p:nvSpPr>
          <p:cNvPr id="3" name="Tekstiruutu 2">
            <a:extLst>
              <a:ext uri="{FF2B5EF4-FFF2-40B4-BE49-F238E27FC236}">
                <a16:creationId xmlns:a16="http://schemas.microsoft.com/office/drawing/2014/main" id="{B7C2E51C-5281-436C-9074-F56F44AE1408}"/>
              </a:ext>
            </a:extLst>
          </p:cNvPr>
          <p:cNvSpPr txBox="1"/>
          <p:nvPr/>
        </p:nvSpPr>
        <p:spPr>
          <a:xfrm>
            <a:off x="0" y="266200"/>
            <a:ext cx="2514600" cy="307777"/>
          </a:xfrm>
          <a:prstGeom prst="rect">
            <a:avLst/>
          </a:prstGeom>
          <a:noFill/>
        </p:spPr>
        <p:txBody>
          <a:bodyPr wrap="square" rtlCol="0">
            <a:spAutoFit/>
          </a:bodyPr>
          <a:lstStyle/>
          <a:p>
            <a:pPr defTabSz="914377"/>
            <a:r>
              <a:rPr lang="fi-FI" sz="1400">
                <a:solidFill>
                  <a:prstClr val="white"/>
                </a:solidFill>
                <a:latin typeface="Calibri" panose="020F0502020204030204"/>
              </a:rPr>
              <a:t>Kehittäminen ja johdon tuki</a:t>
            </a:r>
          </a:p>
        </p:txBody>
      </p:sp>
      <p:pic>
        <p:nvPicPr>
          <p:cNvPr id="9" name="Picture 104">
            <a:extLst>
              <a:ext uri="{FF2B5EF4-FFF2-40B4-BE49-F238E27FC236}">
                <a16:creationId xmlns:a16="http://schemas.microsoft.com/office/drawing/2014/main" id="{28026823-A658-4541-AC1F-F52ED6765E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23" t="2513" r="81062" b="87916"/>
          <a:stretch/>
        </p:blipFill>
        <p:spPr>
          <a:xfrm>
            <a:off x="2277580" y="163009"/>
            <a:ext cx="502464" cy="483383"/>
          </a:xfrm>
          <a:prstGeom prst="rect">
            <a:avLst/>
          </a:prstGeom>
          <a:ln>
            <a:noFill/>
          </a:ln>
          <a:effectLst/>
        </p:spPr>
      </p:pic>
      <p:sp>
        <p:nvSpPr>
          <p:cNvPr id="10" name="Sisällön paikkamerkki 2">
            <a:extLst>
              <a:ext uri="{FF2B5EF4-FFF2-40B4-BE49-F238E27FC236}">
                <a16:creationId xmlns:a16="http://schemas.microsoft.com/office/drawing/2014/main" id="{ACAF6A9D-1BA1-474F-BDE6-234FDDFE4966}"/>
              </a:ext>
            </a:extLst>
          </p:cNvPr>
          <p:cNvSpPr>
            <a:spLocks noGrp="1"/>
          </p:cNvSpPr>
          <p:nvPr>
            <p:ph sz="half" idx="1"/>
          </p:nvPr>
        </p:nvSpPr>
        <p:spPr>
          <a:xfrm>
            <a:off x="147083" y="806711"/>
            <a:ext cx="4753691" cy="5271056"/>
          </a:xfrm>
          <a:noFill/>
        </p:spPr>
        <p:txBody>
          <a:bodyPr vert="horz" lIns="91440" tIns="45720" rIns="91440" bIns="45720" rtlCol="0" anchor="t">
            <a:normAutofit fontScale="85000" lnSpcReduction="10000"/>
          </a:bodyPr>
          <a:lstStyle/>
          <a:p>
            <a:pPr marL="457189" lvl="1" indent="0">
              <a:buNone/>
            </a:pPr>
            <a:endParaRPr lang="fi-FI" sz="1600"/>
          </a:p>
          <a:p>
            <a:r>
              <a:rPr lang="fi-FI" sz="1600" b="1"/>
              <a:t>Valmistelu- ja tukitehtäviä:</a:t>
            </a:r>
            <a:endParaRPr lang="fi-FI" sz="1600" b="1">
              <a:cs typeface="Calibri"/>
            </a:endParaRPr>
          </a:p>
          <a:p>
            <a:pPr lvl="1"/>
            <a:r>
              <a:rPr lang="fi-FI" sz="1600"/>
              <a:t>Huhtikuun toimintaraportti</a:t>
            </a:r>
            <a:endParaRPr lang="fi-FI" sz="1600">
              <a:cs typeface="Calibri"/>
            </a:endParaRPr>
          </a:p>
          <a:p>
            <a:pPr lvl="1"/>
            <a:r>
              <a:rPr lang="fi-FI" sz="1600"/>
              <a:t>Valmistelutöitä </a:t>
            </a:r>
            <a:r>
              <a:rPr lang="fi-FI" sz="1600" err="1"/>
              <a:t>Jorylle</a:t>
            </a:r>
            <a:endParaRPr lang="fi-FI" sz="1600">
              <a:cs typeface="Calibri"/>
            </a:endParaRPr>
          </a:p>
          <a:p>
            <a:pPr lvl="1"/>
            <a:r>
              <a:rPr lang="fi-FI" sz="1600"/>
              <a:t>Johtoryhmä-, ohjausryhmä- ja työryhmätyöskentely</a:t>
            </a:r>
            <a:endParaRPr lang="fi-FI" sz="1600">
              <a:cs typeface="Calibri"/>
            </a:endParaRPr>
          </a:p>
          <a:p>
            <a:pPr lvl="1"/>
            <a:r>
              <a:rPr lang="fi-FI" sz="1600" err="1"/>
              <a:t>Lanu</a:t>
            </a:r>
            <a:r>
              <a:rPr lang="fi-FI" sz="1600"/>
              <a:t> -ryhmän sihteeriys</a:t>
            </a:r>
            <a:endParaRPr lang="fi-FI" sz="1600">
              <a:cs typeface="Calibri"/>
            </a:endParaRPr>
          </a:p>
          <a:p>
            <a:pPr lvl="1"/>
            <a:r>
              <a:rPr lang="fi-FI" sz="1600"/>
              <a:t>Tila- ja palveluverkon suunnittelu ja valmistelu</a:t>
            </a:r>
            <a:endParaRPr lang="fi-FI" sz="1600">
              <a:cs typeface="Calibri"/>
            </a:endParaRPr>
          </a:p>
          <a:p>
            <a:pPr lvl="1"/>
            <a:r>
              <a:rPr lang="fi-FI" sz="1600"/>
              <a:t>Nuorisovaltuuston keskustelupäivä – muistio, raportti, etenemissuunnitelma</a:t>
            </a:r>
          </a:p>
          <a:p>
            <a:pPr lvl="1"/>
            <a:r>
              <a:rPr lang="fi-FI" sz="1600"/>
              <a:t>Yhteisten päivien 31.5. suunnittelu, toteutus, palaute osallistuneilta </a:t>
            </a:r>
            <a:endParaRPr lang="fi-FI" sz="1600">
              <a:cs typeface="Calibri" panose="020F0502020204030204"/>
            </a:endParaRPr>
          </a:p>
          <a:p>
            <a:pPr lvl="1"/>
            <a:r>
              <a:rPr lang="fi-FI" sz="1600"/>
              <a:t>Tulevien maakunnallisten tapahtumien valmistelu: LS nuorisotyön päivät 30-31.8, "Nuorilla on asiaa päättäjille" tilaisuus 8.9,  NAP arviointivälineen koulutus 21.9.  </a:t>
            </a:r>
            <a:endParaRPr lang="fi-FI" sz="1600">
              <a:cs typeface="Calibri"/>
            </a:endParaRPr>
          </a:p>
          <a:p>
            <a:pPr lvl="1"/>
            <a:r>
              <a:rPr lang="fi-FI" sz="1600"/>
              <a:t>Vimma vol. 2 valmistelu</a:t>
            </a:r>
          </a:p>
          <a:p>
            <a:pPr lvl="1"/>
            <a:r>
              <a:rPr lang="fi-FI" sz="1600">
                <a:cs typeface="Calibri"/>
              </a:rPr>
              <a:t>Liikunnan kanssa skeittirakenteiden asennus</a:t>
            </a:r>
          </a:p>
          <a:p>
            <a:pPr lvl="1"/>
            <a:r>
              <a:rPr lang="fi-FI" sz="1600">
                <a:cs typeface="Calibri"/>
              </a:rPr>
              <a:t>Kohdennettujen erityisavustusten valmistelu lautakuntaan</a:t>
            </a:r>
          </a:p>
          <a:p>
            <a:pPr lvl="1"/>
            <a:r>
              <a:rPr lang="fi-FI" sz="1600">
                <a:cs typeface="Calibri"/>
              </a:rPr>
              <a:t>Avustuskriteerien ja –periaatteiden muutostarpeiden valmistelu lautakunnan iltakouluun</a:t>
            </a:r>
          </a:p>
          <a:p>
            <a:r>
              <a:rPr lang="fi-FI" sz="1600" b="1"/>
              <a:t>Hiljaisen tiedon siirtäminen tiimissä:</a:t>
            </a:r>
            <a:endParaRPr lang="fi-FI" sz="1600" b="1">
              <a:cs typeface="Calibri"/>
            </a:endParaRPr>
          </a:p>
          <a:p>
            <a:pPr lvl="1"/>
            <a:r>
              <a:rPr lang="fi-FI" sz="1600"/>
              <a:t>Henkilöstövaihdoksien ja työtehtävien muutosten valmistelu ja varautuminen</a:t>
            </a:r>
          </a:p>
          <a:p>
            <a:pPr lvl="1"/>
            <a:endParaRPr lang="fi-FI" sz="1600"/>
          </a:p>
          <a:p>
            <a:pPr lvl="1"/>
            <a:endParaRPr lang="fi-FI" sz="1200">
              <a:cs typeface="Calibri"/>
            </a:endParaRPr>
          </a:p>
          <a:p>
            <a:pPr lvl="1"/>
            <a:endParaRPr lang="fi-FI" sz="1100"/>
          </a:p>
          <a:p>
            <a:pPr lvl="1"/>
            <a:endParaRPr lang="fi-FI" sz="1100">
              <a:cs typeface="Calibri" panose="020F0502020204030204"/>
            </a:endParaRPr>
          </a:p>
          <a:p>
            <a:pPr lvl="1"/>
            <a:endParaRPr lang="fi-FI" sz="1100">
              <a:cs typeface="Calibri" panose="020F0502020204030204"/>
            </a:endParaRPr>
          </a:p>
          <a:p>
            <a:pPr lvl="1"/>
            <a:endParaRPr lang="fi-FI" sz="1100">
              <a:cs typeface="Calibri" panose="020F0502020204030204"/>
            </a:endParaRPr>
          </a:p>
          <a:p>
            <a:endParaRPr lang="fi-FI" sz="1100">
              <a:cs typeface="Calibri" panose="020F0502020204030204"/>
            </a:endParaRPr>
          </a:p>
        </p:txBody>
      </p:sp>
      <p:sp>
        <p:nvSpPr>
          <p:cNvPr id="11" name="Sisällön paikkamerkki 2">
            <a:extLst>
              <a:ext uri="{FF2B5EF4-FFF2-40B4-BE49-F238E27FC236}">
                <a16:creationId xmlns:a16="http://schemas.microsoft.com/office/drawing/2014/main" id="{0754145F-9ABC-438F-A9E2-9594844F58D4}"/>
              </a:ext>
            </a:extLst>
          </p:cNvPr>
          <p:cNvSpPr txBox="1">
            <a:spLocks/>
          </p:cNvSpPr>
          <p:nvPr/>
        </p:nvSpPr>
        <p:spPr>
          <a:xfrm>
            <a:off x="5044612" y="1025977"/>
            <a:ext cx="7000307" cy="5475936"/>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defTabSz="914377"/>
            <a:r>
              <a:rPr lang="fi-FI" sz="1600" b="1">
                <a:solidFill>
                  <a:prstClr val="black"/>
                </a:solidFill>
                <a:latin typeface="Calibri" panose="020F0502020204030204"/>
              </a:rPr>
              <a:t>Kehittäminen:</a:t>
            </a:r>
          </a:p>
          <a:p>
            <a:pPr marL="685783" lvl="1" indent="-228594" defTabSz="914377"/>
            <a:r>
              <a:rPr lang="fi-FI" sz="1600">
                <a:solidFill>
                  <a:prstClr val="black"/>
                </a:solidFill>
                <a:latin typeface="Calibri" panose="020F0502020204030204"/>
              </a:rPr>
              <a:t>Kivakesä kulmilla -toiminnan suunnittelun </a:t>
            </a:r>
            <a:r>
              <a:rPr lang="fi-FI" sz="1600" err="1">
                <a:solidFill>
                  <a:prstClr val="black"/>
                </a:solidFill>
                <a:latin typeface="Calibri" panose="020F0502020204030204"/>
              </a:rPr>
              <a:t>nupan</a:t>
            </a:r>
            <a:r>
              <a:rPr lang="fi-FI" sz="1600">
                <a:solidFill>
                  <a:prstClr val="black"/>
                </a:solidFill>
                <a:latin typeface="Calibri" panose="020F0502020204030204"/>
              </a:rPr>
              <a:t> edustus</a:t>
            </a:r>
            <a:endParaRPr lang="fi-FI" sz="1600">
              <a:solidFill>
                <a:prstClr val="black"/>
              </a:solidFill>
              <a:latin typeface="Calibri" panose="020F0502020204030204"/>
              <a:cs typeface="Calibri"/>
            </a:endParaRPr>
          </a:p>
          <a:p>
            <a:pPr marL="685783" lvl="1" indent="-228594" defTabSz="914377"/>
            <a:r>
              <a:rPr lang="fi-FI" sz="1600">
                <a:solidFill>
                  <a:prstClr val="black"/>
                </a:solidFill>
                <a:latin typeface="Calibri" panose="020F0502020204030204"/>
              </a:rPr>
              <a:t>Nuorisovaltuuston toimintaan liittyvät tehtävät (nuvan kokous, piknik)</a:t>
            </a:r>
            <a:endParaRPr lang="fi-FI" sz="1600">
              <a:solidFill>
                <a:prstClr val="black"/>
              </a:solidFill>
              <a:latin typeface="Calibri" panose="020F0502020204030204"/>
              <a:cs typeface="Calibri"/>
            </a:endParaRPr>
          </a:p>
          <a:p>
            <a:pPr marL="685783" lvl="1" indent="-228594" defTabSz="914377"/>
            <a:r>
              <a:rPr lang="fi-FI" sz="1600" err="1">
                <a:solidFill>
                  <a:prstClr val="black"/>
                </a:solidFill>
                <a:latin typeface="Calibri" panose="020F0502020204030204"/>
              </a:rPr>
              <a:t>Digipoint</a:t>
            </a:r>
            <a:r>
              <a:rPr lang="fi-FI" sz="1600">
                <a:solidFill>
                  <a:prstClr val="black"/>
                </a:solidFill>
                <a:latin typeface="Calibri" panose="020F0502020204030204"/>
              </a:rPr>
              <a:t>-hankekauden päätös + loppuraportti 31.5.</a:t>
            </a:r>
          </a:p>
          <a:p>
            <a:pPr marL="685783" lvl="1" indent="-228594" defTabSz="914377"/>
            <a:r>
              <a:rPr lang="fi-FI" sz="1600">
                <a:solidFill>
                  <a:prstClr val="black"/>
                </a:solidFill>
                <a:latin typeface="Calibri" panose="020F0502020204030204"/>
                <a:cs typeface="Calibri"/>
              </a:rPr>
              <a:t>DigiPoint-hankkeen lopputapahtumat 4.5.(koko hanke)</a:t>
            </a:r>
            <a:r>
              <a:rPr lang="fi-FI" sz="1600">
                <a:solidFill>
                  <a:prstClr val="black"/>
                </a:solidFill>
                <a:latin typeface="Calibri" panose="020F0502020204030204"/>
                <a:ea typeface="+mn-lt"/>
                <a:cs typeface="Calibri" panose="020F0502020204030204"/>
              </a:rPr>
              <a:t> </a:t>
            </a:r>
          </a:p>
          <a:p>
            <a:pPr marL="685783" lvl="1" indent="-228594" defTabSz="914377"/>
            <a:r>
              <a:rPr lang="fi-FI" sz="1600">
                <a:latin typeface="Calibri" panose="020F0502020204030204"/>
                <a:ea typeface="+mn-lt"/>
                <a:cs typeface="Calibri" panose="020F0502020204030204"/>
              </a:rPr>
              <a:t>Tulevan hyvinvointialueen nuorisovaltuuston valmistelutyöhön osallistuminen</a:t>
            </a:r>
            <a:endParaRPr lang="fi-FI" sz="1600">
              <a:latin typeface="Calibri" panose="020F0502020204030204"/>
            </a:endParaRPr>
          </a:p>
          <a:p>
            <a:pPr marL="685783" lvl="1" indent="-228594" defTabSz="914377"/>
            <a:r>
              <a:rPr lang="fi-FI" sz="1600">
                <a:solidFill>
                  <a:prstClr val="black"/>
                </a:solidFill>
                <a:latin typeface="Calibri" panose="020F0502020204030204"/>
              </a:rPr>
              <a:t>V-S HVA ja nuorten osallisuus/Nuorten kuuleminen hyvinvointialueilla tapaamisia (Nuvien nuorten ja nuva-ohjaajien kanssa) ja Vaikuttajaryhmät uudessa Turussa -tapaaminen (Anri Niskala, Maarit Luukkaa)</a:t>
            </a:r>
            <a:endParaRPr lang="fi-FI">
              <a:solidFill>
                <a:prstClr val="black"/>
              </a:solidFill>
              <a:latin typeface="Calibri" panose="020F0502020204030204"/>
            </a:endParaRPr>
          </a:p>
          <a:p>
            <a:pPr marL="685783" lvl="1" indent="-228594" defTabSz="914377"/>
            <a:r>
              <a:rPr lang="fi-FI" sz="1600">
                <a:solidFill>
                  <a:prstClr val="black"/>
                </a:solidFill>
                <a:latin typeface="Calibri" panose="020F0502020204030204"/>
                <a:cs typeface="Calibri"/>
              </a:rPr>
              <a:t>Yhteiset päivät ja koulutustoiveet –kysely-henkilökunnalle </a:t>
            </a:r>
          </a:p>
          <a:p>
            <a:pPr marL="685783" lvl="1" indent="-228594" defTabSz="914377"/>
            <a:r>
              <a:rPr lang="fi-FI" sz="1600">
                <a:latin typeface="Calibri" panose="020F0502020204030204"/>
                <a:cs typeface="Calibri"/>
              </a:rPr>
              <a:t>Keken oma kehittämispäivä 25.5.2022 </a:t>
            </a:r>
          </a:p>
          <a:p>
            <a:pPr marL="685783" lvl="1" indent="-228594" defTabSz="914377"/>
            <a:r>
              <a:rPr lang="fi-FI" sz="1600">
                <a:latin typeface="Calibri" panose="020F0502020204030204"/>
                <a:cs typeface="Calibri"/>
              </a:rPr>
              <a:t>Maakunnalliset työryhmät: </a:t>
            </a:r>
            <a:r>
              <a:rPr lang="fi-FI" sz="1600" err="1">
                <a:latin typeface="Calibri" panose="020F0502020204030204"/>
                <a:cs typeface="Calibri"/>
              </a:rPr>
              <a:t>nuoDo</a:t>
            </a:r>
            <a:r>
              <a:rPr lang="fi-FI" sz="1600">
                <a:latin typeface="Calibri" panose="020F0502020204030204"/>
                <a:cs typeface="Calibri"/>
              </a:rPr>
              <a:t>-työryhmä, </a:t>
            </a:r>
            <a:r>
              <a:rPr lang="fi-FI" sz="1600" err="1">
                <a:latin typeface="Calibri" panose="020F0502020204030204"/>
                <a:cs typeface="Calibri"/>
              </a:rPr>
              <a:t>MaNuKoodi</a:t>
            </a:r>
            <a:r>
              <a:rPr lang="fi-FI" sz="1600">
                <a:latin typeface="Calibri" panose="020F0502020204030204"/>
                <a:cs typeface="Calibri"/>
              </a:rPr>
              <a:t> ohjausryhmä</a:t>
            </a:r>
          </a:p>
          <a:p>
            <a:pPr marL="685783" lvl="1" indent="-228594" defTabSz="914377"/>
            <a:r>
              <a:rPr lang="fi-FI" sz="1600">
                <a:solidFill>
                  <a:prstClr val="black"/>
                </a:solidFill>
                <a:latin typeface="Calibri" panose="020F0502020204030204"/>
                <a:cs typeface="Calibri"/>
              </a:rPr>
              <a:t>Vimman sometiimin suunnittelupäivän valokuvaustyöpajan suunnittelu ja toteutus 17.5.</a:t>
            </a:r>
            <a:br>
              <a:rPr lang="fi-FI" sz="1600">
                <a:solidFill>
                  <a:prstClr val="black"/>
                </a:solidFill>
                <a:latin typeface="Calibri" panose="020F0502020204030204"/>
                <a:cs typeface="Calibri"/>
              </a:rPr>
            </a:br>
            <a:endParaRPr lang="fi-FI" sz="1600">
              <a:latin typeface="Calibri" panose="020F0502020204030204"/>
              <a:cs typeface="Calibri"/>
            </a:endParaRPr>
          </a:p>
          <a:p>
            <a:pPr marL="685783" lvl="1" indent="-228594" defTabSz="914377"/>
            <a:r>
              <a:rPr lang="fi-FI" sz="1600" b="1">
                <a:solidFill>
                  <a:prstClr val="black"/>
                </a:solidFill>
                <a:latin typeface="Calibri" panose="020F0502020204030204"/>
              </a:rPr>
              <a:t>Verkostotapaamiset:</a:t>
            </a:r>
            <a:endParaRPr lang="fi-FI" sz="1600" b="1">
              <a:solidFill>
                <a:prstClr val="black"/>
              </a:solidFill>
              <a:latin typeface="Calibri" panose="020F0502020204030204"/>
              <a:cs typeface="Calibri"/>
            </a:endParaRPr>
          </a:p>
          <a:p>
            <a:pPr marL="685783" lvl="1" indent="-228594" defTabSz="914377"/>
            <a:r>
              <a:rPr lang="fi-FI" sz="1600">
                <a:solidFill>
                  <a:prstClr val="black"/>
                </a:solidFill>
                <a:latin typeface="Calibri" panose="020F0502020204030204"/>
              </a:rPr>
              <a:t>Aktivoinnin ohjausryhmä</a:t>
            </a:r>
            <a:endParaRPr lang="fi-FI" sz="1600">
              <a:solidFill>
                <a:prstClr val="black"/>
              </a:solidFill>
              <a:latin typeface="Calibri" panose="020F0502020204030204"/>
              <a:cs typeface="Calibri"/>
            </a:endParaRPr>
          </a:p>
          <a:p>
            <a:pPr marL="685783" lvl="1" indent="-228594" defTabSz="914377"/>
            <a:r>
              <a:rPr lang="fi-FI" sz="1600">
                <a:solidFill>
                  <a:prstClr val="black"/>
                </a:solidFill>
                <a:latin typeface="Calibri" panose="020F0502020204030204"/>
              </a:rPr>
              <a:t>Tila- ja palveluverkkotyöryhmän pienryhmätyöskentelyt</a:t>
            </a:r>
            <a:endParaRPr lang="fi-FI" sz="1600">
              <a:solidFill>
                <a:prstClr val="black"/>
              </a:solidFill>
              <a:latin typeface="Calibri" panose="020F0502020204030204"/>
              <a:cs typeface="Calibri"/>
            </a:endParaRPr>
          </a:p>
          <a:p>
            <a:pPr marL="685783" lvl="1" indent="-228594" defTabSz="914377"/>
            <a:r>
              <a:rPr lang="fi-FI" sz="1600">
                <a:latin typeface="Calibri" panose="020F0502020204030204"/>
              </a:rPr>
              <a:t>Maakunnalliset verkostot: pienen kunnan moniottelijat, koulunuorisotyö, LS nuorisotyö, </a:t>
            </a:r>
            <a:endParaRPr lang="fi-FI" sz="1600">
              <a:solidFill>
                <a:prstClr val="black"/>
              </a:solidFill>
              <a:latin typeface="Calibri" panose="020F0502020204030204"/>
              <a:cs typeface="Calibri"/>
            </a:endParaRPr>
          </a:p>
          <a:p>
            <a:pPr marL="685783" lvl="1" indent="-228594" defTabSz="914377"/>
            <a:r>
              <a:rPr lang="fi-FI" sz="1600" err="1">
                <a:latin typeface="Calibri" panose="020F0502020204030204"/>
                <a:ea typeface="+mn-lt"/>
                <a:cs typeface="Calibri" panose="020F0502020204030204"/>
              </a:rPr>
              <a:t>SataVarmat</a:t>
            </a:r>
            <a:r>
              <a:rPr lang="fi-FI" sz="1600">
                <a:latin typeface="Calibri" panose="020F0502020204030204"/>
                <a:ea typeface="+mn-lt"/>
                <a:cs typeface="Calibri" panose="020F0502020204030204"/>
              </a:rPr>
              <a:t> verkoston kokoontuminen</a:t>
            </a:r>
          </a:p>
          <a:p>
            <a:pPr marL="685783" lvl="1" indent="-228594" defTabSz="914377"/>
            <a:r>
              <a:rPr lang="fi-FI" sz="1600">
                <a:solidFill>
                  <a:prstClr val="black"/>
                </a:solidFill>
                <a:latin typeface="Calibri" panose="020F0502020204030204"/>
                <a:ea typeface="+mn-lt"/>
                <a:cs typeface="Calibri" panose="020F0502020204030204"/>
              </a:rPr>
              <a:t>Avustusmatriisikokous </a:t>
            </a:r>
          </a:p>
          <a:p>
            <a:pPr marL="685783" lvl="1" indent="-228594" defTabSz="914377"/>
            <a:r>
              <a:rPr lang="fi-FI" sz="1600" err="1">
                <a:solidFill>
                  <a:prstClr val="black"/>
                </a:solidFill>
                <a:latin typeface="Calibri" panose="020F0502020204030204"/>
                <a:ea typeface="+mn-lt"/>
                <a:cs typeface="Calibri" panose="020F0502020204030204"/>
              </a:rPr>
              <a:t>Lanu</a:t>
            </a:r>
            <a:r>
              <a:rPr lang="fi-FI" sz="1600">
                <a:solidFill>
                  <a:prstClr val="black"/>
                </a:solidFill>
                <a:latin typeface="Calibri" panose="020F0502020204030204"/>
                <a:ea typeface="+mn-lt"/>
                <a:cs typeface="Calibri" panose="020F0502020204030204"/>
              </a:rPr>
              <a:t>-kokous </a:t>
            </a:r>
            <a:endParaRPr lang="fi-FI" sz="1600">
              <a:solidFill>
                <a:prstClr val="black"/>
              </a:solidFill>
              <a:latin typeface="Calibri" panose="020F0502020204030204"/>
              <a:cs typeface="Calibri"/>
            </a:endParaRPr>
          </a:p>
          <a:p>
            <a:pPr marL="685783" lvl="1" indent="-228594" defTabSz="914377"/>
            <a:r>
              <a:rPr lang="fi-FI" sz="1600">
                <a:solidFill>
                  <a:prstClr val="black"/>
                </a:solidFill>
                <a:latin typeface="Calibri" panose="020F0502020204030204"/>
                <a:ea typeface="+mn-lt"/>
                <a:cs typeface="Calibri" panose="020F0502020204030204"/>
              </a:rPr>
              <a:t>Nuorisopassi-kokoukset (mm. etujen listaus) </a:t>
            </a:r>
            <a:endParaRPr lang="fi-FI">
              <a:solidFill>
                <a:prstClr val="black"/>
              </a:solidFill>
              <a:latin typeface="Calibri" panose="020F0502020204030204"/>
            </a:endParaRPr>
          </a:p>
          <a:p>
            <a:pPr marL="685783" lvl="1" indent="-228594" defTabSz="914377"/>
            <a:r>
              <a:rPr lang="fi-FI" sz="1600">
                <a:solidFill>
                  <a:prstClr val="black"/>
                </a:solidFill>
                <a:latin typeface="Calibri" panose="020F0502020204030204"/>
                <a:ea typeface="+mn-lt"/>
                <a:cs typeface="Calibri" panose="020F0502020204030204"/>
              </a:rPr>
              <a:t>Turbo-työryhmän kokous</a:t>
            </a:r>
          </a:p>
          <a:p>
            <a:pPr marL="685783" lvl="1" indent="-228594" defTabSz="914377"/>
            <a:r>
              <a:rPr lang="fi-FI" sz="1600">
                <a:solidFill>
                  <a:prstClr val="black"/>
                </a:solidFill>
                <a:latin typeface="Calibri" panose="020F0502020204030204"/>
                <a:ea typeface="+mn-lt"/>
                <a:cs typeface="Calibri" panose="020F0502020204030204"/>
              </a:rPr>
              <a:t>DigiPoint-hankkeen viimeinen ohjausryhmätapaaminen</a:t>
            </a:r>
          </a:p>
          <a:p>
            <a:pPr marL="685783" lvl="1" indent="-228594" defTabSz="914377"/>
            <a:r>
              <a:rPr lang="fi-FI" sz="1600">
                <a:solidFill>
                  <a:prstClr val="black"/>
                </a:solidFill>
                <a:latin typeface="Calibri" panose="020F0502020204030204"/>
                <a:ea typeface="+mn-lt"/>
                <a:cs typeface="Calibri" panose="020F0502020204030204"/>
              </a:rPr>
              <a:t>Vaikuttajaryhmät uudessa Turussa –verkosto</a:t>
            </a:r>
          </a:p>
          <a:p>
            <a:pPr marL="685783" lvl="1" indent="-228594" defTabSz="914377"/>
            <a:r>
              <a:rPr lang="fi-FI" sz="1600">
                <a:solidFill>
                  <a:prstClr val="black"/>
                </a:solidFill>
                <a:latin typeface="Calibri" panose="020F0502020204030204"/>
                <a:ea typeface="+mn-lt"/>
                <a:cs typeface="Calibri" panose="020F0502020204030204"/>
              </a:rPr>
              <a:t>VAPA – yhdenvertaisuus ja tasa-arvo –työryhmä</a:t>
            </a:r>
          </a:p>
          <a:p>
            <a:pPr marL="685783" lvl="1" indent="-228594" defTabSz="914377"/>
            <a:r>
              <a:rPr lang="fi-FI" sz="1600">
                <a:solidFill>
                  <a:prstClr val="black"/>
                </a:solidFill>
                <a:latin typeface="Calibri" panose="020F0502020204030204"/>
                <a:ea typeface="+mn-lt"/>
                <a:cs typeface="Calibri" panose="020F0502020204030204"/>
              </a:rPr>
              <a:t>VAPA – Monimaa – työryhmä (monikulttuurisuus)</a:t>
            </a:r>
          </a:p>
          <a:p>
            <a:pPr marL="685783" lvl="1" indent="-228594" defTabSz="914377"/>
            <a:r>
              <a:rPr lang="fi-FI" sz="1600">
                <a:solidFill>
                  <a:prstClr val="black"/>
                </a:solidFill>
                <a:latin typeface="Calibri" panose="020F0502020204030204"/>
                <a:ea typeface="+mn-lt"/>
                <a:cs typeface="Calibri" panose="020F0502020204030204"/>
              </a:rPr>
              <a:t>Asiakaslähtöisen kehittämisen verkoston tulevaisuustyöpajaan osallistuminen</a:t>
            </a:r>
          </a:p>
          <a:p>
            <a:pPr marL="685783" lvl="1" indent="-228594" defTabSz="914377"/>
            <a:endParaRPr lang="fi-FI" sz="1600">
              <a:solidFill>
                <a:prstClr val="black"/>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3119712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30879D5-0FC0-4C00-831F-E21C0A439418}"/>
              </a:ext>
            </a:extLst>
          </p:cNvPr>
          <p:cNvSpPr>
            <a:spLocks noGrp="1"/>
          </p:cNvSpPr>
          <p:nvPr>
            <p:ph type="title"/>
          </p:nvPr>
        </p:nvSpPr>
        <p:spPr>
          <a:xfrm>
            <a:off x="515487" y="95189"/>
            <a:ext cx="10435091" cy="715331"/>
          </a:xfrm>
        </p:spPr>
        <p:txBody>
          <a:bodyPr/>
          <a:lstStyle/>
          <a:p>
            <a:r>
              <a:rPr lang="fi-FI"/>
              <a:t>DigiPoint-hanke – mitä jäi käteen? </a:t>
            </a:r>
          </a:p>
        </p:txBody>
      </p:sp>
      <p:sp>
        <p:nvSpPr>
          <p:cNvPr id="3" name="Tekstin paikkamerkki 2">
            <a:extLst>
              <a:ext uri="{FF2B5EF4-FFF2-40B4-BE49-F238E27FC236}">
                <a16:creationId xmlns:a16="http://schemas.microsoft.com/office/drawing/2014/main" id="{D0AD7212-CEC9-4FD7-A869-D5BEAC1C742B}"/>
              </a:ext>
            </a:extLst>
          </p:cNvPr>
          <p:cNvSpPr>
            <a:spLocks noGrp="1"/>
          </p:cNvSpPr>
          <p:nvPr>
            <p:ph type="body" idx="1"/>
          </p:nvPr>
        </p:nvSpPr>
        <p:spPr>
          <a:xfrm>
            <a:off x="614968" y="811962"/>
            <a:ext cx="5680531" cy="4987823"/>
          </a:xfrm>
        </p:spPr>
        <p:txBody>
          <a:bodyPr vert="horz" lIns="0" tIns="60960" rIns="0" bIns="60960" rtlCol="0" anchor="t">
            <a:noAutofit/>
          </a:bodyPr>
          <a:lstStyle/>
          <a:p>
            <a:pPr marL="238754" indent="-238754"/>
            <a:r>
              <a:rPr lang="fi-FI" sz="1333"/>
              <a:t>2021 </a:t>
            </a:r>
            <a:r>
              <a:rPr lang="fi-FI" sz="1333" err="1"/>
              <a:t>Sovari</a:t>
            </a:r>
            <a:r>
              <a:rPr lang="fi-FI" sz="1333"/>
              <a:t>-tulokset erittäin hyvät</a:t>
            </a:r>
          </a:p>
          <a:p>
            <a:pPr marL="480895" lvl="1" indent="0">
              <a:buNone/>
            </a:pPr>
            <a:r>
              <a:rPr lang="fi-FI" sz="1333"/>
              <a:t>Työpajatoiminnan kokonaisarvio 4,4 asteikolla 1-5</a:t>
            </a:r>
          </a:p>
          <a:p>
            <a:pPr marL="480895" lvl="1" indent="0">
              <a:buNone/>
            </a:pPr>
            <a:r>
              <a:rPr lang="fi-FI" sz="1333"/>
              <a:t>Erityisesti parannusta on tapahtunut seuraavilla osa-alueilla:</a:t>
            </a:r>
          </a:p>
          <a:p>
            <a:pPr marL="1199697" lvl="2" indent="-239601">
              <a:lnSpc>
                <a:spcPct val="100000"/>
              </a:lnSpc>
              <a:buFont typeface="Wingdings"/>
              <a:buChar char="ü"/>
            </a:pPr>
            <a:r>
              <a:rPr lang="fi-FI" sz="1333"/>
              <a:t> itsetuntemus</a:t>
            </a:r>
          </a:p>
          <a:p>
            <a:pPr marL="1199697" lvl="2" indent="-239601">
              <a:lnSpc>
                <a:spcPct val="100000"/>
              </a:lnSpc>
              <a:buFont typeface="Wingdings"/>
              <a:buChar char="ü"/>
            </a:pPr>
            <a:r>
              <a:rPr lang="fi-FI" sz="1333"/>
              <a:t>opiskelu- ja työelävalmiudet </a:t>
            </a:r>
          </a:p>
          <a:p>
            <a:pPr marL="1199697" lvl="2" indent="-239601">
              <a:lnSpc>
                <a:spcPct val="100000"/>
              </a:lnSpc>
              <a:buFont typeface="Wingdings"/>
              <a:buChar char="ü"/>
            </a:pPr>
            <a:r>
              <a:rPr lang="fi-FI" sz="1333"/>
              <a:t>elämänhallinta ja tavoitteellisuus</a:t>
            </a:r>
          </a:p>
          <a:p>
            <a:pPr marL="238754" indent="-238754"/>
            <a:r>
              <a:rPr lang="fi-FI" sz="1333"/>
              <a:t>Kykyviisarin tulosten mukaan kaikkien ryhmien kohdalla on tapahtunut kehitystä positiiviseen suuntaan.</a:t>
            </a:r>
          </a:p>
          <a:p>
            <a:pPr marL="238754" indent="-238754"/>
            <a:r>
              <a:rPr lang="fi-FI" sz="1333"/>
              <a:t>Oppilaitosyhteistyö on ollut tuloksekasta, 3 nuorta on keväällä 2022 suorittanut ohjelmoinnin näytöt</a:t>
            </a:r>
          </a:p>
          <a:p>
            <a:pPr marL="238754" indent="-238754"/>
            <a:r>
              <a:rPr lang="fi-FI" sz="1333"/>
              <a:t>Koko hankkeen tuloksia pääsee lukemaan hankkeen loppujulkaisusta:</a:t>
            </a:r>
          </a:p>
          <a:p>
            <a:pPr marL="719649" lvl="1" indent="-239601">
              <a:buFont typeface="Wingdings"/>
              <a:buChar char="Ø"/>
            </a:pPr>
            <a:r>
              <a:rPr lang="fi-FI" sz="1333">
                <a:hlinkClick r:id="rId2"/>
              </a:rPr>
              <a:t>https://6aika.fi/digitaalisuus-osaaminen-ja-tyoelama-kokonaisvaltaista-tukea-tyollistymiseen/</a:t>
            </a:r>
            <a:endParaRPr lang="fi-FI" sz="1333"/>
          </a:p>
          <a:p>
            <a:pPr marL="238754" indent="-238754"/>
            <a:r>
              <a:rPr lang="fi-FI" sz="1333"/>
              <a:t>Turussa kehitettyyn valmennusmalliin pääse tutustumaan palvelumuotoiluraportissa</a:t>
            </a:r>
          </a:p>
          <a:p>
            <a:pPr marL="719649" lvl="1" indent="-239601">
              <a:buFont typeface="Wingdings"/>
              <a:buChar char="Ø"/>
            </a:pPr>
            <a:r>
              <a:rPr lang="fi-FI" sz="1333">
                <a:hlinkClick r:id="rId2"/>
              </a:rPr>
              <a:t>www.turku.fi/digipoint-hanke</a:t>
            </a:r>
            <a:endParaRPr lang="fi-FI" sz="1333"/>
          </a:p>
          <a:p>
            <a:pPr marL="238754" indent="-238754"/>
            <a:endParaRPr lang="fi-FI"/>
          </a:p>
        </p:txBody>
      </p:sp>
      <p:sp>
        <p:nvSpPr>
          <p:cNvPr id="4" name="Tekstiruutu 3">
            <a:extLst>
              <a:ext uri="{FF2B5EF4-FFF2-40B4-BE49-F238E27FC236}">
                <a16:creationId xmlns:a16="http://schemas.microsoft.com/office/drawing/2014/main" id="{557CEE15-FAF8-C04A-7F0D-0CF240930219}"/>
              </a:ext>
            </a:extLst>
          </p:cNvPr>
          <p:cNvSpPr txBox="1"/>
          <p:nvPr/>
        </p:nvSpPr>
        <p:spPr>
          <a:xfrm>
            <a:off x="6747933" y="1274760"/>
            <a:ext cx="4689473" cy="1600438"/>
          </a:xfrm>
          <a:custGeom>
            <a:avLst/>
            <a:gdLst>
              <a:gd name="connsiteX0" fmla="*/ 0 w 4689473"/>
              <a:gd name="connsiteY0" fmla="*/ 0 h 1600438"/>
              <a:gd name="connsiteX1" fmla="*/ 539289 w 4689473"/>
              <a:gd name="connsiteY1" fmla="*/ 0 h 1600438"/>
              <a:gd name="connsiteX2" fmla="*/ 1031684 w 4689473"/>
              <a:gd name="connsiteY2" fmla="*/ 0 h 1600438"/>
              <a:gd name="connsiteX3" fmla="*/ 1617868 w 4689473"/>
              <a:gd name="connsiteY3" fmla="*/ 0 h 1600438"/>
              <a:gd name="connsiteX4" fmla="*/ 2063368 w 4689473"/>
              <a:gd name="connsiteY4" fmla="*/ 0 h 1600438"/>
              <a:gd name="connsiteX5" fmla="*/ 2649552 w 4689473"/>
              <a:gd name="connsiteY5" fmla="*/ 0 h 1600438"/>
              <a:gd name="connsiteX6" fmla="*/ 3188842 w 4689473"/>
              <a:gd name="connsiteY6" fmla="*/ 0 h 1600438"/>
              <a:gd name="connsiteX7" fmla="*/ 3634342 w 4689473"/>
              <a:gd name="connsiteY7" fmla="*/ 0 h 1600438"/>
              <a:gd name="connsiteX8" fmla="*/ 4689473 w 4689473"/>
              <a:gd name="connsiteY8" fmla="*/ 0 h 1600438"/>
              <a:gd name="connsiteX9" fmla="*/ 4689473 w 4689473"/>
              <a:gd name="connsiteY9" fmla="*/ 565488 h 1600438"/>
              <a:gd name="connsiteX10" fmla="*/ 4689473 w 4689473"/>
              <a:gd name="connsiteY10" fmla="*/ 1050954 h 1600438"/>
              <a:gd name="connsiteX11" fmla="*/ 4689473 w 4689473"/>
              <a:gd name="connsiteY11" fmla="*/ 1600438 h 1600438"/>
              <a:gd name="connsiteX12" fmla="*/ 4197078 w 4689473"/>
              <a:gd name="connsiteY12" fmla="*/ 1600438 h 1600438"/>
              <a:gd name="connsiteX13" fmla="*/ 3657789 w 4689473"/>
              <a:gd name="connsiteY13" fmla="*/ 1600438 h 1600438"/>
              <a:gd name="connsiteX14" fmla="*/ 2977815 w 4689473"/>
              <a:gd name="connsiteY14" fmla="*/ 1600438 h 1600438"/>
              <a:gd name="connsiteX15" fmla="*/ 2391631 w 4689473"/>
              <a:gd name="connsiteY15" fmla="*/ 1600438 h 1600438"/>
              <a:gd name="connsiteX16" fmla="*/ 1805447 w 4689473"/>
              <a:gd name="connsiteY16" fmla="*/ 1600438 h 1600438"/>
              <a:gd name="connsiteX17" fmla="*/ 1359947 w 4689473"/>
              <a:gd name="connsiteY17" fmla="*/ 1600438 h 1600438"/>
              <a:gd name="connsiteX18" fmla="*/ 914447 w 4689473"/>
              <a:gd name="connsiteY18" fmla="*/ 1600438 h 1600438"/>
              <a:gd name="connsiteX19" fmla="*/ 0 w 4689473"/>
              <a:gd name="connsiteY19" fmla="*/ 1600438 h 1600438"/>
              <a:gd name="connsiteX20" fmla="*/ 0 w 4689473"/>
              <a:gd name="connsiteY20" fmla="*/ 1050954 h 1600438"/>
              <a:gd name="connsiteX21" fmla="*/ 0 w 4689473"/>
              <a:gd name="connsiteY21" fmla="*/ 501471 h 1600438"/>
              <a:gd name="connsiteX22" fmla="*/ 0 w 4689473"/>
              <a:gd name="connsiteY22"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89473" h="1600438" extrusionOk="0">
                <a:moveTo>
                  <a:pt x="0" y="0"/>
                </a:moveTo>
                <a:cubicBezTo>
                  <a:pt x="111233" y="-31802"/>
                  <a:pt x="297519" y="62183"/>
                  <a:pt x="539289" y="0"/>
                </a:cubicBezTo>
                <a:cubicBezTo>
                  <a:pt x="781059" y="-62183"/>
                  <a:pt x="833634" y="12984"/>
                  <a:pt x="1031684" y="0"/>
                </a:cubicBezTo>
                <a:cubicBezTo>
                  <a:pt x="1229735" y="-12984"/>
                  <a:pt x="1452174" y="16941"/>
                  <a:pt x="1617868" y="0"/>
                </a:cubicBezTo>
                <a:cubicBezTo>
                  <a:pt x="1783562" y="-16941"/>
                  <a:pt x="1877285" y="48155"/>
                  <a:pt x="2063368" y="0"/>
                </a:cubicBezTo>
                <a:cubicBezTo>
                  <a:pt x="2249451" y="-48155"/>
                  <a:pt x="2477029" y="2119"/>
                  <a:pt x="2649552" y="0"/>
                </a:cubicBezTo>
                <a:cubicBezTo>
                  <a:pt x="2822075" y="-2119"/>
                  <a:pt x="2997606" y="42687"/>
                  <a:pt x="3188842" y="0"/>
                </a:cubicBezTo>
                <a:cubicBezTo>
                  <a:pt x="3380078" y="-42687"/>
                  <a:pt x="3450268" y="1935"/>
                  <a:pt x="3634342" y="0"/>
                </a:cubicBezTo>
                <a:cubicBezTo>
                  <a:pt x="3818416" y="-1935"/>
                  <a:pt x="4234732" y="12484"/>
                  <a:pt x="4689473" y="0"/>
                </a:cubicBezTo>
                <a:cubicBezTo>
                  <a:pt x="4711486" y="270817"/>
                  <a:pt x="4666311" y="313960"/>
                  <a:pt x="4689473" y="565488"/>
                </a:cubicBezTo>
                <a:cubicBezTo>
                  <a:pt x="4712635" y="817016"/>
                  <a:pt x="4663171" y="837575"/>
                  <a:pt x="4689473" y="1050954"/>
                </a:cubicBezTo>
                <a:cubicBezTo>
                  <a:pt x="4715775" y="1264333"/>
                  <a:pt x="4638209" y="1488917"/>
                  <a:pt x="4689473" y="1600438"/>
                </a:cubicBezTo>
                <a:cubicBezTo>
                  <a:pt x="4510404" y="1633935"/>
                  <a:pt x="4437727" y="1569457"/>
                  <a:pt x="4197078" y="1600438"/>
                </a:cubicBezTo>
                <a:cubicBezTo>
                  <a:pt x="3956429" y="1631419"/>
                  <a:pt x="3811973" y="1555196"/>
                  <a:pt x="3657789" y="1600438"/>
                </a:cubicBezTo>
                <a:cubicBezTo>
                  <a:pt x="3503605" y="1645680"/>
                  <a:pt x="3203066" y="1555686"/>
                  <a:pt x="2977815" y="1600438"/>
                </a:cubicBezTo>
                <a:cubicBezTo>
                  <a:pt x="2752564" y="1645190"/>
                  <a:pt x="2514515" y="1541388"/>
                  <a:pt x="2391631" y="1600438"/>
                </a:cubicBezTo>
                <a:cubicBezTo>
                  <a:pt x="2268747" y="1659488"/>
                  <a:pt x="1978997" y="1553757"/>
                  <a:pt x="1805447" y="1600438"/>
                </a:cubicBezTo>
                <a:cubicBezTo>
                  <a:pt x="1631897" y="1647119"/>
                  <a:pt x="1561867" y="1582120"/>
                  <a:pt x="1359947" y="1600438"/>
                </a:cubicBezTo>
                <a:cubicBezTo>
                  <a:pt x="1158027" y="1618756"/>
                  <a:pt x="1033331" y="1554890"/>
                  <a:pt x="914447" y="1600438"/>
                </a:cubicBezTo>
                <a:cubicBezTo>
                  <a:pt x="795563" y="1645986"/>
                  <a:pt x="337560" y="1585596"/>
                  <a:pt x="0" y="1600438"/>
                </a:cubicBezTo>
                <a:cubicBezTo>
                  <a:pt x="-48844" y="1439843"/>
                  <a:pt x="16653" y="1284150"/>
                  <a:pt x="0" y="1050954"/>
                </a:cubicBezTo>
                <a:cubicBezTo>
                  <a:pt x="-16653" y="817758"/>
                  <a:pt x="19278" y="692393"/>
                  <a:pt x="0" y="501471"/>
                </a:cubicBezTo>
                <a:cubicBezTo>
                  <a:pt x="-19278" y="310549"/>
                  <a:pt x="21666" y="122235"/>
                  <a:pt x="0" y="0"/>
                </a:cubicBezTo>
                <a:close/>
              </a:path>
            </a:pathLst>
          </a:custGeom>
          <a:noFill/>
          <a:ln>
            <a:solidFill>
              <a:schemeClr val="tx1"/>
            </a:solidFill>
            <a:extLst>
              <a:ext uri="{C807C97D-BFC1-408E-A445-0C87EB9F89A2}">
                <ask:lineSketchStyleProps xmlns:ask="http://schemas.microsoft.com/office/drawing/2018/sketchyshapes" sd="559668610">
                  <a:prstGeom prst="rect">
                    <a:avLst/>
                  </a:prstGeom>
                  <ask:type>
                    <ask:lineSketchScribble/>
                  </ask:type>
                </ask:lineSketchStyleProps>
              </a:ext>
            </a:extLst>
          </a:ln>
          <a:effectLst>
            <a:glow rad="101600">
              <a:schemeClr val="accent2">
                <a:satMod val="175000"/>
                <a:alpha val="40000"/>
              </a:schemeClr>
            </a:glow>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fi-FI" sz="1600"/>
              <a:t>Toiminnan</a:t>
            </a:r>
            <a:r>
              <a:rPr lang="fi-FI" sz="1600">
                <a:ea typeface="+mn-lt"/>
                <a:cs typeface="+mn-lt"/>
              </a:rPr>
              <a:t> jatko:</a:t>
            </a:r>
            <a:endParaRPr lang="fi-FI" sz="1600">
              <a:cs typeface="Arial"/>
            </a:endParaRPr>
          </a:p>
          <a:p>
            <a:pPr marL="228594" indent="-228594">
              <a:buFont typeface="Courier New" panose="02070309020205020404" pitchFamily="49" charset="0"/>
              <a:buChar char="o"/>
            </a:pPr>
            <a:r>
              <a:rPr lang="fi-FI" sz="1600">
                <a:ea typeface="+mn-lt"/>
                <a:cs typeface="+mn-lt"/>
              </a:rPr>
              <a:t>Digi- ja viestintäpaja 8/2022 alkaen</a:t>
            </a:r>
            <a:endParaRPr lang="fi-FI" sz="1600">
              <a:cs typeface="Arial"/>
            </a:endParaRPr>
          </a:p>
          <a:p>
            <a:pPr marL="228594" indent="-228594">
              <a:buFont typeface="Courier New" panose="02070309020205020404" pitchFamily="49" charset="0"/>
              <a:buChar char="o"/>
            </a:pPr>
            <a:r>
              <a:rPr lang="fi-FI" sz="1600">
                <a:ea typeface="+mn-lt"/>
                <a:cs typeface="+mn-lt"/>
              </a:rPr>
              <a:t>Digivalmennuksen sisällöt käytäntöön</a:t>
            </a:r>
            <a:endParaRPr lang="fi-FI" sz="1600">
              <a:cs typeface="Arial"/>
            </a:endParaRPr>
          </a:p>
          <a:p>
            <a:pPr marL="228594" indent="-228594">
              <a:buFont typeface="Courier New" panose="02070309020205020404" pitchFamily="49" charset="0"/>
              <a:buChar char="o"/>
            </a:pPr>
            <a:r>
              <a:rPr lang="fi-FI" sz="1600">
                <a:ea typeface="+mn-lt"/>
                <a:cs typeface="+mn-lt"/>
              </a:rPr>
              <a:t>Sosiaalisen vahvistamisen käytänteitä sisällytetään mahdollisuuksien mukaan jo olemassa olevaan yksilövalmennukseen</a:t>
            </a:r>
            <a:endParaRPr lang="fi-FI" sz="1600">
              <a:cs typeface="Arial"/>
            </a:endParaRPr>
          </a:p>
        </p:txBody>
      </p:sp>
      <p:sp>
        <p:nvSpPr>
          <p:cNvPr id="6" name="Tekstiruutu 5">
            <a:extLst>
              <a:ext uri="{FF2B5EF4-FFF2-40B4-BE49-F238E27FC236}">
                <a16:creationId xmlns:a16="http://schemas.microsoft.com/office/drawing/2014/main" id="{D81ADAE6-584C-4352-A624-520DA05DA07D}"/>
              </a:ext>
            </a:extLst>
          </p:cNvPr>
          <p:cNvSpPr txBox="1"/>
          <p:nvPr/>
        </p:nvSpPr>
        <p:spPr>
          <a:xfrm>
            <a:off x="6828293" y="3614003"/>
            <a:ext cx="4689473" cy="2431435"/>
          </a:xfrm>
          <a:custGeom>
            <a:avLst/>
            <a:gdLst>
              <a:gd name="connsiteX0" fmla="*/ 0 w 4689473"/>
              <a:gd name="connsiteY0" fmla="*/ 0 h 2431435"/>
              <a:gd name="connsiteX1" fmla="*/ 539289 w 4689473"/>
              <a:gd name="connsiteY1" fmla="*/ 0 h 2431435"/>
              <a:gd name="connsiteX2" fmla="*/ 1219263 w 4689473"/>
              <a:gd name="connsiteY2" fmla="*/ 0 h 2431435"/>
              <a:gd name="connsiteX3" fmla="*/ 1899237 w 4689473"/>
              <a:gd name="connsiteY3" fmla="*/ 0 h 2431435"/>
              <a:gd name="connsiteX4" fmla="*/ 2485421 w 4689473"/>
              <a:gd name="connsiteY4" fmla="*/ 0 h 2431435"/>
              <a:gd name="connsiteX5" fmla="*/ 3024710 w 4689473"/>
              <a:gd name="connsiteY5" fmla="*/ 0 h 2431435"/>
              <a:gd name="connsiteX6" fmla="*/ 3563999 w 4689473"/>
              <a:gd name="connsiteY6" fmla="*/ 0 h 2431435"/>
              <a:gd name="connsiteX7" fmla="*/ 4689473 w 4689473"/>
              <a:gd name="connsiteY7" fmla="*/ 0 h 2431435"/>
              <a:gd name="connsiteX8" fmla="*/ 4689473 w 4689473"/>
              <a:gd name="connsiteY8" fmla="*/ 461973 h 2431435"/>
              <a:gd name="connsiteX9" fmla="*/ 4689473 w 4689473"/>
              <a:gd name="connsiteY9" fmla="*/ 948260 h 2431435"/>
              <a:gd name="connsiteX10" fmla="*/ 4689473 w 4689473"/>
              <a:gd name="connsiteY10" fmla="*/ 1361604 h 2431435"/>
              <a:gd name="connsiteX11" fmla="*/ 4689473 w 4689473"/>
              <a:gd name="connsiteY11" fmla="*/ 1774948 h 2431435"/>
              <a:gd name="connsiteX12" fmla="*/ 4689473 w 4689473"/>
              <a:gd name="connsiteY12" fmla="*/ 2431435 h 2431435"/>
              <a:gd name="connsiteX13" fmla="*/ 4243973 w 4689473"/>
              <a:gd name="connsiteY13" fmla="*/ 2431435 h 2431435"/>
              <a:gd name="connsiteX14" fmla="*/ 3751578 w 4689473"/>
              <a:gd name="connsiteY14" fmla="*/ 2431435 h 2431435"/>
              <a:gd name="connsiteX15" fmla="*/ 3165394 w 4689473"/>
              <a:gd name="connsiteY15" fmla="*/ 2431435 h 2431435"/>
              <a:gd name="connsiteX16" fmla="*/ 2485421 w 4689473"/>
              <a:gd name="connsiteY16" fmla="*/ 2431435 h 2431435"/>
              <a:gd name="connsiteX17" fmla="*/ 1993026 w 4689473"/>
              <a:gd name="connsiteY17" fmla="*/ 2431435 h 2431435"/>
              <a:gd name="connsiteX18" fmla="*/ 1359947 w 4689473"/>
              <a:gd name="connsiteY18" fmla="*/ 2431435 h 2431435"/>
              <a:gd name="connsiteX19" fmla="*/ 867553 w 4689473"/>
              <a:gd name="connsiteY19" fmla="*/ 2431435 h 2431435"/>
              <a:gd name="connsiteX20" fmla="*/ 0 w 4689473"/>
              <a:gd name="connsiteY20" fmla="*/ 2431435 h 2431435"/>
              <a:gd name="connsiteX21" fmla="*/ 0 w 4689473"/>
              <a:gd name="connsiteY21" fmla="*/ 1945148 h 2431435"/>
              <a:gd name="connsiteX22" fmla="*/ 0 w 4689473"/>
              <a:gd name="connsiteY22" fmla="*/ 1410232 h 2431435"/>
              <a:gd name="connsiteX23" fmla="*/ 0 w 4689473"/>
              <a:gd name="connsiteY23" fmla="*/ 948260 h 2431435"/>
              <a:gd name="connsiteX24" fmla="*/ 0 w 4689473"/>
              <a:gd name="connsiteY24" fmla="*/ 534916 h 2431435"/>
              <a:gd name="connsiteX25" fmla="*/ 0 w 4689473"/>
              <a:gd name="connsiteY25" fmla="*/ 0 h 243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89473" h="2431435" extrusionOk="0">
                <a:moveTo>
                  <a:pt x="0" y="0"/>
                </a:moveTo>
                <a:cubicBezTo>
                  <a:pt x="216225" y="-5202"/>
                  <a:pt x="310706" y="43067"/>
                  <a:pt x="539289" y="0"/>
                </a:cubicBezTo>
                <a:cubicBezTo>
                  <a:pt x="767872" y="-43067"/>
                  <a:pt x="1001548" y="8960"/>
                  <a:pt x="1219263" y="0"/>
                </a:cubicBezTo>
                <a:cubicBezTo>
                  <a:pt x="1436978" y="-8960"/>
                  <a:pt x="1637417" y="4711"/>
                  <a:pt x="1899237" y="0"/>
                </a:cubicBezTo>
                <a:cubicBezTo>
                  <a:pt x="2161057" y="-4711"/>
                  <a:pt x="2204579" y="10756"/>
                  <a:pt x="2485421" y="0"/>
                </a:cubicBezTo>
                <a:cubicBezTo>
                  <a:pt x="2766263" y="-10756"/>
                  <a:pt x="2860226" y="7400"/>
                  <a:pt x="3024710" y="0"/>
                </a:cubicBezTo>
                <a:cubicBezTo>
                  <a:pt x="3189194" y="-7400"/>
                  <a:pt x="3397889" y="11135"/>
                  <a:pt x="3563999" y="0"/>
                </a:cubicBezTo>
                <a:cubicBezTo>
                  <a:pt x="3730109" y="-11135"/>
                  <a:pt x="4308696" y="92951"/>
                  <a:pt x="4689473" y="0"/>
                </a:cubicBezTo>
                <a:cubicBezTo>
                  <a:pt x="4716108" y="123735"/>
                  <a:pt x="4644278" y="332701"/>
                  <a:pt x="4689473" y="461973"/>
                </a:cubicBezTo>
                <a:cubicBezTo>
                  <a:pt x="4734668" y="591245"/>
                  <a:pt x="4668922" y="749952"/>
                  <a:pt x="4689473" y="948260"/>
                </a:cubicBezTo>
                <a:cubicBezTo>
                  <a:pt x="4710024" y="1146568"/>
                  <a:pt x="4666446" y="1225160"/>
                  <a:pt x="4689473" y="1361604"/>
                </a:cubicBezTo>
                <a:cubicBezTo>
                  <a:pt x="4712500" y="1498048"/>
                  <a:pt x="4657515" y="1620002"/>
                  <a:pt x="4689473" y="1774948"/>
                </a:cubicBezTo>
                <a:cubicBezTo>
                  <a:pt x="4721431" y="1929894"/>
                  <a:pt x="4666682" y="2150650"/>
                  <a:pt x="4689473" y="2431435"/>
                </a:cubicBezTo>
                <a:cubicBezTo>
                  <a:pt x="4554729" y="2458721"/>
                  <a:pt x="4440783" y="2412017"/>
                  <a:pt x="4243973" y="2431435"/>
                </a:cubicBezTo>
                <a:cubicBezTo>
                  <a:pt x="4047163" y="2450853"/>
                  <a:pt x="3889191" y="2374525"/>
                  <a:pt x="3751578" y="2431435"/>
                </a:cubicBezTo>
                <a:cubicBezTo>
                  <a:pt x="3613966" y="2488345"/>
                  <a:pt x="3301568" y="2364674"/>
                  <a:pt x="3165394" y="2431435"/>
                </a:cubicBezTo>
                <a:cubicBezTo>
                  <a:pt x="3029220" y="2498196"/>
                  <a:pt x="2802227" y="2359624"/>
                  <a:pt x="2485421" y="2431435"/>
                </a:cubicBezTo>
                <a:cubicBezTo>
                  <a:pt x="2168615" y="2503246"/>
                  <a:pt x="2101126" y="2400940"/>
                  <a:pt x="1993026" y="2431435"/>
                </a:cubicBezTo>
                <a:cubicBezTo>
                  <a:pt x="1884926" y="2461930"/>
                  <a:pt x="1641932" y="2408051"/>
                  <a:pt x="1359947" y="2431435"/>
                </a:cubicBezTo>
                <a:cubicBezTo>
                  <a:pt x="1077962" y="2454819"/>
                  <a:pt x="1075330" y="2378567"/>
                  <a:pt x="867553" y="2431435"/>
                </a:cubicBezTo>
                <a:cubicBezTo>
                  <a:pt x="659776" y="2484303"/>
                  <a:pt x="199573" y="2421224"/>
                  <a:pt x="0" y="2431435"/>
                </a:cubicBezTo>
                <a:cubicBezTo>
                  <a:pt x="-31821" y="2199277"/>
                  <a:pt x="47474" y="2131307"/>
                  <a:pt x="0" y="1945148"/>
                </a:cubicBezTo>
                <a:cubicBezTo>
                  <a:pt x="-47474" y="1758989"/>
                  <a:pt x="37501" y="1609667"/>
                  <a:pt x="0" y="1410232"/>
                </a:cubicBezTo>
                <a:cubicBezTo>
                  <a:pt x="-37501" y="1210797"/>
                  <a:pt x="14835" y="1170525"/>
                  <a:pt x="0" y="948260"/>
                </a:cubicBezTo>
                <a:cubicBezTo>
                  <a:pt x="-14835" y="725995"/>
                  <a:pt x="43288" y="636969"/>
                  <a:pt x="0" y="534916"/>
                </a:cubicBezTo>
                <a:cubicBezTo>
                  <a:pt x="-43288" y="432863"/>
                  <a:pt x="36225" y="148102"/>
                  <a:pt x="0" y="0"/>
                </a:cubicBezTo>
                <a:close/>
              </a:path>
            </a:pathLst>
          </a:custGeom>
          <a:noFill/>
          <a:ln>
            <a:solidFill>
              <a:srgbClr val="7030A0"/>
            </a:solidFill>
            <a:extLst>
              <a:ext uri="{C807C97D-BFC1-408E-A445-0C87EB9F89A2}">
                <ask:lineSketchStyleProps xmlns:ask="http://schemas.microsoft.com/office/drawing/2018/sketchyshapes" sd="2536673522">
                  <a:prstGeom prst="rect">
                    <a:avLst/>
                  </a:prstGeom>
                  <ask:type>
                    <ask:lineSketchScribble/>
                  </ask:type>
                </ask:lineSketchStyleProps>
              </a:ext>
            </a:extLst>
          </a:ln>
          <a:effectLst>
            <a:glow rad="101600">
              <a:srgbClr val="7030A0">
                <a:alpha val="40000"/>
              </a:srgbClr>
            </a:glow>
          </a:effectLst>
        </p:spPr>
        <p:txBody>
          <a:bodyPr wrap="square" rtlCol="0">
            <a:spAutoFit/>
          </a:bodyPr>
          <a:lstStyle/>
          <a:p>
            <a:r>
              <a:rPr lang="fi-FI" sz="1600" i="1"/>
              <a:t>Nuorten palautteita toiminnasta:</a:t>
            </a:r>
          </a:p>
          <a:p>
            <a:r>
              <a:rPr lang="fi-FI" sz="1600" i="1"/>
              <a:t>”Tuonut hyödyllisiä näkökulmia elämästä sekä selkeyttänyt sitä, mitä haluan tehdä jatkossa”</a:t>
            </a:r>
          </a:p>
          <a:p>
            <a:r>
              <a:rPr lang="fi-FI" sz="1600" i="1"/>
              <a:t>”Nostanut itsetuntemusta ja luottoa itseeni, sekä antanut uusia juttuja joita lähteä oppimaan </a:t>
            </a:r>
            <a:r>
              <a:rPr lang="fi-FI" sz="1600"/>
              <a:t>lisää”</a:t>
            </a:r>
          </a:p>
          <a:p>
            <a:r>
              <a:rPr lang="fi-FI" sz="1600" i="1"/>
              <a:t>”Auttanut päivärytmin hallinnassa ja valmistautumisessa tulevaan koulutukseen pitkän työttömänä kotona olon jälkeen”</a:t>
            </a:r>
          </a:p>
          <a:p>
            <a:endParaRPr lang="fi-FI" sz="2400"/>
          </a:p>
        </p:txBody>
      </p:sp>
    </p:spTree>
    <p:extLst>
      <p:ext uri="{BB962C8B-B14F-4D97-AF65-F5344CB8AC3E}">
        <p14:creationId xmlns:p14="http://schemas.microsoft.com/office/powerpoint/2010/main" val="3377933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E9E8745F-E46E-4922-98E1-8ED4AA129879}"/>
              </a:ext>
            </a:extLst>
          </p:cNvPr>
          <p:cNvGrpSpPr/>
          <p:nvPr/>
        </p:nvGrpSpPr>
        <p:grpSpPr>
          <a:xfrm>
            <a:off x="866326" y="2514813"/>
            <a:ext cx="6388124" cy="2660786"/>
            <a:chOff x="1078531" y="3847716"/>
            <a:chExt cx="4485576" cy="1967667"/>
          </a:xfrm>
        </p:grpSpPr>
        <p:pic>
          <p:nvPicPr>
            <p:cNvPr id="5" name="Kuva 4" descr="Ihmisryhmä">
              <a:extLst>
                <a:ext uri="{FF2B5EF4-FFF2-40B4-BE49-F238E27FC236}">
                  <a16:creationId xmlns:a16="http://schemas.microsoft.com/office/drawing/2014/main" id="{021AD71D-DB0C-4E00-872D-4A6B448937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531" y="3847716"/>
              <a:ext cx="1287897" cy="1287897"/>
            </a:xfrm>
            <a:prstGeom prst="rect">
              <a:avLst/>
            </a:prstGeom>
          </p:spPr>
        </p:pic>
        <p:sp>
          <p:nvSpPr>
            <p:cNvPr id="6" name="Tekstiruutu 5">
              <a:extLst>
                <a:ext uri="{FF2B5EF4-FFF2-40B4-BE49-F238E27FC236}">
                  <a16:creationId xmlns:a16="http://schemas.microsoft.com/office/drawing/2014/main" id="{088BAFA7-2DCF-4A0B-9F29-C9ADBC42AA51}"/>
                </a:ext>
              </a:extLst>
            </p:cNvPr>
            <p:cNvSpPr txBox="1"/>
            <p:nvPr/>
          </p:nvSpPr>
          <p:spPr>
            <a:xfrm>
              <a:off x="2615417" y="3926282"/>
              <a:ext cx="2948690" cy="1889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0" b="1" i="0" u="none" strike="noStrike" kern="1200" cap="none" spc="0" normalizeH="0" baseline="0" noProof="0">
                  <a:ln>
                    <a:noFill/>
                  </a:ln>
                  <a:solidFill>
                    <a:srgbClr val="C00000"/>
                  </a:solidFill>
                  <a:effectLst/>
                  <a:uLnTx/>
                  <a:uFillTx/>
                  <a:latin typeface="Calibri Light" panose="020F0302020204030204"/>
                  <a:ea typeface="+mn-ea"/>
                  <a:cs typeface="+mn-cs"/>
                </a:rPr>
                <a:t>7877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8000" b="0" i="0" u="none" strike="noStrike" kern="1200" cap="none" spc="0" normalizeH="0" baseline="0" noProof="0">
                <a:ln>
                  <a:noFill/>
                </a:ln>
                <a:solidFill>
                  <a:srgbClr val="A5A5A5"/>
                </a:solidFill>
                <a:effectLst/>
                <a:uLnTx/>
                <a:uFillTx/>
                <a:latin typeface="Calibri" panose="020F0502020204030204"/>
                <a:ea typeface="+mn-ea"/>
                <a:cs typeface="+mn-cs"/>
              </a:endParaRPr>
            </a:p>
          </p:txBody>
        </p:sp>
      </p:grpSp>
      <p:sp>
        <p:nvSpPr>
          <p:cNvPr id="2" name="Tekstin paikkamerkki 1">
            <a:extLst>
              <a:ext uri="{FF2B5EF4-FFF2-40B4-BE49-F238E27FC236}">
                <a16:creationId xmlns:a16="http://schemas.microsoft.com/office/drawing/2014/main" id="{B725D4F1-D208-447F-B5B7-3037C746FE41}"/>
              </a:ext>
            </a:extLst>
          </p:cNvPr>
          <p:cNvSpPr>
            <a:spLocks noGrp="1"/>
          </p:cNvSpPr>
          <p:nvPr>
            <p:ph type="body" idx="1"/>
          </p:nvPr>
        </p:nvSpPr>
        <p:spPr>
          <a:xfrm>
            <a:off x="3092548" y="3884541"/>
            <a:ext cx="2978069" cy="1323439"/>
          </a:xfrm>
        </p:spPr>
        <p:txBody>
          <a:bodyPr/>
          <a:lstStyle/>
          <a:p>
            <a:r>
              <a:rPr lang="fi-FI">
                <a:latin typeface="+mj-lt"/>
              </a:rPr>
              <a:t>Toukokuussa**</a:t>
            </a:r>
          </a:p>
        </p:txBody>
      </p:sp>
      <p:sp>
        <p:nvSpPr>
          <p:cNvPr id="3" name="Otsikko 2">
            <a:extLst>
              <a:ext uri="{FF2B5EF4-FFF2-40B4-BE49-F238E27FC236}">
                <a16:creationId xmlns:a16="http://schemas.microsoft.com/office/drawing/2014/main" id="{CA7020B3-5072-442F-B030-3DC6A175A419}"/>
              </a:ext>
            </a:extLst>
          </p:cNvPr>
          <p:cNvSpPr>
            <a:spLocks noGrp="1"/>
          </p:cNvSpPr>
          <p:nvPr>
            <p:ph type="title"/>
          </p:nvPr>
        </p:nvSpPr>
        <p:spPr>
          <a:xfrm>
            <a:off x="597509" y="1171569"/>
            <a:ext cx="4617769" cy="998539"/>
          </a:xfrm>
        </p:spPr>
        <p:txBody>
          <a:bodyPr/>
          <a:lstStyle/>
          <a:p>
            <a:r>
              <a:rPr lang="fi-FI"/>
              <a:t>Nuorisopalveluiden osallistujat </a:t>
            </a:r>
            <a:r>
              <a:rPr lang="fi-FI" sz="5400" b="1">
                <a:solidFill>
                  <a:srgbClr val="C00000"/>
                </a:solidFill>
              </a:rPr>
              <a:t>kaikissa</a:t>
            </a:r>
            <a:r>
              <a:rPr lang="fi-FI"/>
              <a:t> palveluissa</a:t>
            </a:r>
          </a:p>
        </p:txBody>
      </p:sp>
      <p:sp>
        <p:nvSpPr>
          <p:cNvPr id="9" name="Tekstiruutu 8">
            <a:extLst>
              <a:ext uri="{FF2B5EF4-FFF2-40B4-BE49-F238E27FC236}">
                <a16:creationId xmlns:a16="http://schemas.microsoft.com/office/drawing/2014/main" id="{9911F4AF-7EC6-4F95-B7B0-1299E1CDAA6C}"/>
              </a:ext>
            </a:extLst>
          </p:cNvPr>
          <p:cNvSpPr txBox="1"/>
          <p:nvPr/>
        </p:nvSpPr>
        <p:spPr>
          <a:xfrm>
            <a:off x="7076883" y="189412"/>
            <a:ext cx="55040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fi-FI" sz="1800" b="0" i="0" u="none" strike="noStrike" kern="1200" cap="none" spc="0" normalizeH="0" baseline="0" noProof="0">
                <a:ln>
                  <a:noFill/>
                </a:ln>
                <a:solidFill>
                  <a:prstClr val="black"/>
                </a:solidFill>
                <a:effectLst/>
                <a:uLnTx/>
                <a:uFillTx/>
                <a:latin typeface="Calibri Light" panose="020F0302020204030204"/>
                <a:ea typeface="+mn-ea"/>
                <a:cs typeface="+mn-cs"/>
              </a:rPr>
              <a:t>tällä hetkellä  osallistujia yhteensä </a:t>
            </a:r>
            <a:r>
              <a:rPr lang="fi-FI" sz="2400" b="1">
                <a:solidFill>
                  <a:srgbClr val="C00000"/>
                </a:solidFill>
                <a:latin typeface="Calibri Light" panose="020F0302020204030204"/>
              </a:rPr>
              <a:t>42647</a:t>
            </a:r>
            <a:r>
              <a:rPr kumimoji="0" lang="fi-FI" sz="2400" b="1" i="0" u="none" strike="noStrike" kern="1200" cap="none" spc="0" normalizeH="0" baseline="0" noProof="0">
                <a:ln>
                  <a:noFill/>
                </a:ln>
                <a:solidFill>
                  <a:srgbClr val="C00000"/>
                </a:solidFill>
                <a:effectLst/>
                <a:uLnTx/>
                <a:uFillTx/>
                <a:latin typeface="Calibri Light" panose="020F0302020204030204"/>
                <a:ea typeface="+mn-ea"/>
                <a:cs typeface="+mn-cs"/>
              </a:rPr>
              <a:t> </a:t>
            </a:r>
            <a:endParaRPr kumimoji="0" lang="fi-FI" sz="1800" b="1" i="0" u="none" strike="noStrike" kern="1200" cap="none" spc="0" normalizeH="0" baseline="0" noProof="0">
              <a:ln>
                <a:noFill/>
              </a:ln>
              <a:solidFill>
                <a:srgbClr val="C00000"/>
              </a:solidFill>
              <a:effectLst/>
              <a:uLnTx/>
              <a:uFillTx/>
              <a:latin typeface="Calibri Light" panose="020F0302020204030204"/>
              <a:ea typeface="+mn-ea"/>
              <a:cs typeface="+mn-cs"/>
            </a:endParaRPr>
          </a:p>
        </p:txBody>
      </p:sp>
      <p:grpSp>
        <p:nvGrpSpPr>
          <p:cNvPr id="14" name="Ryhmä 13">
            <a:extLst>
              <a:ext uri="{FF2B5EF4-FFF2-40B4-BE49-F238E27FC236}">
                <a16:creationId xmlns:a16="http://schemas.microsoft.com/office/drawing/2014/main" id="{CA29797F-70BD-4B2F-9F61-0A9603084654}"/>
              </a:ext>
            </a:extLst>
          </p:cNvPr>
          <p:cNvGrpSpPr/>
          <p:nvPr/>
        </p:nvGrpSpPr>
        <p:grpSpPr>
          <a:xfrm>
            <a:off x="321836" y="4909962"/>
            <a:ext cx="4026872" cy="1772011"/>
            <a:chOff x="5773091" y="2772121"/>
            <a:chExt cx="4286088" cy="1931216"/>
          </a:xfrm>
        </p:grpSpPr>
        <p:sp>
          <p:nvSpPr>
            <p:cNvPr id="15" name="Tekstiruutu 14">
              <a:extLst>
                <a:ext uri="{FF2B5EF4-FFF2-40B4-BE49-F238E27FC236}">
                  <a16:creationId xmlns:a16="http://schemas.microsoft.com/office/drawing/2014/main" id="{118DF097-AA04-4155-BC77-E94EC4986666}"/>
                </a:ext>
              </a:extLst>
            </p:cNvPr>
            <p:cNvSpPr txBox="1"/>
            <p:nvPr/>
          </p:nvSpPr>
          <p:spPr>
            <a:xfrm>
              <a:off x="7029774" y="2772121"/>
              <a:ext cx="3029405" cy="14423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8000">
                  <a:solidFill>
                    <a:srgbClr val="4472C4"/>
                  </a:solidFill>
                  <a:latin typeface="Calibri" panose="020F0502020204030204"/>
                </a:rPr>
                <a:t>1678</a:t>
              </a:r>
              <a:endParaRPr kumimoji="0" lang="fi-FI" sz="80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6" name="Tekstiruutu 15">
              <a:extLst>
                <a:ext uri="{FF2B5EF4-FFF2-40B4-BE49-F238E27FC236}">
                  <a16:creationId xmlns:a16="http://schemas.microsoft.com/office/drawing/2014/main" id="{1BC73B1A-74FF-4845-8300-4CDC0383B8AF}"/>
                </a:ext>
              </a:extLst>
            </p:cNvPr>
            <p:cNvSpPr txBox="1"/>
            <p:nvPr/>
          </p:nvSpPr>
          <p:spPr>
            <a:xfrm>
              <a:off x="5817441" y="4300823"/>
              <a:ext cx="3934858" cy="40251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Light" panose="020F0302020204030204"/>
                  <a:ea typeface="+mn-ea"/>
                  <a:cs typeface="+mn-cs"/>
                </a:rPr>
                <a:t>Toimintatunnit*</a:t>
              </a:r>
            </a:p>
          </p:txBody>
        </p:sp>
        <p:pic>
          <p:nvPicPr>
            <p:cNvPr id="17" name="Kuva 16" descr="Kello">
              <a:extLst>
                <a:ext uri="{FF2B5EF4-FFF2-40B4-BE49-F238E27FC236}">
                  <a16:creationId xmlns:a16="http://schemas.microsoft.com/office/drawing/2014/main" id="{F7F1EAA0-38BE-4BE4-88EB-EDF7226F66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3091" y="2827675"/>
              <a:ext cx="1287897" cy="1287897"/>
            </a:xfrm>
            <a:prstGeom prst="rect">
              <a:avLst/>
            </a:prstGeom>
          </p:spPr>
        </p:pic>
      </p:grpSp>
      <p:grpSp>
        <p:nvGrpSpPr>
          <p:cNvPr id="18" name="Ryhmä 17">
            <a:extLst>
              <a:ext uri="{FF2B5EF4-FFF2-40B4-BE49-F238E27FC236}">
                <a16:creationId xmlns:a16="http://schemas.microsoft.com/office/drawing/2014/main" id="{427DC689-7FA2-406F-8C4C-F2B9CF8625B0}"/>
              </a:ext>
            </a:extLst>
          </p:cNvPr>
          <p:cNvGrpSpPr/>
          <p:nvPr/>
        </p:nvGrpSpPr>
        <p:grpSpPr>
          <a:xfrm>
            <a:off x="3771181" y="4975817"/>
            <a:ext cx="3931340" cy="1710042"/>
            <a:chOff x="6452623" y="2834115"/>
            <a:chExt cx="3934858" cy="2886643"/>
          </a:xfrm>
        </p:grpSpPr>
        <p:sp>
          <p:nvSpPr>
            <p:cNvPr id="19" name="Tekstiruutu 18">
              <a:extLst>
                <a:ext uri="{FF2B5EF4-FFF2-40B4-BE49-F238E27FC236}">
                  <a16:creationId xmlns:a16="http://schemas.microsoft.com/office/drawing/2014/main" id="{59526297-35BD-4074-AFDA-12A77C8CD445}"/>
                </a:ext>
              </a:extLst>
            </p:cNvPr>
            <p:cNvSpPr txBox="1"/>
            <p:nvPr/>
          </p:nvSpPr>
          <p:spPr>
            <a:xfrm>
              <a:off x="7729548" y="2834115"/>
              <a:ext cx="2049138" cy="22340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316</a:t>
              </a:r>
            </a:p>
          </p:txBody>
        </p:sp>
        <p:sp>
          <p:nvSpPr>
            <p:cNvPr id="20" name="Tekstiruutu 19">
              <a:extLst>
                <a:ext uri="{FF2B5EF4-FFF2-40B4-BE49-F238E27FC236}">
                  <a16:creationId xmlns:a16="http://schemas.microsoft.com/office/drawing/2014/main" id="{EDAA5DF0-F2BD-4F37-8340-4C723BFD0033}"/>
                </a:ext>
              </a:extLst>
            </p:cNvPr>
            <p:cNvSpPr txBox="1"/>
            <p:nvPr/>
          </p:nvSpPr>
          <p:spPr>
            <a:xfrm>
              <a:off x="6452623" y="5097306"/>
              <a:ext cx="3934858" cy="6234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Light" panose="020F0302020204030204"/>
                  <a:ea typeface="+mn-ea"/>
                  <a:cs typeface="+mn-cs"/>
                </a:rPr>
                <a:t>Toiminnan määrät*</a:t>
              </a:r>
            </a:p>
          </p:txBody>
        </p:sp>
      </p:grpSp>
      <p:pic>
        <p:nvPicPr>
          <p:cNvPr id="22" name="Kuva 21" descr="Yhteydet">
            <a:extLst>
              <a:ext uri="{FF2B5EF4-FFF2-40B4-BE49-F238E27FC236}">
                <a16:creationId xmlns:a16="http://schemas.microsoft.com/office/drawing/2014/main" id="{E299D28A-8ED4-494C-916D-CC287D66A6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74675" y="4975817"/>
            <a:ext cx="1287897" cy="1287897"/>
          </a:xfrm>
          <a:prstGeom prst="rect">
            <a:avLst/>
          </a:prstGeom>
        </p:spPr>
      </p:pic>
      <p:sp>
        <p:nvSpPr>
          <p:cNvPr id="7" name="Tekstiruutu 6">
            <a:extLst>
              <a:ext uri="{FF2B5EF4-FFF2-40B4-BE49-F238E27FC236}">
                <a16:creationId xmlns:a16="http://schemas.microsoft.com/office/drawing/2014/main" id="{AD7CEE83-8937-494D-BF17-77DA3E89F81E}"/>
              </a:ext>
            </a:extLst>
          </p:cNvPr>
          <p:cNvSpPr txBox="1"/>
          <p:nvPr/>
        </p:nvSpPr>
        <p:spPr>
          <a:xfrm>
            <a:off x="7298416" y="5857718"/>
            <a:ext cx="5073892" cy="1015663"/>
          </a:xfrm>
          <a:prstGeom prst="rect">
            <a:avLst/>
          </a:prstGeom>
          <a:noFill/>
        </p:spPr>
        <p:txBody>
          <a:bodyPr wrap="square" lIns="91440" tIns="45720" rIns="91440" bIns="45720" rtlCol="0" anchor="t">
            <a:spAutoFit/>
          </a:bodyPr>
          <a:lstStyle/>
          <a:p>
            <a:pPr>
              <a:defRPr/>
            </a:pPr>
            <a:r>
              <a:rPr kumimoji="0" lang="fi-FI" sz="1200" b="0" i="0" u="none" strike="noStrike" kern="1200" cap="none" spc="0" normalizeH="0" baseline="0" noProof="0" dirty="0">
                <a:ln>
                  <a:noFill/>
                </a:ln>
                <a:effectLst/>
                <a:uLnTx/>
                <a:uFillTx/>
                <a:latin typeface="Calibri Light" panose="020F0302020204030204"/>
                <a:ea typeface="+mn-ea"/>
                <a:cs typeface="+mn-cs"/>
              </a:rPr>
              <a:t>Lähde: *</a:t>
            </a:r>
            <a:r>
              <a:rPr kumimoji="0" lang="fi-FI" sz="1200" b="0" i="0" u="none" strike="noStrike" kern="1200" cap="none" spc="0" normalizeH="0" baseline="0" noProof="0" dirty="0" err="1">
                <a:ln>
                  <a:noFill/>
                </a:ln>
                <a:effectLst/>
                <a:uLnTx/>
                <a:uFillTx/>
                <a:latin typeface="Calibri Light" panose="020F0302020204030204"/>
                <a:ea typeface="+mn-ea"/>
                <a:cs typeface="+mn-cs"/>
              </a:rPr>
              <a:t>Logbook</a:t>
            </a:r>
            <a:r>
              <a:rPr kumimoji="0" lang="fi-FI" sz="1200" b="0" i="0" u="none" strike="noStrike" kern="1200" cap="none" spc="0" normalizeH="0" baseline="0" noProof="0" dirty="0">
                <a:ln>
                  <a:noFill/>
                </a:ln>
                <a:effectLst/>
                <a:uLnTx/>
                <a:uFillTx/>
                <a:latin typeface="Calibri Light" panose="020F0302020204030204"/>
                <a:ea typeface="+mn-ea"/>
                <a:cs typeface="+mn-cs"/>
              </a:rPr>
              <a:t>, puuttuu osittain kohdennettu ja kulttuurinen </a:t>
            </a:r>
            <a:br>
              <a:rPr lang="fi-FI" sz="1200" b="0" i="0" u="none" strike="noStrike" kern="1200" cap="none" spc="0" normalizeH="0" baseline="0" noProof="0" dirty="0">
                <a:ln>
                  <a:noFill/>
                </a:ln>
                <a:effectLst/>
                <a:uLnTx/>
                <a:uFillTx/>
                <a:latin typeface="Calibri Light" panose="020F0302020204030204"/>
              </a:rPr>
            </a:br>
            <a:r>
              <a:rPr lang="fi-FI" sz="1200" dirty="0">
                <a:latin typeface="Calibri Light" panose="020F0302020204030204"/>
              </a:rPr>
              <a:t>            </a:t>
            </a:r>
            <a:r>
              <a:rPr kumimoji="0" lang="fi-FI" sz="1200" b="0" i="0" u="none" strike="noStrike" kern="1200" cap="none" spc="0" normalizeH="0" baseline="0" noProof="0" dirty="0">
                <a:ln>
                  <a:noFill/>
                </a:ln>
                <a:effectLst/>
                <a:uLnTx/>
                <a:uFillTx/>
                <a:latin typeface="Calibri Light" panose="020F0302020204030204"/>
                <a:ea typeface="+mn-ea"/>
                <a:cs typeface="+mn-cs"/>
              </a:rPr>
              <a:t> **</a:t>
            </a:r>
            <a:r>
              <a:rPr kumimoji="0" lang="fi-FI" sz="1200" b="0" i="0" u="none" strike="noStrike" kern="1200" cap="none" spc="0" normalizeH="0" baseline="0" noProof="0" dirty="0" err="1">
                <a:ln>
                  <a:noFill/>
                </a:ln>
                <a:effectLst/>
                <a:uLnTx/>
                <a:uFillTx/>
                <a:latin typeface="Calibri Light" panose="020F0302020204030204"/>
                <a:ea typeface="+mn-ea"/>
                <a:cs typeface="+mn-cs"/>
              </a:rPr>
              <a:t>Dotku</a:t>
            </a:r>
            <a:r>
              <a:rPr lang="fi-FI" sz="1200" dirty="0">
                <a:latin typeface="Calibri Light" panose="020F0302020204030204"/>
              </a:rPr>
              <a:t> </a:t>
            </a:r>
            <a:endPar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endParaRPr>
          </a:p>
          <a:p>
            <a:pPr>
              <a:defRPr/>
            </a:pPr>
            <a:r>
              <a:rPr lang="fi-FI" sz="1200" dirty="0">
                <a:latin typeface="Calibri Light" panose="020F0302020204030204"/>
              </a:rPr>
              <a:t>Ei sisällä leirialueiden kävijöitä.</a:t>
            </a:r>
            <a:endParaRPr lang="fi-FI" sz="1200" dirty="0">
              <a:latin typeface="Calibri Light" panose="020F0302020204030204"/>
              <a:cs typeface="Calibri Light"/>
            </a:endParaRPr>
          </a:p>
          <a:p>
            <a:pPr>
              <a:defRPr/>
            </a:pPr>
            <a:r>
              <a:rPr lang="fi-FI" sz="1200" dirty="0">
                <a:latin typeface="Calibri Light" panose="020F0302020204030204"/>
              </a:rPr>
              <a:t>Lakon 3.-9.5. ajalla palvelusulkuja.</a:t>
            </a:r>
            <a:br>
              <a:rPr lang="fi-FI" sz="1200" b="0" i="0" u="none" strike="noStrike" kern="1200" cap="none" spc="0" normalizeH="0" baseline="0" noProof="0" dirty="0">
                <a:ln>
                  <a:noFill/>
                </a:ln>
                <a:effectLst/>
                <a:uLnTx/>
                <a:uFillTx/>
                <a:latin typeface="Calibri Light" panose="020F0302020204030204"/>
              </a:rPr>
            </a:br>
            <a:endParaRPr lang="fi-FI" sz="1200" b="0" i="0" u="none" strike="noStrike" kern="1200" cap="none" spc="0" normalizeH="0" baseline="0" noProof="0">
              <a:ln>
                <a:noFill/>
              </a:ln>
              <a:effectLst/>
              <a:uLnTx/>
              <a:uFillTx/>
              <a:latin typeface="Calibri Light" panose="020F0302020204030204"/>
              <a:cs typeface="Calibri Light"/>
            </a:endParaRPr>
          </a:p>
        </p:txBody>
      </p:sp>
      <p:graphicFrame>
        <p:nvGraphicFramePr>
          <p:cNvPr id="21" name="Kaavio 20">
            <a:extLst>
              <a:ext uri="{FF2B5EF4-FFF2-40B4-BE49-F238E27FC236}">
                <a16:creationId xmlns:a16="http://schemas.microsoft.com/office/drawing/2014/main" id="{B2F45E8D-20DC-40EA-A487-65025A805C46}"/>
              </a:ext>
            </a:extLst>
          </p:cNvPr>
          <p:cNvGraphicFramePr>
            <a:graphicFrameLocks/>
          </p:cNvGraphicFramePr>
          <p:nvPr>
            <p:extLst>
              <p:ext uri="{D42A27DB-BD31-4B8C-83A1-F6EECF244321}">
                <p14:modId xmlns:p14="http://schemas.microsoft.com/office/powerpoint/2010/main" val="317950421"/>
              </p:ext>
            </p:extLst>
          </p:nvPr>
        </p:nvGraphicFramePr>
        <p:xfrm>
          <a:off x="7177548" y="1248697"/>
          <a:ext cx="4692616" cy="4463845"/>
        </p:xfrm>
        <a:graphic>
          <a:graphicData uri="http://schemas.openxmlformats.org/drawingml/2006/chart">
            <c:chart xmlns:c="http://schemas.openxmlformats.org/drawingml/2006/chart" xmlns:r="http://schemas.openxmlformats.org/officeDocument/2006/relationships" r:id="rId9"/>
          </a:graphicData>
        </a:graphic>
      </p:graphicFrame>
      <p:pic>
        <p:nvPicPr>
          <p:cNvPr id="24" name="Kuva 23" descr="Yhteydet">
            <a:extLst>
              <a:ext uri="{FF2B5EF4-FFF2-40B4-BE49-F238E27FC236}">
                <a16:creationId xmlns:a16="http://schemas.microsoft.com/office/drawing/2014/main" id="{88D97439-42D1-45AC-A182-FBDD546458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71181" y="4975817"/>
            <a:ext cx="1287897" cy="1287897"/>
          </a:xfrm>
          <a:prstGeom prst="rect">
            <a:avLst/>
          </a:prstGeom>
        </p:spPr>
      </p:pic>
    </p:spTree>
    <p:extLst>
      <p:ext uri="{BB962C8B-B14F-4D97-AF65-F5344CB8AC3E}">
        <p14:creationId xmlns:p14="http://schemas.microsoft.com/office/powerpoint/2010/main" val="2515074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Kuva 2" descr="Kuva, joka sisältää kohteen kuppi, kahvi&#10;&#10;Kuvaus luotu automaattisesti">
            <a:extLst>
              <a:ext uri="{FF2B5EF4-FFF2-40B4-BE49-F238E27FC236}">
                <a16:creationId xmlns:a16="http://schemas.microsoft.com/office/drawing/2014/main" id="{2FCF8042-9CB0-4E28-BC56-BC051AEB6EFA}"/>
              </a:ext>
            </a:extLst>
          </p:cNvPr>
          <p:cNvPicPr>
            <a:picLocks noChangeAspect="1"/>
          </p:cNvPicPr>
          <p:nvPr/>
        </p:nvPicPr>
        <p:blipFill rotWithShape="1">
          <a:blip r:embed="rId2">
            <a:extLst>
              <a:ext uri="{28A0092B-C50C-407E-A947-70E740481C1C}">
                <a14:useLocalDpi xmlns:a14="http://schemas.microsoft.com/office/drawing/2010/main" val="0"/>
              </a:ext>
            </a:extLst>
          </a:blip>
          <a:srcRect t="28191" r="14894"/>
          <a:stretch/>
        </p:blipFill>
        <p:spPr>
          <a:xfrm>
            <a:off x="0" y="0"/>
            <a:ext cx="12192000" cy="6858000"/>
          </a:xfrm>
          <a:prstGeom prst="rect">
            <a:avLst/>
          </a:prstGeom>
        </p:spPr>
      </p:pic>
      <p:sp>
        <p:nvSpPr>
          <p:cNvPr id="1029"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Suorakulmio: Pyöristetyt kulmat 18">
            <a:extLst>
              <a:ext uri="{FF2B5EF4-FFF2-40B4-BE49-F238E27FC236}">
                <a16:creationId xmlns:a16="http://schemas.microsoft.com/office/drawing/2014/main" id="{AE4FC235-4CA5-460F-AE9D-1442602103FA}"/>
              </a:ext>
            </a:extLst>
          </p:cNvPr>
          <p:cNvSpPr/>
          <p:nvPr/>
        </p:nvSpPr>
        <p:spPr>
          <a:xfrm>
            <a:off x="-484359" y="4135557"/>
            <a:ext cx="8747333" cy="1779786"/>
          </a:xfrm>
          <a:prstGeom prst="roundRect">
            <a:avLst/>
          </a:prstGeom>
          <a:solidFill>
            <a:srgbClr val="9F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sp>
        <p:nvSpPr>
          <p:cNvPr id="20" name="Otsikko 3">
            <a:extLst>
              <a:ext uri="{FF2B5EF4-FFF2-40B4-BE49-F238E27FC236}">
                <a16:creationId xmlns:a16="http://schemas.microsoft.com/office/drawing/2014/main" id="{4CF58D1F-C2C1-4F0B-B11D-1A16BE7D0C61}"/>
              </a:ext>
            </a:extLst>
          </p:cNvPr>
          <p:cNvSpPr txBox="1">
            <a:spLocks/>
          </p:cNvSpPr>
          <p:nvPr/>
        </p:nvSpPr>
        <p:spPr>
          <a:xfrm>
            <a:off x="1581893" y="4401663"/>
            <a:ext cx="63925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a:solidFill>
                  <a:schemeClr val="bg1"/>
                </a:solidFill>
              </a:rPr>
              <a:t>5. Nuorisopalvelut verkossa</a:t>
            </a:r>
          </a:p>
        </p:txBody>
      </p:sp>
      <p:pic>
        <p:nvPicPr>
          <p:cNvPr id="7" name="Kuva 6" descr="Laptop">
            <a:extLst>
              <a:ext uri="{FF2B5EF4-FFF2-40B4-BE49-F238E27FC236}">
                <a16:creationId xmlns:a16="http://schemas.microsoft.com/office/drawing/2014/main" id="{91A80DE6-45F5-4C4E-813E-E3924DBB34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387" y="4363128"/>
            <a:ext cx="1324644" cy="1324644"/>
          </a:xfrm>
          <a:prstGeom prst="rect">
            <a:avLst/>
          </a:prstGeom>
        </p:spPr>
      </p:pic>
    </p:spTree>
    <p:extLst>
      <p:ext uri="{BB962C8B-B14F-4D97-AF65-F5344CB8AC3E}">
        <p14:creationId xmlns:p14="http://schemas.microsoft.com/office/powerpoint/2010/main" val="1404459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isällön paikkamerkki 9">
            <a:extLst>
              <a:ext uri="{FF2B5EF4-FFF2-40B4-BE49-F238E27FC236}">
                <a16:creationId xmlns:a16="http://schemas.microsoft.com/office/drawing/2014/main" id="{D77B1758-F448-4D41-B056-148B47D9F862}"/>
              </a:ext>
            </a:extLst>
          </p:cNvPr>
          <p:cNvSpPr txBox="1">
            <a:spLocks noGrp="1"/>
          </p:cNvSpPr>
          <p:nvPr>
            <p:ph idx="1"/>
          </p:nvPr>
        </p:nvSpPr>
        <p:spPr>
          <a:xfrm>
            <a:off x="173426" y="1512709"/>
            <a:ext cx="4681378" cy="5821563"/>
          </a:xfrm>
          <a:prstGeom prst="rect">
            <a:avLst/>
          </a:prstGeom>
        </p:spPr>
        <p:txBody>
          <a:bodyPr vert="horz" lIns="91440" tIns="45720" rIns="91440" bIns="45720" rtlCol="0">
            <a:normAutofit/>
          </a:bodyPr>
          <a:lstStyle/>
          <a:p>
            <a:pPr marL="0" indent="0" algn="l">
              <a:buNone/>
            </a:pPr>
            <a:endParaRPr lang="fi-FI" sz="1400">
              <a:solidFill>
                <a:srgbClr val="1D1D1A"/>
              </a:solidFill>
              <a:latin typeface="+mj-lt"/>
            </a:endParaRPr>
          </a:p>
          <a:p>
            <a:pPr marL="0" indent="0">
              <a:buNone/>
            </a:pPr>
            <a:endParaRPr lang="fi-FI" sz="1400">
              <a:latin typeface="+mj-lt"/>
              <a:ea typeface="Calibri" panose="020F0502020204030204" pitchFamily="34" charset="0"/>
            </a:endParaRPr>
          </a:p>
          <a:p>
            <a:pPr marL="0" indent="0">
              <a:buNone/>
            </a:pPr>
            <a:endParaRPr lang="fi-FI" sz="1400">
              <a:latin typeface="+mj-lt"/>
            </a:endParaRPr>
          </a:p>
          <a:p>
            <a:endParaRPr lang="fi-FI" sz="1800"/>
          </a:p>
        </p:txBody>
      </p:sp>
      <p:sp>
        <p:nvSpPr>
          <p:cNvPr id="12" name="Suorakulmio: Pyöristetyt kulmat 11">
            <a:extLst>
              <a:ext uri="{FF2B5EF4-FFF2-40B4-BE49-F238E27FC236}">
                <a16:creationId xmlns:a16="http://schemas.microsoft.com/office/drawing/2014/main" id="{D6D5FB7A-C4F4-4B3B-A125-A6C92B194009}"/>
              </a:ext>
            </a:extLst>
          </p:cNvPr>
          <p:cNvSpPr/>
          <p:nvPr/>
        </p:nvSpPr>
        <p:spPr>
          <a:xfrm>
            <a:off x="-218627" y="250032"/>
            <a:ext cx="2933700" cy="483383"/>
          </a:xfrm>
          <a:prstGeom prst="roundRect">
            <a:avLst/>
          </a:prstGeom>
          <a:solidFill>
            <a:srgbClr val="9FC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2">
                  <a:lumMod val="75000"/>
                </a:schemeClr>
              </a:solidFill>
            </a:endParaRPr>
          </a:p>
        </p:txBody>
      </p:sp>
      <p:pic>
        <p:nvPicPr>
          <p:cNvPr id="13" name="Kuva 12" descr="Laptop">
            <a:extLst>
              <a:ext uri="{FF2B5EF4-FFF2-40B4-BE49-F238E27FC236}">
                <a16:creationId xmlns:a16="http://schemas.microsoft.com/office/drawing/2014/main" id="{8492C54D-4A32-47FB-AFF8-D7A1443D9F4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426" y="281403"/>
            <a:ext cx="394342" cy="394342"/>
          </a:xfrm>
          <a:prstGeom prst="rect">
            <a:avLst/>
          </a:prstGeom>
        </p:spPr>
      </p:pic>
      <p:sp>
        <p:nvSpPr>
          <p:cNvPr id="14" name="Tekstiruutu 13">
            <a:extLst>
              <a:ext uri="{FF2B5EF4-FFF2-40B4-BE49-F238E27FC236}">
                <a16:creationId xmlns:a16="http://schemas.microsoft.com/office/drawing/2014/main" id="{0628759B-DB62-4FA9-97C0-32A59F7DFC78}"/>
              </a:ext>
            </a:extLst>
          </p:cNvPr>
          <p:cNvSpPr txBox="1"/>
          <p:nvPr/>
        </p:nvSpPr>
        <p:spPr>
          <a:xfrm>
            <a:off x="692204" y="353223"/>
            <a:ext cx="2514600" cy="276999"/>
          </a:xfrm>
          <a:prstGeom prst="rect">
            <a:avLst/>
          </a:prstGeom>
          <a:noFill/>
        </p:spPr>
        <p:txBody>
          <a:bodyPr wrap="square" rtlCol="0">
            <a:spAutoFit/>
          </a:bodyPr>
          <a:lstStyle/>
          <a:p>
            <a:pPr>
              <a:spcAft>
                <a:spcPts val="600"/>
              </a:spcAft>
            </a:pPr>
            <a:r>
              <a:rPr lang="fi-FI" sz="1200">
                <a:solidFill>
                  <a:schemeClr val="bg1"/>
                </a:solidFill>
              </a:rPr>
              <a:t>Nuorisopalvelut verkossa</a:t>
            </a:r>
          </a:p>
        </p:txBody>
      </p:sp>
      <p:sp>
        <p:nvSpPr>
          <p:cNvPr id="3" name="Tekstiruutu 2">
            <a:extLst>
              <a:ext uri="{FF2B5EF4-FFF2-40B4-BE49-F238E27FC236}">
                <a16:creationId xmlns:a16="http://schemas.microsoft.com/office/drawing/2014/main" id="{6B48695B-5937-486A-9991-A708312856C9}"/>
              </a:ext>
            </a:extLst>
          </p:cNvPr>
          <p:cNvSpPr txBox="1"/>
          <p:nvPr/>
        </p:nvSpPr>
        <p:spPr>
          <a:xfrm>
            <a:off x="152780" y="779294"/>
            <a:ext cx="5124586" cy="369332"/>
          </a:xfrm>
          <a:prstGeom prst="rect">
            <a:avLst/>
          </a:prstGeom>
          <a:noFill/>
        </p:spPr>
        <p:txBody>
          <a:bodyPr wrap="square" rtlCol="0">
            <a:spAutoFit/>
          </a:bodyPr>
          <a:lstStyle/>
          <a:p>
            <a:r>
              <a:rPr lang="fi-FI">
                <a:latin typeface="+mj-lt"/>
              </a:rPr>
              <a:t>Nostoja nuorisopalvelujen toukokuun toiminnasta</a:t>
            </a:r>
          </a:p>
        </p:txBody>
      </p:sp>
      <p:pic>
        <p:nvPicPr>
          <p:cNvPr id="2" name="Kuva 1">
            <a:extLst>
              <a:ext uri="{FF2B5EF4-FFF2-40B4-BE49-F238E27FC236}">
                <a16:creationId xmlns:a16="http://schemas.microsoft.com/office/drawing/2014/main" id="{9CAD30F4-A0BD-4B60-BA10-05A30A6CFEDB}"/>
              </a:ext>
            </a:extLst>
          </p:cNvPr>
          <p:cNvPicPr>
            <a:picLocks noChangeAspect="1"/>
          </p:cNvPicPr>
          <p:nvPr/>
        </p:nvPicPr>
        <p:blipFill>
          <a:blip r:embed="rId5"/>
          <a:stretch>
            <a:fillRect/>
          </a:stretch>
        </p:blipFill>
        <p:spPr>
          <a:xfrm>
            <a:off x="5330952" y="0"/>
            <a:ext cx="6858000" cy="6858000"/>
          </a:xfrm>
          <a:prstGeom prst="rect">
            <a:avLst/>
          </a:prstGeom>
        </p:spPr>
      </p:pic>
      <p:sp>
        <p:nvSpPr>
          <p:cNvPr id="5" name="Tekstiruutu 4">
            <a:extLst>
              <a:ext uri="{FF2B5EF4-FFF2-40B4-BE49-F238E27FC236}">
                <a16:creationId xmlns:a16="http://schemas.microsoft.com/office/drawing/2014/main" id="{17873ED9-95FA-4546-9F67-EAB9655D7C38}"/>
              </a:ext>
            </a:extLst>
          </p:cNvPr>
          <p:cNvSpPr txBox="1"/>
          <p:nvPr/>
        </p:nvSpPr>
        <p:spPr>
          <a:xfrm>
            <a:off x="162425" y="1297698"/>
            <a:ext cx="5059166" cy="507831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fi-FI" i="0" dirty="0">
                <a:solidFill>
                  <a:srgbClr val="131415"/>
                </a:solidFill>
                <a:effectLst/>
              </a:rPr>
              <a:t>Turkulaisnuoret viihtyvät Aurajoen rannassa ja ottavat kaupunkitilaa omakseen – nuorisotilat elpyvät edelleen korona-ajan kävijäkuopasta (16.5. Yle)</a:t>
            </a:r>
            <a:r>
              <a:rPr lang="fi-FI" dirty="0">
                <a:solidFill>
                  <a:srgbClr val="131415"/>
                </a:solidFill>
              </a:rPr>
              <a:t> </a:t>
            </a:r>
            <a:r>
              <a:rPr lang="fi-FI" dirty="0">
                <a:solidFill>
                  <a:srgbClr val="0070C0"/>
                </a:solidFill>
                <a:hlinkClick r:id="rId6">
                  <a:extLst>
                    <a:ext uri="{A12FA001-AC4F-418D-AE19-62706E023703}">
                      <ahyp:hlinkClr xmlns:ahyp="http://schemas.microsoft.com/office/drawing/2018/hyperlinkcolor" val="tx"/>
                    </a:ext>
                  </a:extLst>
                </a:hlinkClick>
              </a:rPr>
              <a:t>Turkulaisnuoret viihtyvät Aurajoen rannassa ja ottavat kaupunkitilaa omakseen – nuorisotilat elpyvät edelleen korona-ajan kävijäkuopasta (yle.fi)</a:t>
            </a:r>
            <a:endParaRPr lang="fi-FI" dirty="0">
              <a:solidFill>
                <a:srgbClr val="0070C0"/>
              </a:solidFill>
            </a:endParaRPr>
          </a:p>
          <a:p>
            <a:endParaRPr lang="fi-FI" dirty="0"/>
          </a:p>
          <a:p>
            <a:pPr marL="285750" indent="-285750">
              <a:buFont typeface="Arial" panose="020B0604020202020204" pitchFamily="34" charset="0"/>
              <a:buChar char="•"/>
            </a:pPr>
            <a:r>
              <a:rPr lang="fi-FI" dirty="0"/>
              <a:t>Asukasbudjetti-äänestyksen voittoehdotuksissa myös nuorisopalvelujen toimintaan liittyviä suunnitelmia </a:t>
            </a:r>
            <a:r>
              <a:rPr lang="fi-FI" dirty="0">
                <a:hlinkClick r:id="rId7"/>
              </a:rPr>
              <a:t>Toteutus - Asukasbudjetti 2021-2023 - Turku Asukasbudjetti</a:t>
            </a:r>
            <a:endParaRPr lang="fi-FI" dirty="0">
              <a:cs typeface="Calibri"/>
            </a:endParaRPr>
          </a:p>
          <a:p>
            <a:endParaRPr lang="fi-FI" dirty="0"/>
          </a:p>
          <a:p>
            <a:pPr marL="285750" indent="-285750">
              <a:buFont typeface="Arial"/>
              <a:buChar char="•"/>
            </a:pPr>
            <a:r>
              <a:rPr lang="fi-FI" dirty="0">
                <a:cs typeface="Calibri"/>
              </a:rPr>
              <a:t>DigiPoint-hankkeen lopputapahtuman taltiointi </a:t>
            </a:r>
            <a:r>
              <a:rPr lang="fi-FI" dirty="0">
                <a:ea typeface="+mn-lt"/>
                <a:cs typeface="+mn-lt"/>
                <a:hlinkClick r:id="rId8"/>
              </a:rPr>
              <a:t>https://www.youtube.com/watch?v=3FfnLeYqs60</a:t>
            </a:r>
            <a:r>
              <a:rPr lang="fi-FI" dirty="0">
                <a:ea typeface="+mn-lt"/>
                <a:cs typeface="+mn-lt"/>
              </a:rPr>
              <a:t> </a:t>
            </a:r>
            <a:endParaRPr lang="fi-FI" dirty="0">
              <a:cs typeface="Calibri"/>
            </a:endParaRPr>
          </a:p>
          <a:p>
            <a:endParaRPr lang="fi-FI" dirty="0"/>
          </a:p>
          <a:p>
            <a:endParaRPr lang="fi-FI" dirty="0"/>
          </a:p>
        </p:txBody>
      </p:sp>
    </p:spTree>
    <p:extLst>
      <p:ext uri="{BB962C8B-B14F-4D97-AF65-F5344CB8AC3E}">
        <p14:creationId xmlns:p14="http://schemas.microsoft.com/office/powerpoint/2010/main" val="2094560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871FAA8-06EA-417F-B6AD-866C03BF7053}"/>
              </a:ext>
            </a:extLst>
          </p:cNvPr>
          <p:cNvSpPr>
            <a:spLocks noGrp="1"/>
          </p:cNvSpPr>
          <p:nvPr>
            <p:ph type="title"/>
          </p:nvPr>
        </p:nvSpPr>
        <p:spPr>
          <a:xfrm>
            <a:off x="511277" y="424878"/>
            <a:ext cx="10808989" cy="998539"/>
          </a:xfrm>
        </p:spPr>
        <p:txBody>
          <a:bodyPr/>
          <a:lstStyle/>
          <a:p>
            <a:r>
              <a:rPr lang="fi-FI"/>
              <a:t>Palveluihin osallistuneet</a:t>
            </a:r>
            <a:r>
              <a:rPr lang="fi-FI">
                <a:ea typeface="+mj-lt"/>
                <a:cs typeface="+mj-lt"/>
              </a:rPr>
              <a:t>* toukokuussa</a:t>
            </a:r>
            <a:br>
              <a:rPr lang="fi-FI"/>
            </a:br>
            <a:r>
              <a:rPr lang="fi-FI" sz="1800"/>
              <a:t>(oman toiminnan käyntikerrat: alueellinen ja kulttuurinen nuorisotyö) </a:t>
            </a:r>
            <a:endParaRPr lang="fi-FI"/>
          </a:p>
        </p:txBody>
      </p:sp>
      <p:sp>
        <p:nvSpPr>
          <p:cNvPr id="6" name="Tekstiruutu 5">
            <a:extLst>
              <a:ext uri="{FF2B5EF4-FFF2-40B4-BE49-F238E27FC236}">
                <a16:creationId xmlns:a16="http://schemas.microsoft.com/office/drawing/2014/main" id="{770E5529-6CE5-407B-818C-9564A412317E}"/>
              </a:ext>
            </a:extLst>
          </p:cNvPr>
          <p:cNvSpPr txBox="1"/>
          <p:nvPr/>
        </p:nvSpPr>
        <p:spPr>
          <a:xfrm>
            <a:off x="403234" y="6107811"/>
            <a:ext cx="880655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rPr>
              <a:t>*Palveluihin lasketaan tässä mittarissa kaikki nuorisopalveluiden oman toiminnan käyntikerrat. </a:t>
            </a:r>
            <a:br>
              <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rPr>
            </a:br>
            <a:r>
              <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rPr>
              <a:t>  Tähän ei kirjata osallistujia </a:t>
            </a:r>
            <a:r>
              <a:rPr kumimoji="0" lang="fi-FI" sz="1200" b="1" i="0" u="none" strike="noStrike" kern="1200" cap="none" spc="0" normalizeH="0" baseline="0" noProof="0">
                <a:ln>
                  <a:noFill/>
                </a:ln>
                <a:solidFill>
                  <a:prstClr val="black"/>
                </a:solidFill>
                <a:effectLst/>
                <a:uLnTx/>
                <a:uFillTx/>
                <a:latin typeface="Calibri Light" panose="020F0302020204030204"/>
                <a:ea typeface="+mn-ea"/>
                <a:cs typeface="+mn-cs"/>
              </a:rPr>
              <a:t>etsivästä nuorisotyöstä, nuorten tieto- ja neuvontapalveluista ja nuorten työpajoista</a:t>
            </a:r>
            <a:r>
              <a:rPr kumimoji="0" lang="fi-FI" sz="12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1" name="Tekstiruutu 10">
            <a:extLst>
              <a:ext uri="{FF2B5EF4-FFF2-40B4-BE49-F238E27FC236}">
                <a16:creationId xmlns:a16="http://schemas.microsoft.com/office/drawing/2014/main" id="{E23DCA62-E2F1-4C45-B5EB-87EC66A91F72}"/>
              </a:ext>
            </a:extLst>
          </p:cNvPr>
          <p:cNvSpPr txBox="1"/>
          <p:nvPr/>
        </p:nvSpPr>
        <p:spPr>
          <a:xfrm>
            <a:off x="7918882" y="5702315"/>
            <a:ext cx="3761842" cy="1220847"/>
          </a:xfrm>
          <a:prstGeom prst="rect">
            <a:avLst/>
          </a:prstGeom>
          <a:noFill/>
        </p:spPr>
        <p:txBody>
          <a:bodyPr wrap="square" lIns="91440" tIns="45720" rIns="91440" bIns="45720" rtlCol="0" anchor="t">
            <a:spAutoFit/>
          </a:bodyPr>
          <a:lstStyle/>
          <a:p>
            <a:pPr marL="0" marR="0" lvl="0" indent="0" algn="l" defTabSz="914400" rtl="0" eaLnBrk="1" fontAlgn="auto" latinLnBrk="0" hangingPunct="1">
              <a:spcBef>
                <a:spcPts val="0"/>
              </a:spcBef>
              <a:spcAft>
                <a:spcPts val="800"/>
              </a:spcAft>
              <a:buClrTx/>
              <a:buSzTx/>
              <a:buFontTx/>
              <a:buNone/>
              <a:tabLst/>
              <a:defRPr/>
            </a:pPr>
            <a:br>
              <a:rPr kumimoji="0" lang="fi-FI" sz="1200" b="0" i="0" u="none" strike="noStrike" kern="1200" cap="none" spc="0" normalizeH="0" baseline="0" noProof="0">
                <a:ln>
                  <a:noFill/>
                </a:ln>
                <a:solidFill>
                  <a:prstClr val="black"/>
                </a:solidFill>
                <a:effectLst/>
                <a:highlight>
                  <a:srgbClr val="FFFF00"/>
                </a:highlight>
                <a:uLnTx/>
                <a:uFillTx/>
                <a:latin typeface="Calibri Light" panose="020F0302020204030204"/>
                <a:ea typeface="+mn-ea"/>
                <a:cs typeface="+mn-cs"/>
              </a:rPr>
            </a:br>
            <a:br>
              <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rPr>
            </a:br>
            <a:r>
              <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rPr>
              <a:t>Luvut päivitetty </a:t>
            </a:r>
            <a:r>
              <a:rPr lang="fi-FI" sz="1200">
                <a:solidFill>
                  <a:prstClr val="black"/>
                </a:solidFill>
                <a:latin typeface="Calibri Light" panose="020F0302020204030204"/>
              </a:rPr>
              <a:t>8.6</a:t>
            </a:r>
            <a:r>
              <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rPr>
              <a:t>.2022, Lähde: </a:t>
            </a:r>
            <a:r>
              <a:rPr kumimoji="0" lang="fi-FI" sz="1200" b="0" i="0" u="none" strike="noStrike" kern="1200" cap="none" spc="0" normalizeH="0" baseline="0" noProof="0" err="1">
                <a:ln>
                  <a:noFill/>
                </a:ln>
                <a:solidFill>
                  <a:prstClr val="black"/>
                </a:solidFill>
                <a:effectLst/>
                <a:uLnTx/>
                <a:uFillTx/>
                <a:latin typeface="Calibri Light" panose="020F0302020204030204"/>
                <a:ea typeface="+mn-ea"/>
                <a:cs typeface="+mn-cs"/>
              </a:rPr>
              <a:t>Dotku</a:t>
            </a:r>
            <a:endParaRPr kumimoji="0" lang="fi-FI" sz="12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spcBef>
                <a:spcPts val="0"/>
              </a:spcBef>
              <a:spcAft>
                <a:spcPts val="800"/>
              </a:spcAft>
              <a:buClrTx/>
              <a:buSzTx/>
              <a:buFontTx/>
              <a:buNone/>
              <a:tabLst/>
              <a:defRPr/>
            </a:pPr>
            <a:r>
              <a:rPr lang="fi-FI" sz="1200">
                <a:solidFill>
                  <a:prstClr val="black"/>
                </a:solidFill>
                <a:latin typeface="Calibri Light" panose="020F0302020204030204"/>
              </a:rPr>
              <a:t>Ei sisällä leirialueiden kävijöitä.</a:t>
            </a:r>
            <a:endParaRPr kumimoji="0" lang="fi-FI" sz="1200" b="0" i="0" u="none" strike="noStrike" kern="1200" cap="none" spc="0" normalizeH="0" baseline="0" noProof="0">
              <a:ln>
                <a:noFill/>
              </a:ln>
              <a:solidFill>
                <a:prstClr val="black"/>
              </a:solidFill>
              <a:effectLst/>
              <a:uLnTx/>
              <a:uFillTx/>
              <a:latin typeface="Calibri Light" panose="020F03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Calibri"/>
            </a:endParaRPr>
          </a:p>
        </p:txBody>
      </p:sp>
      <p:graphicFrame>
        <p:nvGraphicFramePr>
          <p:cNvPr id="12" name="Taulukko 12">
            <a:extLst>
              <a:ext uri="{FF2B5EF4-FFF2-40B4-BE49-F238E27FC236}">
                <a16:creationId xmlns:a16="http://schemas.microsoft.com/office/drawing/2014/main" id="{873D3335-0C67-4B21-946E-D9D9ADD5E6E8}"/>
              </a:ext>
            </a:extLst>
          </p:cNvPr>
          <p:cNvGraphicFramePr>
            <a:graphicFrameLocks noGrp="1"/>
          </p:cNvGraphicFramePr>
          <p:nvPr>
            <p:extLst>
              <p:ext uri="{D42A27DB-BD31-4B8C-83A1-F6EECF244321}">
                <p14:modId xmlns:p14="http://schemas.microsoft.com/office/powerpoint/2010/main" val="988266788"/>
              </p:ext>
            </p:extLst>
          </p:nvPr>
        </p:nvGraphicFramePr>
        <p:xfrm>
          <a:off x="8007658" y="1719925"/>
          <a:ext cx="1498394" cy="2284877"/>
        </p:xfrm>
        <a:graphic>
          <a:graphicData uri="http://schemas.openxmlformats.org/drawingml/2006/table">
            <a:tbl>
              <a:tblPr firstRow="1" bandRow="1">
                <a:tableStyleId>{0505E3EF-67EA-436B-97B2-0124C06EBD24}</a:tableStyleId>
              </a:tblPr>
              <a:tblGrid>
                <a:gridCol w="1498394">
                  <a:extLst>
                    <a:ext uri="{9D8B030D-6E8A-4147-A177-3AD203B41FA5}">
                      <a16:colId xmlns:a16="http://schemas.microsoft.com/office/drawing/2014/main" val="209450780"/>
                    </a:ext>
                  </a:extLst>
                </a:gridCol>
              </a:tblGrid>
              <a:tr h="530348">
                <a:tc>
                  <a:txBody>
                    <a:bodyPr/>
                    <a:lstStyle/>
                    <a:p>
                      <a:r>
                        <a:rPr lang="fi-FI">
                          <a:solidFill>
                            <a:srgbClr val="00B0F0"/>
                          </a:solidFill>
                        </a:rPr>
                        <a:t>2022</a:t>
                      </a:r>
                    </a:p>
                  </a:txBody>
                  <a:tcPr/>
                </a:tc>
                <a:extLst>
                  <a:ext uri="{0D108BD9-81ED-4DB2-BD59-A6C34878D82A}">
                    <a16:rowId xmlns:a16="http://schemas.microsoft.com/office/drawing/2014/main" val="1135172840"/>
                  </a:ext>
                </a:extLst>
              </a:tr>
              <a:tr h="775731">
                <a:tc>
                  <a:txBody>
                    <a:bodyPr/>
                    <a:lstStyle/>
                    <a:p>
                      <a:r>
                        <a:rPr lang="fi-FI"/>
                        <a:t>Tällä hetkellä</a:t>
                      </a:r>
                      <a:br>
                        <a:rPr lang="fi-FI"/>
                      </a:br>
                      <a:r>
                        <a:rPr lang="fi-FI" sz="2400" b="1"/>
                        <a:t>39481</a:t>
                      </a:r>
                      <a:endParaRPr lang="fi-FI" b="1"/>
                    </a:p>
                  </a:txBody>
                  <a:tcPr/>
                </a:tc>
                <a:extLst>
                  <a:ext uri="{0D108BD9-81ED-4DB2-BD59-A6C34878D82A}">
                    <a16:rowId xmlns:a16="http://schemas.microsoft.com/office/drawing/2014/main" val="874449002"/>
                  </a:ext>
                </a:extLst>
              </a:tr>
              <a:tr h="978798">
                <a:tc>
                  <a:txBody>
                    <a:bodyPr/>
                    <a:lstStyle/>
                    <a:p>
                      <a:r>
                        <a:rPr lang="fi-FI"/>
                        <a:t>toukokuu</a:t>
                      </a:r>
                      <a:br>
                        <a:rPr lang="fi-FI"/>
                      </a:br>
                      <a:r>
                        <a:rPr lang="fi-FI" sz="3600" b="1">
                          <a:solidFill>
                            <a:srgbClr val="00B0F0"/>
                          </a:solidFill>
                        </a:rPr>
                        <a:t>7601</a:t>
                      </a:r>
                      <a:endParaRPr lang="fi-FI" b="1">
                        <a:solidFill>
                          <a:srgbClr val="00B0F0"/>
                        </a:solidFill>
                      </a:endParaRPr>
                    </a:p>
                  </a:txBody>
                  <a:tcPr/>
                </a:tc>
                <a:extLst>
                  <a:ext uri="{0D108BD9-81ED-4DB2-BD59-A6C34878D82A}">
                    <a16:rowId xmlns:a16="http://schemas.microsoft.com/office/drawing/2014/main" val="1004122158"/>
                  </a:ext>
                </a:extLst>
              </a:tr>
            </a:tbl>
          </a:graphicData>
        </a:graphic>
      </p:graphicFrame>
      <p:graphicFrame>
        <p:nvGraphicFramePr>
          <p:cNvPr id="7" name="Kaavio 6">
            <a:extLst>
              <a:ext uri="{FF2B5EF4-FFF2-40B4-BE49-F238E27FC236}">
                <a16:creationId xmlns:a16="http://schemas.microsoft.com/office/drawing/2014/main" id="{BC2EC87A-E81C-4D41-A3EC-414AF3BA156A}"/>
              </a:ext>
            </a:extLst>
          </p:cNvPr>
          <p:cNvGraphicFramePr>
            <a:graphicFrameLocks/>
          </p:cNvGraphicFramePr>
          <p:nvPr>
            <p:extLst>
              <p:ext uri="{D42A27DB-BD31-4B8C-83A1-F6EECF244321}">
                <p14:modId xmlns:p14="http://schemas.microsoft.com/office/powerpoint/2010/main" val="1023479505"/>
              </p:ext>
            </p:extLst>
          </p:nvPr>
        </p:nvGraphicFramePr>
        <p:xfrm>
          <a:off x="511276" y="1719925"/>
          <a:ext cx="6879337" cy="42189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32215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3AE9C2DF-24D7-4847-99B1-C2D1E9FD6A54}"/>
              </a:ext>
            </a:extLst>
          </p:cNvPr>
          <p:cNvSpPr>
            <a:spLocks noGrp="1"/>
          </p:cNvSpPr>
          <p:nvPr>
            <p:ph type="body" idx="1"/>
          </p:nvPr>
        </p:nvSpPr>
        <p:spPr>
          <a:xfrm>
            <a:off x="424466" y="6472720"/>
            <a:ext cx="11442185" cy="1350700"/>
          </a:xfrm>
        </p:spPr>
        <p:txBody>
          <a:bodyPr/>
          <a:lstStyle/>
          <a:p>
            <a:r>
              <a:rPr lang="fi-FI" sz="1600"/>
              <a:t>​</a:t>
            </a:r>
            <a:r>
              <a:rPr lang="fi-FI" sz="1400">
                <a:latin typeface="+mj-lt"/>
              </a:rPr>
              <a:t>Lähde: Logbookin tiedot perustuvat työntekijöiden arvioihin. </a:t>
            </a:r>
            <a:endParaRPr lang="fi-FI" sz="1867">
              <a:latin typeface="+mj-lt"/>
            </a:endParaRPr>
          </a:p>
        </p:txBody>
      </p:sp>
      <p:sp>
        <p:nvSpPr>
          <p:cNvPr id="3" name="Otsikko 2">
            <a:extLst>
              <a:ext uri="{FF2B5EF4-FFF2-40B4-BE49-F238E27FC236}">
                <a16:creationId xmlns:a16="http://schemas.microsoft.com/office/drawing/2014/main" id="{87911259-89FE-42E2-A550-777E87AFA746}"/>
              </a:ext>
            </a:extLst>
          </p:cNvPr>
          <p:cNvSpPr>
            <a:spLocks noGrp="1"/>
          </p:cNvSpPr>
          <p:nvPr>
            <p:ph type="title"/>
          </p:nvPr>
        </p:nvSpPr>
        <p:spPr>
          <a:xfrm>
            <a:off x="424466" y="665717"/>
            <a:ext cx="11300502" cy="998539"/>
          </a:xfrm>
        </p:spPr>
        <p:txBody>
          <a:bodyPr/>
          <a:lstStyle/>
          <a:p>
            <a:br>
              <a:rPr lang="fi-FI"/>
            </a:br>
            <a:br>
              <a:rPr lang="fi-FI"/>
            </a:br>
            <a:r>
              <a:rPr lang="fi-FI"/>
              <a:t>Toimintoihin osallistuneet nuoret</a:t>
            </a:r>
            <a:br>
              <a:rPr lang="fi-FI" sz="1600"/>
            </a:br>
            <a:r>
              <a:rPr lang="fi-FI" sz="1600"/>
              <a:t>Palveluihin osallistui eniten nuoria keskiviikkona. Suurimmat osallistujaryhmät olivat 13-15 –vuotiaat (42,1 %) ja 10-12 –vuotiaat (24.8 %).</a:t>
            </a:r>
            <a:br>
              <a:rPr lang="fi-FI"/>
            </a:br>
            <a:endParaRPr lang="fi-FI"/>
          </a:p>
        </p:txBody>
      </p:sp>
      <p:pic>
        <p:nvPicPr>
          <p:cNvPr id="9" name="Kuva 8">
            <a:extLst>
              <a:ext uri="{FF2B5EF4-FFF2-40B4-BE49-F238E27FC236}">
                <a16:creationId xmlns:a16="http://schemas.microsoft.com/office/drawing/2014/main" id="{83DEA16B-165A-4F43-8457-06FA51606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569" y="1627040"/>
            <a:ext cx="6559648" cy="4373098"/>
          </a:xfrm>
          <a:prstGeom prst="rect">
            <a:avLst/>
          </a:prstGeom>
        </p:spPr>
      </p:pic>
      <p:pic>
        <p:nvPicPr>
          <p:cNvPr id="7" name="Kuva 6">
            <a:extLst>
              <a:ext uri="{FF2B5EF4-FFF2-40B4-BE49-F238E27FC236}">
                <a16:creationId xmlns:a16="http://schemas.microsoft.com/office/drawing/2014/main" id="{A9256E1D-6518-49AB-877F-39314F77A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5230"/>
            <a:ext cx="6453228" cy="4302152"/>
          </a:xfrm>
          <a:prstGeom prst="rect">
            <a:avLst/>
          </a:prstGeom>
        </p:spPr>
      </p:pic>
    </p:spTree>
    <p:extLst>
      <p:ext uri="{BB962C8B-B14F-4D97-AF65-F5344CB8AC3E}">
        <p14:creationId xmlns:p14="http://schemas.microsoft.com/office/powerpoint/2010/main" val="2445415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37075B-ED88-4774-9B04-9CEAEEB235A5}"/>
              </a:ext>
            </a:extLst>
          </p:cNvPr>
          <p:cNvSpPr>
            <a:spLocks noGrp="1"/>
          </p:cNvSpPr>
          <p:nvPr>
            <p:ph type="title"/>
          </p:nvPr>
        </p:nvSpPr>
        <p:spPr>
          <a:xfrm>
            <a:off x="735483" y="78587"/>
            <a:ext cx="10515600" cy="1325563"/>
          </a:xfrm>
        </p:spPr>
        <p:txBody>
          <a:bodyPr/>
          <a:lstStyle/>
          <a:p>
            <a:r>
              <a:rPr lang="fi-FI"/>
              <a:t>Osallistujat </a:t>
            </a:r>
            <a:r>
              <a:rPr lang="fi-FI" b="1"/>
              <a:t>tiloittain</a:t>
            </a:r>
            <a:r>
              <a:rPr lang="fi-FI"/>
              <a:t> toukokuussa</a:t>
            </a:r>
            <a:endParaRPr lang="fi-FI">
              <a:highlight>
                <a:srgbClr val="FFFF00"/>
              </a:highlight>
            </a:endParaRPr>
          </a:p>
        </p:txBody>
      </p:sp>
      <p:sp>
        <p:nvSpPr>
          <p:cNvPr id="5" name="Tekstin paikkamerkki 1">
            <a:extLst>
              <a:ext uri="{FF2B5EF4-FFF2-40B4-BE49-F238E27FC236}">
                <a16:creationId xmlns:a16="http://schemas.microsoft.com/office/drawing/2014/main" id="{A46138C0-E532-44CB-B270-B22F57ECF867}"/>
              </a:ext>
            </a:extLst>
          </p:cNvPr>
          <p:cNvSpPr txBox="1">
            <a:spLocks/>
          </p:cNvSpPr>
          <p:nvPr/>
        </p:nvSpPr>
        <p:spPr>
          <a:xfrm>
            <a:off x="8717955" y="568451"/>
            <a:ext cx="3182295" cy="101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fi-FI">
                <a:latin typeface="+mj-lt"/>
              </a:rPr>
              <a:t>Yhteensä 6307 hlöä</a:t>
            </a:r>
          </a:p>
          <a:p>
            <a:pPr marL="0" indent="0">
              <a:spcBef>
                <a:spcPts val="0"/>
              </a:spcBef>
              <a:buNone/>
            </a:pPr>
            <a:r>
              <a:rPr lang="fi-FI" sz="1800">
                <a:latin typeface="+mj-lt"/>
              </a:rPr>
              <a:t>  Toukokuu 2021   </a:t>
            </a:r>
            <a:r>
              <a:rPr lang="fi-FI" sz="2000">
                <a:latin typeface="+mj-lt"/>
              </a:rPr>
              <a:t>3796 </a:t>
            </a:r>
            <a:r>
              <a:rPr lang="fi-FI" sz="1800">
                <a:latin typeface="+mj-lt"/>
              </a:rPr>
              <a:t>hlöä</a:t>
            </a:r>
            <a:r>
              <a:rPr lang="fi-FI" sz="2400">
                <a:latin typeface="+mj-lt"/>
              </a:rPr>
              <a:t> </a:t>
            </a:r>
          </a:p>
        </p:txBody>
      </p:sp>
      <p:sp>
        <p:nvSpPr>
          <p:cNvPr id="3" name="Tekstiruutu 2">
            <a:extLst>
              <a:ext uri="{FF2B5EF4-FFF2-40B4-BE49-F238E27FC236}">
                <a16:creationId xmlns:a16="http://schemas.microsoft.com/office/drawing/2014/main" id="{5D89CD3E-48B7-4484-BF4D-9A2C4E74220E}"/>
              </a:ext>
            </a:extLst>
          </p:cNvPr>
          <p:cNvSpPr txBox="1"/>
          <p:nvPr/>
        </p:nvSpPr>
        <p:spPr>
          <a:xfrm>
            <a:off x="735483" y="916813"/>
            <a:ext cx="5983361" cy="584775"/>
          </a:xfrm>
          <a:prstGeom prst="rect">
            <a:avLst/>
          </a:prstGeom>
          <a:noFill/>
        </p:spPr>
        <p:txBody>
          <a:bodyPr wrap="square" rtlCol="0">
            <a:spAutoFit/>
          </a:bodyPr>
          <a:lstStyle/>
          <a:p>
            <a:r>
              <a:rPr lang="fi-FI" sz="1600">
                <a:latin typeface="+mj-lt"/>
              </a:rPr>
              <a:t>Toimitilojen palveluissa kävijöitä toukokuussa 6307 henkilöä.</a:t>
            </a:r>
            <a:br>
              <a:rPr lang="fi-FI" sz="1600">
                <a:latin typeface="+mj-lt"/>
              </a:rPr>
            </a:br>
            <a:endParaRPr lang="fi-FI" sz="1600">
              <a:latin typeface="+mj-lt"/>
            </a:endParaRPr>
          </a:p>
        </p:txBody>
      </p:sp>
      <p:graphicFrame>
        <p:nvGraphicFramePr>
          <p:cNvPr id="8" name="Sisällön paikkamerkki 7">
            <a:extLst>
              <a:ext uri="{FF2B5EF4-FFF2-40B4-BE49-F238E27FC236}">
                <a16:creationId xmlns:a16="http://schemas.microsoft.com/office/drawing/2014/main" id="{6426A41F-16DC-486F-AC54-6E2C563E887E}"/>
              </a:ext>
            </a:extLst>
          </p:cNvPr>
          <p:cNvGraphicFramePr>
            <a:graphicFrameLocks noGrp="1"/>
          </p:cNvGraphicFramePr>
          <p:nvPr>
            <p:ph idx="1"/>
            <p:extLst>
              <p:ext uri="{D42A27DB-BD31-4B8C-83A1-F6EECF244321}">
                <p14:modId xmlns:p14="http://schemas.microsoft.com/office/powerpoint/2010/main" val="983174917"/>
              </p:ext>
            </p:extLst>
          </p:nvPr>
        </p:nvGraphicFramePr>
        <p:xfrm>
          <a:off x="-109498" y="1168104"/>
          <a:ext cx="12009748" cy="66417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4294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F98F6A4-8B82-43C3-B233-449755428831}"/>
              </a:ext>
            </a:extLst>
          </p:cNvPr>
          <p:cNvSpPr>
            <a:spLocks noGrp="1"/>
          </p:cNvSpPr>
          <p:nvPr>
            <p:ph type="title"/>
          </p:nvPr>
        </p:nvSpPr>
        <p:spPr>
          <a:xfrm>
            <a:off x="682430" y="0"/>
            <a:ext cx="11186652" cy="1325563"/>
          </a:xfrm>
        </p:spPr>
        <p:txBody>
          <a:bodyPr>
            <a:normAutofit/>
          </a:bodyPr>
          <a:lstStyle/>
          <a:p>
            <a:r>
              <a:rPr lang="fi-FI" sz="3600"/>
              <a:t>Nuorisopalveluiden lomatoiminta, tapahtumat &amp; esitykset</a:t>
            </a:r>
          </a:p>
        </p:txBody>
      </p:sp>
      <p:graphicFrame>
        <p:nvGraphicFramePr>
          <p:cNvPr id="4" name="Sisällön paikkamerkki 3">
            <a:extLst>
              <a:ext uri="{FF2B5EF4-FFF2-40B4-BE49-F238E27FC236}">
                <a16:creationId xmlns:a16="http://schemas.microsoft.com/office/drawing/2014/main" id="{4F1BAE6E-156A-4306-AFEA-9C36D3E199E1}"/>
              </a:ext>
            </a:extLst>
          </p:cNvPr>
          <p:cNvGraphicFramePr>
            <a:graphicFrameLocks noGrp="1"/>
          </p:cNvGraphicFramePr>
          <p:nvPr>
            <p:ph idx="1"/>
            <p:extLst>
              <p:ext uri="{D42A27DB-BD31-4B8C-83A1-F6EECF244321}">
                <p14:modId xmlns:p14="http://schemas.microsoft.com/office/powerpoint/2010/main" val="2258659957"/>
              </p:ext>
            </p:extLst>
          </p:nvPr>
        </p:nvGraphicFramePr>
        <p:xfrm>
          <a:off x="7214546" y="2114172"/>
          <a:ext cx="2173900" cy="2645514"/>
        </p:xfrm>
        <a:graphic>
          <a:graphicData uri="http://schemas.openxmlformats.org/drawingml/2006/table">
            <a:tbl>
              <a:tblPr firstRow="1" firstCol="1" bandRow="1">
                <a:tableStyleId>{21E4AEA4-8DFA-4A89-87EB-49C32662AFE0}</a:tableStyleId>
              </a:tblPr>
              <a:tblGrid>
                <a:gridCol w="2173900">
                  <a:extLst>
                    <a:ext uri="{9D8B030D-6E8A-4147-A177-3AD203B41FA5}">
                      <a16:colId xmlns:a16="http://schemas.microsoft.com/office/drawing/2014/main" val="2080623307"/>
                    </a:ext>
                  </a:extLst>
                </a:gridCol>
              </a:tblGrid>
              <a:tr h="209221">
                <a:tc>
                  <a:txBody>
                    <a:bodyPr/>
                    <a:lstStyle/>
                    <a:p>
                      <a:r>
                        <a:rPr lang="fi-FI" sz="1600" b="1">
                          <a:effectLst/>
                          <a:latin typeface="+mj-lt"/>
                        </a:rPr>
                        <a:t>Toukokuussa</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600" b="1" kern="1200">
                          <a:solidFill>
                            <a:schemeClr val="lt1"/>
                          </a:solidFill>
                          <a:effectLst/>
                          <a:latin typeface="+mn-lt"/>
                          <a:ea typeface="+mn-ea"/>
                          <a:cs typeface="+mn-cs"/>
                        </a:rPr>
                        <a:t>Yhteensä               678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100" b="0" i="0" u="none" strike="noStrike" kern="1200" cap="none" spc="0" normalizeH="0" baseline="0" noProof="0">
                        <a:ln>
                          <a:noFill/>
                        </a:ln>
                        <a:solidFill>
                          <a:prstClr val="black"/>
                        </a:solidFill>
                        <a:effectLst/>
                        <a:uLnTx/>
                        <a:uFillTx/>
                        <a:latin typeface="Calibri Light" panose="020F0302020204030204"/>
                        <a:ea typeface="Calibri" panose="020F0502020204030204" pitchFamily="34" charset="0"/>
                        <a:cs typeface="Calibri" panose="020F0502020204030204" pitchFamily="34" charset="0"/>
                      </a:endParaRPr>
                    </a:p>
                  </a:txBody>
                  <a:tcPr marL="68580" marR="68580" marT="0" marB="0">
                    <a:solidFill>
                      <a:srgbClr val="8A2110"/>
                    </a:solidFill>
                  </a:tcPr>
                </a:tc>
                <a:extLst>
                  <a:ext uri="{0D108BD9-81ED-4DB2-BD59-A6C34878D82A}">
                    <a16:rowId xmlns:a16="http://schemas.microsoft.com/office/drawing/2014/main" val="1426814097"/>
                  </a:ext>
                </a:extLst>
              </a:tr>
              <a:tr h="486836">
                <a:tc>
                  <a:txBody>
                    <a:bodyPr/>
                    <a:lstStyle/>
                    <a:p>
                      <a:r>
                        <a:rPr lang="fi-FI" sz="1600" b="0">
                          <a:effectLst/>
                          <a:latin typeface="+mj-lt"/>
                        </a:rPr>
                        <a:t>Verkossa:                  93</a:t>
                      </a:r>
                      <a:endParaRPr lang="fi-FI" sz="1600" b="0">
                        <a:effectLst/>
                        <a:latin typeface="+mj-lt"/>
                        <a:ea typeface="Calibri" panose="020F0502020204030204" pitchFamily="34" charset="0"/>
                        <a:cs typeface="Calibri" panose="020F0502020204030204" pitchFamily="34" charset="0"/>
                      </a:endParaRPr>
                    </a:p>
                  </a:txBody>
                  <a:tcPr marL="68580" marR="68580" marT="0" marB="0">
                    <a:solidFill>
                      <a:srgbClr val="8A2110"/>
                    </a:solidFill>
                  </a:tcPr>
                </a:tc>
                <a:extLst>
                  <a:ext uri="{0D108BD9-81ED-4DB2-BD59-A6C34878D82A}">
                    <a16:rowId xmlns:a16="http://schemas.microsoft.com/office/drawing/2014/main" val="458733485"/>
                  </a:ext>
                </a:extLst>
              </a:tr>
              <a:tr h="568540">
                <a:tc>
                  <a:txBody>
                    <a:bodyPr/>
                    <a:lstStyle/>
                    <a:p>
                      <a:r>
                        <a:rPr lang="fi-FI" sz="1800" b="0" err="1">
                          <a:effectLst/>
                          <a:latin typeface="+mj-lt"/>
                          <a:ea typeface="Calibri" panose="020F0502020204030204" pitchFamily="34" charset="0"/>
                          <a:cs typeface="Calibri" panose="020F0502020204030204" pitchFamily="34" charset="0"/>
                        </a:rPr>
                        <a:t>Livesti</a:t>
                      </a:r>
                      <a:r>
                        <a:rPr lang="fi-FI" sz="1800" b="0">
                          <a:effectLst/>
                          <a:latin typeface="+mj-lt"/>
                          <a:ea typeface="Calibri" panose="020F0502020204030204" pitchFamily="34" charset="0"/>
                          <a:cs typeface="Calibri" panose="020F0502020204030204" pitchFamily="34" charset="0"/>
                        </a:rPr>
                        <a:t>:                 </a:t>
                      </a:r>
                      <a:r>
                        <a:rPr lang="fi-FI" sz="1600" b="0">
                          <a:effectLst/>
                          <a:latin typeface="+mj-lt"/>
                          <a:ea typeface="Calibri" panose="020F0502020204030204" pitchFamily="34" charset="0"/>
                          <a:cs typeface="Calibri" panose="020F0502020204030204" pitchFamily="34" charset="0"/>
                        </a:rPr>
                        <a:t>585</a:t>
                      </a:r>
                    </a:p>
                  </a:txBody>
                  <a:tcPr marL="68580" marR="68580" marT="0" marB="0">
                    <a:solidFill>
                      <a:srgbClr val="8A2110"/>
                    </a:solidFill>
                  </a:tcPr>
                </a:tc>
                <a:extLst>
                  <a:ext uri="{0D108BD9-81ED-4DB2-BD59-A6C34878D82A}">
                    <a16:rowId xmlns:a16="http://schemas.microsoft.com/office/drawing/2014/main" val="3371644845"/>
                  </a:ext>
                </a:extLst>
              </a:tr>
              <a:tr h="299037">
                <a:tc>
                  <a:txBody>
                    <a:bodyPr/>
                    <a:lstStyle/>
                    <a:p>
                      <a:r>
                        <a:rPr lang="fi-FI" sz="1200" b="0" err="1">
                          <a:effectLst/>
                          <a:latin typeface="+mj-lt"/>
                          <a:ea typeface="Calibri" panose="020F0502020204030204" pitchFamily="34" charset="0"/>
                          <a:cs typeface="Calibri" panose="020F0502020204030204" pitchFamily="34" charset="0"/>
                        </a:rPr>
                        <a:t>Seikkis</a:t>
                      </a:r>
                      <a:r>
                        <a:rPr lang="fi-FI" sz="1200" b="0">
                          <a:effectLst/>
                          <a:latin typeface="+mj-lt"/>
                          <a:ea typeface="Calibri" panose="020F0502020204030204" pitchFamily="34" charset="0"/>
                          <a:cs typeface="Calibri" panose="020F0502020204030204" pitchFamily="34" charset="0"/>
                        </a:rPr>
                        <a:t>                                 </a:t>
                      </a:r>
                      <a:r>
                        <a:rPr lang="fi-FI" sz="1100" b="0">
                          <a:effectLst/>
                          <a:latin typeface="+mj-lt"/>
                          <a:ea typeface="Calibri" panose="020F0502020204030204" pitchFamily="34" charset="0"/>
                          <a:cs typeface="Calibri" panose="020F0502020204030204" pitchFamily="34" charset="0"/>
                        </a:rPr>
                        <a:t>358</a:t>
                      </a:r>
                    </a:p>
                  </a:txBody>
                  <a:tcPr marL="68580" marR="68580" marT="0" marB="0">
                    <a:solidFill>
                      <a:srgbClr val="8A2110"/>
                    </a:solidFill>
                  </a:tcPr>
                </a:tc>
                <a:extLst>
                  <a:ext uri="{0D108BD9-81ED-4DB2-BD59-A6C34878D82A}">
                    <a16:rowId xmlns:a16="http://schemas.microsoft.com/office/drawing/2014/main" val="403443707"/>
                  </a:ext>
                </a:extLst>
              </a:tr>
              <a:tr h="352650">
                <a:tc>
                  <a:txBody>
                    <a:bodyPr/>
                    <a:lstStyle/>
                    <a:p>
                      <a:r>
                        <a:rPr lang="fi-FI" sz="1100" b="0">
                          <a:effectLst/>
                          <a:latin typeface="+mj-lt"/>
                        </a:rPr>
                        <a:t>Vimma                                     190</a:t>
                      </a:r>
                      <a:endParaRPr lang="fi-FI" sz="1100" b="0">
                        <a:effectLst/>
                        <a:latin typeface="+mj-lt"/>
                        <a:ea typeface="Calibri" panose="020F0502020204030204" pitchFamily="34" charset="0"/>
                        <a:cs typeface="Calibri" panose="020F0502020204030204" pitchFamily="34" charset="0"/>
                      </a:endParaRPr>
                    </a:p>
                  </a:txBody>
                  <a:tcPr marL="68580" marR="68580" marT="0" marB="0">
                    <a:solidFill>
                      <a:srgbClr val="8A2110"/>
                    </a:solidFill>
                  </a:tcPr>
                </a:tc>
                <a:extLst>
                  <a:ext uri="{0D108BD9-81ED-4DB2-BD59-A6C34878D82A}">
                    <a16:rowId xmlns:a16="http://schemas.microsoft.com/office/drawing/2014/main" val="1905274013"/>
                  </a:ext>
                </a:extLst>
              </a:tr>
              <a:tr h="283131">
                <a:tc>
                  <a:txBody>
                    <a:bodyPr/>
                    <a:lstStyle/>
                    <a:p>
                      <a:r>
                        <a:rPr lang="fi-FI" sz="1100" b="0">
                          <a:effectLst/>
                          <a:latin typeface="+mj-lt"/>
                          <a:ea typeface="Calibri" panose="020F0502020204030204" pitchFamily="34" charset="0"/>
                          <a:cs typeface="Calibri" panose="020F0502020204030204" pitchFamily="34" charset="0"/>
                        </a:rPr>
                        <a:t>TRA                                           130</a:t>
                      </a:r>
                    </a:p>
                  </a:txBody>
                  <a:tcPr marL="68580" marR="68580" marT="0" marB="0">
                    <a:solidFill>
                      <a:srgbClr val="8A2110"/>
                    </a:solidFill>
                  </a:tcPr>
                </a:tc>
                <a:extLst>
                  <a:ext uri="{0D108BD9-81ED-4DB2-BD59-A6C34878D82A}">
                    <a16:rowId xmlns:a16="http://schemas.microsoft.com/office/drawing/2014/main" val="148372392"/>
                  </a:ext>
                </a:extLst>
              </a:tr>
            </a:tbl>
          </a:graphicData>
        </a:graphic>
      </p:graphicFrame>
      <p:grpSp>
        <p:nvGrpSpPr>
          <p:cNvPr id="5" name="Ryhmä 4">
            <a:extLst>
              <a:ext uri="{FF2B5EF4-FFF2-40B4-BE49-F238E27FC236}">
                <a16:creationId xmlns:a16="http://schemas.microsoft.com/office/drawing/2014/main" id="{FFAE1A20-70EB-4FEE-A84E-CE2D8DCF34EB}"/>
              </a:ext>
            </a:extLst>
          </p:cNvPr>
          <p:cNvGrpSpPr/>
          <p:nvPr/>
        </p:nvGrpSpPr>
        <p:grpSpPr>
          <a:xfrm>
            <a:off x="2370674" y="2249052"/>
            <a:ext cx="4347367" cy="2452032"/>
            <a:chOff x="914400" y="2772121"/>
            <a:chExt cx="5733991" cy="2452032"/>
          </a:xfrm>
        </p:grpSpPr>
        <p:pic>
          <p:nvPicPr>
            <p:cNvPr id="6" name="Kuva 5" descr="Ihmisryhmä">
              <a:extLst>
                <a:ext uri="{FF2B5EF4-FFF2-40B4-BE49-F238E27FC236}">
                  <a16:creationId xmlns:a16="http://schemas.microsoft.com/office/drawing/2014/main" id="{119C4A25-C3DC-4582-AD86-8E3CC6B50E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9881" y="2861631"/>
              <a:ext cx="1287897" cy="1287897"/>
            </a:xfrm>
            <a:prstGeom prst="rect">
              <a:avLst/>
            </a:prstGeom>
          </p:spPr>
        </p:pic>
        <p:sp>
          <p:nvSpPr>
            <p:cNvPr id="7" name="Tekstiruutu 6">
              <a:extLst>
                <a:ext uri="{FF2B5EF4-FFF2-40B4-BE49-F238E27FC236}">
                  <a16:creationId xmlns:a16="http://schemas.microsoft.com/office/drawing/2014/main" id="{CEDA7E09-894F-45C7-9E5B-9B08FBC9E1C4}"/>
                </a:ext>
              </a:extLst>
            </p:cNvPr>
            <p:cNvSpPr txBox="1"/>
            <p:nvPr/>
          </p:nvSpPr>
          <p:spPr>
            <a:xfrm>
              <a:off x="2283776" y="2772121"/>
              <a:ext cx="4364615" cy="1569660"/>
            </a:xfrm>
            <a:prstGeom prst="rect">
              <a:avLst/>
            </a:prstGeom>
            <a:noFill/>
          </p:spPr>
          <p:txBody>
            <a:bodyPr wrap="square" lIns="91440" tIns="45720" rIns="91440" bIns="45720" rtlCol="0" anchor="t">
              <a:spAutoFit/>
            </a:bodyPr>
            <a:lstStyle/>
            <a:p>
              <a:r>
                <a:rPr lang="fi-FI" sz="9600">
                  <a:solidFill>
                    <a:schemeClr val="accent6"/>
                  </a:solidFill>
                  <a:cs typeface="Calibri"/>
                </a:rPr>
                <a:t> </a:t>
              </a:r>
              <a:r>
                <a:rPr lang="fi-FI" sz="9600">
                  <a:solidFill>
                    <a:schemeClr val="accent2">
                      <a:lumMod val="50000"/>
                    </a:schemeClr>
                  </a:solidFill>
                  <a:cs typeface="Calibri"/>
                </a:rPr>
                <a:t>678</a:t>
              </a:r>
            </a:p>
          </p:txBody>
        </p:sp>
        <p:sp>
          <p:nvSpPr>
            <p:cNvPr id="8" name="Tekstiruutu 7">
              <a:extLst>
                <a:ext uri="{FF2B5EF4-FFF2-40B4-BE49-F238E27FC236}">
                  <a16:creationId xmlns:a16="http://schemas.microsoft.com/office/drawing/2014/main" id="{4D2F017B-832F-422D-9C7D-70A21C7D5A6A}"/>
                </a:ext>
              </a:extLst>
            </p:cNvPr>
            <p:cNvSpPr txBox="1"/>
            <p:nvPr/>
          </p:nvSpPr>
          <p:spPr>
            <a:xfrm>
              <a:off x="914400" y="4300823"/>
              <a:ext cx="3272009" cy="923330"/>
            </a:xfrm>
            <a:prstGeom prst="rect">
              <a:avLst/>
            </a:prstGeom>
            <a:noFill/>
          </p:spPr>
          <p:txBody>
            <a:bodyPr wrap="square" rtlCol="0">
              <a:spAutoFit/>
            </a:bodyPr>
            <a:lstStyle/>
            <a:p>
              <a:pPr algn="ctr"/>
              <a:r>
                <a:rPr lang="fi-FI">
                  <a:latin typeface="+mj-lt"/>
                </a:rPr>
                <a:t>Osallistujien määrä </a:t>
              </a:r>
              <a:br>
                <a:rPr lang="fi-FI">
                  <a:latin typeface="+mj-lt"/>
                </a:rPr>
              </a:br>
              <a:r>
                <a:rPr lang="fi-FI">
                  <a:latin typeface="+mj-lt"/>
                </a:rPr>
                <a:t>huhtikuussa 2022 yhteensä 828</a:t>
              </a:r>
            </a:p>
          </p:txBody>
        </p:sp>
      </p:grpSp>
    </p:spTree>
    <p:extLst>
      <p:ext uri="{BB962C8B-B14F-4D97-AF65-F5344CB8AC3E}">
        <p14:creationId xmlns:p14="http://schemas.microsoft.com/office/powerpoint/2010/main" val="3528922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DE8F78C8-6E84-407F-A1B0-82475CBB1CA0}"/>
              </a:ext>
            </a:extLst>
          </p:cNvPr>
          <p:cNvSpPr>
            <a:spLocks noGrp="1"/>
          </p:cNvSpPr>
          <p:nvPr>
            <p:ph type="body" idx="1"/>
          </p:nvPr>
        </p:nvSpPr>
        <p:spPr>
          <a:xfrm>
            <a:off x="623143" y="5729487"/>
            <a:ext cx="11026200" cy="996705"/>
          </a:xfrm>
        </p:spPr>
        <p:txBody>
          <a:bodyPr vert="horz" lIns="91440" tIns="45720" rIns="91440" bIns="45720" rtlCol="0" anchor="t">
            <a:noAutofit/>
          </a:bodyPr>
          <a:lstStyle/>
          <a:p>
            <a:pPr>
              <a:lnSpc>
                <a:spcPct val="100000"/>
              </a:lnSpc>
              <a:spcBef>
                <a:spcPts val="0"/>
              </a:spcBef>
            </a:pPr>
            <a:r>
              <a:rPr lang="fi-FI" sz="1200"/>
              <a:t>  </a:t>
            </a:r>
            <a:r>
              <a:rPr lang="fi-FI" sz="1200">
                <a:latin typeface="+mj-lt"/>
              </a:rPr>
              <a:t>  *Osallistuneella nuorella tarkoitetaan tässä yhteydessä seuraavaa:​</a:t>
            </a:r>
          </a:p>
          <a:p>
            <a:pPr marL="171450" indent="-171450">
              <a:lnSpc>
                <a:spcPct val="100000"/>
              </a:lnSpc>
              <a:spcBef>
                <a:spcPts val="0"/>
              </a:spcBef>
              <a:buFont typeface="Arial" panose="020B0604020202020204" pitchFamily="34" charset="0"/>
              <a:buChar char="•"/>
            </a:pPr>
            <a:r>
              <a:rPr lang="fi-FI" sz="1100" i="1">
                <a:latin typeface="+mj-lt"/>
              </a:rPr>
              <a:t>Aktiivinen osallistuja auttaa toiminnan toteuttamisessa tai​</a:t>
            </a:r>
            <a:endParaRPr lang="fi-FI" sz="1100" i="1">
              <a:latin typeface="+mj-lt"/>
              <a:cs typeface="Calibri"/>
            </a:endParaRPr>
          </a:p>
          <a:p>
            <a:pPr marL="171450" indent="-171450">
              <a:lnSpc>
                <a:spcPct val="100000"/>
              </a:lnSpc>
              <a:spcBef>
                <a:spcPts val="0"/>
              </a:spcBef>
              <a:buFont typeface="Arial" panose="020B0604020202020204" pitchFamily="34" charset="0"/>
              <a:buChar char="•"/>
            </a:pPr>
            <a:r>
              <a:rPr lang="fi-FI" sz="1100" i="1">
                <a:latin typeface="+mj-lt"/>
              </a:rPr>
              <a:t>toiminnan järjestäjä on mukana toiminnan valmisteluissa, suunnittelussa ​ja toteuttamisessa.​</a:t>
            </a:r>
            <a:r>
              <a:rPr lang="fi-FI" sz="1100" i="1">
                <a:latin typeface="+mj-lt"/>
                <a:ea typeface="+mn-lt"/>
                <a:cs typeface="+mn-lt"/>
              </a:rPr>
              <a:t> </a:t>
            </a:r>
          </a:p>
          <a:p>
            <a:pPr>
              <a:lnSpc>
                <a:spcPct val="100000"/>
              </a:lnSpc>
              <a:spcBef>
                <a:spcPts val="0"/>
              </a:spcBef>
            </a:pPr>
            <a:r>
              <a:rPr lang="fi-FI" sz="1200">
                <a:latin typeface="+mj-lt"/>
                <a:ea typeface="+mn-lt"/>
                <a:cs typeface="+mn-lt"/>
              </a:rPr>
              <a:t>  **Nuorten määrässä kaikki Nuorisopalveluissa toteutettu toiminta Dotkusta tai Logbookista</a:t>
            </a:r>
            <a:br>
              <a:rPr lang="fi-FI" sz="1200">
                <a:latin typeface="+mj-lt"/>
                <a:ea typeface="+mn-lt"/>
                <a:cs typeface="+mn-lt"/>
              </a:rPr>
            </a:br>
            <a:r>
              <a:rPr lang="fi-FI" sz="1200">
                <a:latin typeface="+mj-lt"/>
                <a:ea typeface="+mn-lt"/>
                <a:cs typeface="+mn-lt"/>
              </a:rPr>
              <a:t>***toimintatunnit ja % vain Logbook laskurista antavat suuntaa</a:t>
            </a:r>
            <a:endParaRPr lang="fi-FI" sz="1200">
              <a:latin typeface="+mj-lt"/>
              <a:cs typeface="Calibri" panose="020F0502020204030204"/>
            </a:endParaRPr>
          </a:p>
        </p:txBody>
      </p:sp>
      <p:sp>
        <p:nvSpPr>
          <p:cNvPr id="3" name="Otsikko 2">
            <a:extLst>
              <a:ext uri="{FF2B5EF4-FFF2-40B4-BE49-F238E27FC236}">
                <a16:creationId xmlns:a16="http://schemas.microsoft.com/office/drawing/2014/main" id="{C9A0BF8E-66C4-433B-A746-B7A42325584E}"/>
              </a:ext>
            </a:extLst>
          </p:cNvPr>
          <p:cNvSpPr>
            <a:spLocks noGrp="1"/>
          </p:cNvSpPr>
          <p:nvPr>
            <p:ph type="title"/>
          </p:nvPr>
        </p:nvSpPr>
        <p:spPr>
          <a:xfrm>
            <a:off x="500404" y="700833"/>
            <a:ext cx="11467903" cy="998539"/>
          </a:xfrm>
        </p:spPr>
        <p:txBody>
          <a:bodyPr/>
          <a:lstStyle/>
          <a:p>
            <a:r>
              <a:rPr lang="fi-FI" sz="4000"/>
              <a:t>Toiminnan suunnitteluun ja toteutukseen osallistuneiden nuorten määrä </a:t>
            </a:r>
            <a:r>
              <a:rPr lang="fi-FI"/>
              <a:t>*</a:t>
            </a:r>
          </a:p>
        </p:txBody>
      </p:sp>
      <p:grpSp>
        <p:nvGrpSpPr>
          <p:cNvPr id="13" name="Ryhmä 12">
            <a:extLst>
              <a:ext uri="{FF2B5EF4-FFF2-40B4-BE49-F238E27FC236}">
                <a16:creationId xmlns:a16="http://schemas.microsoft.com/office/drawing/2014/main" id="{BA85EE26-5F1B-41F2-93CC-8C53F6BA5147}"/>
              </a:ext>
            </a:extLst>
          </p:cNvPr>
          <p:cNvGrpSpPr/>
          <p:nvPr/>
        </p:nvGrpSpPr>
        <p:grpSpPr>
          <a:xfrm>
            <a:off x="357662" y="2723705"/>
            <a:ext cx="3980999" cy="1919555"/>
            <a:chOff x="914400" y="2750600"/>
            <a:chExt cx="3980999" cy="1919555"/>
          </a:xfrm>
        </p:grpSpPr>
        <p:pic>
          <p:nvPicPr>
            <p:cNvPr id="5" name="Kuva 4" descr="Ihmisryhmä">
              <a:extLst>
                <a:ext uri="{FF2B5EF4-FFF2-40B4-BE49-F238E27FC236}">
                  <a16:creationId xmlns:a16="http://schemas.microsoft.com/office/drawing/2014/main" id="{387132F3-6036-40EA-8CF1-83688D5A41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9881" y="2861631"/>
              <a:ext cx="1287897" cy="1287897"/>
            </a:xfrm>
            <a:prstGeom prst="rect">
              <a:avLst/>
            </a:prstGeom>
          </p:spPr>
        </p:pic>
        <p:sp>
          <p:nvSpPr>
            <p:cNvPr id="6" name="Tekstiruutu 5">
              <a:extLst>
                <a:ext uri="{FF2B5EF4-FFF2-40B4-BE49-F238E27FC236}">
                  <a16:creationId xmlns:a16="http://schemas.microsoft.com/office/drawing/2014/main" id="{40FEB635-3DFA-40FE-B2AE-7B5453B0E994}"/>
                </a:ext>
              </a:extLst>
            </p:cNvPr>
            <p:cNvSpPr txBox="1"/>
            <p:nvPr/>
          </p:nvSpPr>
          <p:spPr>
            <a:xfrm>
              <a:off x="2390362" y="2750600"/>
              <a:ext cx="2505037" cy="1569660"/>
            </a:xfrm>
            <a:prstGeom prst="rect">
              <a:avLst/>
            </a:prstGeom>
            <a:noFill/>
          </p:spPr>
          <p:txBody>
            <a:bodyPr wrap="square" rtlCol="0">
              <a:spAutoFit/>
            </a:bodyPr>
            <a:lstStyle/>
            <a:p>
              <a:r>
                <a:rPr lang="fi-FI" sz="9600">
                  <a:solidFill>
                    <a:schemeClr val="accent6"/>
                  </a:solidFill>
                </a:rPr>
                <a:t>224</a:t>
              </a:r>
            </a:p>
          </p:txBody>
        </p:sp>
        <p:sp>
          <p:nvSpPr>
            <p:cNvPr id="7" name="Tekstiruutu 6">
              <a:extLst>
                <a:ext uri="{FF2B5EF4-FFF2-40B4-BE49-F238E27FC236}">
                  <a16:creationId xmlns:a16="http://schemas.microsoft.com/office/drawing/2014/main" id="{21486F31-5CEC-4C73-930C-21F2047646C5}"/>
                </a:ext>
              </a:extLst>
            </p:cNvPr>
            <p:cNvSpPr txBox="1"/>
            <p:nvPr/>
          </p:nvSpPr>
          <p:spPr>
            <a:xfrm>
              <a:off x="914400" y="4300823"/>
              <a:ext cx="3272010" cy="369332"/>
            </a:xfrm>
            <a:prstGeom prst="rect">
              <a:avLst/>
            </a:prstGeom>
            <a:noFill/>
          </p:spPr>
          <p:txBody>
            <a:bodyPr wrap="square" rtlCol="0">
              <a:spAutoFit/>
            </a:bodyPr>
            <a:lstStyle/>
            <a:p>
              <a:pPr algn="ctr"/>
              <a:r>
                <a:rPr lang="fi-FI">
                  <a:latin typeface="+mj-lt"/>
                </a:rPr>
                <a:t>Nuorten määrä hlö**</a:t>
              </a:r>
            </a:p>
          </p:txBody>
        </p:sp>
      </p:grpSp>
      <p:grpSp>
        <p:nvGrpSpPr>
          <p:cNvPr id="14" name="Ryhmä 13">
            <a:extLst>
              <a:ext uri="{FF2B5EF4-FFF2-40B4-BE49-F238E27FC236}">
                <a16:creationId xmlns:a16="http://schemas.microsoft.com/office/drawing/2014/main" id="{307005A8-C0C9-45AD-B5CD-88907403F81F}"/>
              </a:ext>
            </a:extLst>
          </p:cNvPr>
          <p:cNvGrpSpPr/>
          <p:nvPr/>
        </p:nvGrpSpPr>
        <p:grpSpPr>
          <a:xfrm>
            <a:off x="4096449" y="2744184"/>
            <a:ext cx="4623157" cy="1897669"/>
            <a:chOff x="5870312" y="2772121"/>
            <a:chExt cx="4623157" cy="1897669"/>
          </a:xfrm>
        </p:grpSpPr>
        <p:sp>
          <p:nvSpPr>
            <p:cNvPr id="9" name="Tekstiruutu 8">
              <a:extLst>
                <a:ext uri="{FF2B5EF4-FFF2-40B4-BE49-F238E27FC236}">
                  <a16:creationId xmlns:a16="http://schemas.microsoft.com/office/drawing/2014/main" id="{A8ED0A02-922C-4C5E-BDC0-0833FC23DEFB}"/>
                </a:ext>
              </a:extLst>
            </p:cNvPr>
            <p:cNvSpPr txBox="1"/>
            <p:nvPr/>
          </p:nvSpPr>
          <p:spPr>
            <a:xfrm>
              <a:off x="7831156" y="2772121"/>
              <a:ext cx="2662313" cy="1569660"/>
            </a:xfrm>
            <a:prstGeom prst="rect">
              <a:avLst/>
            </a:prstGeom>
            <a:noFill/>
          </p:spPr>
          <p:txBody>
            <a:bodyPr wrap="square" rtlCol="0">
              <a:spAutoFit/>
            </a:bodyPr>
            <a:lstStyle/>
            <a:p>
              <a:r>
                <a:rPr lang="fi-FI" sz="9600">
                  <a:solidFill>
                    <a:schemeClr val="accent2"/>
                  </a:solidFill>
                </a:rPr>
                <a:t>515</a:t>
              </a:r>
            </a:p>
          </p:txBody>
        </p:sp>
        <p:sp>
          <p:nvSpPr>
            <p:cNvPr id="10" name="Tekstiruutu 9">
              <a:extLst>
                <a:ext uri="{FF2B5EF4-FFF2-40B4-BE49-F238E27FC236}">
                  <a16:creationId xmlns:a16="http://schemas.microsoft.com/office/drawing/2014/main" id="{048489FD-2637-4CD7-88DF-CB971517E12F}"/>
                </a:ext>
              </a:extLst>
            </p:cNvPr>
            <p:cNvSpPr txBox="1"/>
            <p:nvPr/>
          </p:nvSpPr>
          <p:spPr>
            <a:xfrm>
              <a:off x="5870312" y="4300458"/>
              <a:ext cx="3934858" cy="369332"/>
            </a:xfrm>
            <a:prstGeom prst="rect">
              <a:avLst/>
            </a:prstGeom>
            <a:noFill/>
          </p:spPr>
          <p:txBody>
            <a:bodyPr wrap="square" rtlCol="0">
              <a:spAutoFit/>
            </a:bodyPr>
            <a:lstStyle/>
            <a:p>
              <a:pPr algn="ctr"/>
              <a:r>
                <a:rPr lang="fi-FI">
                  <a:latin typeface="+mj-lt"/>
                </a:rPr>
                <a:t>Nuorten järjestämä toiminta tunteina</a:t>
              </a:r>
            </a:p>
          </p:txBody>
        </p:sp>
        <p:pic>
          <p:nvPicPr>
            <p:cNvPr id="12" name="Kuva 11" descr="Kello">
              <a:extLst>
                <a:ext uri="{FF2B5EF4-FFF2-40B4-BE49-F238E27FC236}">
                  <a16:creationId xmlns:a16="http://schemas.microsoft.com/office/drawing/2014/main" id="{DA17B780-6398-4E34-8135-4ED64A1BD7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31253" y="2827675"/>
              <a:ext cx="1287897" cy="1287897"/>
            </a:xfrm>
            <a:prstGeom prst="rect">
              <a:avLst/>
            </a:prstGeom>
          </p:spPr>
        </p:pic>
      </p:grpSp>
      <p:grpSp>
        <p:nvGrpSpPr>
          <p:cNvPr id="15" name="Ryhmä 14">
            <a:extLst>
              <a:ext uri="{FF2B5EF4-FFF2-40B4-BE49-F238E27FC236}">
                <a16:creationId xmlns:a16="http://schemas.microsoft.com/office/drawing/2014/main" id="{3DABA012-0F4D-4F34-B5AA-E11BC3F065DB}"/>
              </a:ext>
            </a:extLst>
          </p:cNvPr>
          <p:cNvGrpSpPr/>
          <p:nvPr/>
        </p:nvGrpSpPr>
        <p:grpSpPr>
          <a:xfrm>
            <a:off x="8831612" y="2682499"/>
            <a:ext cx="3524692" cy="1902144"/>
            <a:chOff x="524034" y="2768011"/>
            <a:chExt cx="3524692" cy="1902144"/>
          </a:xfrm>
        </p:grpSpPr>
        <p:sp>
          <p:nvSpPr>
            <p:cNvPr id="17" name="Tekstiruutu 16">
              <a:extLst>
                <a:ext uri="{FF2B5EF4-FFF2-40B4-BE49-F238E27FC236}">
                  <a16:creationId xmlns:a16="http://schemas.microsoft.com/office/drawing/2014/main" id="{7B28D34A-F379-48BD-A70F-C5001A704225}"/>
                </a:ext>
              </a:extLst>
            </p:cNvPr>
            <p:cNvSpPr txBox="1"/>
            <p:nvPr/>
          </p:nvSpPr>
          <p:spPr>
            <a:xfrm>
              <a:off x="652383" y="2768011"/>
              <a:ext cx="3396343" cy="1569660"/>
            </a:xfrm>
            <a:prstGeom prst="rect">
              <a:avLst/>
            </a:prstGeom>
            <a:noFill/>
          </p:spPr>
          <p:txBody>
            <a:bodyPr wrap="square" rtlCol="0">
              <a:spAutoFit/>
            </a:bodyPr>
            <a:lstStyle/>
            <a:p>
              <a:r>
                <a:rPr lang="fi-FI" sz="9600">
                  <a:solidFill>
                    <a:schemeClr val="accent4"/>
                  </a:solidFill>
                </a:rPr>
                <a:t>30%</a:t>
              </a:r>
              <a:endParaRPr lang="fi-FI" sz="9600"/>
            </a:p>
          </p:txBody>
        </p:sp>
        <p:sp>
          <p:nvSpPr>
            <p:cNvPr id="18" name="Tekstiruutu 17">
              <a:extLst>
                <a:ext uri="{FF2B5EF4-FFF2-40B4-BE49-F238E27FC236}">
                  <a16:creationId xmlns:a16="http://schemas.microsoft.com/office/drawing/2014/main" id="{878FD884-8030-43C3-8B44-2ABE39ABB198}"/>
                </a:ext>
              </a:extLst>
            </p:cNvPr>
            <p:cNvSpPr txBox="1"/>
            <p:nvPr/>
          </p:nvSpPr>
          <p:spPr>
            <a:xfrm>
              <a:off x="524034" y="4300823"/>
              <a:ext cx="3272010" cy="369332"/>
            </a:xfrm>
            <a:prstGeom prst="rect">
              <a:avLst/>
            </a:prstGeom>
            <a:noFill/>
          </p:spPr>
          <p:txBody>
            <a:bodyPr wrap="square" rtlCol="0">
              <a:spAutoFit/>
            </a:bodyPr>
            <a:lstStyle/>
            <a:p>
              <a:pPr algn="ctr"/>
              <a:r>
                <a:rPr lang="fi-FI">
                  <a:latin typeface="+mj-lt"/>
                </a:rPr>
                <a:t>Kaikista toimintatunneista***</a:t>
              </a:r>
            </a:p>
          </p:txBody>
        </p:sp>
      </p:grpSp>
      <p:sp>
        <p:nvSpPr>
          <p:cNvPr id="19" name="Tekstiruutu 18">
            <a:extLst>
              <a:ext uri="{FF2B5EF4-FFF2-40B4-BE49-F238E27FC236}">
                <a16:creationId xmlns:a16="http://schemas.microsoft.com/office/drawing/2014/main" id="{99EC4105-43BF-4E23-ABF4-9076F84FDAFA}"/>
              </a:ext>
            </a:extLst>
          </p:cNvPr>
          <p:cNvSpPr txBox="1"/>
          <p:nvPr/>
        </p:nvSpPr>
        <p:spPr>
          <a:xfrm>
            <a:off x="924191" y="4745272"/>
            <a:ext cx="2562589" cy="307777"/>
          </a:xfrm>
          <a:prstGeom prst="rect">
            <a:avLst/>
          </a:prstGeom>
          <a:noFill/>
        </p:spPr>
        <p:txBody>
          <a:bodyPr wrap="square" rtlCol="0">
            <a:spAutoFit/>
          </a:bodyPr>
          <a:lstStyle/>
          <a:p>
            <a:r>
              <a:rPr lang="fi-FI" sz="1400">
                <a:latin typeface="+mj-lt"/>
              </a:rPr>
              <a:t>toukokuu 2021     7 nuorta</a:t>
            </a:r>
          </a:p>
        </p:txBody>
      </p:sp>
      <p:sp>
        <p:nvSpPr>
          <p:cNvPr id="20" name="Tekstiruutu 19">
            <a:extLst>
              <a:ext uri="{FF2B5EF4-FFF2-40B4-BE49-F238E27FC236}">
                <a16:creationId xmlns:a16="http://schemas.microsoft.com/office/drawing/2014/main" id="{E5B56F4F-2575-4E0E-9643-C44C1CFD9733}"/>
              </a:ext>
            </a:extLst>
          </p:cNvPr>
          <p:cNvSpPr txBox="1"/>
          <p:nvPr/>
        </p:nvSpPr>
        <p:spPr>
          <a:xfrm>
            <a:off x="9986514" y="4734324"/>
            <a:ext cx="2562589" cy="307777"/>
          </a:xfrm>
          <a:prstGeom prst="rect">
            <a:avLst/>
          </a:prstGeom>
          <a:noFill/>
        </p:spPr>
        <p:txBody>
          <a:bodyPr wrap="square" rtlCol="0">
            <a:spAutoFit/>
          </a:bodyPr>
          <a:lstStyle/>
          <a:p>
            <a:r>
              <a:rPr lang="fi-FI" sz="1400">
                <a:latin typeface="+mj-lt"/>
              </a:rPr>
              <a:t>toukokuu  2021  14 %</a:t>
            </a:r>
          </a:p>
        </p:txBody>
      </p:sp>
      <p:sp>
        <p:nvSpPr>
          <p:cNvPr id="8" name="Tekstiruutu 7">
            <a:extLst>
              <a:ext uri="{FF2B5EF4-FFF2-40B4-BE49-F238E27FC236}">
                <a16:creationId xmlns:a16="http://schemas.microsoft.com/office/drawing/2014/main" id="{DC1996C0-85C2-4CC6-A14F-0FDA2BB6B9BC}"/>
              </a:ext>
            </a:extLst>
          </p:cNvPr>
          <p:cNvSpPr txBox="1"/>
          <p:nvPr/>
        </p:nvSpPr>
        <p:spPr>
          <a:xfrm>
            <a:off x="426203" y="152813"/>
            <a:ext cx="11467903" cy="369332"/>
          </a:xfrm>
          <a:prstGeom prst="rect">
            <a:avLst/>
          </a:prstGeom>
          <a:noFill/>
        </p:spPr>
        <p:txBody>
          <a:bodyPr wrap="square" rtlCol="0">
            <a:spAutoFit/>
          </a:bodyPr>
          <a:lstStyle/>
          <a:p>
            <a:r>
              <a:rPr lang="fi-FI" b="1"/>
              <a:t>1. TULEVAISUUDEN TIEKARTTA: NUORTEN OSALLISUUS </a:t>
            </a:r>
            <a:r>
              <a:rPr lang="fi-FI" sz="1600" b="1"/>
              <a:t>(Nuoret mukaan ideointiin, suunnitteluun, toteutukseen ja arviointiin)</a:t>
            </a:r>
            <a:endParaRPr lang="fi-FI" b="1"/>
          </a:p>
        </p:txBody>
      </p:sp>
      <p:sp>
        <p:nvSpPr>
          <p:cNvPr id="21" name="Tekstiruutu 20">
            <a:extLst>
              <a:ext uri="{FF2B5EF4-FFF2-40B4-BE49-F238E27FC236}">
                <a16:creationId xmlns:a16="http://schemas.microsoft.com/office/drawing/2014/main" id="{D8229115-8499-4A21-8A16-5D15F65DDB5D}"/>
              </a:ext>
            </a:extLst>
          </p:cNvPr>
          <p:cNvSpPr txBox="1"/>
          <p:nvPr/>
        </p:nvSpPr>
        <p:spPr>
          <a:xfrm>
            <a:off x="5788679" y="4718067"/>
            <a:ext cx="2562589" cy="307777"/>
          </a:xfrm>
          <a:prstGeom prst="rect">
            <a:avLst/>
          </a:prstGeom>
          <a:noFill/>
        </p:spPr>
        <p:txBody>
          <a:bodyPr wrap="square" rtlCol="0">
            <a:spAutoFit/>
          </a:bodyPr>
          <a:lstStyle/>
          <a:p>
            <a:r>
              <a:rPr lang="fi-FI" sz="1400">
                <a:latin typeface="+mj-lt"/>
              </a:rPr>
              <a:t>toukokuu 2021   205 tuntia</a:t>
            </a:r>
          </a:p>
        </p:txBody>
      </p:sp>
      <p:sp>
        <p:nvSpPr>
          <p:cNvPr id="4" name="Tekstiruutu 3">
            <a:extLst>
              <a:ext uri="{FF2B5EF4-FFF2-40B4-BE49-F238E27FC236}">
                <a16:creationId xmlns:a16="http://schemas.microsoft.com/office/drawing/2014/main" id="{2E5502EC-D6CE-4FD0-92D3-AF12D34D3E46}"/>
              </a:ext>
            </a:extLst>
          </p:cNvPr>
          <p:cNvSpPr txBox="1"/>
          <p:nvPr/>
        </p:nvSpPr>
        <p:spPr>
          <a:xfrm>
            <a:off x="500404" y="1824669"/>
            <a:ext cx="10821188" cy="369332"/>
          </a:xfrm>
          <a:prstGeom prst="rect">
            <a:avLst/>
          </a:prstGeom>
          <a:noFill/>
        </p:spPr>
        <p:txBody>
          <a:bodyPr wrap="square" rtlCol="0">
            <a:spAutoFit/>
          </a:bodyPr>
          <a:lstStyle/>
          <a:p>
            <a:r>
              <a:rPr lang="fi-FI">
                <a:latin typeface="+mj-lt"/>
              </a:rPr>
              <a:t>Toukokuussa 224 nuorta on järjestänyt tai auttanut toiminnan tuottamisessa noin 515 tuntia nuorisopalveluissa</a:t>
            </a:r>
          </a:p>
        </p:txBody>
      </p:sp>
    </p:spTree>
    <p:extLst>
      <p:ext uri="{BB962C8B-B14F-4D97-AF65-F5344CB8AC3E}">
        <p14:creationId xmlns:p14="http://schemas.microsoft.com/office/powerpoint/2010/main" val="2421317970"/>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theme/_rels/themeOverr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ärilliset">
  <a:themeElements>
    <a:clrScheme name="Custom 52">
      <a:dk1>
        <a:sysClr val="windowText" lastClr="000000"/>
      </a:dk1>
      <a:lt1>
        <a:sysClr val="window" lastClr="FFFFFF"/>
      </a:lt1>
      <a:dk2>
        <a:srgbClr val="1F497D"/>
      </a:dk2>
      <a:lt2>
        <a:srgbClr val="EEECE1"/>
      </a:lt2>
      <a:accent1>
        <a:srgbClr val="46BFEA"/>
      </a:accent1>
      <a:accent2>
        <a:srgbClr val="408FBB"/>
      </a:accent2>
      <a:accent3>
        <a:srgbClr val="BDDEF8"/>
      </a:accent3>
      <a:accent4>
        <a:srgbClr val="4B4B4A"/>
      </a:accent4>
      <a:accent5>
        <a:srgbClr val="E30C6E"/>
      </a:accent5>
      <a:accent6>
        <a:srgbClr val="FFC233"/>
      </a:accent6>
      <a:hlink>
        <a:srgbClr val="00ACEF"/>
      </a:hlink>
      <a:folHlink>
        <a:srgbClr val="05367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URKU_PPT_16-9" id="{2377A55B-EA10-4147-83BF-6F98F6210B8E}" vid="{E77DFC42-6F23-426A-B84F-288372370081}"/>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gaaninen">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aninen">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aninen">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2.xml><?xml version="1.0" encoding="utf-8"?>
<a:themeOverride xmlns:a="http://schemas.openxmlformats.org/drawingml/2006/main">
  <a:clrScheme name="Orgaaninen">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aninen">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aninen">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rgaaninen">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aninen">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aninen">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b2e62e6-878d-46f8-a401-ca1823521926">
      <UserInfo>
        <DisplayName>Ekroos Toni</DisplayName>
        <AccountId>17</AccountId>
        <AccountType/>
      </UserInfo>
      <UserInfo>
        <DisplayName>Petäjoki Jaana</DisplayName>
        <AccountId>30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F01B7205B43449B18313AF352CAB85" ma:contentTypeVersion="13" ma:contentTypeDescription="Create a new document." ma:contentTypeScope="" ma:versionID="c2c0040443a08b3005a00256b95c3814">
  <xsd:schema xmlns:xsd="http://www.w3.org/2001/XMLSchema" xmlns:xs="http://www.w3.org/2001/XMLSchema" xmlns:p="http://schemas.microsoft.com/office/2006/metadata/properties" xmlns:ns2="dca95cf4-4ccf-4c0e-841e-179a01466ca4" xmlns:ns3="0b2e62e6-878d-46f8-a401-ca1823521926" targetNamespace="http://schemas.microsoft.com/office/2006/metadata/properties" ma:root="true" ma:fieldsID="a39312b3818a8eb979ea0e5169bbb97c" ns2:_="" ns3:_="">
    <xsd:import namespace="dca95cf4-4ccf-4c0e-841e-179a01466ca4"/>
    <xsd:import namespace="0b2e62e6-878d-46f8-a401-ca18235219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a95cf4-4ccf-4c0e-841e-179a01466c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2e62e6-878d-46f8-a401-ca182352192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35A9D1-AA3F-4ACC-B0BE-95EEF3C34DBB}">
  <ds:schemaRefs>
    <ds:schemaRef ds:uri="http://purl.org/dc/terms/"/>
    <ds:schemaRef ds:uri="http://purl.org/dc/dcmitype/"/>
    <ds:schemaRef ds:uri="http://schemas.microsoft.com/office/2006/metadata/properties"/>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0b2e62e6-878d-46f8-a401-ca1823521926"/>
    <ds:schemaRef ds:uri="dca95cf4-4ccf-4c0e-841e-179a01466ca4"/>
  </ds:schemaRefs>
</ds:datastoreItem>
</file>

<file path=customXml/itemProps2.xml><?xml version="1.0" encoding="utf-8"?>
<ds:datastoreItem xmlns:ds="http://schemas.openxmlformats.org/officeDocument/2006/customXml" ds:itemID="{DF6B8211-A94D-4DC4-AACD-CF5A3FE8D7A8}">
  <ds:schemaRefs>
    <ds:schemaRef ds:uri="http://schemas.microsoft.com/sharepoint/v3/contenttype/forms"/>
  </ds:schemaRefs>
</ds:datastoreItem>
</file>

<file path=customXml/itemProps3.xml><?xml version="1.0" encoding="utf-8"?>
<ds:datastoreItem xmlns:ds="http://schemas.openxmlformats.org/officeDocument/2006/customXml" ds:itemID="{0999F15E-74EB-4F42-B7E9-DA23B44CABF9}">
  <ds:schemaRefs>
    <ds:schemaRef ds:uri="0b2e62e6-878d-46f8-a401-ca1823521926"/>
    <ds:schemaRef ds:uri="dca95cf4-4ccf-4c0e-841e-179a01466c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TotalTime>
  <Words>4520</Words>
  <Application>Microsoft Office PowerPoint</Application>
  <PresentationFormat>Laajakuva</PresentationFormat>
  <Paragraphs>737</Paragraphs>
  <Slides>41</Slides>
  <Notes>34</Notes>
  <HiddenSlides>0</HiddenSlides>
  <MMClips>0</MMClips>
  <ScaleCrop>false</ScaleCrop>
  <HeadingPairs>
    <vt:vector size="6" baseType="variant">
      <vt:variant>
        <vt:lpstr>Käytetyt fontit</vt:lpstr>
      </vt:variant>
      <vt:variant>
        <vt:i4>10</vt:i4>
      </vt:variant>
      <vt:variant>
        <vt:lpstr>Teema</vt:lpstr>
      </vt:variant>
      <vt:variant>
        <vt:i4>2</vt:i4>
      </vt:variant>
      <vt:variant>
        <vt:lpstr>Dian otsikot</vt:lpstr>
      </vt:variant>
      <vt:variant>
        <vt:i4>41</vt:i4>
      </vt:variant>
    </vt:vector>
  </HeadingPairs>
  <TitlesOfParts>
    <vt:vector size="53" baseType="lpstr">
      <vt:lpstr>MS Mincho</vt:lpstr>
      <vt:lpstr>Arial</vt:lpstr>
      <vt:lpstr>Arial,Sans-Serif</vt:lpstr>
      <vt:lpstr>Calibri</vt:lpstr>
      <vt:lpstr>Calibri Light</vt:lpstr>
      <vt:lpstr>Courier New</vt:lpstr>
      <vt:lpstr>Lucida Grande</vt:lpstr>
      <vt:lpstr>Open Sans</vt:lpstr>
      <vt:lpstr>Times New Roman</vt:lpstr>
      <vt:lpstr>Wingdings</vt:lpstr>
      <vt:lpstr>Office-teema</vt:lpstr>
      <vt:lpstr>Värilliset</vt:lpstr>
      <vt:lpstr>Nuorisopalvelut toimintaraportti</vt:lpstr>
      <vt:lpstr>Sisällysluettelo</vt:lpstr>
      <vt:lpstr>PowerPoint-esitys</vt:lpstr>
      <vt:lpstr>Nuorisopalveluiden osallistujat kaikissa palveluissa</vt:lpstr>
      <vt:lpstr>Palveluihin osallistuneet* toukokuussa (oman toiminnan käyntikerrat: alueellinen ja kulttuurinen nuorisotyö) </vt:lpstr>
      <vt:lpstr>  Toimintoihin osallistuneet nuoret Palveluihin osallistui eniten nuoria keskiviikkona. Suurimmat osallistujaryhmät olivat 13-15 –vuotiaat (42,1 %) ja 10-12 –vuotiaat (24.8 %). </vt:lpstr>
      <vt:lpstr>Osallistujat tiloittain toukokuussa</vt:lpstr>
      <vt:lpstr>Nuorisopalveluiden lomatoiminta, tapahtumat &amp; esitykset</vt:lpstr>
      <vt:lpstr>Toiminnan suunnitteluun ja toteutukseen osallistuneiden nuorten määrä *</vt:lpstr>
      <vt:lpstr>  Nuorten järjestämän toiminnan tuntimäärä tiloittain</vt:lpstr>
      <vt:lpstr>Verkossa kohdattujen nuorten määrä*</vt:lpstr>
      <vt:lpstr>Verkossa kohdattujen nuorten määrä palveluittain Toukokuussa yhteensä: 311</vt:lpstr>
      <vt:lpstr>Tulevaisuuden tiekartan seurantamittarit</vt:lpstr>
      <vt:lpstr> – jalkautuva nuorisotyö</vt:lpstr>
      <vt:lpstr>Nuoria puhuttaneet asiat  </vt:lpstr>
      <vt:lpstr>Työntekijöiden ja nuorten kokemukset:</vt:lpstr>
      <vt:lpstr>2. Alueellinen nuorisotyö</vt:lpstr>
      <vt:lpstr>Kokonaisluvut toukokuussa 2022</vt:lpstr>
      <vt:lpstr>Alueellinen nuorisotyö:</vt:lpstr>
      <vt:lpstr>Avoin – ja pienryhmätoiminta:</vt:lpstr>
      <vt:lpstr>Muut palvelut:</vt:lpstr>
      <vt:lpstr>Työntekijöiden havaintoja arjesta </vt:lpstr>
      <vt:lpstr>Työntekijöiden havaintoja arjesta </vt:lpstr>
      <vt:lpstr>Työntekijöiden havaintoja arjesta </vt:lpstr>
      <vt:lpstr>PowerPoint-esitys</vt:lpstr>
      <vt:lpstr>Kokonaisluvut toukokuussa 2022</vt:lpstr>
      <vt:lpstr>Kulttuurinen nuorisotyö palveluittain</vt:lpstr>
      <vt:lpstr>Kulttuurinen nuorisotyö palveluittain</vt:lpstr>
      <vt:lpstr>PowerPoint-esitys</vt:lpstr>
      <vt:lpstr>PowerPoint-esitys</vt:lpstr>
      <vt:lpstr>PowerPoint-esitys</vt:lpstr>
      <vt:lpstr>PowerPoint-esitys</vt:lpstr>
      <vt:lpstr>Kokonaisluvut toukokuussa 2022:</vt:lpstr>
      <vt:lpstr>Peruspalvelut:</vt:lpstr>
      <vt:lpstr>Työntekijöiden havaintoja arjesta  Kohdennetun kuulumiset</vt:lpstr>
      <vt:lpstr>PowerPoint-esitys</vt:lpstr>
      <vt:lpstr>Keke-tiimin vastuualueet: </vt:lpstr>
      <vt:lpstr>Keke –tiimin ajankohtaiset toukokuussa:</vt:lpstr>
      <vt:lpstr>DigiPoint-hanke – mitä jäi käteen? </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Nuorisopalvelut toimintaraportti</dc:title>
  <dc:creator>Petäjoki Jaana</dc:creator>
  <cp:lastModifiedBy>Välilä Tiina-Mari</cp:lastModifiedBy>
  <cp:revision>20</cp:revision>
  <dcterms:created xsi:type="dcterms:W3CDTF">2021-03-05T08:56:58Z</dcterms:created>
  <dcterms:modified xsi:type="dcterms:W3CDTF">2022-06-16T07:46:35Z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0x010100E8F01B7205B43449B18313AF352CAB85</vt:lpwstr>
  </property>
</Properties>
</file>