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 id="2147483669" r:id="rId8"/>
  </p:sldMasterIdLst>
  <p:notesMasterIdLst>
    <p:notesMasterId r:id="rId22"/>
  </p:notesMasterIdLst>
  <p:handoutMasterIdLst>
    <p:handoutMasterId r:id="rId23"/>
  </p:handoutMasterIdLst>
  <p:sldIdLst>
    <p:sldId id="274" r:id="rId9"/>
    <p:sldId id="257" r:id="rId10"/>
    <p:sldId id="258" r:id="rId11"/>
    <p:sldId id="259" r:id="rId12"/>
    <p:sldId id="262" r:id="rId13"/>
    <p:sldId id="260" r:id="rId14"/>
    <p:sldId id="261" r:id="rId15"/>
    <p:sldId id="263" r:id="rId16"/>
    <p:sldId id="267" r:id="rId17"/>
    <p:sldId id="268" r:id="rId18"/>
    <p:sldId id="269" r:id="rId19"/>
    <p:sldId id="264" r:id="rId20"/>
    <p:sldId id="265" r:id="rId21"/>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20"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21E0BE5-D3D3-4323-AB79-55E06B50DDF7}" type="datetimeFigureOut">
              <a:rPr lang="fi-FI" smtClean="0"/>
              <a:t>6.2.2015</a:t>
            </a:fld>
            <a:endParaRPr lang="fi-FI"/>
          </a:p>
        </p:txBody>
      </p:sp>
      <p:sp>
        <p:nvSpPr>
          <p:cNvPr id="4" name="Alatunnisteen paikkamerk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ED8D33D-0DBC-4B02-8DF9-2C2BDF0F7EF5}" type="slidenum">
              <a:rPr lang="fi-FI" smtClean="0"/>
              <a:t>‹#›</a:t>
            </a:fld>
            <a:endParaRPr lang="fi-FI"/>
          </a:p>
        </p:txBody>
      </p:sp>
    </p:spTree>
    <p:extLst>
      <p:ext uri="{BB962C8B-B14F-4D97-AF65-F5344CB8AC3E}">
        <p14:creationId xmlns:p14="http://schemas.microsoft.com/office/powerpoint/2010/main" val="1097612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E56BBCC-94DF-4447-A90E-511AD12ECEE4}" type="datetimeFigureOut">
              <a:rPr lang="fi-FI" smtClean="0"/>
              <a:t>6.2.2015</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2321B33-EC6E-42C5-866E-4DDFFEF8171E}" type="slidenum">
              <a:rPr lang="fi-FI" smtClean="0"/>
              <a:t>‹#›</a:t>
            </a:fld>
            <a:endParaRPr lang="fi-FI"/>
          </a:p>
        </p:txBody>
      </p:sp>
    </p:spTree>
    <p:extLst>
      <p:ext uri="{BB962C8B-B14F-4D97-AF65-F5344CB8AC3E}">
        <p14:creationId xmlns:p14="http://schemas.microsoft.com/office/powerpoint/2010/main" val="96533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C79B3845-4953-4F60-AE63-913816481FD3}" type="datetime1">
              <a:rPr lang="fi-FI" smtClean="0">
                <a:solidFill>
                  <a:prstClr val="black">
                    <a:tint val="75000"/>
                  </a:prstClr>
                </a:solidFill>
              </a:rPr>
              <a:t>6.2.2015</a:t>
            </a:fld>
            <a:endParaRPr lang="fi-FI" dirty="0">
              <a:solidFill>
                <a:prstClr val="black">
                  <a:tint val="75000"/>
                </a:prstClr>
              </a:solidFill>
            </a:endParaRPr>
          </a:p>
        </p:txBody>
      </p:sp>
      <p:sp>
        <p:nvSpPr>
          <p:cNvPr id="3" name="Alatunnisteen paikkamerkki 2"/>
          <p:cNvSpPr>
            <a:spLocks noGrp="1"/>
          </p:cNvSpPr>
          <p:nvPr>
            <p:ph type="ftr" sz="quarter" idx="15"/>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74473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C13E85EA-F82B-45BF-ADEF-91E7D38C9FBF}" type="datetime1">
              <a:rPr lang="fi-FI" smtClean="0">
                <a:solidFill>
                  <a:srgbClr val="000000"/>
                </a:solidFill>
              </a:rPr>
              <a:t>6.2.2015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2BA07E07-30A3-43E5-8B16-AB1829444051}"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0509126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lvl1pPr>
              <a:defRPr/>
            </a:lvl1pPr>
          </a:lstStyle>
          <a:p>
            <a:pPr>
              <a:defRPr/>
            </a:pPr>
            <a:fld id="{FF9B51EE-5971-4857-9078-8F984A047319}" type="datetime1">
              <a:rPr lang="fi-FI" smtClean="0">
                <a:solidFill>
                  <a:srgbClr val="000000"/>
                </a:solidFill>
              </a:rPr>
              <a:t>6.2.2015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05FDB325-268E-48DC-830B-A642FD318091}"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8516565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84213" y="1627188"/>
            <a:ext cx="3811587"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27188"/>
            <a:ext cx="3811588"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lvl1pPr>
              <a:defRPr/>
            </a:lvl1pPr>
          </a:lstStyle>
          <a:p>
            <a:pPr>
              <a:defRPr/>
            </a:pPr>
            <a:fld id="{6D2AF524-422E-441A-A64F-F2A7CDB3A54C}" type="datetime1">
              <a:rPr lang="fi-FI" smtClean="0">
                <a:solidFill>
                  <a:srgbClr val="000000"/>
                </a:solidFill>
              </a:rPr>
              <a:t>6.2.2015</a:t>
            </a:fld>
            <a:endParaRPr lang="fi-FI">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83C941CE-DE0E-4951-92F0-FF192B9B2FB0}"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4730033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lvl1pPr>
              <a:defRPr/>
            </a:lvl1pPr>
          </a:lstStyle>
          <a:p>
            <a:pPr>
              <a:defRPr/>
            </a:pPr>
            <a:fld id="{3969FE9D-F0D3-482E-8A22-8F8B887F7C22}" type="datetime1">
              <a:rPr lang="fi-FI" smtClean="0">
                <a:solidFill>
                  <a:srgbClr val="000000"/>
                </a:solidFill>
              </a:rPr>
              <a:t>6.2.2015</a:t>
            </a:fld>
            <a:endParaRPr lang="fi-FI">
              <a:solidFill>
                <a:srgbClr val="000000"/>
              </a:solidFill>
            </a:endParaRPr>
          </a:p>
        </p:txBody>
      </p:sp>
      <p:sp>
        <p:nvSpPr>
          <p:cNvPr id="8" name="Dian numeron paikkamerkki 7"/>
          <p:cNvSpPr>
            <a:spLocks noGrp="1"/>
          </p:cNvSpPr>
          <p:nvPr>
            <p:ph type="sldNum" sz="quarter" idx="11"/>
          </p:nvPr>
        </p:nvSpPr>
        <p:spPr/>
        <p:txBody>
          <a:bodyPr/>
          <a:lstStyle>
            <a:lvl1pPr>
              <a:defRPr/>
            </a:lvl1pPr>
          </a:lstStyle>
          <a:p>
            <a:pPr>
              <a:defRPr/>
            </a:pPr>
            <a:fld id="{975D82B4-18A5-4651-8EFA-1D082213A143}"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2874696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lvl1pPr>
              <a:defRPr/>
            </a:lvl1pPr>
          </a:lstStyle>
          <a:p>
            <a:pPr>
              <a:defRPr/>
            </a:pPr>
            <a:fld id="{8D4151EA-5E08-4F6D-999D-BF18A692BC48}" type="datetime1">
              <a:rPr lang="fi-FI" smtClean="0">
                <a:solidFill>
                  <a:srgbClr val="000000"/>
                </a:solidFill>
              </a:rPr>
              <a:t>6.2.2015</a:t>
            </a:fld>
            <a:endParaRPr lang="fi-FI">
              <a:solidFill>
                <a:srgbClr val="000000"/>
              </a:solidFill>
            </a:endParaRPr>
          </a:p>
        </p:txBody>
      </p:sp>
      <p:sp>
        <p:nvSpPr>
          <p:cNvPr id="4" name="Dian numeron paikkamerkki 3"/>
          <p:cNvSpPr>
            <a:spLocks noGrp="1"/>
          </p:cNvSpPr>
          <p:nvPr>
            <p:ph type="sldNum" sz="quarter" idx="11"/>
          </p:nvPr>
        </p:nvSpPr>
        <p:spPr/>
        <p:txBody>
          <a:bodyPr/>
          <a:lstStyle>
            <a:lvl1pPr>
              <a:defRPr/>
            </a:lvl1pPr>
          </a:lstStyle>
          <a:p>
            <a:pPr>
              <a:defRPr/>
            </a:pPr>
            <a:fld id="{25A185E6-263C-4B6F-ACAC-90E9861976D9}"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7912418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pPr>
              <a:defRPr/>
            </a:pPr>
            <a:fld id="{3A77872B-9226-438F-AC1C-D39EFF6D3135}" type="datetime1">
              <a:rPr lang="fi-FI" smtClean="0">
                <a:solidFill>
                  <a:srgbClr val="000000"/>
                </a:solidFill>
              </a:rPr>
              <a:t>6.2.2015</a:t>
            </a:fld>
            <a:endParaRPr lang="fi-FI" dirty="0">
              <a:solidFill>
                <a:srgbClr val="000000"/>
              </a:solidFill>
            </a:endParaRPr>
          </a:p>
        </p:txBody>
      </p:sp>
      <p:sp>
        <p:nvSpPr>
          <p:cNvPr id="3" name="Dian numeron paikkamerkki 2"/>
          <p:cNvSpPr>
            <a:spLocks noGrp="1"/>
          </p:cNvSpPr>
          <p:nvPr>
            <p:ph type="sldNum" sz="quarter" idx="11"/>
          </p:nvPr>
        </p:nvSpPr>
        <p:spPr/>
        <p:txBody>
          <a:bodyPr/>
          <a:lstStyle>
            <a:lvl1pPr>
              <a:defRPr/>
            </a:lvl1pPr>
          </a:lstStyle>
          <a:p>
            <a:pPr>
              <a:defRPr/>
            </a:pPr>
            <a:fld id="{3FE0DAB0-ABE6-4285-BB20-51313E84F577}"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85611098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pPr>
              <a:defRPr/>
            </a:pPr>
            <a:fld id="{49C1E51E-8B4C-4B48-9141-3B555EDE31D7}" type="datetime1">
              <a:rPr lang="fi-FI" smtClean="0">
                <a:solidFill>
                  <a:srgbClr val="000000"/>
                </a:solidFill>
              </a:rPr>
              <a:t>6.2.2015</a:t>
            </a:fld>
            <a:endParaRPr lang="fi-FI" dirty="0">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58F10753-441F-4B52-A55C-39C82D453AC6}"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0424866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pPr>
              <a:defRPr/>
            </a:pPr>
            <a:fld id="{8D75F3C3-B555-42EF-96BE-F2F9E7229A5F}" type="datetime1">
              <a:rPr lang="fi-FI" smtClean="0">
                <a:solidFill>
                  <a:srgbClr val="000000"/>
                </a:solidFill>
              </a:rPr>
              <a:t>6.2.2015</a:t>
            </a:fld>
            <a:endParaRPr lang="fi-FI" dirty="0">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B65CC2EF-F6B4-4427-B50F-51CE507BD8F7}"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82373154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623715B8-BC1A-4374-9F08-815F9145FAD5}" type="datetime1">
              <a:rPr lang="fi-FI" smtClean="0">
                <a:solidFill>
                  <a:srgbClr val="000000"/>
                </a:solidFill>
              </a:rPr>
              <a:t>6.2.2015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836FD268-187D-4BF0-9A5A-295B172BD2A6}"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9664365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6688" y="620713"/>
            <a:ext cx="1943100" cy="521335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84213" y="620713"/>
            <a:ext cx="5680075" cy="52133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B0F02402-DA10-48BF-A6F8-30472458486F}" type="datetime1">
              <a:rPr lang="fi-FI" smtClean="0">
                <a:solidFill>
                  <a:srgbClr val="000000"/>
                </a:solidFill>
              </a:rPr>
              <a:t>6.2.2015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1842BD5A-802F-4203-9DA8-AC50602C74AF}"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8979264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D4A6F7C2-B516-4B51-8037-34D17100A1DB}" type="datetime1">
              <a:rPr lang="fi-FI" smtClean="0">
                <a:solidFill>
                  <a:prstClr val="black">
                    <a:tint val="75000"/>
                  </a:prstClr>
                </a:solidFill>
              </a:rPr>
              <a:t>6.2.2015</a:t>
            </a:fld>
            <a:endParaRPr lang="fi-FI" dirty="0">
              <a:solidFill>
                <a:prstClr val="black">
                  <a:tint val="75000"/>
                </a:prstClr>
              </a:solidFill>
            </a:endParaRPr>
          </a:p>
        </p:txBody>
      </p:sp>
      <p:sp>
        <p:nvSpPr>
          <p:cNvPr id="6" name="Alatunnisteen paikkamerkki 5"/>
          <p:cNvSpPr>
            <a:spLocks noGrp="1"/>
          </p:cNvSpPr>
          <p:nvPr>
            <p:ph type="ftr" sz="quarter" idx="15"/>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2730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B820057F-CEEC-461C-B58F-6975E18907DA}" type="datetime1">
              <a:rPr lang="fi-FI" smtClean="0">
                <a:solidFill>
                  <a:srgbClr val="000000"/>
                </a:solidFill>
              </a:rPr>
              <a:t>6.2.2015</a:t>
            </a:fld>
            <a:endParaRPr lang="fi-FI" dirty="0">
              <a:solidFill>
                <a:srgbClr val="000000"/>
              </a:solidFill>
            </a:endParaRPr>
          </a:p>
        </p:txBody>
      </p:sp>
      <p:sp>
        <p:nvSpPr>
          <p:cNvPr id="6" name="Alatunnisteen paikkamerkki 5"/>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fi-FI">
              <a:solidFill>
                <a:srgbClr val="000000"/>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srgbClr val="000000"/>
                </a:solidFill>
              </a:rPr>
              <a:pPr/>
              <a:t>‹#›</a:t>
            </a:fld>
            <a:endParaRPr lang="fi-FI">
              <a:solidFill>
                <a:srgbClr val="000000"/>
              </a:solidFill>
            </a:endParaRPr>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8248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B903A94E-E387-438B-B0AD-98153D74A47E}" type="datetime1">
              <a:rPr lang="fi-FI" smtClean="0">
                <a:solidFill>
                  <a:prstClr val="black">
                    <a:tint val="75000"/>
                  </a:prstClr>
                </a:solidFill>
              </a:rPr>
              <a:t>6.2.2015</a:t>
            </a:fld>
            <a:endParaRPr lang="fi-FI" dirty="0">
              <a:solidFill>
                <a:prstClr val="black">
                  <a:tint val="75000"/>
                </a:prstClr>
              </a:solidFill>
            </a:endParaRPr>
          </a:p>
        </p:txBody>
      </p:sp>
      <p:sp>
        <p:nvSpPr>
          <p:cNvPr id="9" name="Alatunnisteen paikkamerkki 8"/>
          <p:cNvSpPr>
            <a:spLocks noGrp="1"/>
          </p:cNvSpPr>
          <p:nvPr>
            <p:ph type="ftr" sz="quarter" idx="11"/>
          </p:nvPr>
        </p:nvSpPr>
        <p:spPr/>
        <p:txBody>
          <a:bodyPr/>
          <a:lstStyle/>
          <a:p>
            <a:endParaRPr lang="fi-FI">
              <a:solidFill>
                <a:prstClr val="black">
                  <a:tint val="75000"/>
                </a:prstClr>
              </a:solidFill>
            </a:endParaRPr>
          </a:p>
        </p:txBody>
      </p:sp>
      <p:sp>
        <p:nvSpPr>
          <p:cNvPr id="10" name="Dian numeron paikkamerkki 9"/>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0210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86C5C0F0-F6A0-4071-ADCD-54D1F50BB2BA}" type="datetime1">
              <a:rPr lang="fi-FI" smtClean="0">
                <a:solidFill>
                  <a:prstClr val="black">
                    <a:tint val="75000"/>
                  </a:prstClr>
                </a:solidFill>
              </a:rPr>
              <a:t>6.2.2015</a:t>
            </a:fld>
            <a:endParaRPr lang="fi-FI" dirty="0">
              <a:solidFill>
                <a:prstClr val="black">
                  <a:tint val="75000"/>
                </a:prstClr>
              </a:solidFill>
            </a:endParaRPr>
          </a:p>
        </p:txBody>
      </p:sp>
      <p:sp>
        <p:nvSpPr>
          <p:cNvPr id="9" name="Alatunnisteen paikkamerkki 8"/>
          <p:cNvSpPr>
            <a:spLocks noGrp="1"/>
          </p:cNvSpPr>
          <p:nvPr>
            <p:ph type="ftr" sz="quarter" idx="11"/>
          </p:nvPr>
        </p:nvSpPr>
        <p:spPr/>
        <p:txBody>
          <a:bodyPr/>
          <a:lstStyle/>
          <a:p>
            <a:endParaRPr lang="fi-FI">
              <a:solidFill>
                <a:prstClr val="black">
                  <a:tint val="75000"/>
                </a:prstClr>
              </a:solidFill>
            </a:endParaRPr>
          </a:p>
        </p:txBody>
      </p:sp>
      <p:sp>
        <p:nvSpPr>
          <p:cNvPr id="10" name="Dian numeron paikkamerkki 9"/>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Tree>
    <p:extLst>
      <p:ext uri="{BB962C8B-B14F-4D97-AF65-F5344CB8AC3E}">
        <p14:creationId xmlns:p14="http://schemas.microsoft.com/office/powerpoint/2010/main" val="278114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BBACBE5-065B-4551-BDCF-7A7D2A434B71}" type="datetime1">
              <a:rPr lang="fi-FI" smtClean="0">
                <a:solidFill>
                  <a:prstClr val="black">
                    <a:tint val="75000"/>
                  </a:prstClr>
                </a:solidFill>
              </a:rPr>
              <a:t>6.2.2015</a:t>
            </a:fld>
            <a:endParaRPr lang="fi-FI" dirty="0">
              <a:solidFill>
                <a:prstClr val="black">
                  <a:tint val="75000"/>
                </a:prstClr>
              </a:solidFill>
            </a:endParaRPr>
          </a:p>
        </p:txBody>
      </p:sp>
      <p:sp>
        <p:nvSpPr>
          <p:cNvPr id="7" name="Alatunnisteen paikkamerkki 6"/>
          <p:cNvSpPr>
            <a:spLocks noGrp="1"/>
          </p:cNvSpPr>
          <p:nvPr>
            <p:ph type="ftr" sz="quarter" idx="11"/>
          </p:nvPr>
        </p:nvSpPr>
        <p:spPr/>
        <p:txBody>
          <a:bodyPr/>
          <a:lstStyle/>
          <a:p>
            <a:endParaRPr lang="fi-FI">
              <a:solidFill>
                <a:prstClr val="black">
                  <a:tint val="75000"/>
                </a:prstClr>
              </a:solidFill>
            </a:endParaRPr>
          </a:p>
        </p:txBody>
      </p:sp>
      <p:sp>
        <p:nvSpPr>
          <p:cNvPr id="8" name="Dian numeron paikkamerkki 7"/>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15779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0287AF42-B4BA-45ED-A3BA-30798F051E9F}" type="datetime1">
              <a:rPr lang="fi-FI" smtClean="0">
                <a:solidFill>
                  <a:prstClr val="black">
                    <a:tint val="75000"/>
                  </a:prstClr>
                </a:solidFill>
              </a:rPr>
              <a:t>6.2.2015</a:t>
            </a:fld>
            <a:endParaRPr lang="fi-FI" dirty="0">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225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4E9E7402-385F-46E1-B50A-7E948173EAC2}" type="datetime1">
              <a:rPr lang="fi-FI" smtClean="0">
                <a:solidFill>
                  <a:prstClr val="black">
                    <a:tint val="75000"/>
                  </a:prstClr>
                </a:solidFill>
              </a:rPr>
              <a:t>6.2.2015</a:t>
            </a:fld>
            <a:endParaRPr lang="fi-FI" dirty="0">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6824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37348BD2-5E6E-4A9C-A23F-2DB819B65C1C}" type="datetime1">
              <a:rPr lang="fi-FI" smtClean="0">
                <a:solidFill>
                  <a:prstClr val="black">
                    <a:tint val="75000"/>
                  </a:prstClr>
                </a:solidFill>
              </a:rPr>
              <a:t>6.2.2015</a:t>
            </a:fld>
            <a:endParaRPr lang="fi-FI" dirty="0">
              <a:solidFill>
                <a:prstClr val="black">
                  <a:tint val="75000"/>
                </a:prstClr>
              </a:solidFill>
            </a:endParaRPr>
          </a:p>
        </p:txBody>
      </p:sp>
      <p:sp>
        <p:nvSpPr>
          <p:cNvPr id="3" name="Alatunnisteen paikkamerkki 2"/>
          <p:cNvSpPr>
            <a:spLocks noGrp="1"/>
          </p:cNvSpPr>
          <p:nvPr>
            <p:ph type="ftr" sz="quarter" idx="15"/>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255850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lvl1pPr>
              <a:defRPr/>
            </a:lvl1pPr>
          </a:lstStyle>
          <a:p>
            <a:pPr>
              <a:defRPr/>
            </a:pPr>
            <a:fld id="{A1B9BC87-FDF9-4A2A-A81B-1E32D89E78A3}" type="datetime1">
              <a:rPr lang="fi-FI" smtClean="0">
                <a:solidFill>
                  <a:srgbClr val="000000"/>
                </a:solidFill>
              </a:rPr>
              <a:t>6.2.2015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C31C77A4-0F45-438C-A351-5C29E262ADE3}"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8149509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image" Target="../media/image4.png"/><Relationship Id="rId2" Type="http://schemas.openxmlformats.org/officeDocument/2006/relationships/slideLayout" Target="../slideLayouts/slideLayout10.xml"/><Relationship Id="rId16" Type="http://schemas.openxmlformats.org/officeDocument/2006/relationships/image" Target="../media/image7.jpe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3.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05345-2F30-4F10-92B6-13A796D0C234}" type="datetime1">
              <a:rPr lang="fi-FI" smtClean="0">
                <a:solidFill>
                  <a:prstClr val="black">
                    <a:tint val="75000"/>
                  </a:prstClr>
                </a:solidFill>
              </a:rPr>
              <a:t>6.2.2015</a:t>
            </a:fld>
            <a:endParaRPr lang="fi-FI" dirty="0">
              <a:solidFill>
                <a:prstClr val="black">
                  <a:tint val="75000"/>
                </a:prstClr>
              </a:solidFill>
            </a:endParaRPr>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solidFill>
                <a:prstClr val="black">
                  <a:tint val="75000"/>
                </a:prstClr>
              </a:solidFill>
            </a:endParaRPr>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613137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3730" name="Kuva 6" descr="tku_powerpoint_piirrospohja_kulma.png"/>
          <p:cNvPicPr>
            <a:picLocks noChangeAspect="1"/>
          </p:cNvPicPr>
          <p:nvPr userDrawn="1"/>
        </p:nvPicPr>
        <p:blipFill>
          <a:blip r:embed="rId14"/>
          <a:srcRect/>
          <a:stretch>
            <a:fillRect/>
          </a:stretch>
        </p:blipFill>
        <p:spPr bwMode="auto">
          <a:xfrm>
            <a:off x="3708400" y="2816225"/>
            <a:ext cx="5040313" cy="3781425"/>
          </a:xfrm>
          <a:prstGeom prst="rect">
            <a:avLst/>
          </a:prstGeom>
          <a:noFill/>
          <a:ln w="9525">
            <a:noFill/>
            <a:miter lim="800000"/>
            <a:headEnd/>
            <a:tailEnd/>
          </a:ln>
        </p:spPr>
      </p:pic>
      <p:grpSp>
        <p:nvGrpSpPr>
          <p:cNvPr id="73731" name="Ryhmitä 17"/>
          <p:cNvGrpSpPr>
            <a:grpSpLocks/>
          </p:cNvGrpSpPr>
          <p:nvPr/>
        </p:nvGrpSpPr>
        <p:grpSpPr bwMode="auto">
          <a:xfrm>
            <a:off x="0" y="6300788"/>
            <a:ext cx="9144000" cy="557212"/>
            <a:chOff x="0" y="6300000"/>
            <a:chExt cx="9144000" cy="558000"/>
          </a:xfrm>
        </p:grpSpPr>
        <p:sp>
          <p:nvSpPr>
            <p:cNvPr id="5" name="Suorakulmio 4"/>
            <p:cNvSpPr/>
            <p:nvPr userDrawn="1"/>
          </p:nvSpPr>
          <p:spPr>
            <a:xfrm>
              <a:off x="0" y="6309538"/>
              <a:ext cx="9144000" cy="548462"/>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i-FI" dirty="0">
                <a:solidFill>
                  <a:prstClr val="white"/>
                </a:solidFill>
              </a:endParaRPr>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pic>
        <p:nvPicPr>
          <p:cNvPr id="73734" name="Kuva 5" descr="Turku_Åbo__Eurooppalainen_mv.png"/>
          <p:cNvPicPr>
            <a:picLocks noChangeAspect="1"/>
          </p:cNvPicPr>
          <p:nvPr userDrawn="1"/>
        </p:nvPicPr>
        <p:blipFill>
          <a:blip r:embed="rId15"/>
          <a:srcRect/>
          <a:stretch>
            <a:fillRect/>
          </a:stretch>
        </p:blipFill>
        <p:spPr bwMode="auto">
          <a:xfrm>
            <a:off x="184150" y="5661025"/>
            <a:ext cx="1331913" cy="401638"/>
          </a:xfrm>
          <a:prstGeom prst="rect">
            <a:avLst/>
          </a:prstGeom>
          <a:noFill/>
          <a:ln w="9525">
            <a:noFill/>
            <a:miter lim="800000"/>
            <a:headEnd/>
            <a:tailEnd/>
          </a:ln>
        </p:spPr>
      </p:pic>
      <p:pic>
        <p:nvPicPr>
          <p:cNvPr id="73735" name="Kuva 19" descr="Turku_vaakuna_rgb.jpg"/>
          <p:cNvPicPr>
            <a:picLocks noChangeAspect="1"/>
          </p:cNvPicPr>
          <p:nvPr userDrawn="1"/>
        </p:nvPicPr>
        <p:blipFill>
          <a:blip r:embed="rId16"/>
          <a:srcRect/>
          <a:stretch>
            <a:fillRect/>
          </a:stretch>
        </p:blipFill>
        <p:spPr bwMode="auto">
          <a:xfrm>
            <a:off x="184150" y="184150"/>
            <a:ext cx="1331913" cy="382588"/>
          </a:xfrm>
          <a:prstGeom prst="rect">
            <a:avLst/>
          </a:prstGeom>
          <a:noFill/>
          <a:ln w="9525">
            <a:noFill/>
            <a:miter lim="800000"/>
            <a:headEnd/>
            <a:tailEnd/>
          </a:ln>
        </p:spPr>
      </p:pic>
      <p:pic>
        <p:nvPicPr>
          <p:cNvPr id="73736" name="Kuva 13" descr="tku_powerpoint_piirrospohja_kokonaan.png"/>
          <p:cNvPicPr>
            <a:picLocks noChangeAspect="1"/>
          </p:cNvPicPr>
          <p:nvPr userDrawn="1"/>
        </p:nvPicPr>
        <p:blipFill>
          <a:blip r:embed="rId17"/>
          <a:srcRect b="6384"/>
          <a:stretch>
            <a:fillRect/>
          </a:stretch>
        </p:blipFill>
        <p:spPr bwMode="auto">
          <a:xfrm>
            <a:off x="-3175" y="-188913"/>
            <a:ext cx="9144000" cy="6419851"/>
          </a:xfrm>
          <a:prstGeom prst="rect">
            <a:avLst/>
          </a:prstGeom>
          <a:noFill/>
          <a:ln w="9525">
            <a:noFill/>
            <a:miter lim="800000"/>
            <a:headEnd/>
            <a:tailEnd/>
          </a:ln>
        </p:spPr>
      </p:pic>
      <p:pic>
        <p:nvPicPr>
          <p:cNvPr id="73737" name="Kuva 15" descr="Turku_Åbo__Eurooppalainen_mv.png"/>
          <p:cNvPicPr>
            <a:picLocks noChangeAspect="1"/>
          </p:cNvPicPr>
          <p:nvPr userDrawn="1"/>
        </p:nvPicPr>
        <p:blipFill>
          <a:blip r:embed="rId15"/>
          <a:srcRect/>
          <a:stretch>
            <a:fillRect/>
          </a:stretch>
        </p:blipFill>
        <p:spPr bwMode="auto">
          <a:xfrm>
            <a:off x="184150" y="5661025"/>
            <a:ext cx="1331913" cy="401638"/>
          </a:xfrm>
          <a:prstGeom prst="rect">
            <a:avLst/>
          </a:prstGeom>
          <a:noFill/>
          <a:ln w="9525">
            <a:noFill/>
            <a:miter lim="800000"/>
            <a:headEnd/>
            <a:tailEnd/>
          </a:ln>
        </p:spPr>
      </p:pic>
      <p:sp>
        <p:nvSpPr>
          <p:cNvPr id="73738" name="Tekstin paikkamerkki 2"/>
          <p:cNvSpPr>
            <a:spLocks noGrp="1"/>
          </p:cNvSpPr>
          <p:nvPr>
            <p:ph type="body" idx="1"/>
          </p:nvPr>
        </p:nvSpPr>
        <p:spPr bwMode="auto">
          <a:xfrm>
            <a:off x="684213" y="1627188"/>
            <a:ext cx="7775575" cy="4206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73739" name="Otsikon paikkamerkki 32"/>
          <p:cNvSpPr>
            <a:spLocks noGrp="1"/>
          </p:cNvSpPr>
          <p:nvPr>
            <p:ph type="title"/>
          </p:nvPr>
        </p:nvSpPr>
        <p:spPr bwMode="auto">
          <a:xfrm>
            <a:off x="684213" y="620713"/>
            <a:ext cx="7775575" cy="7969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fi-FI" smtClean="0"/>
              <a:t>Muokkaa perustyylejä naps.</a:t>
            </a:r>
          </a:p>
        </p:txBody>
      </p:sp>
      <p:sp>
        <p:nvSpPr>
          <p:cNvPr id="17" name="Päivämäärän paikkamerkki 1"/>
          <p:cNvSpPr>
            <a:spLocks noGrp="1"/>
          </p:cNvSpPr>
          <p:nvPr>
            <p:ph type="dt" sz="half" idx="2"/>
          </p:nvPr>
        </p:nvSpPr>
        <p:spPr>
          <a:xfrm>
            <a:off x="217488" y="6453188"/>
            <a:ext cx="2133600" cy="365125"/>
          </a:xfrm>
          <a:prstGeom prst="rect">
            <a:avLst/>
          </a:prstGeom>
        </p:spPr>
        <p:txBody>
          <a:bodyPr vert="horz" lIns="91440" tIns="45720" rIns="91440" bIns="45720" rtlCol="0" anchor="ctr"/>
          <a:lstStyle>
            <a:lvl1pPr fontAlgn="base">
              <a:spcBef>
                <a:spcPct val="0"/>
              </a:spcBef>
              <a:spcAft>
                <a:spcPct val="0"/>
              </a:spcAft>
              <a:defRPr sz="1000" smtClean="0">
                <a:solidFill>
                  <a:schemeClr val="tx1"/>
                </a:solidFill>
                <a:latin typeface="+mn-lt"/>
                <a:cs typeface="+mn-cs"/>
              </a:defRPr>
            </a:lvl1pPr>
          </a:lstStyle>
          <a:p>
            <a:pPr>
              <a:defRPr/>
            </a:pPr>
            <a:fld id="{51569AE8-7D8A-48EB-A225-3A1391B64480}" type="datetime1">
              <a:rPr lang="fi-FI" smtClean="0">
                <a:solidFill>
                  <a:srgbClr val="000000"/>
                </a:solidFill>
              </a:rPr>
              <a:t>6.2.2015</a:t>
            </a:fld>
            <a:endParaRPr lang="fi-FI">
              <a:solidFill>
                <a:srgbClr val="000000"/>
              </a:solidFill>
            </a:endParaRPr>
          </a:p>
        </p:txBody>
      </p:sp>
      <p:sp>
        <p:nvSpPr>
          <p:cNvPr id="18" name="Dian numeron paikkamerkki 3"/>
          <p:cNvSpPr>
            <a:spLocks noGrp="1"/>
          </p:cNvSpPr>
          <p:nvPr>
            <p:ph type="sldNum" sz="quarter" idx="4"/>
          </p:nvPr>
        </p:nvSpPr>
        <p:spPr>
          <a:xfrm>
            <a:off x="6875463" y="6448425"/>
            <a:ext cx="2133600" cy="365125"/>
          </a:xfrm>
          <a:prstGeom prst="rect">
            <a:avLst/>
          </a:prstGeom>
        </p:spPr>
        <p:txBody>
          <a:bodyPr vert="horz" lIns="91440" tIns="45720" rIns="91440" bIns="45720" rtlCol="0" anchor="ctr"/>
          <a:lstStyle>
            <a:lvl1pPr algn="r" fontAlgn="base">
              <a:spcBef>
                <a:spcPct val="0"/>
              </a:spcBef>
              <a:spcAft>
                <a:spcPct val="0"/>
              </a:spcAft>
              <a:defRPr sz="1000">
                <a:solidFill>
                  <a:schemeClr val="tx1"/>
                </a:solidFill>
                <a:latin typeface="+mn-lt"/>
                <a:cs typeface="+mn-cs"/>
              </a:defRPr>
            </a:lvl1pPr>
          </a:lstStyle>
          <a:p>
            <a:pPr>
              <a:defRPr/>
            </a:pPr>
            <a:fld id="{7CC40AA6-971C-4153-837F-E33A43BA4118}"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2584942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iming>
    <p:tnLst>
      <p:par>
        <p:cTn id="1" dur="indefinite" restart="never" nodeType="tmRoot"/>
      </p:par>
    </p:tnLst>
  </p:timing>
  <p:hf hdr="0" ftr="0"/>
  <p:txStyles>
    <p:titleStyle>
      <a:lvl1pPr algn="l" rtl="0" fontAlgn="base">
        <a:spcBef>
          <a:spcPct val="0"/>
        </a:spcBef>
        <a:spcAft>
          <a:spcPct val="0"/>
        </a:spcAft>
        <a:defRPr sz="3200" b="1">
          <a:solidFill>
            <a:srgbClr val="00468B"/>
          </a:solidFill>
          <a:latin typeface="+mj-lt"/>
          <a:ea typeface="+mj-ea"/>
          <a:cs typeface="+mj-cs"/>
        </a:defRPr>
      </a:lvl1pPr>
      <a:lvl2pPr algn="l" rtl="0" fontAlgn="base">
        <a:spcBef>
          <a:spcPct val="0"/>
        </a:spcBef>
        <a:spcAft>
          <a:spcPct val="0"/>
        </a:spcAft>
        <a:defRPr sz="3200" b="1">
          <a:solidFill>
            <a:srgbClr val="00468B"/>
          </a:solidFill>
          <a:latin typeface="Arial" charset="0"/>
          <a:cs typeface="Arial" charset="0"/>
        </a:defRPr>
      </a:lvl2pPr>
      <a:lvl3pPr algn="l" rtl="0" fontAlgn="base">
        <a:spcBef>
          <a:spcPct val="0"/>
        </a:spcBef>
        <a:spcAft>
          <a:spcPct val="0"/>
        </a:spcAft>
        <a:defRPr sz="3200" b="1">
          <a:solidFill>
            <a:srgbClr val="00468B"/>
          </a:solidFill>
          <a:latin typeface="Arial" charset="0"/>
          <a:cs typeface="Arial" charset="0"/>
        </a:defRPr>
      </a:lvl3pPr>
      <a:lvl4pPr algn="l" rtl="0" fontAlgn="base">
        <a:spcBef>
          <a:spcPct val="0"/>
        </a:spcBef>
        <a:spcAft>
          <a:spcPct val="0"/>
        </a:spcAft>
        <a:defRPr sz="3200" b="1">
          <a:solidFill>
            <a:srgbClr val="00468B"/>
          </a:solidFill>
          <a:latin typeface="Arial" charset="0"/>
          <a:cs typeface="Arial" charset="0"/>
        </a:defRPr>
      </a:lvl4pPr>
      <a:lvl5pPr algn="l" rtl="0" fontAlgn="base">
        <a:spcBef>
          <a:spcPct val="0"/>
        </a:spcBef>
        <a:spcAft>
          <a:spcPct val="0"/>
        </a:spcAft>
        <a:defRPr sz="3200" b="1">
          <a:solidFill>
            <a:srgbClr val="00468B"/>
          </a:solidFill>
          <a:latin typeface="Arial" charset="0"/>
          <a:cs typeface="Arial" charset="0"/>
        </a:defRPr>
      </a:lvl5pPr>
      <a:lvl6pPr marL="457200" algn="l" rtl="0" fontAlgn="base">
        <a:spcBef>
          <a:spcPct val="0"/>
        </a:spcBef>
        <a:spcAft>
          <a:spcPct val="0"/>
        </a:spcAft>
        <a:defRPr sz="3200" b="1">
          <a:solidFill>
            <a:srgbClr val="00468B"/>
          </a:solidFill>
          <a:latin typeface="Arial" charset="0"/>
          <a:cs typeface="Arial" charset="0"/>
        </a:defRPr>
      </a:lvl6pPr>
      <a:lvl7pPr marL="914400" algn="l" rtl="0" fontAlgn="base">
        <a:spcBef>
          <a:spcPct val="0"/>
        </a:spcBef>
        <a:spcAft>
          <a:spcPct val="0"/>
        </a:spcAft>
        <a:defRPr sz="3200" b="1">
          <a:solidFill>
            <a:srgbClr val="00468B"/>
          </a:solidFill>
          <a:latin typeface="Arial" charset="0"/>
          <a:cs typeface="Arial" charset="0"/>
        </a:defRPr>
      </a:lvl7pPr>
      <a:lvl8pPr marL="1371600" algn="l" rtl="0" fontAlgn="base">
        <a:spcBef>
          <a:spcPct val="0"/>
        </a:spcBef>
        <a:spcAft>
          <a:spcPct val="0"/>
        </a:spcAft>
        <a:defRPr sz="3200" b="1">
          <a:solidFill>
            <a:srgbClr val="00468B"/>
          </a:solidFill>
          <a:latin typeface="Arial" charset="0"/>
          <a:cs typeface="Arial" charset="0"/>
        </a:defRPr>
      </a:lvl8pPr>
      <a:lvl9pPr marL="1828800" algn="l" rtl="0" fontAlgn="base">
        <a:spcBef>
          <a:spcPct val="0"/>
        </a:spcBef>
        <a:spcAft>
          <a:spcPct val="0"/>
        </a:spcAft>
        <a:defRPr sz="3200" b="1">
          <a:solidFill>
            <a:srgbClr val="00468B"/>
          </a:solidFill>
          <a:latin typeface="Arial" charset="0"/>
          <a:cs typeface="Arial" charset="0"/>
        </a:defRPr>
      </a:lvl9pPr>
    </p:titleStyle>
    <p:bodyStyle>
      <a:lvl1pPr marL="285750" indent="-285750" algn="l" rtl="0" fontAlgn="base">
        <a:spcBef>
          <a:spcPts val="25"/>
        </a:spcBef>
        <a:spcAft>
          <a:spcPct val="0"/>
        </a:spcAft>
        <a:buClr>
          <a:srgbClr val="00468B"/>
        </a:buClr>
        <a:buSzPct val="120000"/>
        <a:buFont typeface="Arial" charset="0"/>
        <a:buChar char="•"/>
        <a:defRPr sz="2000" b="1">
          <a:solidFill>
            <a:srgbClr val="000000"/>
          </a:solidFill>
          <a:latin typeface="+mn-lt"/>
          <a:ea typeface="+mn-ea"/>
          <a:cs typeface="+mn-cs"/>
        </a:defRPr>
      </a:lvl1pPr>
      <a:lvl2pPr marL="742950" indent="-285750" algn="l" rtl="0" fontAlgn="base">
        <a:spcBef>
          <a:spcPct val="20000"/>
        </a:spcBef>
        <a:spcAft>
          <a:spcPct val="0"/>
        </a:spcAft>
        <a:buClr>
          <a:srgbClr val="298AAD"/>
        </a:buClr>
        <a:buFont typeface="Arial" charset="0"/>
        <a:buChar char="•"/>
        <a:defRPr>
          <a:solidFill>
            <a:srgbClr val="000000"/>
          </a:solidFill>
          <a:latin typeface="+mn-lt"/>
          <a:cs typeface="+mn-cs"/>
        </a:defRPr>
      </a:lvl2pPr>
      <a:lvl3pPr marL="1143000" indent="-228600" algn="l" rtl="0" fontAlgn="base">
        <a:spcBef>
          <a:spcPct val="20000"/>
        </a:spcBef>
        <a:spcAft>
          <a:spcPct val="0"/>
        </a:spcAft>
        <a:buClr>
          <a:srgbClr val="298AAD"/>
        </a:buClr>
        <a:buFont typeface="Arial" charset="0"/>
        <a:buChar char="•"/>
        <a:defRPr>
          <a:solidFill>
            <a:srgbClr val="000000"/>
          </a:solidFill>
          <a:latin typeface="+mn-lt"/>
          <a:cs typeface="+mn-cs"/>
        </a:defRPr>
      </a:lvl3pPr>
      <a:lvl4pPr marL="1600200" indent="-228600" algn="l" rtl="0" fontAlgn="base">
        <a:spcBef>
          <a:spcPct val="20000"/>
        </a:spcBef>
        <a:spcAft>
          <a:spcPct val="0"/>
        </a:spcAft>
        <a:buClr>
          <a:srgbClr val="298AAD"/>
        </a:buClr>
        <a:buFont typeface="Arial" charset="0"/>
        <a:buChar char="•"/>
        <a:defRPr>
          <a:solidFill>
            <a:srgbClr val="000000"/>
          </a:solidFill>
          <a:latin typeface="+mn-lt"/>
          <a:cs typeface="+mn-cs"/>
        </a:defRPr>
      </a:lvl4pPr>
      <a:lvl5pPr marL="2057400" indent="-228600" algn="l" rtl="0" fontAlgn="base">
        <a:spcBef>
          <a:spcPct val="20000"/>
        </a:spcBef>
        <a:spcAft>
          <a:spcPct val="0"/>
        </a:spcAft>
        <a:buClr>
          <a:srgbClr val="298AAD"/>
        </a:buClr>
        <a:buFont typeface="Arial" charset="0"/>
        <a:buChar char="•"/>
        <a:defRPr>
          <a:solidFill>
            <a:srgbClr val="000000"/>
          </a:solidFill>
          <a:latin typeface="+mn-lt"/>
          <a:cs typeface="+mn-cs"/>
        </a:defRPr>
      </a:lvl5pPr>
      <a:lvl6pPr marL="2514600" indent="-228600" algn="l" rtl="0" fontAlgn="base">
        <a:spcBef>
          <a:spcPct val="20000"/>
        </a:spcBef>
        <a:spcAft>
          <a:spcPct val="0"/>
        </a:spcAft>
        <a:buClr>
          <a:srgbClr val="298AAD"/>
        </a:buClr>
        <a:buFont typeface="Arial" charset="0"/>
        <a:buChar char="•"/>
        <a:defRPr>
          <a:solidFill>
            <a:srgbClr val="000000"/>
          </a:solidFill>
          <a:latin typeface="+mn-lt"/>
          <a:cs typeface="+mn-cs"/>
        </a:defRPr>
      </a:lvl6pPr>
      <a:lvl7pPr marL="2971800" indent="-228600" algn="l" rtl="0" fontAlgn="base">
        <a:spcBef>
          <a:spcPct val="20000"/>
        </a:spcBef>
        <a:spcAft>
          <a:spcPct val="0"/>
        </a:spcAft>
        <a:buClr>
          <a:srgbClr val="298AAD"/>
        </a:buClr>
        <a:buFont typeface="Arial" charset="0"/>
        <a:buChar char="•"/>
        <a:defRPr>
          <a:solidFill>
            <a:srgbClr val="000000"/>
          </a:solidFill>
          <a:latin typeface="+mn-lt"/>
          <a:cs typeface="+mn-cs"/>
        </a:defRPr>
      </a:lvl7pPr>
      <a:lvl8pPr marL="3429000" indent="-228600" algn="l" rtl="0" fontAlgn="base">
        <a:spcBef>
          <a:spcPct val="20000"/>
        </a:spcBef>
        <a:spcAft>
          <a:spcPct val="0"/>
        </a:spcAft>
        <a:buClr>
          <a:srgbClr val="298AAD"/>
        </a:buClr>
        <a:buFont typeface="Arial" charset="0"/>
        <a:buChar char="•"/>
        <a:defRPr>
          <a:solidFill>
            <a:srgbClr val="000000"/>
          </a:solidFill>
          <a:latin typeface="+mn-lt"/>
          <a:cs typeface="+mn-cs"/>
        </a:defRPr>
      </a:lvl8pPr>
      <a:lvl9pPr marL="3886200" indent="-228600" algn="l" rtl="0" fontAlgn="base">
        <a:spcBef>
          <a:spcPct val="20000"/>
        </a:spcBef>
        <a:spcAft>
          <a:spcPct val="0"/>
        </a:spcAft>
        <a:buClr>
          <a:srgbClr val="298AAD"/>
        </a:buClr>
        <a:buFont typeface="Arial" charset="0"/>
        <a:buChar char="•"/>
        <a:defRPr>
          <a:solidFill>
            <a:srgbClr val="000000"/>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tsikko 1"/>
          <p:cNvSpPr>
            <a:spLocks noGrp="1"/>
          </p:cNvSpPr>
          <p:nvPr>
            <p:ph type="title" idx="4294967295"/>
          </p:nvPr>
        </p:nvSpPr>
        <p:spPr>
          <a:xfrm>
            <a:off x="684337" y="1628626"/>
            <a:ext cx="7992119" cy="3384550"/>
          </a:xfrm>
        </p:spPr>
        <p:txBody>
          <a:bodyPr/>
          <a:lstStyle/>
          <a:p>
            <a:pPr algn="ctr"/>
            <a:r>
              <a:rPr lang="fi-FI" b="0" dirty="0" smtClean="0">
                <a:solidFill>
                  <a:schemeClr val="accent1"/>
                </a:solidFill>
              </a:rPr>
              <a:t>Toimintoanalyysin toimenpide-ehdotukset – Kiinteistötoimiala</a:t>
            </a:r>
            <a:br>
              <a:rPr lang="fi-FI" b="0" dirty="0" smtClean="0">
                <a:solidFill>
                  <a:schemeClr val="accent1"/>
                </a:solidFill>
              </a:rPr>
            </a:br>
            <a:r>
              <a:rPr lang="fi-FI" b="0" dirty="0">
                <a:solidFill>
                  <a:schemeClr val="accent1"/>
                </a:solidFill>
              </a:rPr>
              <a:t/>
            </a:r>
            <a:br>
              <a:rPr lang="fi-FI" b="0" dirty="0">
                <a:solidFill>
                  <a:schemeClr val="accent1"/>
                </a:solidFill>
              </a:rPr>
            </a:br>
            <a:r>
              <a:rPr lang="fi-FI" dirty="0" smtClean="0">
                <a:solidFill>
                  <a:schemeClr val="tx1"/>
                </a:solidFill>
              </a:rPr>
              <a:t/>
            </a:r>
            <a:br>
              <a:rPr lang="fi-FI" dirty="0" smtClean="0">
                <a:solidFill>
                  <a:schemeClr val="tx1"/>
                </a:solidFill>
              </a:rPr>
            </a:br>
            <a:r>
              <a:rPr lang="fi-FI" dirty="0">
                <a:solidFill>
                  <a:schemeClr val="tx1"/>
                </a:solidFill>
              </a:rPr>
              <a:t/>
            </a:r>
            <a:br>
              <a:rPr lang="fi-FI" dirty="0">
                <a:solidFill>
                  <a:schemeClr val="tx1"/>
                </a:solidFill>
              </a:rPr>
            </a:br>
            <a:endParaRPr lang="fi-FI" sz="2800" dirty="0">
              <a:solidFill>
                <a:schemeClr val="tx1"/>
              </a:solidFill>
            </a:endParaRPr>
          </a:p>
        </p:txBody>
      </p:sp>
      <p:sp>
        <p:nvSpPr>
          <p:cNvPr id="74755" name="Päivämäärän paikkamerkki 3"/>
          <p:cNvSpPr txBox="1">
            <a:spLocks noGrp="1"/>
          </p:cNvSpPr>
          <p:nvPr/>
        </p:nvSpPr>
        <p:spPr bwMode="auto">
          <a:xfrm>
            <a:off x="217488" y="6453188"/>
            <a:ext cx="2133600" cy="365125"/>
          </a:xfrm>
          <a:prstGeom prst="rect">
            <a:avLst/>
          </a:prstGeom>
          <a:noFill/>
          <a:ln w="9525">
            <a:noFill/>
            <a:miter lim="800000"/>
            <a:headEnd/>
            <a:tailEnd/>
          </a:ln>
        </p:spPr>
        <p:txBody>
          <a:bodyPr anchor="ctr"/>
          <a:lstStyle/>
          <a:p>
            <a:pPr fontAlgn="base">
              <a:spcBef>
                <a:spcPct val="0"/>
              </a:spcBef>
              <a:spcAft>
                <a:spcPct val="0"/>
              </a:spcAft>
            </a:pPr>
            <a:endParaRPr lang="fi-FI" sz="1000" dirty="0">
              <a:solidFill>
                <a:srgbClr val="000000"/>
              </a:solidFill>
            </a:endParaRPr>
          </a:p>
        </p:txBody>
      </p:sp>
      <p:sp>
        <p:nvSpPr>
          <p:cNvPr id="74756" name="Dian numeron paikkamerkki 5"/>
          <p:cNvSpPr txBox="1">
            <a:spLocks noGrp="1"/>
          </p:cNvSpPr>
          <p:nvPr/>
        </p:nvSpPr>
        <p:spPr bwMode="auto">
          <a:xfrm>
            <a:off x="6875463" y="6448425"/>
            <a:ext cx="2133600" cy="365125"/>
          </a:xfrm>
          <a:prstGeom prst="rect">
            <a:avLst/>
          </a:prstGeom>
          <a:noFill/>
          <a:ln w="9525">
            <a:noFill/>
            <a:miter lim="800000"/>
            <a:headEnd/>
            <a:tailEnd/>
          </a:ln>
        </p:spPr>
        <p:txBody>
          <a:bodyPr anchor="ctr"/>
          <a:lstStyle/>
          <a:p>
            <a:pPr algn="r" fontAlgn="base">
              <a:spcBef>
                <a:spcPct val="0"/>
              </a:spcBef>
              <a:spcAft>
                <a:spcPct val="0"/>
              </a:spcAft>
            </a:pPr>
            <a:fld id="{806F22E4-B705-43FA-AFB3-9ED585BA262A}" type="slidenum">
              <a:rPr lang="fi-FI" sz="1000">
                <a:solidFill>
                  <a:srgbClr val="000000"/>
                </a:solidFill>
              </a:rPr>
              <a:pPr algn="r" fontAlgn="base">
                <a:spcBef>
                  <a:spcPct val="0"/>
                </a:spcBef>
                <a:spcAft>
                  <a:spcPct val="0"/>
                </a:spcAft>
              </a:pPr>
              <a:t>1</a:t>
            </a:fld>
            <a:endParaRPr lang="fi-FI" sz="1000">
              <a:solidFill>
                <a:srgbClr val="000000"/>
              </a:solidFill>
            </a:endParaRPr>
          </a:p>
        </p:txBody>
      </p:sp>
      <p:sp>
        <p:nvSpPr>
          <p:cNvPr id="4" name="Päivämäärän paikkamerkki 3"/>
          <p:cNvSpPr>
            <a:spLocks noGrp="1"/>
          </p:cNvSpPr>
          <p:nvPr>
            <p:ph type="dt" sz="half" idx="10"/>
          </p:nvPr>
        </p:nvSpPr>
        <p:spPr/>
        <p:txBody>
          <a:bodyPr/>
          <a:lstStyle/>
          <a:p>
            <a:pPr>
              <a:defRPr/>
            </a:pPr>
            <a:fld id="{718715A6-57E7-4BF3-BBE0-827CB829CAE8}" type="datetime1">
              <a:rPr lang="fi-FI" smtClean="0">
                <a:solidFill>
                  <a:srgbClr val="000000"/>
                </a:solidFill>
              </a:rPr>
              <a:t>6.2.2015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p>
            <a:pPr>
              <a:defRPr/>
            </a:pPr>
            <a:fld id="{3FE0DAB0-ABE6-4285-BB20-51313E84F577}" type="slidenum">
              <a:rPr lang="fi-FI" smtClean="0">
                <a:solidFill>
                  <a:srgbClr val="000000"/>
                </a:solidFill>
              </a:rPr>
              <a:pPr>
                <a:defRPr/>
              </a:pPr>
              <a:t>1</a:t>
            </a:fld>
            <a:endParaRPr lang="fi-FI" dirty="0">
              <a:solidFill>
                <a:srgbClr val="000000"/>
              </a:solidFill>
            </a:endParaRPr>
          </a:p>
        </p:txBody>
      </p:sp>
      <p:sp>
        <p:nvSpPr>
          <p:cNvPr id="2" name="Tekstiruutu 1"/>
          <p:cNvSpPr txBox="1"/>
          <p:nvPr/>
        </p:nvSpPr>
        <p:spPr>
          <a:xfrm>
            <a:off x="2123728" y="5435932"/>
            <a:ext cx="5112568" cy="369332"/>
          </a:xfrm>
          <a:prstGeom prst="rect">
            <a:avLst/>
          </a:prstGeom>
          <a:noFill/>
        </p:spPr>
        <p:txBody>
          <a:bodyPr wrap="square" rtlCol="0">
            <a:spAutoFit/>
          </a:bodyPr>
          <a:lstStyle/>
          <a:p>
            <a:r>
              <a:rPr lang="fi-FI" dirty="0" smtClean="0"/>
              <a:t>Kiinteistöliikelaitoksen johtokunta 12.2.2015</a:t>
            </a:r>
            <a:endParaRPr lang="fi-FI" dirty="0"/>
          </a:p>
        </p:txBody>
      </p:sp>
    </p:spTree>
    <p:extLst>
      <p:ext uri="{BB962C8B-B14F-4D97-AF65-F5344CB8AC3E}">
        <p14:creationId xmlns:p14="http://schemas.microsoft.com/office/powerpoint/2010/main" val="2098065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56A34A82-DA66-43FB-8918-8FF59AA156A2}"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10</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62238756"/>
              </p:ext>
            </p:extLst>
          </p:nvPr>
        </p:nvGraphicFramePr>
        <p:xfrm>
          <a:off x="20982" y="588459"/>
          <a:ext cx="9108504" cy="5780402"/>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Kiinteistönmuodostus</a:t>
                      </a:r>
                      <a:r>
                        <a:rPr lang="fi-FI" sz="1300" b="0" baseline="0" dirty="0" smtClean="0"/>
                        <a:t> ja maastomittaus: maastomittaus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Keskitytään ydintoimintoihin maastomittauksissa</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Tavoitteena jatkossa keskittyä viranomaismittauksiin, tarpeen vaatiessa muut mittaukset (maastomallit, erikoismittaukset yms.) tilataan konsultilta. Selvitetään maastomittauksessa tarvittava resursointi. Resurssit tulevat joka tapauksessa vähenemään </a:t>
                      </a:r>
                      <a:r>
                        <a:rPr lang="fi-FI" sz="1300" baseline="0" dirty="0" err="1" smtClean="0"/>
                        <a:t>eläköitymisten</a:t>
                      </a:r>
                      <a:r>
                        <a:rPr lang="fi-FI" sz="1300" baseline="0" dirty="0" smtClean="0"/>
                        <a:t> myötä. Resurssien vähentyessä keskitytään ydintoimintoihin ja ylläpidetään osaamista niissä. Tehostetaan toimintaa hyödyntäen teknistä kehitystä (mm. uusilla laitteilla, toimivalla tilausjärjestelmällä). Voi tarkoittaa joidenkin työntekijöiden toimenkuvien muuttumista.</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428709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746997A2-9B5C-4D54-B054-0552C133A070}"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11</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254639930"/>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Kiinteistönmuodostus</a:t>
                      </a:r>
                      <a:r>
                        <a:rPr lang="fi-FI" sz="1300" b="0" baseline="0" dirty="0" smtClean="0"/>
                        <a:t> ja maastomittaus: tonttimittaus ja kiinteistötoimitukset</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Kehitetään</a:t>
                      </a:r>
                      <a:r>
                        <a:rPr lang="fi-FI" sz="1300" b="0" baseline="0" dirty="0" smtClean="0"/>
                        <a:t> toimintatapaa tehokkaammaksi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Siirrytään nykyisestä mallista kohti prosessimaista toimintatapaa, jolloin sama henkilö suorittaa tehtävän lähes alusta loppuun (sis. valmistelun ja kartat) </a:t>
                      </a:r>
                      <a:r>
                        <a:rPr lang="fi-FI" sz="1300" dirty="0" err="1" smtClean="0"/>
                        <a:t>Toimíntatavan</a:t>
                      </a:r>
                      <a:r>
                        <a:rPr lang="fi-FI" sz="1300" dirty="0" smtClean="0"/>
                        <a:t> muutos toteutetaan </a:t>
                      </a:r>
                      <a:r>
                        <a:rPr lang="fi-FI" sz="1300" dirty="0" err="1" smtClean="0"/>
                        <a:t>eläköitymisen</a:t>
                      </a:r>
                      <a:r>
                        <a:rPr lang="fi-FI" sz="1300" dirty="0" smtClean="0"/>
                        <a:t> myötä. Teknisten järjestelmien kehittyminen mahdollistaa toimitusinsinöörille laajemman tehtävänkuvan. Toimintamallia muuttamalla voidaan varautua tuleviin </a:t>
                      </a:r>
                      <a:r>
                        <a:rPr lang="fi-FI" sz="1300" dirty="0" err="1" smtClean="0"/>
                        <a:t>eläköitymisiin</a:t>
                      </a:r>
                      <a:r>
                        <a:rPr lang="fi-FI" sz="1300" dirty="0" smtClean="0"/>
                        <a:t>.</a:t>
                      </a:r>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642274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7F344C7A-38D3-4FBF-AC20-796359D9F40C}"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12</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26240562"/>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b="1" kern="1200" baseline="0" dirty="0" smtClean="0">
                          <a:solidFill>
                            <a:schemeClr val="lt1"/>
                          </a:solidFill>
                          <a:latin typeface="+mn-lt"/>
                          <a:ea typeface="+mn-ea"/>
                          <a:cs typeface="+mn-cs"/>
                        </a:rPr>
                        <a:t>Johtokuntaan</a:t>
                      </a:r>
                      <a:r>
                        <a:rPr lang="fi-FI" sz="1600" baseline="0" dirty="0" smtClean="0"/>
                        <a:t> vietävä asia</a:t>
                      </a:r>
                      <a:endParaRPr lang="fi-FI" sz="1600" dirty="0" smtClean="0"/>
                    </a:p>
                  </a:txBody>
                  <a:tcPr>
                    <a:solidFill>
                      <a:schemeClr val="tx2">
                        <a:lumMod val="60000"/>
                        <a:lumOff val="40000"/>
                      </a:schemeClr>
                    </a:solidFill>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Projektien/hankkeiden läpimenoajat</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Projektien/hankkeiden läpimenoaikoihin tulisi kiinnittää erityistä huomiota. Yhteistyökumppaneiden (vesi, viemäri, kaukolämpö, sähkö, teleoperaattorit) kanssa tulee pyrkiä ratkaisuihin, jotka pitävät katuja avattuina mahdollisimman vähän aikaa. Konserniyhteisöjen kanssa tehtävä yhteistyö tulisi olla saumatonta kaikilta osin ja mikäli näin ei ole, siihen tulee puuttua esim. omistajaohjauksen keinoin.</a:t>
                      </a:r>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Kyllä</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Vesiliikelaitos,</a:t>
                      </a:r>
                      <a:r>
                        <a:rPr lang="fi-FI" sz="1300" baseline="0" dirty="0" smtClean="0"/>
                        <a:t> Turku Energia, teleoperaattorit</a:t>
                      </a:r>
                      <a:endParaRPr lang="fi-FI" sz="1300" dirty="0" smtClean="0"/>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vesiliikelaitos </a:t>
                      </a:r>
                      <a:r>
                        <a:rPr lang="fi-FI" sz="1300" baseline="0" dirty="0" smtClean="0"/>
                        <a:t>ja konsernihallinto</a:t>
                      </a:r>
                      <a:endParaRPr lang="fi-FI" sz="1300" dirty="0" smtClean="0"/>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3481014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FC8DD981-DAAE-439C-B61A-E05EEF330434}"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13</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3802712051"/>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b="1" kern="1200" baseline="0" dirty="0" smtClean="0">
                          <a:solidFill>
                            <a:schemeClr val="lt1"/>
                          </a:solidFill>
                          <a:latin typeface="+mn-lt"/>
                          <a:ea typeface="+mn-ea"/>
                          <a:cs typeface="+mn-cs"/>
                        </a:rPr>
                        <a:t>Johtokuntaan</a:t>
                      </a:r>
                      <a:r>
                        <a:rPr lang="fi-FI" sz="1600" baseline="0" dirty="0" smtClean="0"/>
                        <a:t> vietävä asia</a:t>
                      </a:r>
                      <a:endParaRPr lang="fi-FI" sz="1600" dirty="0" smtClean="0"/>
                    </a:p>
                  </a:txBody>
                  <a:tcPr>
                    <a:solidFill>
                      <a:schemeClr val="tx2">
                        <a:lumMod val="60000"/>
                        <a:lumOff val="40000"/>
                      </a:schemeClr>
                    </a:solidFill>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Kiinteän omaisuuden kehittäminen</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Kaupungin omistamien ulkoilu- ja leirialueiden tarkoituksenmukaisuus</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Selvitetään kaupungin omistamien ulkoilualueiden ja vapaa-aikatoimialan käytössä olevien leirialueiden tarkoituksenmukaisuus. Arvioidaan käyttöasteselvitysten jälkeen</a:t>
                      </a:r>
                      <a:r>
                        <a:rPr lang="fi-FI" sz="1300" baseline="0" dirty="0" smtClean="0"/>
                        <a:t>, onko kaupungin järkevää omistaa kaikkia nykyisiä kohteita ja olisiko järkevää keskittää toimintoja harvempiin kohteisiin, jolloin niiden käyttöaste nousisi.</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Kyllä</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Vapaa-aikatoimiala</a:t>
                      </a:r>
                      <a:r>
                        <a:rPr lang="fi-FI" sz="1300" smtClean="0"/>
                        <a:t>, konsernihallinto</a:t>
                      </a:r>
                      <a:endParaRPr lang="fi-FI" sz="1300" dirty="0" smtClean="0"/>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r>
                        <a:rPr lang="fi-FI" sz="1300" baseline="0" dirty="0" smtClean="0"/>
                        <a:t> ja vapaa-aikatoimiala / </a:t>
                      </a:r>
                      <a:r>
                        <a:rPr lang="fi-FI" sz="1300" baseline="0" smtClean="0"/>
                        <a:t>kh</a:t>
                      </a:r>
                      <a:endParaRPr lang="fi-FI" sz="1300" dirty="0" smtClean="0"/>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1489258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5ACFF598-3669-4A04-996A-083CA77BEA4F}"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2</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250560283"/>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pysäköintipalvelut</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Pysäköintitoiminnan kehittäminen nykyajan</a:t>
                      </a:r>
                      <a:r>
                        <a:rPr lang="fi-FI" sz="1300" b="0" baseline="0" dirty="0" smtClean="0"/>
                        <a:t> vaatimusten mukaiseksi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Pysäköintimittareiden uusiminen ja samassa yhteydessä selvitetään järkevin ja taloudellisin tapa hoitaa muun muassa seuraavat toiminnot: mittareiden omistus, ylläpito ja rahankuljetus. Selvitysten jälkeen voidaan päätyä siihen, että tiettyjä toimintoja ostetaan jatkossa ulkoa ja joidenkin työntekijöiden toimenkuviin tulee muutoksia.</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Kyllä</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380166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112633D-571E-439B-99B7-0238CA9FA807}"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3</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318488011"/>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maatalous</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Peltoviljelysten</a:t>
                      </a:r>
                      <a:r>
                        <a:rPr lang="fi-FI" sz="1300" b="0" baseline="0" dirty="0" smtClean="0"/>
                        <a:t> kannattavuuden arviointi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Maataloustuki- / EU-tukijärjestelmän muutos. Kaupunki ei saa enää jatkossa peltotukia. Selvitetään kaupungin oman viljelystoiminnan kannattavuus muutosten jälkeen. Selvitysten jälkeen voidaan päätyä siihen, että kaupungin oma viljelystoiminta ei ole enää kannattavaa ja joidenkin työntekijöiden toimenkuviin tulee muutoksia.</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147623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3047929-1B5E-4E1C-96E6-D30D8C0F4241}"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4</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73262242"/>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suunnittelun</a:t>
                      </a:r>
                      <a:r>
                        <a:rPr lang="fi-FI" sz="1300" b="0" baseline="0" dirty="0" smtClean="0"/>
                        <a:t> tilaaminen ja suunnittelun ohjaus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err="1" smtClean="0"/>
                        <a:t>Infran</a:t>
                      </a:r>
                      <a:r>
                        <a:rPr lang="fi-FI" sz="1300" b="0" baseline="0" dirty="0" smtClean="0"/>
                        <a:t> toteutussuunnittelun kehittäminen</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Esisuunnittelu-investointisuunnittelu-toteutus – ketjun parempi hallinta. Vahvistetaan hankkeen johtamiseen ja rakennuttamiseen liittyvää ydintehtävää ja osaamista. Yhteinen analyysi ympäristötoimialan kaupunkisuunnittelun kanssa suunnitteluprosessista ja sen jälkeen erillinen toimenpideohjelma. Voi tarkoittaa kaupungin sisäisten ostopalvelujen vähentymistä, jolla voi olla vaikutuksia joidenkin työntekijöiden toimenkuviin.</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Kyllä</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Ympäristötoimiala</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r>
                        <a:rPr lang="fi-FI" sz="1300" baseline="0" dirty="0" smtClean="0"/>
                        <a:t> ja ympäristötoimiala / </a:t>
                      </a:r>
                      <a:r>
                        <a:rPr lang="fi-FI" sz="1300" baseline="0" dirty="0" err="1" smtClean="0"/>
                        <a:t>kh</a:t>
                      </a:r>
                      <a:endParaRPr lang="fi-FI" sz="1300" dirty="0" smtClean="0"/>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319509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8065EBAF-D9EA-449B-9084-9B39986E594D}"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5</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16127718"/>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a:t>
                      </a:r>
                      <a:r>
                        <a:rPr lang="fi-FI" sz="1300" b="0" baseline="0" dirty="0" smtClean="0"/>
                        <a:t> tavaran ja ajoneuvojen säilytys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Toiminnon </a:t>
                      </a:r>
                      <a:r>
                        <a:rPr lang="fi-FI" sz="1300" b="0" dirty="0" smtClean="0"/>
                        <a:t> resurssien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a:t>
                      </a:r>
                      <a:r>
                        <a:rPr lang="fi-FI" sz="1300" baseline="0" dirty="0" smtClean="0"/>
                        <a:t> tavaran ja ajoneuvojen säilytys - toiminnon henkilöstömitoitus ja tehtävät. Kuparikadun varaston (siirrettyjen ajoneuvojen välivarasto, </a:t>
                      </a:r>
                      <a:r>
                        <a:rPr lang="fi-FI" sz="1300" baseline="0" dirty="0" err="1" smtClean="0"/>
                        <a:t>infran</a:t>
                      </a:r>
                      <a:r>
                        <a:rPr lang="fi-FI" sz="1300" baseline="0" dirty="0" smtClean="0"/>
                        <a:t> materiaalivarasto) toiminta nykyisellään ei edellytä jatkuvaa henkilöstön läsnäoloa. Tarkoittaa toiminnossa vaikuttavien työntekijöiden toimenkuvien läpikäyntiä ja mahdollisesti muutoksia toimenkuviin.</a:t>
                      </a:r>
                      <a:endParaRPr lang="fi-FI" sz="13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146278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96A166A8-BEFA-4290-B111-9C82D5F64CB5}"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6</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4206504459"/>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Tilapalvelut:</a:t>
                      </a:r>
                      <a:r>
                        <a:rPr lang="fi-FI" sz="1300" b="0" baseline="0" dirty="0" smtClean="0"/>
                        <a:t> arkkitehtisuunnittelu</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Arkkitehtisuunnittelutehtävien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 arkkitehtisuunnittelu</a:t>
                      </a:r>
                      <a:r>
                        <a:rPr lang="fi-FI" sz="1300" baseline="0" dirty="0" smtClean="0"/>
                        <a:t> - toiminnon henkilöstömitoitus ja tehtävät. </a:t>
                      </a:r>
                      <a:r>
                        <a:rPr lang="fi-FI" sz="1300" dirty="0" smtClean="0"/>
                        <a:t>Tavoitteena on keskittyä jatkossa enemmän tilaajatehtäviin. Kehitetään tilaaja-asiantuntijuutta sekä terävöitetään t</a:t>
                      </a:r>
                      <a:r>
                        <a:rPr lang="fi-FI" sz="1300" baseline="0" dirty="0" smtClean="0"/>
                        <a:t>arve- ja hankesuunnittelua. Arkkitehtisuunnittelua ostetaan jatkossa enemmän markkinoilta. Tarkoittaa toiminnossa vaikuttavien työntekijöiden toimenkuvien läpikäyntiä.</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340376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3C99C77F-3B78-4B89-8217-A809C38A48E7}"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7</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531572181"/>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Tilapalvelut:</a:t>
                      </a:r>
                      <a:r>
                        <a:rPr lang="fi-FI" sz="1300" b="0" baseline="0" dirty="0" smtClean="0"/>
                        <a:t> talotekniikka</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Toiminnon </a:t>
                      </a:r>
                      <a:r>
                        <a:rPr lang="fi-FI" sz="1300" b="0" dirty="0" smtClean="0"/>
                        <a:t> resurssien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a:t>
                      </a:r>
                      <a:r>
                        <a:rPr lang="fi-FI" sz="1300" baseline="0" dirty="0" smtClean="0"/>
                        <a:t> talotekniikka - toiminnon henkilöstömitoitus ja tehtävät. Tavoitteena on riittävä osaaminen ja resurssit toiminnossa. Varmistetaan valvonnan resurssien riittävyys tilanteessa, kun palvelut ostetaan markkinoilta. Vastataan talotekniikan uusiutumisen haasteisiin esim. uusien energiamääräysten osalta. Selvitetään talotekniikkatoimintojen uudelleenorganisointi.</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2774212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6FB479D4-6897-45C4-8F3D-2DAF8DCABB76}"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8</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2342508945"/>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Asiakaspalvelu</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Selvitetään asiakaspalvelupisteen palvelutarjonta ja resursointi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Selvitetään kiinteistötoimialan eri asiakaspalvelutoimintojen</a:t>
                      </a:r>
                      <a:r>
                        <a:rPr lang="fi-FI" sz="1300" baseline="0" dirty="0" smtClean="0"/>
                        <a:t> yhdistämistä yhteen palvelupisteeseen. Tarkasteluun otetaan mukaan kaupungin yhteispalvelupiste ja siellä tarjottavat palvelut sekä yhteistyö ympäristötoimialan kanssa. Selvitetään, onko järkevämpää tarjota asiantuntija-asiakaspalvelua vai yleistä asiakaspalvelua. Tarkoittaa mahdollisesti joidenkin työntekijöiden toimenkuvien muutoksia. </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Kyllä</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Konsernihallinto</a:t>
                      </a:r>
                      <a:r>
                        <a:rPr lang="fi-FI" sz="1300" baseline="0" dirty="0" smtClean="0"/>
                        <a:t> ja ympäristötoimiala</a:t>
                      </a:r>
                      <a:endParaRPr lang="fi-FI" sz="1300" dirty="0" smtClean="0"/>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ympäristötoimiala</a:t>
                      </a:r>
                      <a:r>
                        <a:rPr lang="fi-FI" sz="1300" baseline="0" dirty="0" smtClean="0"/>
                        <a:t> ja konsernihallinto</a:t>
                      </a:r>
                      <a:endParaRPr lang="fi-FI" sz="1300" dirty="0" smtClean="0"/>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428566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5457F11-B07B-4354-9B76-C8B3789EE8C7}" type="datetime1">
              <a:rPr lang="fi-FI" smtClean="0">
                <a:solidFill>
                  <a:prstClr val="black">
                    <a:tint val="75000"/>
                  </a:prstClr>
                </a:solidFill>
              </a:rPr>
              <a:t>6.2.2015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9</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2243646214"/>
              </p:ext>
            </p:extLst>
          </p:nvPr>
        </p:nvGraphicFramePr>
        <p:xfrm>
          <a:off x="20982" y="588459"/>
          <a:ext cx="9108504" cy="563405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dirty="0" smtClean="0"/>
                        <a:t>Johtokuntaan</a:t>
                      </a:r>
                      <a:r>
                        <a:rPr lang="fi-FI" sz="1600" baseline="0" dirty="0" smtClean="0"/>
                        <a:t> ja yhteistoimintaryhmään vietävä asia</a:t>
                      </a: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Hallinto: </a:t>
                      </a:r>
                      <a:r>
                        <a:rPr lang="fi-FI" sz="1300" b="0" baseline="0" dirty="0" smtClean="0"/>
                        <a:t>sihteeripalvelut</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Resurssien optimaalinen käyttö</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Kiinteistöliikelaitoksen keskitetyn toimitilaratkaisun myötä odotetaan sihteeripalveluissa saavutettavan synergiaetuja. Lisäksi selvitetään työmaakokoussihteerikäytäntöjen taloudellinen tehokkuus ja paras toimintatapa. Tavoitteena on oikein mitoitetut resurssit. Voi tarkoittaa joidenkin työntekijöiden toimenkuvien muutoksia.</a:t>
                      </a:r>
                      <a:endParaRPr lang="fi-FI" sz="1300" dirty="0" smtClean="0"/>
                    </a:p>
                  </a:txBody>
                  <a:tcPr/>
                </a:tc>
              </a:tr>
              <a:tr h="270146">
                <a:tc>
                  <a:txBody>
                    <a:bodyPr/>
                    <a:lstStyle/>
                    <a:p>
                      <a:r>
                        <a:rPr lang="fi-FI" sz="1300" b="1" dirty="0" smtClean="0"/>
                        <a:t>Perustetaanko projekti?</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Kenen</a:t>
                      </a:r>
                      <a:r>
                        <a:rPr lang="fi-FI" sz="1300" b="1" baseline="0" dirty="0" smtClean="0"/>
                        <a:t> toimivallassa on päättää?</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a:t>
                      </a:r>
                    </a:p>
                  </a:txBody>
                  <a:tcPr/>
                </a:tc>
              </a:tr>
              <a:tr h="374396">
                <a:tc>
                  <a:txBody>
                    <a:bodyPr/>
                    <a:lstStyle/>
                    <a:p>
                      <a:r>
                        <a:rPr lang="fi-FI" sz="1300" b="1" dirty="0" smtClean="0"/>
                        <a:t>Onko </a:t>
                      </a:r>
                      <a:r>
                        <a:rPr lang="fi-FI" sz="1300" b="1" dirty="0" err="1" smtClean="0"/>
                        <a:t>kh:n</a:t>
                      </a:r>
                      <a:r>
                        <a:rPr lang="fi-FI" sz="1300" b="1" baseline="0" dirty="0" smtClean="0"/>
                        <a:t> periaatepäätös, jonka valmistelu käynnistyy YT-menettelyn jälkeen?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499554">
                <a:tc>
                  <a:txBody>
                    <a:bodyPr/>
                    <a:lstStyle/>
                    <a:p>
                      <a:r>
                        <a:rPr lang="fi-FI" sz="1300" b="1" dirty="0" smtClean="0"/>
                        <a:t>Päätetäänkö linjaus suoraan </a:t>
                      </a:r>
                      <a:r>
                        <a:rPr lang="fi-FI" sz="1300" b="1" dirty="0" err="1" smtClean="0"/>
                        <a:t>kh:ssa</a:t>
                      </a:r>
                      <a:r>
                        <a:rPr lang="fi-FI" sz="1300" b="1" dirty="0" smtClean="0"/>
                        <a:t> YT-kierroksen</a:t>
                      </a:r>
                      <a:r>
                        <a:rPr lang="fi-FI" sz="1300" b="1" baseline="0" dirty="0" smtClean="0"/>
                        <a:t> jälkeen?</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Päätetäänkö</a:t>
                      </a:r>
                      <a:r>
                        <a:rPr lang="fi-FI" sz="1300" b="1" baseline="0" dirty="0" smtClean="0"/>
                        <a:t> asia </a:t>
                      </a:r>
                      <a:r>
                        <a:rPr lang="fi-FI" sz="1300" b="1" baseline="0" dirty="0" err="1" smtClean="0"/>
                        <a:t>TA:n</a:t>
                      </a:r>
                      <a:r>
                        <a:rPr lang="fi-FI" sz="1300" b="1" baseline="0" dirty="0" smtClean="0"/>
                        <a:t> yhteydessä?</a:t>
                      </a:r>
                      <a:endParaRPr lang="fi-FI" sz="1300" b="1" dirty="0"/>
                    </a:p>
                  </a:txBody>
                  <a:tcPr/>
                </a:tc>
                <a:tc>
                  <a:txBody>
                    <a:bodyPr/>
                    <a:lstStyle/>
                    <a:p>
                      <a:pPr marL="0" indent="0">
                        <a:buNone/>
                      </a:pPr>
                      <a:r>
                        <a:rPr lang="fi-FI" sz="1300" dirty="0" smtClean="0"/>
                        <a:t>Ei</a:t>
                      </a:r>
                    </a:p>
                  </a:txBody>
                  <a:tcPr/>
                </a:tc>
              </a:tr>
              <a:tr h="303916">
                <a:tc>
                  <a:txBody>
                    <a:bodyPr/>
                    <a:lstStyle/>
                    <a:p>
                      <a:r>
                        <a:rPr lang="fi-FI" sz="1300" b="1" dirty="0" smtClean="0"/>
                        <a:t>Pitääkö</a:t>
                      </a:r>
                      <a:r>
                        <a:rPr lang="fi-FI" sz="1300" b="1" baseline="0" dirty="0" smtClean="0"/>
                        <a:t> arvioida yritysvaikutuksia?</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a:t>
                      </a:r>
                    </a:p>
                  </a:txBody>
                  <a:tcPr/>
                </a:tc>
              </a:tr>
              <a:tr h="246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Pitääkö</a:t>
                      </a:r>
                      <a:r>
                        <a:rPr lang="fi-FI" sz="1300" b="1" baseline="0" dirty="0" smtClean="0"/>
                        <a:t> kuulla asiakkaita?</a:t>
                      </a:r>
                      <a:endParaRPr lang="fi-FI" sz="1300" b="1" dirty="0" smtClean="0"/>
                    </a:p>
                  </a:txBody>
                  <a:tcPr/>
                </a:tc>
                <a:tc>
                  <a:txBody>
                    <a:bodyPr/>
                    <a:lstStyle/>
                    <a:p>
                      <a:r>
                        <a:rPr lang="fi-FI" sz="1300" dirty="0" smtClean="0">
                          <a:solidFill>
                            <a:schemeClr val="tx1"/>
                          </a:solidFill>
                        </a:rPr>
                        <a:t>Ei</a:t>
                      </a:r>
                      <a:endParaRPr lang="fi-FI" sz="1300" dirty="0">
                        <a:solidFill>
                          <a:schemeClr val="tx1"/>
                        </a:solidFill>
                      </a:endParaRPr>
                    </a:p>
                  </a:txBody>
                  <a:tcPr/>
                </a:tc>
              </a:tr>
            </a:tbl>
          </a:graphicData>
        </a:graphic>
      </p:graphicFrame>
    </p:spTree>
    <p:extLst>
      <p:ext uri="{BB962C8B-B14F-4D97-AF65-F5344CB8AC3E}">
        <p14:creationId xmlns:p14="http://schemas.microsoft.com/office/powerpoint/2010/main" val="942444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1_tku_ppt-pohja_25012012">
  <a:themeElements>
    <a:clrScheme name="1_tku_ppt-pohja_25012012 1">
      <a:dk1>
        <a:srgbClr val="000000"/>
      </a:dk1>
      <a:lt1>
        <a:srgbClr val="FFFFFF"/>
      </a:lt1>
      <a:dk2>
        <a:srgbClr val="00468B"/>
      </a:dk2>
      <a:lt2>
        <a:srgbClr val="EEECE1"/>
      </a:lt2>
      <a:accent1>
        <a:srgbClr val="00468B"/>
      </a:accent1>
      <a:accent2>
        <a:srgbClr val="FFB92F"/>
      </a:accent2>
      <a:accent3>
        <a:srgbClr val="FFFFFF"/>
      </a:accent3>
      <a:accent4>
        <a:srgbClr val="000000"/>
      </a:accent4>
      <a:accent5>
        <a:srgbClr val="AAB0C4"/>
      </a:accent5>
      <a:accent6>
        <a:srgbClr val="E7A72A"/>
      </a:accent6>
      <a:hlink>
        <a:srgbClr val="00367A"/>
      </a:hlink>
      <a:folHlink>
        <a:srgbClr val="32AACD"/>
      </a:folHlink>
    </a:clrScheme>
    <a:fontScheme name="1_tku_ppt-pohja_2501201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ku_ppt-pohja_25012012 1">
        <a:dk1>
          <a:srgbClr val="000000"/>
        </a:dk1>
        <a:lt1>
          <a:srgbClr val="FFFFFF"/>
        </a:lt1>
        <a:dk2>
          <a:srgbClr val="00468B"/>
        </a:dk2>
        <a:lt2>
          <a:srgbClr val="EEECE1"/>
        </a:lt2>
        <a:accent1>
          <a:srgbClr val="00468B"/>
        </a:accent1>
        <a:accent2>
          <a:srgbClr val="FFB92F"/>
        </a:accent2>
        <a:accent3>
          <a:srgbClr val="FFFFFF"/>
        </a:accent3>
        <a:accent4>
          <a:srgbClr val="000000"/>
        </a:accent4>
        <a:accent5>
          <a:srgbClr val="AAB0C4"/>
        </a:accent5>
        <a:accent6>
          <a:srgbClr val="E7A72A"/>
        </a:accent6>
        <a:hlink>
          <a:srgbClr val="00367A"/>
        </a:hlink>
        <a:folHlink>
          <a:srgbClr val="32AAC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TaxCatchAll xmlns="b03131df-fdca-4f96-b491-cb071e0af91d">
      <Value>7</Value>
    </TaxCatchAll>
    <TurkuDoTku_Publicity xmlns="http://schemas.microsoft.com/sharepoint/v3">Julkinen</TurkuDoTku_Publicity>
    <TurkuDoTku_Description xmlns="http://schemas.microsoft.com/sharepoint/v3" xsi:nil="true"/>
    <Johtoryhm_x00e4_ xmlns="51a04418-53e4-471b-a8f2-704076cb2ddf" xsi:nil="true"/>
    <TurkuDoTku_DecisionOrMeetingDate xmlns="http://schemas.microsoft.com/sharepoint/v3">2015-02-02T22:00:00+00:00</TurkuDoTku_DecisionOrMeetingDate>
    <TurkuDoTku_MeetingDocumentTypeTaxHTField0 xmlns="http://schemas.microsoft.com/sharepoint/v3">
      <Terms xmlns="http://schemas.microsoft.com/office/infopath/2007/PartnerControls">
        <TermInfo xmlns="http://schemas.microsoft.com/office/infopath/2007/PartnerControls">
          <TermName xmlns="http://schemas.microsoft.com/office/infopath/2007/PartnerControls">Liite</TermName>
          <TermId xmlns="http://schemas.microsoft.com/office/infopath/2007/PartnerControls">2bf75084-fc5f-437d-8688-7a1f79a9adba</TermId>
        </TermInfo>
      </Terms>
    </TurkuDoTku_MeetingDocumentTypeTaxHTField0>
  </documentManagement>
</p:properties>
</file>

<file path=customXml/item4.xml><?xml version="1.0" encoding="utf-8"?>
<?mso-contentType ?>
<SharedContentType xmlns="Microsoft.SharePoint.Taxonomy.ContentTypeSync" SourceId="6948e327-c22f-45f3-ba73-76ec8822dedd" ContentTypeId="0x010100B231D0CFD3F64B10A09B2DADA4F4A7A10018AEEFB4A6F64358AAD5C6B1A79A6CF3" PreviousValue="false"/>
</file>

<file path=customXml/item5.xml><?xml version="1.0" encoding="utf-8"?>
<?mso-contentType ?>
<customXsn xmlns="http://schemas.microsoft.com/office/2006/metadata/customXsn">
  <xsnLocation/>
  <cached>True</cached>
  <openByDefault>True</openByDefault>
  <xsnScope/>
</customXsn>
</file>

<file path=customXml/item6.xml><?xml version="1.0" encoding="utf-8"?>
<ct:contentTypeSchema xmlns:ct="http://schemas.microsoft.com/office/2006/metadata/contentType" xmlns:ma="http://schemas.microsoft.com/office/2006/metadata/properties/metaAttributes" ct:_="" ma:_="" ma:contentTypeName="Kokousasiakirja DoTku" ma:contentTypeID="0x010100B231D0CFD3F64B10A09B2DADA4F4A7A10018AEEFB4A6F64358AAD5C6B1A79A6CF300E9BB6F6FAAECA14DBE1278F46CA15143" ma:contentTypeVersion="26" ma:contentTypeDescription="Luo uusi asiakirja." ma:contentTypeScope="" ma:versionID="8f3933b09198c6e9e54a6a796ce63028">
  <xsd:schema xmlns:xsd="http://www.w3.org/2001/XMLSchema" xmlns:xs="http://www.w3.org/2001/XMLSchema" xmlns:p="http://schemas.microsoft.com/office/2006/metadata/properties" xmlns:ns1="http://schemas.microsoft.com/sharepoint/v3" xmlns:ns2="b7caa62b-7ad8-4ac0-91e3-d215c04b2f01" xmlns:ns3="51a04418-53e4-471b-a8f2-704076cb2ddf" xmlns:ns4="b03131df-fdca-4f96-b491-cb071e0af91d" targetNamespace="http://schemas.microsoft.com/office/2006/metadata/properties" ma:root="true" ma:fieldsID="1c33464d85b5ee15c5f16dd1f38b9070" ns1:_="" ns2:_="" ns3:_="" ns4:_="">
    <xsd:import namespace="http://schemas.microsoft.com/sharepoint/v3"/>
    <xsd:import namespace="b7caa62b-7ad8-4ac0-91e3-d215c04b2f01"/>
    <xsd:import namespace="51a04418-53e4-471b-a8f2-704076cb2ddf"/>
    <xsd:import namespace="b03131df-fdca-4f96-b491-cb071e0af91d"/>
    <xsd:element name="properties">
      <xsd:complexType>
        <xsd:sequence>
          <xsd:element name="documentManagement">
            <xsd:complexType>
              <xsd:all>
                <xsd:element ref="ns1:TurkuDoTku_Description" minOccurs="0"/>
                <xsd:element ref="ns1:TurkuDoTku_Publicity"/>
                <xsd:element ref="ns1:TurkuDoTku_DecisionOrMeetingDate"/>
                <xsd:element ref="ns1:TurkuDoTku_MeetingDocumentTypeTaxHTField0" minOccurs="0"/>
                <xsd:element ref="ns2:_dlc_DocId" minOccurs="0"/>
                <xsd:element ref="ns2:_dlc_DocIdUrl" minOccurs="0"/>
                <xsd:element ref="ns2:_dlc_DocIdPersistId" minOccurs="0"/>
                <xsd:element ref="ns3:Johtoryhm_x00e4_"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TurkuDoTku_Description" ma:index="8" nillable="true" ma:displayName="Kuvaus" ma:internalName="TurkuDoTku_Description">
      <xsd:simpleType>
        <xsd:restriction base="dms:Note">
          <xsd:maxLength value="255"/>
        </xsd:restriction>
      </xsd:simpleType>
    </xsd:element>
    <xsd:element name="TurkuDoTku_Publicity" ma:index="9" ma:displayName="Julkisuus" ma:default="Julkinen" ma:format="Dropdown" ma:internalName="TurkuDoTku_Publicity">
      <xsd:simpleType>
        <xsd:restriction base="dms:Choice">
          <xsd:enumeration value="Julkinen"/>
          <xsd:enumeration value="Salassa pidettävä"/>
        </xsd:restriction>
      </xsd:simpleType>
    </xsd:element>
    <xsd:element name="TurkuDoTku_DecisionOrMeetingDate" ma:index="10" ma:displayName="Päätös- /kokouspvm" ma:format="DateOnly" ma:internalName="TurkuDoTku_DecisionOrMeetingDate">
      <xsd:simpleType>
        <xsd:restriction base="dms:DateTime"/>
      </xsd:simpleType>
    </xsd:element>
    <xsd:element name="TurkuDoTku_MeetingDocumentTypeTaxHTField0" ma:index="13" ma:taxonomy="true" ma:internalName="TurkuDoTku_MeetingDocumentTypeTaxHTField0" ma:taxonomyFieldName="TurkuDoTku_MeetingDocumentType" ma:displayName="Kokousasiakirjan tyyppi" ma:fieldId="{d8e55122-ea91-4149-9344-7ef888255111}" ma:sspId="6948e327-c22f-45f3-ba73-76ec8822dedd" ma:termSetId="c95bffc7-408b-460f-9aa3-056411bfe71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14" nillable="true" ma:displayName="Tiedostotunnisteen arvo" ma:description="Tälle kohteelle määritetyn tiedostotunnisteen arvo." ma:internalName="_dlc_DocId" ma:readOnly="true">
      <xsd:simpleType>
        <xsd:restriction base="dms:Text"/>
      </xsd:simpleType>
    </xsd:element>
    <xsd:element name="_dlc_DocIdUrl" ma:index="15"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ysyvä tunniste" ma:description="Tunniste säilytetään lisättäessä."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1a04418-53e4-471b-a8f2-704076cb2ddf" elementFormDefault="qualified">
    <xsd:import namespace="http://schemas.microsoft.com/office/2006/documentManagement/types"/>
    <xsd:import namespace="http://schemas.microsoft.com/office/infopath/2007/PartnerControls"/>
    <xsd:element name="Johtoryhm_x00e4_" ma:index="17" nillable="true" ma:displayName="Johtoryhmä" ma:internalName="Johtoryhm_x00e4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TaxCatchAll" ma:index="18" nillable="true" ma:displayName="Taxonomy Catch All Column" ma:description="" ma:hidden="true" ma:list="{f370752a-7546-4352-b124-0188447d26d1}" ma:internalName="TaxCatchAll" ma:showField="CatchAllData" ma:web="6c8d727a-b62e-47b1-a82d-11ff3ae961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C3CB5C-3A5E-4C6A-B602-86D60950E5F0}">
  <ds:schemaRefs>
    <ds:schemaRef ds:uri="http://schemas.microsoft.com/sharepoint/v3/contenttype/forms"/>
  </ds:schemaRefs>
</ds:datastoreItem>
</file>

<file path=customXml/itemProps2.xml><?xml version="1.0" encoding="utf-8"?>
<ds:datastoreItem xmlns:ds="http://schemas.openxmlformats.org/officeDocument/2006/customXml" ds:itemID="{5244B4D4-92FD-4C00-B6D8-6960985EE9FE}">
  <ds:schemaRefs>
    <ds:schemaRef ds:uri="http://schemas.microsoft.com/sharepoint/events"/>
  </ds:schemaRefs>
</ds:datastoreItem>
</file>

<file path=customXml/itemProps3.xml><?xml version="1.0" encoding="utf-8"?>
<ds:datastoreItem xmlns:ds="http://schemas.openxmlformats.org/officeDocument/2006/customXml" ds:itemID="{F17885B0-2661-4154-8C94-2F79E4384C19}">
  <ds:schemaRefs>
    <ds:schemaRef ds:uri="http://schemas.microsoft.com/sharepoint/v3"/>
    <ds:schemaRef ds:uri="http://www.w3.org/XML/1998/namespace"/>
    <ds:schemaRef ds:uri="http://purl.org/dc/terms/"/>
    <ds:schemaRef ds:uri="http://purl.org/dc/dcmityp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b03131df-fdca-4f96-b491-cb071e0af91d"/>
    <ds:schemaRef ds:uri="http://schemas.microsoft.com/office/infopath/2007/PartnerControls"/>
    <ds:schemaRef ds:uri="51a04418-53e4-471b-a8f2-704076cb2ddf"/>
    <ds:schemaRef ds:uri="b7caa62b-7ad8-4ac0-91e3-d215c04b2f01"/>
  </ds:schemaRefs>
</ds:datastoreItem>
</file>

<file path=customXml/itemProps4.xml><?xml version="1.0" encoding="utf-8"?>
<ds:datastoreItem xmlns:ds="http://schemas.openxmlformats.org/officeDocument/2006/customXml" ds:itemID="{8DCA4443-56FB-4BA8-B06C-B7FB92627A4B}">
  <ds:schemaRefs>
    <ds:schemaRef ds:uri="Microsoft.SharePoint.Taxonomy.ContentTypeSync"/>
  </ds:schemaRefs>
</ds:datastoreItem>
</file>

<file path=customXml/itemProps5.xml><?xml version="1.0" encoding="utf-8"?>
<ds:datastoreItem xmlns:ds="http://schemas.openxmlformats.org/officeDocument/2006/customXml" ds:itemID="{CDC69607-8714-4C34-BDD3-145BCD64F8C7}">
  <ds:schemaRefs>
    <ds:schemaRef ds:uri="http://schemas.microsoft.com/office/2006/metadata/customXsn"/>
  </ds:schemaRefs>
</ds:datastoreItem>
</file>

<file path=customXml/itemProps6.xml><?xml version="1.0" encoding="utf-8"?>
<ds:datastoreItem xmlns:ds="http://schemas.openxmlformats.org/officeDocument/2006/customXml" ds:itemID="{2C26FB8F-E157-4D99-93E2-C3A382702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7caa62b-7ad8-4ac0-91e3-d215c04b2f01"/>
    <ds:schemaRef ds:uri="51a04418-53e4-471b-a8f2-704076cb2ddf"/>
    <ds:schemaRef ds:uri="b03131df-fdca-4f96-b491-cb071e0af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499</TotalTime>
  <Words>1407</Words>
  <Application>Microsoft Office PowerPoint</Application>
  <PresentationFormat>Näytössä katseltava diaesitys (4:3)</PresentationFormat>
  <Paragraphs>317</Paragraphs>
  <Slides>13</Slides>
  <Notes>0</Notes>
  <HiddenSlides>0</HiddenSlides>
  <MMClips>0</MMClips>
  <ScaleCrop>false</ScaleCrop>
  <HeadingPairs>
    <vt:vector size="4" baseType="variant">
      <vt:variant>
        <vt:lpstr>Teema</vt:lpstr>
      </vt:variant>
      <vt:variant>
        <vt:i4>2</vt:i4>
      </vt:variant>
      <vt:variant>
        <vt:lpstr>Dian otsikot</vt:lpstr>
      </vt:variant>
      <vt:variant>
        <vt:i4>13</vt:i4>
      </vt:variant>
    </vt:vector>
  </HeadingPairs>
  <TitlesOfParts>
    <vt:vector size="15" baseType="lpstr">
      <vt:lpstr>Esitysmalli Suomi</vt:lpstr>
      <vt:lpstr>1_tku_ppt-pohja_25012012</vt:lpstr>
      <vt:lpstr>Toimintoanalyysin toimenpide-ehdotukset – Kiinteistötoimiala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Turun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Selin Marko</dc:creator>
  <cp:lastModifiedBy>Salminen Marianne</cp:lastModifiedBy>
  <cp:revision>52</cp:revision>
  <cp:lastPrinted>2015-01-30T14:33:04Z</cp:lastPrinted>
  <dcterms:created xsi:type="dcterms:W3CDTF">2015-01-29T12:41:44Z</dcterms:created>
  <dcterms:modified xsi:type="dcterms:W3CDTF">2015-02-06T12:36:14Z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0x010100B231D0CFD3F64B10A09B2DADA4F4A7A10018AEEFB4A6F64358AAD5C6B1A79A6CF300E9BB6F6FAAECA14DBE1278F46CA15143</vt:lpwstr>
  </property>
  <property fmtid="{D5CDD505-2E9C-101B-9397-08002B2CF9AE}" pid="3" name="h94c21d59b064f78a5c2e322551a3e88">
    <vt:lpwstr>Diaesitys|29bf125c-3304-4b20-a038-e327a30ca536</vt:lpwstr>
  </property>
  <property fmtid="{D5CDD505-2E9C-101B-9397-08002B2CF9AE}" pid="4" name="_Julkaisun tyyppi">
    <vt:lpwstr>35;#Muu julkaisu|3cba93f9-7e66-4d72-8946-5bb254f7a5c3</vt:lpwstr>
  </property>
  <property fmtid="{D5CDD505-2E9C-101B-9397-08002B2CF9AE}" pid="5" name="_Kieli">
    <vt:lpwstr>1;#Suomi|ddab1725-3888-478f-9c8c-3eeceecd16e9</vt:lpwstr>
  </property>
  <property fmtid="{D5CDD505-2E9C-101B-9397-08002B2CF9AE}" pid="6" name="_Esitysaineistojen_x0020_tyyppi">
    <vt:lpwstr>4;#Diaesitys|29bf125c-3304-4b20-a038-e327a30ca536</vt:lpwstr>
  </property>
  <property fmtid="{D5CDD505-2E9C-101B-9397-08002B2CF9AE}" pid="7" name="_Esitysaineistojen tyyppi">
    <vt:lpwstr>4;#Diaesitys|29bf125c-3304-4b20-a038-e327a30ca536</vt:lpwstr>
  </property>
  <property fmtid="{D5CDD505-2E9C-101B-9397-08002B2CF9AE}" pid="8" name="TurkuDoTku_MeetingDocumentType">
    <vt:lpwstr>7;#Liite|2bf75084-fc5f-437d-8688-7a1f79a9adba</vt:lpwstr>
  </property>
</Properties>
</file>