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73" r:id="rId3"/>
    <p:sldId id="274" r:id="rId4"/>
    <p:sldId id="275" r:id="rId5"/>
    <p:sldId id="276" r:id="rId6"/>
    <p:sldId id="278" r:id="rId7"/>
    <p:sldId id="279" r:id="rId8"/>
    <p:sldId id="283" r:id="rId9"/>
    <p:sldId id="282" r:id="rId1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145E91"/>
    <a:srgbClr val="FFFF66"/>
    <a:srgbClr val="E8CD7C"/>
    <a:srgbClr val="2D2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2D035-4D8D-4949-AA44-BD72A3CFB8C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6E881-6093-4107-830A-5A95F9942D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90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52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77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25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49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334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3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84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8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88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62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4A5B-8283-41FA-B055-F35F8197785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7E99-9CC8-4D27-B662-22D79F5085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8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968500"/>
            <a:ext cx="7886700" cy="4351338"/>
          </a:xfrm>
        </p:spPr>
        <p:txBody>
          <a:bodyPr/>
          <a:lstStyle/>
          <a:p>
            <a:r>
              <a:rPr lang="fi-FI" sz="1800" dirty="0"/>
              <a:t>2018 Yhteisen työryhmän perustaminen</a:t>
            </a:r>
          </a:p>
          <a:p>
            <a:r>
              <a:rPr lang="fi-FI" sz="1800" dirty="0"/>
              <a:t>2018 Aiesopimus uusista järjestelyistä</a:t>
            </a:r>
          </a:p>
          <a:p>
            <a:r>
              <a:rPr lang="fi-FI" sz="1800" dirty="0"/>
              <a:t>2018 Suunnittelutyön käynnistäminen</a:t>
            </a:r>
          </a:p>
          <a:p>
            <a:r>
              <a:rPr lang="fi-FI" sz="1800" dirty="0"/>
              <a:t>2018-2019 Työn edetessä kaavoitustarpeiden arviointi satama-alueen osalta</a:t>
            </a:r>
          </a:p>
          <a:p>
            <a:r>
              <a:rPr lang="fi-FI" sz="1800" dirty="0"/>
              <a:t>2019-2020 Pysäköintitalon rakentaminen</a:t>
            </a:r>
          </a:p>
          <a:p>
            <a:r>
              <a:rPr lang="fi-FI" sz="1800" dirty="0"/>
              <a:t>2019-2021 Tarvittavat asemakaavanmuutokset ja katusuunnitelmat</a:t>
            </a:r>
          </a:p>
          <a:p>
            <a:r>
              <a:rPr lang="fi-FI" sz="1800" dirty="0"/>
              <a:t>2021 Uusi laiva nykyiseen terminaaliin</a:t>
            </a:r>
          </a:p>
          <a:p>
            <a:r>
              <a:rPr lang="fi-FI" sz="1800" dirty="0"/>
              <a:t>2021-2024 Uusien liikenneyhteyksien rakentaminen </a:t>
            </a:r>
          </a:p>
          <a:p>
            <a:r>
              <a:rPr lang="fi-FI" sz="1800" dirty="0"/>
              <a:t>2023-2025 Terminaalirakennuksen rakentaminen ja lähiympäristön viimeistelyt</a:t>
            </a:r>
          </a:p>
          <a:p>
            <a:r>
              <a:rPr lang="fi-FI" sz="1800" dirty="0"/>
              <a:t>2025 Uusi terminaali kerralla käyttöön</a:t>
            </a:r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71475" y="536007"/>
            <a:ext cx="8401050" cy="894331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Turun ja Naantalin satamayhteistyön kehittäminen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019"/>
            <a:ext cx="9144000" cy="57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4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5629" y="614516"/>
            <a:ext cx="7886700" cy="541352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br>
              <a:rPr lang="fi-FI" b="1" dirty="0"/>
            </a:br>
            <a:r>
              <a:rPr lang="fi-FI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Turun Satama Oy:n omistajapolitiikka 2022 - 2025</a:t>
            </a:r>
            <a:br>
              <a:rPr lang="fi-FI" b="1" dirty="0"/>
            </a:br>
            <a:br>
              <a:rPr lang="fi-FI" b="1" dirty="0"/>
            </a:b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57668" y="1404601"/>
            <a:ext cx="833292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lvl="0" indent="-214313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Turun Sataman toiminta jakautuu matkustaja- ja rahtiliikenteeseen. Kaupungin omistus on perusteltua sataman kokonaistuloutuksen ja logistiikkasidonnaisten toimintojen välillisten elinkeinopoliittisten vaikutusten vuoksi.</a:t>
            </a:r>
          </a:p>
          <a:p>
            <a:endParaRPr lang="fi-FI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Yhtiön toimialuetta voidaan laajentaa Lounais-Suomen satamien alueella mahdollisten yritysjärjestelyjen avulla sekä arvioida samalla Turun Sataman tarkoituksenmukaisin yhtiörakenne ja kaupungin omistusosuudet.</a:t>
            </a:r>
          </a:p>
          <a:p>
            <a:endParaRPr lang="fi-FI" sz="1350" dirty="0"/>
          </a:p>
        </p:txBody>
      </p:sp>
      <p:sp>
        <p:nvSpPr>
          <p:cNvPr id="9" name="Tekstiruutu 8"/>
          <p:cNvSpPr txBox="1"/>
          <p:nvPr/>
        </p:nvSpPr>
        <p:spPr>
          <a:xfrm>
            <a:off x="280413" y="4292883"/>
            <a:ext cx="8675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Yhtiö osallistuu Green Industry Park Oy:n vastuulla olevan rahtiliikenteen ja  varastointilogistiikan toimintaedellytysten selvitykseen Naantalin vapautuneen  jalostamon alueen ympäristössä.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fi-FI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7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541780"/>
            <a:ext cx="7886700" cy="541352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br>
              <a:rPr lang="fi-FI" b="1" dirty="0"/>
            </a:br>
            <a:r>
              <a:rPr lang="fi-FI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Turun ja Naantalin satamayhteistyön kehittäminen</a:t>
            </a:r>
            <a:br>
              <a:rPr lang="fi-FI" b="1" dirty="0"/>
            </a:br>
            <a:br>
              <a:rPr lang="fi-FI" b="1" dirty="0"/>
            </a:b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633845" y="1298864"/>
            <a:ext cx="79490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Naantalin ja Turun satamien yhteistyötä selvitettiin vuonna 2011 poliittisessa satamayhteistyön ohjausryhmässä.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Selvityksen yhteydessä Merenkulkualan tutkimus- ja koulutuskeskus tuotti raportin satamien toimintaympäristön kehittymisestä.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Valmistelua tuli jatkaa: 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satamien maankäytön ja liikenneratkaisujen, 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satamien maankäytön sisäisten ratkaisujen, 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meriväylien ruoppaustarpeiden ja läjitysratkaisujen sekä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satamien yhteistyömuotojen selvityksillä.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Lukuisten henkilövaihdosten seurauksena ohjausryhmän työskentely päättyi ennen mainittujen selvitysten laadintaa.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60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832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541780"/>
            <a:ext cx="7886700" cy="541352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19545" y="1083132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Selvitystyötä tulisi käynnistää uudelleen ja löytää vastauksia ainakin seuraaviin kysymyksiin: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Millainen on toimialan kilpailutilanne ja satamien kilpailuasema.</a:t>
            </a:r>
          </a:p>
          <a:p>
            <a:pPr marL="285750" lvl="0" indent="-285750">
              <a:buFontTx/>
              <a:buChar char="-"/>
            </a:pP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satamilla todellisia synergiaetuja.</a:t>
            </a:r>
          </a:p>
          <a:p>
            <a:pPr marL="285750" lvl="0" indent="-285750">
              <a:buFontTx/>
              <a:buChar char="-"/>
            </a:pP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Ovatko omistajien strategiset tavoitteet sovitettavissa yhteen.</a:t>
            </a:r>
          </a:p>
          <a:p>
            <a:pPr marL="285750" lvl="0" indent="-285750">
              <a:buFontTx/>
              <a:buChar char="-"/>
            </a:pP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Mitkä ovat vaihtoehtoiset mallit yhteistyölle, yhteinen yhtiö vai erillisten yhtiöiden liittoutuma. </a:t>
            </a:r>
          </a:p>
          <a:p>
            <a:pPr marL="285750" lvl="0" indent="-285750">
              <a:buFontTx/>
              <a:buChar char="-"/>
            </a:pP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Millaisia ovat vaihtoehtojen taloudelliset, verotukselliset ja lainsäädännölliset vaikutukset yhtiölle tai yhtiölle sekä kaupungeille.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04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40328" y="1690689"/>
            <a:ext cx="772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Omistajille kysymys on ennen kaikkea strateginen ja satamat ovat omistajilleen on tärkeä tulonlähde.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Satamien kilpailukyky on välillisesti tuloutustaan merkittävämpi seudullisen elinvoiman ja logistiikkasidonnaisen liiketoiminnan kannalta.  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Turun ja Naantalin satamien maankäytön kehittämistarpeet tarpeet tulee selvittää ja lisäksi arvioida Naantalin-Raision alueelle ulottuvan maakuntakaavavarauksen (satama) käyttökelpoisuus.</a:t>
            </a: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Satamien käyttäjien, teollisuuden, kaupan, varustamojen ja kuljetusliikkeiden näkemykset on otettava selvityksessä huomioon.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140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Mikäli selvitystyötä päätetään jatkaa, se voitaisiin jakaa kolmeen osaan:</a:t>
            </a:r>
            <a:b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84809" y="1128271"/>
            <a:ext cx="83646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Päivitetään </a:t>
            </a:r>
            <a:r>
              <a:rPr lang="fi-FI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ensimmäisessä vaiheessa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satamien nykyinen tilanne 	toimintaympäristön, operatiivisen toiminnan, liikenteen, kilpailutilanteen, 	organisaatioiden, asiakasprofiilien ja satamien taloudellisten 	tunnuslukujen osalta. </a:t>
            </a:r>
          </a:p>
          <a:p>
            <a:pPr lvl="0"/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Tarkoituksena on löytää kaikki ne osa-alueet, missä yhteistyötä 	tiivistämällä voidaan saavuttaa toiminnallisia tai taloudellisia etuja. </a:t>
            </a:r>
          </a:p>
          <a:p>
            <a:pPr lvl="0"/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 startAt="2"/>
            </a:pP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Selvitetään </a:t>
            </a:r>
            <a:r>
              <a:rPr lang="fi-FI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toisessa vaiheessa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Naantalin ja Turun satamien satama-alueiden maankäyttöön, kaavoitukseen, liikennejärjestelyihin ja  	edunvalvontaan liittyvät kysymykset.  Arvioidaan Naantalin-Raision alueelle ulottuvan maakuntakaavavarauksen (satama) käyttökelpoisuus.</a:t>
            </a:r>
          </a:p>
          <a:p>
            <a:pPr marL="342900" lvl="0" indent="-342900">
              <a:buAutoNum type="arabicPeriod" startAt="2"/>
            </a:pP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 startAt="2"/>
            </a:pP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Arvioidaan </a:t>
            </a:r>
            <a:r>
              <a:rPr lang="fi-FI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kolmannessa vaiheessa</a:t>
            </a: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eri yhteistyömuotojen taloudelliset 	seuraamukset ja liiketaloudelliset perusteet haasteineen.</a:t>
            </a:r>
          </a:p>
          <a:p>
            <a:pPr lvl="0"/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Lisäksi laaditaan tarkempi analyysi satamien synergiaeduista ja tiiviimmästä organisatorisesta yhteistyöstä kuten yhteisen osakeyhtiön mahdollisuuksista.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23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9721" y="601431"/>
            <a:ext cx="7886700" cy="754757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i-FI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Käytännön j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atkotoimenpiteet</a:t>
            </a: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19721" y="97880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Tavoitteena jatkovalmistelun osalta on, että kaupunginhallitusten edustajat, kaupunkien johto ja satamien johto muodostavat yhteistyöhankkeen ohjausryhmän. 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Käytännön valmistelua varten tulee asettaa kaupunkien ja satamayhtiöiden yhteinen valmistelutyöryhmä.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Valmistelutyöryhmä tulee oikeuttaa käyttämään selvitystyön laadintaan ulkopuolisia asiantuntijoita. Ulkopuolisia asiantuntijoita tarvitaan mm. Nesteen jalostamoalueen uusiokäytön tarjoamien mahdollisuuksien selvittämisessä.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Selvityksen ensimmäisen vaiheen kustannukset tulee jakaa</a:t>
            </a: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Naantalin ja Turun satamayhtiöiden kesken satamien liikevaihdon suhteessa.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2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73487" y="586021"/>
            <a:ext cx="7886700" cy="790717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Esitykset jatkotoimenpiteiksi ja aikataulu</a:t>
            </a: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14584" y="1104866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Ensimmäisen ja toisen vaiheen selvitystyö voitaisiin yhdistää alkavaksi 2023 keväällä  ja syksyllä.</a:t>
            </a:r>
            <a:endParaRPr lang="fi-FI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Selvitystyön tekee ulkopuolinen asiantuntija, joka valitaan yhdessä selvitystyöhön osallistuvien kaupunkien toimesta.</a:t>
            </a:r>
          </a:p>
          <a:p>
            <a:endParaRPr lang="fi-FI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Kolmas vaihe käynnistettäisiin vuoden 2024 syksyllä, mikäli ensimmäisten vaiheiden selvitykset antavat aihetta suunnitella uusia yhteistyömuotoja tai mahdollisia yritysjärjestelyitä.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96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413414" y="2766218"/>
            <a:ext cx="2706832" cy="1325563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42577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572</Words>
  <Application>Microsoft Office PowerPoint</Application>
  <PresentationFormat>Näytössä katseltava diaesitys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Office-teema</vt:lpstr>
      <vt:lpstr>Turun ja Naantalin satamayhteistyön kehittäminen</vt:lpstr>
      <vt:lpstr>  Turun Satama Oy:n omistajapolitiikka 2022 - 2025  </vt:lpstr>
      <vt:lpstr>  Turun ja Naantalin satamayhteistyön kehittäminen  </vt:lpstr>
      <vt:lpstr>   </vt:lpstr>
      <vt:lpstr>PowerPoint-esitys</vt:lpstr>
      <vt:lpstr>Mikäli selvitystyötä päätetään jatkaa, se voitaisiin jakaa kolmeen osaan: </vt:lpstr>
      <vt:lpstr>Käytännön jatkotoimenpiteet </vt:lpstr>
      <vt:lpstr>Esitykset jatkotoimenpiteiksi ja aikataulu </vt:lpstr>
      <vt:lpstr>Kiitos!</vt:lpstr>
    </vt:vector>
  </TitlesOfParts>
  <Company>Turun kaupunki (hallinto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Hintsanen Timo</dc:creator>
  <cp:lastModifiedBy>Virtanen Jarkko</cp:lastModifiedBy>
  <cp:revision>61</cp:revision>
  <cp:lastPrinted>2018-03-13T14:29:31Z</cp:lastPrinted>
  <dcterms:created xsi:type="dcterms:W3CDTF">2018-03-13T07:34:54Z</dcterms:created>
  <dcterms:modified xsi:type="dcterms:W3CDTF">2022-10-19T17:14:47Z</dcterms:modified>
</cp:coreProperties>
</file>