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D6AFD4-CF5C-43FF-B01C-D3510DCD70EF}" v="14" dt="2021-01-14T08:08:20.5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02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unaja Sanna" userId="S::sanna.lounaja@turku.fi::12828463-4121-4300-9234-3fd449ad842f" providerId="AD" clId="Web-{A4D6AFD4-CF5C-43FF-B01C-D3510DCD70EF}"/>
    <pc:docChg chg="modSld">
      <pc:chgData name="Lounaja Sanna" userId="S::sanna.lounaja@turku.fi::12828463-4121-4300-9234-3fd449ad842f" providerId="AD" clId="Web-{A4D6AFD4-CF5C-43FF-B01C-D3510DCD70EF}" dt="2021-01-14T08:08:20.523" v="12" actId="20577"/>
      <pc:docMkLst>
        <pc:docMk/>
      </pc:docMkLst>
      <pc:sldChg chg="modSp">
        <pc:chgData name="Lounaja Sanna" userId="S::sanna.lounaja@turku.fi::12828463-4121-4300-9234-3fd449ad842f" providerId="AD" clId="Web-{A4D6AFD4-CF5C-43FF-B01C-D3510DCD70EF}" dt="2021-01-14T08:08:20.523" v="12" actId="20577"/>
        <pc:sldMkLst>
          <pc:docMk/>
          <pc:sldMk cId="2926326913" sldId="258"/>
        </pc:sldMkLst>
        <pc:spChg chg="mod">
          <ac:chgData name="Lounaja Sanna" userId="S::sanna.lounaja@turku.fi::12828463-4121-4300-9234-3fd449ad842f" providerId="AD" clId="Web-{A4D6AFD4-CF5C-43FF-B01C-D3510DCD70EF}" dt="2021-01-14T08:08:20.523" v="12" actId="20577"/>
          <ac:spMkLst>
            <pc:docMk/>
            <pc:sldMk cId="2926326913" sldId="258"/>
            <ac:spMk id="27" creationId="{36316EE3-172D-452D-AE2A-24705765D54D}"/>
          </ac:spMkLst>
        </pc:spChg>
        <pc:spChg chg="mod">
          <ac:chgData name="Lounaja Sanna" userId="S::sanna.lounaja@turku.fi::12828463-4121-4300-9234-3fd449ad842f" providerId="AD" clId="Web-{A4D6AFD4-CF5C-43FF-B01C-D3510DCD70EF}" dt="2021-01-14T08:06:22.911" v="1" actId="20577"/>
          <ac:spMkLst>
            <pc:docMk/>
            <pc:sldMk cId="2926326913" sldId="258"/>
            <ac:spMk id="28" creationId="{FE8BA2A1-A97B-41C8-8567-D6402ABEF7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2FFC46-3C89-481F-ABCA-6CA25F870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7E886A4-80D7-4392-A999-9E56F45C9E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AEBF68A-1F2F-495A-8EEB-7A34F0D9B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B2A1-4DFB-4249-B084-BA77B5A0963F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219CFE4-3D9B-4F89-9133-7B92BDAB4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39425C2-9393-4503-BAF5-2840ED2A1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59A9B-503D-4E85-9120-CBDD2B3DD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5306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2AB6B9-645A-43F5-B918-A29668B6C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17F6EF6-95F5-405D-B8B1-40E36D04B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53E54B5-59BF-4111-979D-4F13AF537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B2A1-4DFB-4249-B084-BA77B5A0963F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F5940B5-6A2B-48BE-B6B9-2C22DF7C1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4930D6-16E3-4F1B-861A-544E9D2D9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59A9B-503D-4E85-9120-CBDD2B3DD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5783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7C7BE16-202A-449F-80D0-3900AA66AC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415B944-8FAD-4240-A23A-E2344ED053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22D7371-02C8-427B-B45C-B2E35C807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B2A1-4DFB-4249-B084-BA77B5A0963F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1066CE4-D976-4BD3-9BAD-DE9498727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1254531-D12E-4A8D-A144-7CE931B0C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59A9B-503D-4E85-9120-CBDD2B3DD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4170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6050837-6C99-4F42-8058-C8E3BEB71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A0D0DA-652F-43DE-9578-0F5CA2E652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9C1857B-FA70-4835-98C5-84CFA1DA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B2A1-4DFB-4249-B084-BA77B5A0963F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203F1E9-27F8-4CF7-AF7F-74BDCB1C0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86040A7-0945-417F-A061-00A278814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59A9B-503D-4E85-9120-CBDD2B3DD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704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3561188-3F8F-4725-99CA-C9187B2F8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56AD130-069D-45C5-A9E4-D02881193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69AA6F6-9894-45E0-A12A-A4C0A42D7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B2A1-4DFB-4249-B084-BA77B5A0963F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FCEDD2A-AD61-4F48-96DE-E3B4314AC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92DAA-BBB3-4BFC-A65F-BF2067860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59A9B-503D-4E85-9120-CBDD2B3DD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9892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796DBA-187E-4A66-88AA-EFA251FDB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A5E83AC-15DC-4DF2-AF55-4292B60605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C0C9203-828F-473F-B520-B01114E4FF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792771A-6BA1-49EE-A46E-543FF20A3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B2A1-4DFB-4249-B084-BA77B5A0963F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04B3EA-80EA-4102-B448-7A9F28C1F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2811F82-0B41-4007-8950-879C7EE4C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59A9B-503D-4E85-9120-CBDD2B3DD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435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C66312E-21D3-4B2A-BB85-F1AC858BF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FF2D7B4-1457-408F-B1DB-5FE4C83FF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2E36913-2152-4393-9DD0-94F79F823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743C5516-9F5B-43FA-A03A-90BCE4322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F4F54F3-0561-4CD6-8E82-D218699D80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98D4824-3903-4448-87DB-8399AC6FE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B2A1-4DFB-4249-B084-BA77B5A0963F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F89CDF5-7251-4095-AD51-40763DD6F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22C4C74-297D-4005-9769-A17041814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59A9B-503D-4E85-9120-CBDD2B3DD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00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1B5C11-01CF-43BF-8B8E-255982690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8F0DCF2-0BC0-4C99-9568-7F8389B6C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B2A1-4DFB-4249-B084-BA77B5A0963F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E71CF30-5F08-45A5-B2A4-3B4E4C3F5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4D50816-8B27-43DE-BF26-119413068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59A9B-503D-4E85-9120-CBDD2B3DD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4171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56FAE9D3-FB07-456E-B8AA-0D89CDD04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B2A1-4DFB-4249-B084-BA77B5A0963F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F550DA22-720A-4A3E-AD73-DD0580CF2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B58F43A-39EB-4EE0-BFAA-324E9C882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59A9B-503D-4E85-9120-CBDD2B3DD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218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29A9CCF-7CF1-4582-9C54-E5DA2F966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CE79D82-7746-4D83-B77B-C0E440F9A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2D3D224-4297-462E-B468-EAFD47C13A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FCA6ECC-231F-4EA3-9814-66C432742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B2A1-4DFB-4249-B084-BA77B5A0963F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B379AE1-5335-4A8E-AE46-F67C30DFD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CEE1B19-B8A7-4B4A-AAA3-612138348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59A9B-503D-4E85-9120-CBDD2B3DD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318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8EE86AF-1921-40D3-A802-E42C14BEA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018AD9D-D500-4882-9552-12F518985B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96ADFC3-895A-42E8-88F5-206264DC6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80CFDD8-2AEE-499B-A21E-6698A5202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B2A1-4DFB-4249-B084-BA77B5A0963F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49A7334-B547-407C-88D2-8765BCD91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50393C2-C0AB-4091-AF00-5948AEE4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59A9B-503D-4E85-9120-CBDD2B3DD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784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C01B136-72C3-4EE2-8A06-B9AC47030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E5273AA-34A9-4C85-A773-2E25BA352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5DFD500-7031-417F-BD15-26635C27C9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B2A1-4DFB-4249-B084-BA77B5A0963F}" type="datetimeFigureOut">
              <a:rPr lang="fi-FI" smtClean="0"/>
              <a:t>14.1.2021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4C89A18-B7DC-40E0-9768-04A3EFCF56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1986F18-1E03-4773-A867-624933CF7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59A9B-503D-4E85-9120-CBDD2B3DDC5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248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>
            <a:extLst>
              <a:ext uri="{FF2B5EF4-FFF2-40B4-BE49-F238E27FC236}">
                <a16:creationId xmlns:a16="http://schemas.microsoft.com/office/drawing/2014/main" id="{4A565139-AE59-483F-A6E9-F86EE4BC35E2}"/>
              </a:ext>
            </a:extLst>
          </p:cNvPr>
          <p:cNvSpPr/>
          <p:nvPr/>
        </p:nvSpPr>
        <p:spPr>
          <a:xfrm>
            <a:off x="1597905" y="1999487"/>
            <a:ext cx="1608881" cy="7651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/>
              <a:t>Sunborn</a:t>
            </a:r>
          </a:p>
          <a:p>
            <a:pPr algn="ctr"/>
            <a:r>
              <a:rPr lang="fi-FI" dirty="0" err="1"/>
              <a:t>Events</a:t>
            </a:r>
            <a:r>
              <a:rPr lang="fi-FI"/>
              <a:t> Oy</a:t>
            </a:r>
            <a:endParaRPr lang="fi-FI" dirty="0"/>
          </a:p>
        </p:txBody>
      </p:sp>
      <p:sp>
        <p:nvSpPr>
          <p:cNvPr id="5" name="Suorakulmio 4">
            <a:extLst>
              <a:ext uri="{FF2B5EF4-FFF2-40B4-BE49-F238E27FC236}">
                <a16:creationId xmlns:a16="http://schemas.microsoft.com/office/drawing/2014/main" id="{C7F8B72E-E04A-4AAF-8E05-947A2488316D}"/>
              </a:ext>
            </a:extLst>
          </p:cNvPr>
          <p:cNvSpPr/>
          <p:nvPr/>
        </p:nvSpPr>
        <p:spPr>
          <a:xfrm>
            <a:off x="5696434" y="1999487"/>
            <a:ext cx="1608881" cy="71214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err="1"/>
              <a:t>Logomo</a:t>
            </a:r>
            <a:r>
              <a:rPr lang="fi-FI" dirty="0"/>
              <a:t> Oy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FB934A55-04D8-4FC8-89BA-B1657B656C9C}"/>
              </a:ext>
            </a:extLst>
          </p:cNvPr>
          <p:cNvSpPr/>
          <p:nvPr/>
        </p:nvSpPr>
        <p:spPr>
          <a:xfrm>
            <a:off x="9471494" y="1994335"/>
            <a:ext cx="1608881" cy="89173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i-FI" dirty="0" err="1"/>
              <a:t>Logomon</a:t>
            </a:r>
            <a:r>
              <a:rPr lang="fi-FI" dirty="0"/>
              <a:t> Tapahtuma-</a:t>
            </a:r>
          </a:p>
          <a:p>
            <a:pPr algn="ctr"/>
            <a:r>
              <a:rPr lang="fi-FI" dirty="0"/>
              <a:t>tilat Oy</a:t>
            </a:r>
          </a:p>
        </p:txBody>
      </p:sp>
      <p:cxnSp>
        <p:nvCxnSpPr>
          <p:cNvPr id="7" name="Suora nuoliyhdysviiva 6">
            <a:extLst>
              <a:ext uri="{FF2B5EF4-FFF2-40B4-BE49-F238E27FC236}">
                <a16:creationId xmlns:a16="http://schemas.microsoft.com/office/drawing/2014/main" id="{9D19A8B0-4BAC-4273-B73D-4AAB23122CE8}"/>
              </a:ext>
            </a:extLst>
          </p:cNvPr>
          <p:cNvCxnSpPr/>
          <p:nvPr/>
        </p:nvCxnSpPr>
        <p:spPr>
          <a:xfrm flipH="1">
            <a:off x="3386050" y="2583179"/>
            <a:ext cx="231038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uora nuoliyhdysviiva 7">
            <a:extLst>
              <a:ext uri="{FF2B5EF4-FFF2-40B4-BE49-F238E27FC236}">
                <a16:creationId xmlns:a16="http://schemas.microsoft.com/office/drawing/2014/main" id="{6980A611-BBE1-4358-B5E4-8C9B4C29855E}"/>
              </a:ext>
            </a:extLst>
          </p:cNvPr>
          <p:cNvCxnSpPr>
            <a:cxnSpLocks/>
          </p:cNvCxnSpPr>
          <p:nvPr/>
        </p:nvCxnSpPr>
        <p:spPr>
          <a:xfrm>
            <a:off x="2391846" y="4349446"/>
            <a:ext cx="175381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uora nuoliyhdysviiva 8">
            <a:extLst>
              <a:ext uri="{FF2B5EF4-FFF2-40B4-BE49-F238E27FC236}">
                <a16:creationId xmlns:a16="http://schemas.microsoft.com/office/drawing/2014/main" id="{77204349-8B8D-41BB-8F43-CDA32D0EB4AB}"/>
              </a:ext>
            </a:extLst>
          </p:cNvPr>
          <p:cNvCxnSpPr/>
          <p:nvPr/>
        </p:nvCxnSpPr>
        <p:spPr>
          <a:xfrm>
            <a:off x="2403729" y="4625915"/>
            <a:ext cx="17800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nuoliyhdysviiva 9">
            <a:extLst>
              <a:ext uri="{FF2B5EF4-FFF2-40B4-BE49-F238E27FC236}">
                <a16:creationId xmlns:a16="http://schemas.microsoft.com/office/drawing/2014/main" id="{8C1A107F-08E6-4278-98EB-4379232D078F}"/>
              </a:ext>
            </a:extLst>
          </p:cNvPr>
          <p:cNvCxnSpPr/>
          <p:nvPr/>
        </p:nvCxnSpPr>
        <p:spPr>
          <a:xfrm>
            <a:off x="2403729" y="4902914"/>
            <a:ext cx="17800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kstiruutu 10">
            <a:extLst>
              <a:ext uri="{FF2B5EF4-FFF2-40B4-BE49-F238E27FC236}">
                <a16:creationId xmlns:a16="http://schemas.microsoft.com/office/drawing/2014/main" id="{F3065849-F190-4D76-B083-0C6817C51DD8}"/>
              </a:ext>
            </a:extLst>
          </p:cNvPr>
          <p:cNvSpPr txBox="1"/>
          <p:nvPr/>
        </p:nvSpPr>
        <p:spPr>
          <a:xfrm>
            <a:off x="2432827" y="4061646"/>
            <a:ext cx="2043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Myynti- ja markkinointi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1A302DD1-176B-4BF6-ADEF-EE7B7C1F335D}"/>
              </a:ext>
            </a:extLst>
          </p:cNvPr>
          <p:cNvSpPr txBox="1"/>
          <p:nvPr/>
        </p:nvSpPr>
        <p:spPr>
          <a:xfrm>
            <a:off x="2426936" y="4341723"/>
            <a:ext cx="2043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Hallinto/kirjanpitopalvelut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2A5FE18B-9393-4AE3-972A-C58CAD913284}"/>
              </a:ext>
            </a:extLst>
          </p:cNvPr>
          <p:cNvSpPr txBox="1"/>
          <p:nvPr/>
        </p:nvSpPr>
        <p:spPr>
          <a:xfrm>
            <a:off x="2441788" y="4939048"/>
            <a:ext cx="2043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IT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C272CC3A-CEB0-40A5-B4CF-D768425B42E9}"/>
              </a:ext>
            </a:extLst>
          </p:cNvPr>
          <p:cNvSpPr txBox="1"/>
          <p:nvPr/>
        </p:nvSpPr>
        <p:spPr>
          <a:xfrm>
            <a:off x="2441788" y="5204308"/>
            <a:ext cx="2043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Turvallisuuspalvelut</a:t>
            </a:r>
          </a:p>
        </p:txBody>
      </p:sp>
      <p:cxnSp>
        <p:nvCxnSpPr>
          <p:cNvPr id="15" name="Suora nuoliyhdysviiva 14">
            <a:extLst>
              <a:ext uri="{FF2B5EF4-FFF2-40B4-BE49-F238E27FC236}">
                <a16:creationId xmlns:a16="http://schemas.microsoft.com/office/drawing/2014/main" id="{860E7ECA-B6E1-4756-8C45-B8550933A81B}"/>
              </a:ext>
            </a:extLst>
          </p:cNvPr>
          <p:cNvCxnSpPr/>
          <p:nvPr/>
        </p:nvCxnSpPr>
        <p:spPr>
          <a:xfrm>
            <a:off x="2385370" y="5204308"/>
            <a:ext cx="17800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nuoliyhdysviiva 15">
            <a:extLst>
              <a:ext uri="{FF2B5EF4-FFF2-40B4-BE49-F238E27FC236}">
                <a16:creationId xmlns:a16="http://schemas.microsoft.com/office/drawing/2014/main" id="{739094CB-41DE-4826-8145-ADFEBD9BA680}"/>
              </a:ext>
            </a:extLst>
          </p:cNvPr>
          <p:cNvCxnSpPr/>
          <p:nvPr/>
        </p:nvCxnSpPr>
        <p:spPr>
          <a:xfrm>
            <a:off x="2373487" y="5507432"/>
            <a:ext cx="17800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llipsi 16">
            <a:extLst>
              <a:ext uri="{FF2B5EF4-FFF2-40B4-BE49-F238E27FC236}">
                <a16:creationId xmlns:a16="http://schemas.microsoft.com/office/drawing/2014/main" id="{FEA38A47-A2D7-49FD-B7BB-92C9B75BDDC0}"/>
              </a:ext>
            </a:extLst>
          </p:cNvPr>
          <p:cNvSpPr/>
          <p:nvPr/>
        </p:nvSpPr>
        <p:spPr>
          <a:xfrm>
            <a:off x="5952234" y="180057"/>
            <a:ext cx="1097280" cy="105518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 err="1">
                <a:solidFill>
                  <a:schemeClr val="tx1"/>
                </a:solidFill>
              </a:rPr>
              <a:t>Logomon</a:t>
            </a:r>
            <a:r>
              <a:rPr lang="fi-FI" sz="1000">
                <a:solidFill>
                  <a:schemeClr val="tx1"/>
                </a:solidFill>
              </a:rPr>
              <a:t> tapahtumatilojen </a:t>
            </a:r>
            <a:r>
              <a:rPr lang="fi-FI" sz="1000" dirty="0">
                <a:solidFill>
                  <a:schemeClr val="tx1"/>
                </a:solidFill>
              </a:rPr>
              <a:t>asiakkaat</a:t>
            </a:r>
          </a:p>
        </p:txBody>
      </p:sp>
      <p:cxnSp>
        <p:nvCxnSpPr>
          <p:cNvPr id="18" name="Suora nuoliyhdysviiva 17">
            <a:extLst>
              <a:ext uri="{FF2B5EF4-FFF2-40B4-BE49-F238E27FC236}">
                <a16:creationId xmlns:a16="http://schemas.microsoft.com/office/drawing/2014/main" id="{1988DEAF-01EF-4D2E-BF28-0AAF2B3F4909}"/>
              </a:ext>
            </a:extLst>
          </p:cNvPr>
          <p:cNvCxnSpPr>
            <a:cxnSpLocks/>
            <a:stCxn id="5" idx="0"/>
            <a:endCxn id="17" idx="4"/>
          </p:cNvCxnSpPr>
          <p:nvPr/>
        </p:nvCxnSpPr>
        <p:spPr>
          <a:xfrm flipH="1" flipV="1">
            <a:off x="6500874" y="1235239"/>
            <a:ext cx="1" cy="7642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iruutu 18">
            <a:extLst>
              <a:ext uri="{FF2B5EF4-FFF2-40B4-BE49-F238E27FC236}">
                <a16:creationId xmlns:a16="http://schemas.microsoft.com/office/drawing/2014/main" id="{B24832BF-6CDB-446F-9B37-4F48B92FC72A}"/>
              </a:ext>
            </a:extLst>
          </p:cNvPr>
          <p:cNvSpPr txBox="1"/>
          <p:nvPr/>
        </p:nvSpPr>
        <p:spPr>
          <a:xfrm>
            <a:off x="5696434" y="1423551"/>
            <a:ext cx="2043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Myynti ja</a:t>
            </a:r>
          </a:p>
          <a:p>
            <a:r>
              <a:rPr lang="fi-FI" sz="1200" dirty="0"/>
              <a:t>Palvelut</a:t>
            </a:r>
          </a:p>
        </p:txBody>
      </p:sp>
      <p:cxnSp>
        <p:nvCxnSpPr>
          <p:cNvPr id="20" name="Suora nuoliyhdysviiva 19">
            <a:extLst>
              <a:ext uri="{FF2B5EF4-FFF2-40B4-BE49-F238E27FC236}">
                <a16:creationId xmlns:a16="http://schemas.microsoft.com/office/drawing/2014/main" id="{F571D209-5D32-4F2A-BD32-BC8CA3EE65D2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3206786" y="2382047"/>
            <a:ext cx="195271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nuoliyhdysviiva 20">
            <a:extLst>
              <a:ext uri="{FF2B5EF4-FFF2-40B4-BE49-F238E27FC236}">
                <a16:creationId xmlns:a16="http://schemas.microsoft.com/office/drawing/2014/main" id="{5A994D6D-39DC-450A-A835-B2DDA6CA50C2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7305315" y="2355561"/>
            <a:ext cx="193088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kstiruutu 21">
            <a:extLst>
              <a:ext uri="{FF2B5EF4-FFF2-40B4-BE49-F238E27FC236}">
                <a16:creationId xmlns:a16="http://schemas.microsoft.com/office/drawing/2014/main" id="{88A8D641-0F39-4359-BC81-681E3F53E531}"/>
              </a:ext>
            </a:extLst>
          </p:cNvPr>
          <p:cNvSpPr txBox="1"/>
          <p:nvPr/>
        </p:nvSpPr>
        <p:spPr>
          <a:xfrm>
            <a:off x="7366437" y="2044510"/>
            <a:ext cx="2043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Pääoma- ja ylläpitovuokra</a:t>
            </a:r>
          </a:p>
        </p:txBody>
      </p:sp>
      <p:cxnSp>
        <p:nvCxnSpPr>
          <p:cNvPr id="23" name="Suora nuoliyhdysviiva 22">
            <a:extLst>
              <a:ext uri="{FF2B5EF4-FFF2-40B4-BE49-F238E27FC236}">
                <a16:creationId xmlns:a16="http://schemas.microsoft.com/office/drawing/2014/main" id="{89807D7E-359C-4B6C-8A01-7C85CAC61AB3}"/>
              </a:ext>
            </a:extLst>
          </p:cNvPr>
          <p:cNvCxnSpPr>
            <a:cxnSpLocks/>
          </p:cNvCxnSpPr>
          <p:nvPr/>
        </p:nvCxnSpPr>
        <p:spPr>
          <a:xfrm>
            <a:off x="1996564" y="2764607"/>
            <a:ext cx="0" cy="3440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iruutu 23">
            <a:extLst>
              <a:ext uri="{FF2B5EF4-FFF2-40B4-BE49-F238E27FC236}">
                <a16:creationId xmlns:a16="http://schemas.microsoft.com/office/drawing/2014/main" id="{E269ACE5-F17F-4C29-9A72-4D435073F027}"/>
              </a:ext>
            </a:extLst>
          </p:cNvPr>
          <p:cNvSpPr txBox="1"/>
          <p:nvPr/>
        </p:nvSpPr>
        <p:spPr>
          <a:xfrm>
            <a:off x="3337064" y="1529454"/>
            <a:ext cx="1492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Minimivuokra</a:t>
            </a:r>
          </a:p>
          <a:p>
            <a:r>
              <a:rPr lang="fi-FI" sz="1200" dirty="0"/>
              <a:t>Ylläpitovuokra</a:t>
            </a:r>
            <a:br>
              <a:rPr lang="fi-FI" sz="1200" dirty="0"/>
            </a:br>
            <a:r>
              <a:rPr lang="fi-FI" sz="1200" dirty="0"/>
              <a:t>Käyttö- ja ylläpitokustannuksia</a:t>
            </a:r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8A007019-9AF3-451F-AFA6-70C7B2B29F30}"/>
              </a:ext>
            </a:extLst>
          </p:cNvPr>
          <p:cNvSpPr txBox="1"/>
          <p:nvPr/>
        </p:nvSpPr>
        <p:spPr>
          <a:xfrm>
            <a:off x="2432595" y="4625915"/>
            <a:ext cx="2043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Tuotantohenkilöstö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B710E061-8D33-45D4-A39B-8858215426F8}"/>
              </a:ext>
            </a:extLst>
          </p:cNvPr>
          <p:cNvSpPr txBox="1"/>
          <p:nvPr/>
        </p:nvSpPr>
        <p:spPr>
          <a:xfrm>
            <a:off x="2423866" y="3834303"/>
            <a:ext cx="2043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Veloitettavat palvelupalkkiot:</a:t>
            </a:r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36316EE3-172D-452D-AE2A-24705765D54D}"/>
              </a:ext>
            </a:extLst>
          </p:cNvPr>
          <p:cNvSpPr/>
          <p:nvPr/>
        </p:nvSpPr>
        <p:spPr>
          <a:xfrm>
            <a:off x="5455079" y="3108675"/>
            <a:ext cx="1997459" cy="258727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fi-FI" sz="1200" dirty="0"/>
              <a:t>Liikevaihto koostuu:</a:t>
            </a:r>
            <a:br>
              <a:rPr lang="fi-FI" sz="1200" dirty="0"/>
            </a:br>
            <a:r>
              <a:rPr lang="fi-FI" sz="1200" dirty="0"/>
              <a:t>Tapahtumamyynti (ml. </a:t>
            </a:r>
            <a:r>
              <a:rPr lang="fi-FI" sz="1200" dirty="0" err="1"/>
              <a:t>Showdinnerit</a:t>
            </a:r>
            <a:r>
              <a:rPr lang="fi-FI" sz="1200" dirty="0"/>
              <a:t>)</a:t>
            </a:r>
          </a:p>
          <a:p>
            <a:r>
              <a:rPr lang="fi-FI" sz="1200" dirty="0"/>
              <a:t>Kokouspaketit</a:t>
            </a:r>
          </a:p>
          <a:p>
            <a:r>
              <a:rPr lang="fi-FI" sz="1200" dirty="0"/>
              <a:t>Tapahtumien tilavuokrat</a:t>
            </a:r>
            <a:br>
              <a:rPr lang="fi-FI" sz="1200" dirty="0"/>
            </a:br>
            <a:r>
              <a:rPr lang="fi-FI" sz="1200" dirty="0"/>
              <a:t>(kaikki tapahtumajärjestäjät ml. SB Live)</a:t>
            </a:r>
          </a:p>
          <a:p>
            <a:r>
              <a:rPr lang="fi-FI" sz="1200" dirty="0"/>
              <a:t>Vuokrat (SB ja </a:t>
            </a:r>
            <a:r>
              <a:rPr lang="fi-FI" sz="1200"/>
              <a:t>Bright)</a:t>
            </a:r>
            <a:br>
              <a:rPr lang="fi-FI" sz="1200" dirty="0"/>
            </a:br>
            <a:r>
              <a:rPr lang="fi-FI" sz="1200"/>
              <a:t>Eteispalvelut</a:t>
            </a:r>
            <a:endParaRPr lang="fi-FI" sz="1200">
              <a:cs typeface="Calibri"/>
            </a:endParaRPr>
          </a:p>
          <a:p>
            <a:r>
              <a:rPr lang="fi-FI" sz="1200" dirty="0"/>
              <a:t>Kiinteistöjohtaminen </a:t>
            </a:r>
            <a:br>
              <a:rPr lang="fi-FI" sz="1200" dirty="0"/>
            </a:br>
            <a:r>
              <a:rPr lang="fi-FI" sz="1200" dirty="0" err="1"/>
              <a:t>Logomon</a:t>
            </a:r>
            <a:r>
              <a:rPr lang="fi-FI" sz="1200" dirty="0"/>
              <a:t> toimistot</a:t>
            </a:r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FE8BA2A1-A97B-41C8-8567-D6402ABEF745}"/>
              </a:ext>
            </a:extLst>
          </p:cNvPr>
          <p:cNvSpPr/>
          <p:nvPr/>
        </p:nvSpPr>
        <p:spPr>
          <a:xfrm>
            <a:off x="254070" y="3108675"/>
            <a:ext cx="1997459" cy="22157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r>
              <a:rPr lang="fi-FI" sz="1200" dirty="0"/>
              <a:t>Liikevaihto koostuu:</a:t>
            </a:r>
            <a:br>
              <a:rPr lang="fi-FI" sz="1200" dirty="0"/>
            </a:br>
            <a:r>
              <a:rPr lang="fi-FI" sz="1200" dirty="0"/>
              <a:t>Kuluttajamyynti</a:t>
            </a:r>
            <a:br>
              <a:rPr lang="fi-FI" sz="1200" dirty="0"/>
            </a:br>
            <a:r>
              <a:rPr lang="fi-FI" sz="1200" dirty="0" err="1"/>
              <a:t>Logomon</a:t>
            </a:r>
            <a:r>
              <a:rPr lang="fi-FI" sz="1200" dirty="0"/>
              <a:t> tilittämät ravintola- myynnit tapahtuma- ja kokouspaketeista</a:t>
            </a:r>
            <a:br>
              <a:rPr lang="fi-FI" sz="1200" dirty="0"/>
            </a:br>
            <a:r>
              <a:rPr lang="fi-FI" sz="1200" dirty="0"/>
              <a:t>Lipunmyynti Liven tapahtumista</a:t>
            </a:r>
            <a:br>
              <a:rPr lang="fi-FI" sz="1200" dirty="0"/>
            </a:br>
            <a:r>
              <a:rPr lang="fi-FI" sz="1200" dirty="0"/>
              <a:t>Palvelupalkkiot</a:t>
            </a:r>
          </a:p>
          <a:p>
            <a:r>
              <a:rPr lang="fi-FI" sz="1200" dirty="0"/>
              <a:t>Kalustevuokrat</a:t>
            </a:r>
          </a:p>
        </p:txBody>
      </p:sp>
      <p:cxnSp>
        <p:nvCxnSpPr>
          <p:cNvPr id="29" name="Suora nuoliyhdysviiva 28">
            <a:extLst>
              <a:ext uri="{FF2B5EF4-FFF2-40B4-BE49-F238E27FC236}">
                <a16:creationId xmlns:a16="http://schemas.microsoft.com/office/drawing/2014/main" id="{A68FE5E4-EBF9-4178-997E-0AE93926A815}"/>
              </a:ext>
            </a:extLst>
          </p:cNvPr>
          <p:cNvCxnSpPr>
            <a:cxnSpLocks/>
          </p:cNvCxnSpPr>
          <p:nvPr/>
        </p:nvCxnSpPr>
        <p:spPr>
          <a:xfrm>
            <a:off x="6475250" y="2727159"/>
            <a:ext cx="0" cy="3815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uora nuoliyhdysviiva 29">
            <a:extLst>
              <a:ext uri="{FF2B5EF4-FFF2-40B4-BE49-F238E27FC236}">
                <a16:creationId xmlns:a16="http://schemas.microsoft.com/office/drawing/2014/main" id="{7DE91E1A-12FC-438B-A8AC-9AD3BDC30854}"/>
              </a:ext>
            </a:extLst>
          </p:cNvPr>
          <p:cNvCxnSpPr/>
          <p:nvPr/>
        </p:nvCxnSpPr>
        <p:spPr>
          <a:xfrm>
            <a:off x="2403729" y="5812232"/>
            <a:ext cx="178003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kstiruutu 30">
            <a:extLst>
              <a:ext uri="{FF2B5EF4-FFF2-40B4-BE49-F238E27FC236}">
                <a16:creationId xmlns:a16="http://schemas.microsoft.com/office/drawing/2014/main" id="{EACD2254-0166-4E4E-998A-0086C781F929}"/>
              </a:ext>
            </a:extLst>
          </p:cNvPr>
          <p:cNvSpPr txBox="1"/>
          <p:nvPr/>
        </p:nvSpPr>
        <p:spPr>
          <a:xfrm>
            <a:off x="2423865" y="5510133"/>
            <a:ext cx="2043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Kiinteistö- ja toimitilapalvelut</a:t>
            </a:r>
          </a:p>
        </p:txBody>
      </p:sp>
      <p:sp>
        <p:nvSpPr>
          <p:cNvPr id="32" name="Ellipsi 31">
            <a:extLst>
              <a:ext uri="{FF2B5EF4-FFF2-40B4-BE49-F238E27FC236}">
                <a16:creationId xmlns:a16="http://schemas.microsoft.com/office/drawing/2014/main" id="{4576DD9B-D739-42A7-8DF4-DA970CF0255C}"/>
              </a:ext>
            </a:extLst>
          </p:cNvPr>
          <p:cNvSpPr/>
          <p:nvPr/>
        </p:nvSpPr>
        <p:spPr>
          <a:xfrm>
            <a:off x="7437543" y="180057"/>
            <a:ext cx="1097280" cy="105518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000" dirty="0" err="1">
                <a:solidFill>
                  <a:schemeClr val="tx1"/>
                </a:solidFill>
              </a:rPr>
              <a:t>Logomon</a:t>
            </a:r>
            <a:r>
              <a:rPr lang="fi-FI" sz="1000" dirty="0">
                <a:solidFill>
                  <a:schemeClr val="tx1"/>
                </a:solidFill>
              </a:rPr>
              <a:t> toimistojen asiakkaat</a:t>
            </a:r>
          </a:p>
        </p:txBody>
      </p:sp>
      <p:cxnSp>
        <p:nvCxnSpPr>
          <p:cNvPr id="33" name="Suora nuoliyhdysviiva 32">
            <a:extLst>
              <a:ext uri="{FF2B5EF4-FFF2-40B4-BE49-F238E27FC236}">
                <a16:creationId xmlns:a16="http://schemas.microsoft.com/office/drawing/2014/main" id="{3AC38E38-3F9E-4EC4-B96B-3D11A103248F}"/>
              </a:ext>
            </a:extLst>
          </p:cNvPr>
          <p:cNvCxnSpPr>
            <a:cxnSpLocks/>
          </p:cNvCxnSpPr>
          <p:nvPr/>
        </p:nvCxnSpPr>
        <p:spPr>
          <a:xfrm flipV="1">
            <a:off x="6896283" y="1097579"/>
            <a:ext cx="709331" cy="8967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uora yhdysviiva 33">
            <a:extLst>
              <a:ext uri="{FF2B5EF4-FFF2-40B4-BE49-F238E27FC236}">
                <a16:creationId xmlns:a16="http://schemas.microsoft.com/office/drawing/2014/main" id="{25D223B4-0721-41B1-B308-6763FF69E975}"/>
              </a:ext>
            </a:extLst>
          </p:cNvPr>
          <p:cNvCxnSpPr>
            <a:cxnSpLocks/>
          </p:cNvCxnSpPr>
          <p:nvPr/>
        </p:nvCxnSpPr>
        <p:spPr>
          <a:xfrm flipH="1">
            <a:off x="2391846" y="2764607"/>
            <a:ext cx="18359" cy="30456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iruutu 34">
            <a:extLst>
              <a:ext uri="{FF2B5EF4-FFF2-40B4-BE49-F238E27FC236}">
                <a16:creationId xmlns:a16="http://schemas.microsoft.com/office/drawing/2014/main" id="{23D405F5-3DA1-4587-B8A8-A21156127EA1}"/>
              </a:ext>
            </a:extLst>
          </p:cNvPr>
          <p:cNvSpPr txBox="1"/>
          <p:nvPr/>
        </p:nvSpPr>
        <p:spPr>
          <a:xfrm>
            <a:off x="3554416" y="2711634"/>
            <a:ext cx="20439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Henkilöstö siirtyy </a:t>
            </a:r>
          </a:p>
        </p:txBody>
      </p:sp>
    </p:spTree>
    <p:extLst>
      <p:ext uri="{BB962C8B-B14F-4D97-AF65-F5344CB8AC3E}">
        <p14:creationId xmlns:p14="http://schemas.microsoft.com/office/powerpoint/2010/main" val="2926326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421E502B73EC48B7C481B02707A95D" ma:contentTypeVersion="2" ma:contentTypeDescription="Create a new document." ma:contentTypeScope="" ma:versionID="80b8ae258c1eb4f47aafbe5e5ea309ab">
  <xsd:schema xmlns:xsd="http://www.w3.org/2001/XMLSchema" xmlns:xs="http://www.w3.org/2001/XMLSchema" xmlns:p="http://schemas.microsoft.com/office/2006/metadata/properties" xmlns:ns2="1a834da9-6c01-4b0d-9854-214ab0844664" targetNamespace="http://schemas.microsoft.com/office/2006/metadata/properties" ma:root="true" ma:fieldsID="d803105f53e4d692aed78071adcadd8b" ns2:_="">
    <xsd:import namespace="1a834da9-6c01-4b0d-9854-214ab08446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34da9-6c01-4b0d-9854-214ab08446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BEC454-4CF6-4D80-B29A-4AD64440152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E22CBD6-8667-4C37-AF08-1EA47D8700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F7E4E1-63C6-40A5-A40C-3B5E71DD34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34da9-6c01-4b0d-9854-214ab08446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1559</TotalTime>
  <Words>109</Words>
  <Application>Microsoft Office PowerPoint</Application>
  <PresentationFormat>Laajakuva</PresentationFormat>
  <Paragraphs>28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Riikka Arola</dc:creator>
  <cp:lastModifiedBy>Lounaja Sanna</cp:lastModifiedBy>
  <cp:revision>28</cp:revision>
  <dcterms:created xsi:type="dcterms:W3CDTF">2020-09-18T11:44:56Z</dcterms:created>
  <dcterms:modified xsi:type="dcterms:W3CDTF">2021-01-14T08:08:20Z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0x010100DA421E502B73EC48B7C481B02707A95D</vt:lpwstr>
  </property>
</Properties>
</file>