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1" r:id="rId6"/>
    <p:sldId id="266" r:id="rId7"/>
    <p:sldId id="267" r:id="rId8"/>
    <p:sldId id="269" r:id="rId9"/>
    <p:sldId id="272" r:id="rId10"/>
    <p:sldId id="262" r:id="rId11"/>
    <p:sldId id="271" r:id="rId12"/>
    <p:sldId id="273" r:id="rId13"/>
    <p:sldId id="263" r:id="rId14"/>
    <p:sldId id="264" r:id="rId15"/>
    <p:sldId id="257" r:id="rId16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97"/>
  </p:normalViewPr>
  <p:slideViewPr>
    <p:cSldViewPr snapToGrid="0" snapToObjects="1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ED7D0-297B-4A44-A3BB-D8319D87D381}" type="doc">
      <dgm:prSet loTypeId="urn:microsoft.com/office/officeart/2009/3/layout/StepUp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7ED59EE-A712-C34A-944A-D5D4A55D0694}">
      <dgm:prSet phldrT="[Text]"/>
      <dgm:spPr/>
      <dgm:t>
        <a:bodyPr/>
        <a:lstStyle/>
        <a:p>
          <a:r>
            <a:rPr lang="en-GB"/>
            <a:t>Opinnäytetyöt</a:t>
          </a:r>
          <a:endParaRPr lang="en-GB" dirty="0"/>
        </a:p>
        <a:p>
          <a:r>
            <a:rPr lang="en-GB" dirty="0"/>
            <a:t>Ins/DI</a:t>
          </a:r>
        </a:p>
      </dgm:t>
    </dgm:pt>
    <dgm:pt modelId="{2F950E14-7A55-5348-8712-454E5331E23E}" type="parTrans" cxnId="{30D071D2-6D11-DB4B-A7E4-13AF78850ECE}">
      <dgm:prSet/>
      <dgm:spPr/>
      <dgm:t>
        <a:bodyPr/>
        <a:lstStyle/>
        <a:p>
          <a:endParaRPr lang="en-GB"/>
        </a:p>
      </dgm:t>
    </dgm:pt>
    <dgm:pt modelId="{31D69ECD-12A7-1843-B2F9-7AF3A80A5EC0}" type="sibTrans" cxnId="{30D071D2-6D11-DB4B-A7E4-13AF78850ECE}">
      <dgm:prSet/>
      <dgm:spPr/>
      <dgm:t>
        <a:bodyPr/>
        <a:lstStyle/>
        <a:p>
          <a:endParaRPr lang="en-GB"/>
        </a:p>
      </dgm:t>
    </dgm:pt>
    <dgm:pt modelId="{6A063740-467F-954D-A7F1-C70B88BBA9A5}">
      <dgm:prSet phldrT="[Text]"/>
      <dgm:spPr/>
      <dgm:t>
        <a:bodyPr/>
        <a:lstStyle/>
        <a:p>
          <a:r>
            <a:rPr lang="en-GB" dirty="0" err="1"/>
            <a:t>Suorat</a:t>
          </a:r>
          <a:r>
            <a:rPr lang="en-GB" dirty="0"/>
            <a:t> </a:t>
          </a:r>
          <a:r>
            <a:rPr lang="en-GB" dirty="0" err="1"/>
            <a:t>lyhyet</a:t>
          </a:r>
          <a:endParaRPr lang="en-GB" dirty="0"/>
        </a:p>
        <a:p>
          <a:r>
            <a:rPr lang="en-GB" dirty="0" err="1"/>
            <a:t>tutkimushankkeet</a:t>
          </a:r>
          <a:endParaRPr lang="en-GB" dirty="0"/>
        </a:p>
      </dgm:t>
    </dgm:pt>
    <dgm:pt modelId="{E4B086C6-4B01-A048-B930-E2C703C3A793}" type="parTrans" cxnId="{F3E17BEF-90FA-824F-9B30-EF628A6E97F3}">
      <dgm:prSet/>
      <dgm:spPr/>
      <dgm:t>
        <a:bodyPr/>
        <a:lstStyle/>
        <a:p>
          <a:endParaRPr lang="en-GB"/>
        </a:p>
      </dgm:t>
    </dgm:pt>
    <dgm:pt modelId="{EA03D9F7-0B3D-2C44-969E-AB87343E4B8B}" type="sibTrans" cxnId="{F3E17BEF-90FA-824F-9B30-EF628A6E97F3}">
      <dgm:prSet/>
      <dgm:spPr/>
      <dgm:t>
        <a:bodyPr/>
        <a:lstStyle/>
        <a:p>
          <a:endParaRPr lang="en-GB"/>
        </a:p>
      </dgm:t>
    </dgm:pt>
    <dgm:pt modelId="{C4FA2ABF-2293-FA40-868A-DC4BF28B2078}">
      <dgm:prSet phldrT="[Text]"/>
      <dgm:spPr/>
      <dgm:t>
        <a:bodyPr/>
        <a:lstStyle/>
        <a:p>
          <a:r>
            <a:rPr lang="en-GB" dirty="0"/>
            <a:t>1-2 v </a:t>
          </a:r>
          <a:r>
            <a:rPr lang="en-GB" dirty="0" err="1"/>
            <a:t>tutkimushankkeet</a:t>
          </a:r>
          <a:endParaRPr lang="en-GB" dirty="0"/>
        </a:p>
      </dgm:t>
    </dgm:pt>
    <dgm:pt modelId="{F543B7CB-A225-7A44-B8E5-4F158EFD28A5}" type="parTrans" cxnId="{76AF5B08-4B6C-104E-B154-FF97A6EC0897}">
      <dgm:prSet/>
      <dgm:spPr/>
      <dgm:t>
        <a:bodyPr/>
        <a:lstStyle/>
        <a:p>
          <a:endParaRPr lang="en-GB"/>
        </a:p>
      </dgm:t>
    </dgm:pt>
    <dgm:pt modelId="{2C75DE56-40A1-D44C-A6FC-9DECF112D27C}" type="sibTrans" cxnId="{76AF5B08-4B6C-104E-B154-FF97A6EC0897}">
      <dgm:prSet/>
      <dgm:spPr/>
      <dgm:t>
        <a:bodyPr/>
        <a:lstStyle/>
        <a:p>
          <a:endParaRPr lang="en-GB"/>
        </a:p>
      </dgm:t>
    </dgm:pt>
    <dgm:pt modelId="{D8D3B467-42E5-A241-BFC1-AF4FB832F222}">
      <dgm:prSet/>
      <dgm:spPr/>
      <dgm:t>
        <a:bodyPr/>
        <a:lstStyle/>
        <a:p>
          <a:r>
            <a:rPr lang="en-GB" dirty="0" err="1"/>
            <a:t>Lyhyet</a:t>
          </a:r>
          <a:endParaRPr lang="en-GB" dirty="0"/>
        </a:p>
        <a:p>
          <a:r>
            <a:rPr lang="en-GB" dirty="0" err="1"/>
            <a:t>Selvityshankkeet</a:t>
          </a:r>
          <a:endParaRPr lang="en-GB" dirty="0"/>
        </a:p>
      </dgm:t>
    </dgm:pt>
    <dgm:pt modelId="{4CE3D25E-FD65-8748-AF28-C8392F485C76}" type="parTrans" cxnId="{E2A62454-1ABA-0640-9759-988CD09C31E2}">
      <dgm:prSet/>
      <dgm:spPr/>
      <dgm:t>
        <a:bodyPr/>
        <a:lstStyle/>
        <a:p>
          <a:endParaRPr lang="en-GB"/>
        </a:p>
      </dgm:t>
    </dgm:pt>
    <dgm:pt modelId="{A1D0B161-E21E-4F40-AD94-2ED4A40DBF79}" type="sibTrans" cxnId="{E2A62454-1ABA-0640-9759-988CD09C31E2}">
      <dgm:prSet/>
      <dgm:spPr/>
      <dgm:t>
        <a:bodyPr/>
        <a:lstStyle/>
        <a:p>
          <a:endParaRPr lang="en-GB"/>
        </a:p>
      </dgm:t>
    </dgm:pt>
    <dgm:pt modelId="{F3B34C99-345A-EA42-9E82-D515DE051283}">
      <dgm:prSet/>
      <dgm:spPr/>
      <dgm:t>
        <a:bodyPr/>
        <a:lstStyle/>
        <a:p>
          <a:r>
            <a:rPr lang="en-GB" dirty="0"/>
            <a:t>2-3 v. </a:t>
          </a:r>
          <a:r>
            <a:rPr lang="en-GB" dirty="0" err="1"/>
            <a:t>tutkimushankkeet</a:t>
          </a:r>
          <a:endParaRPr lang="en-GB" dirty="0"/>
        </a:p>
      </dgm:t>
    </dgm:pt>
    <dgm:pt modelId="{B0DDD555-903E-1140-94E0-341A8EFA730A}" type="parTrans" cxnId="{65E64DA1-62CD-1241-935D-73136C5EFF49}">
      <dgm:prSet/>
      <dgm:spPr/>
      <dgm:t>
        <a:bodyPr/>
        <a:lstStyle/>
        <a:p>
          <a:endParaRPr lang="en-GB"/>
        </a:p>
      </dgm:t>
    </dgm:pt>
    <dgm:pt modelId="{78204FA4-F087-3B4C-A870-0EA976CDF322}" type="sibTrans" cxnId="{65E64DA1-62CD-1241-935D-73136C5EFF49}">
      <dgm:prSet/>
      <dgm:spPr/>
      <dgm:t>
        <a:bodyPr/>
        <a:lstStyle/>
        <a:p>
          <a:endParaRPr lang="en-GB"/>
        </a:p>
      </dgm:t>
    </dgm:pt>
    <dgm:pt modelId="{7C964A25-7E6A-A647-857B-2FDBB643BE3A}" type="pres">
      <dgm:prSet presAssocID="{C7BED7D0-297B-4A44-A3BB-D8319D87D381}" presName="rootnode" presStyleCnt="0">
        <dgm:presLayoutVars>
          <dgm:chMax/>
          <dgm:chPref/>
          <dgm:dir/>
          <dgm:animLvl val="lvl"/>
        </dgm:presLayoutVars>
      </dgm:prSet>
      <dgm:spPr/>
    </dgm:pt>
    <dgm:pt modelId="{A4A517A4-2168-EF43-BFAA-7A4E02864FC7}" type="pres">
      <dgm:prSet presAssocID="{A7ED59EE-A712-C34A-944A-D5D4A55D0694}" presName="composite" presStyleCnt="0"/>
      <dgm:spPr/>
    </dgm:pt>
    <dgm:pt modelId="{3D309C2C-8EFF-5447-8E7D-96235B87CC56}" type="pres">
      <dgm:prSet presAssocID="{A7ED59EE-A712-C34A-944A-D5D4A55D0694}" presName="LShape" presStyleLbl="alignNode1" presStyleIdx="0" presStyleCnt="9"/>
      <dgm:spPr/>
    </dgm:pt>
    <dgm:pt modelId="{8A897502-D1C8-8043-9B36-F3BBE8997B17}" type="pres">
      <dgm:prSet presAssocID="{A7ED59EE-A712-C34A-944A-D5D4A55D0694}" presName="ParentText" presStyleLbl="revTx" presStyleIdx="0" presStyleCnt="5" custLinFactNeighborX="816">
        <dgm:presLayoutVars>
          <dgm:chMax val="0"/>
          <dgm:chPref val="0"/>
          <dgm:bulletEnabled val="1"/>
        </dgm:presLayoutVars>
      </dgm:prSet>
      <dgm:spPr/>
    </dgm:pt>
    <dgm:pt modelId="{EC6F97F5-3432-5C4A-9D61-AED48B8B3EF1}" type="pres">
      <dgm:prSet presAssocID="{A7ED59EE-A712-C34A-944A-D5D4A55D0694}" presName="Triangle" presStyleLbl="alignNode1" presStyleIdx="1" presStyleCnt="9"/>
      <dgm:spPr/>
    </dgm:pt>
    <dgm:pt modelId="{D0D2CD23-666F-844D-96B2-C22CDCEA6972}" type="pres">
      <dgm:prSet presAssocID="{31D69ECD-12A7-1843-B2F9-7AF3A80A5EC0}" presName="sibTrans" presStyleCnt="0"/>
      <dgm:spPr/>
    </dgm:pt>
    <dgm:pt modelId="{334D42AA-3CAA-1F4E-A487-FA97B3A94E17}" type="pres">
      <dgm:prSet presAssocID="{31D69ECD-12A7-1843-B2F9-7AF3A80A5EC0}" presName="space" presStyleCnt="0"/>
      <dgm:spPr/>
    </dgm:pt>
    <dgm:pt modelId="{B65BDD09-B4EB-4943-8245-13E928268037}" type="pres">
      <dgm:prSet presAssocID="{D8D3B467-42E5-A241-BFC1-AF4FB832F222}" presName="composite" presStyleCnt="0"/>
      <dgm:spPr/>
    </dgm:pt>
    <dgm:pt modelId="{4B95DD64-2EE6-454B-9D77-00AA143AC959}" type="pres">
      <dgm:prSet presAssocID="{D8D3B467-42E5-A241-BFC1-AF4FB832F222}" presName="LShape" presStyleLbl="alignNode1" presStyleIdx="2" presStyleCnt="9"/>
      <dgm:spPr/>
    </dgm:pt>
    <dgm:pt modelId="{C6DDB1A4-2CC2-8B46-88E3-51E476DB14AD}" type="pres">
      <dgm:prSet presAssocID="{D8D3B467-42E5-A241-BFC1-AF4FB832F222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DE7488E8-C1C6-A947-B31B-BDB0890152AB}" type="pres">
      <dgm:prSet presAssocID="{D8D3B467-42E5-A241-BFC1-AF4FB832F222}" presName="Triangle" presStyleLbl="alignNode1" presStyleIdx="3" presStyleCnt="9"/>
      <dgm:spPr/>
    </dgm:pt>
    <dgm:pt modelId="{D656A31A-7F86-0B42-8B95-817A6B001125}" type="pres">
      <dgm:prSet presAssocID="{A1D0B161-E21E-4F40-AD94-2ED4A40DBF79}" presName="sibTrans" presStyleCnt="0"/>
      <dgm:spPr/>
    </dgm:pt>
    <dgm:pt modelId="{5661F785-C3A3-D94B-BEDF-A9D7909971EE}" type="pres">
      <dgm:prSet presAssocID="{A1D0B161-E21E-4F40-AD94-2ED4A40DBF79}" presName="space" presStyleCnt="0"/>
      <dgm:spPr/>
    </dgm:pt>
    <dgm:pt modelId="{4AB4A1A7-0540-974B-B015-0EC33072FAF2}" type="pres">
      <dgm:prSet presAssocID="{6A063740-467F-954D-A7F1-C70B88BBA9A5}" presName="composite" presStyleCnt="0"/>
      <dgm:spPr/>
    </dgm:pt>
    <dgm:pt modelId="{60FDF14A-46F0-0842-BB13-8F3246F14798}" type="pres">
      <dgm:prSet presAssocID="{6A063740-467F-954D-A7F1-C70B88BBA9A5}" presName="LShape" presStyleLbl="alignNode1" presStyleIdx="4" presStyleCnt="9"/>
      <dgm:spPr/>
    </dgm:pt>
    <dgm:pt modelId="{CC4FDEDA-179B-4E4B-A97F-6E2441769964}" type="pres">
      <dgm:prSet presAssocID="{6A063740-467F-954D-A7F1-C70B88BBA9A5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C68E9B7E-52DB-D845-B099-8A0CF7AFDC57}" type="pres">
      <dgm:prSet presAssocID="{6A063740-467F-954D-A7F1-C70B88BBA9A5}" presName="Triangle" presStyleLbl="alignNode1" presStyleIdx="5" presStyleCnt="9"/>
      <dgm:spPr/>
    </dgm:pt>
    <dgm:pt modelId="{4193A9FD-BBA0-C240-B63B-3B07C17844BA}" type="pres">
      <dgm:prSet presAssocID="{EA03D9F7-0B3D-2C44-969E-AB87343E4B8B}" presName="sibTrans" presStyleCnt="0"/>
      <dgm:spPr/>
    </dgm:pt>
    <dgm:pt modelId="{D1BF4D79-C582-EF47-97B4-EE204876408C}" type="pres">
      <dgm:prSet presAssocID="{EA03D9F7-0B3D-2C44-969E-AB87343E4B8B}" presName="space" presStyleCnt="0"/>
      <dgm:spPr/>
    </dgm:pt>
    <dgm:pt modelId="{1EBD079C-FDB2-F74A-906D-01DCDD3E74FD}" type="pres">
      <dgm:prSet presAssocID="{C4FA2ABF-2293-FA40-868A-DC4BF28B2078}" presName="composite" presStyleCnt="0"/>
      <dgm:spPr/>
    </dgm:pt>
    <dgm:pt modelId="{25CF977D-D86B-D440-A1BC-882FA5695E58}" type="pres">
      <dgm:prSet presAssocID="{C4FA2ABF-2293-FA40-868A-DC4BF28B2078}" presName="LShape" presStyleLbl="alignNode1" presStyleIdx="6" presStyleCnt="9"/>
      <dgm:spPr/>
    </dgm:pt>
    <dgm:pt modelId="{11DA994D-6C92-E64F-AC6A-8A102FF33C0D}" type="pres">
      <dgm:prSet presAssocID="{C4FA2ABF-2293-FA40-868A-DC4BF28B207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E6697AA6-8C5F-0341-95EC-47977A49D20C}" type="pres">
      <dgm:prSet presAssocID="{C4FA2ABF-2293-FA40-868A-DC4BF28B2078}" presName="Triangle" presStyleLbl="alignNode1" presStyleIdx="7" presStyleCnt="9"/>
      <dgm:spPr/>
    </dgm:pt>
    <dgm:pt modelId="{65EB5675-A00F-9C41-8F78-7667BF3A865F}" type="pres">
      <dgm:prSet presAssocID="{2C75DE56-40A1-D44C-A6FC-9DECF112D27C}" presName="sibTrans" presStyleCnt="0"/>
      <dgm:spPr/>
    </dgm:pt>
    <dgm:pt modelId="{FAA66DDE-841E-7843-9398-54FEFCC6527A}" type="pres">
      <dgm:prSet presAssocID="{2C75DE56-40A1-D44C-A6FC-9DECF112D27C}" presName="space" presStyleCnt="0"/>
      <dgm:spPr/>
    </dgm:pt>
    <dgm:pt modelId="{AFAE0E53-92A0-0A4C-8CA3-66EC80493D99}" type="pres">
      <dgm:prSet presAssocID="{F3B34C99-345A-EA42-9E82-D515DE051283}" presName="composite" presStyleCnt="0"/>
      <dgm:spPr/>
    </dgm:pt>
    <dgm:pt modelId="{62D729D5-FAEE-4D43-9B5C-53019D11C8D4}" type="pres">
      <dgm:prSet presAssocID="{F3B34C99-345A-EA42-9E82-D515DE051283}" presName="LShape" presStyleLbl="alignNode1" presStyleIdx="8" presStyleCnt="9"/>
      <dgm:spPr/>
    </dgm:pt>
    <dgm:pt modelId="{C73069B0-5FC5-B44C-BDDD-6D9AF2E88C29}" type="pres">
      <dgm:prSet presAssocID="{F3B34C99-345A-EA42-9E82-D515DE051283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76AF5B08-4B6C-104E-B154-FF97A6EC0897}" srcId="{C7BED7D0-297B-4A44-A3BB-D8319D87D381}" destId="{C4FA2ABF-2293-FA40-868A-DC4BF28B2078}" srcOrd="3" destOrd="0" parTransId="{F543B7CB-A225-7A44-B8E5-4F158EFD28A5}" sibTransId="{2C75DE56-40A1-D44C-A6FC-9DECF112D27C}"/>
    <dgm:cxn modelId="{C67E5030-2EDA-0D4F-B31F-D27DCB991903}" type="presOf" srcId="{D8D3B467-42E5-A241-BFC1-AF4FB832F222}" destId="{C6DDB1A4-2CC2-8B46-88E3-51E476DB14AD}" srcOrd="0" destOrd="0" presId="urn:microsoft.com/office/officeart/2009/3/layout/StepUpProcess"/>
    <dgm:cxn modelId="{54E2DF6C-4F8D-884B-8D09-A771A93B7487}" type="presOf" srcId="{C4FA2ABF-2293-FA40-868A-DC4BF28B2078}" destId="{11DA994D-6C92-E64F-AC6A-8A102FF33C0D}" srcOrd="0" destOrd="0" presId="urn:microsoft.com/office/officeart/2009/3/layout/StepUpProcess"/>
    <dgm:cxn modelId="{0F63C84F-5A8D-E94A-AB2C-CD9E118489AE}" type="presOf" srcId="{6A063740-467F-954D-A7F1-C70B88BBA9A5}" destId="{CC4FDEDA-179B-4E4B-A97F-6E2441769964}" srcOrd="0" destOrd="0" presId="urn:microsoft.com/office/officeart/2009/3/layout/StepUpProcess"/>
    <dgm:cxn modelId="{E2A62454-1ABA-0640-9759-988CD09C31E2}" srcId="{C7BED7D0-297B-4A44-A3BB-D8319D87D381}" destId="{D8D3B467-42E5-A241-BFC1-AF4FB832F222}" srcOrd="1" destOrd="0" parTransId="{4CE3D25E-FD65-8748-AF28-C8392F485C76}" sibTransId="{A1D0B161-E21E-4F40-AD94-2ED4A40DBF79}"/>
    <dgm:cxn modelId="{6FEFBD96-B340-6B43-9BE5-CA95D79D3A39}" type="presOf" srcId="{F3B34C99-345A-EA42-9E82-D515DE051283}" destId="{C73069B0-5FC5-B44C-BDDD-6D9AF2E88C29}" srcOrd="0" destOrd="0" presId="urn:microsoft.com/office/officeart/2009/3/layout/StepUpProcess"/>
    <dgm:cxn modelId="{65E64DA1-62CD-1241-935D-73136C5EFF49}" srcId="{C7BED7D0-297B-4A44-A3BB-D8319D87D381}" destId="{F3B34C99-345A-EA42-9E82-D515DE051283}" srcOrd="4" destOrd="0" parTransId="{B0DDD555-903E-1140-94E0-341A8EFA730A}" sibTransId="{78204FA4-F087-3B4C-A870-0EA976CDF322}"/>
    <dgm:cxn modelId="{49BAC8A3-B87D-944A-8D21-A5F722C7AD6F}" type="presOf" srcId="{A7ED59EE-A712-C34A-944A-D5D4A55D0694}" destId="{8A897502-D1C8-8043-9B36-F3BBE8997B17}" srcOrd="0" destOrd="0" presId="urn:microsoft.com/office/officeart/2009/3/layout/StepUpProcess"/>
    <dgm:cxn modelId="{30D071D2-6D11-DB4B-A7E4-13AF78850ECE}" srcId="{C7BED7D0-297B-4A44-A3BB-D8319D87D381}" destId="{A7ED59EE-A712-C34A-944A-D5D4A55D0694}" srcOrd="0" destOrd="0" parTransId="{2F950E14-7A55-5348-8712-454E5331E23E}" sibTransId="{31D69ECD-12A7-1843-B2F9-7AF3A80A5EC0}"/>
    <dgm:cxn modelId="{82B04BDC-8ABB-614C-8E5C-592878DAD7F3}" type="presOf" srcId="{C7BED7D0-297B-4A44-A3BB-D8319D87D381}" destId="{7C964A25-7E6A-A647-857B-2FDBB643BE3A}" srcOrd="0" destOrd="0" presId="urn:microsoft.com/office/officeart/2009/3/layout/StepUpProcess"/>
    <dgm:cxn modelId="{F3E17BEF-90FA-824F-9B30-EF628A6E97F3}" srcId="{C7BED7D0-297B-4A44-A3BB-D8319D87D381}" destId="{6A063740-467F-954D-A7F1-C70B88BBA9A5}" srcOrd="2" destOrd="0" parTransId="{E4B086C6-4B01-A048-B930-E2C703C3A793}" sibTransId="{EA03D9F7-0B3D-2C44-969E-AB87343E4B8B}"/>
    <dgm:cxn modelId="{1FC7AA75-F721-BF4F-AA1D-E032B8CB44A7}" type="presParOf" srcId="{7C964A25-7E6A-A647-857B-2FDBB643BE3A}" destId="{A4A517A4-2168-EF43-BFAA-7A4E02864FC7}" srcOrd="0" destOrd="0" presId="urn:microsoft.com/office/officeart/2009/3/layout/StepUpProcess"/>
    <dgm:cxn modelId="{1BE19CC9-D8A9-7447-9472-BFF8DAA1E8B4}" type="presParOf" srcId="{A4A517A4-2168-EF43-BFAA-7A4E02864FC7}" destId="{3D309C2C-8EFF-5447-8E7D-96235B87CC56}" srcOrd="0" destOrd="0" presId="urn:microsoft.com/office/officeart/2009/3/layout/StepUpProcess"/>
    <dgm:cxn modelId="{EBBBC5D6-E7D4-384E-AEBD-4A4FA44C8683}" type="presParOf" srcId="{A4A517A4-2168-EF43-BFAA-7A4E02864FC7}" destId="{8A897502-D1C8-8043-9B36-F3BBE8997B17}" srcOrd="1" destOrd="0" presId="urn:microsoft.com/office/officeart/2009/3/layout/StepUpProcess"/>
    <dgm:cxn modelId="{5B9F2B9F-E39F-D249-9414-EA182A8724B1}" type="presParOf" srcId="{A4A517A4-2168-EF43-BFAA-7A4E02864FC7}" destId="{EC6F97F5-3432-5C4A-9D61-AED48B8B3EF1}" srcOrd="2" destOrd="0" presId="urn:microsoft.com/office/officeart/2009/3/layout/StepUpProcess"/>
    <dgm:cxn modelId="{C29E9AA4-8EA9-A645-91F2-C255B22B465C}" type="presParOf" srcId="{7C964A25-7E6A-A647-857B-2FDBB643BE3A}" destId="{D0D2CD23-666F-844D-96B2-C22CDCEA6972}" srcOrd="1" destOrd="0" presId="urn:microsoft.com/office/officeart/2009/3/layout/StepUpProcess"/>
    <dgm:cxn modelId="{F1911038-4076-0047-9E81-A904B423E199}" type="presParOf" srcId="{D0D2CD23-666F-844D-96B2-C22CDCEA6972}" destId="{334D42AA-3CAA-1F4E-A487-FA97B3A94E17}" srcOrd="0" destOrd="0" presId="urn:microsoft.com/office/officeart/2009/3/layout/StepUpProcess"/>
    <dgm:cxn modelId="{73F4E78E-4220-A144-A710-C493D252A792}" type="presParOf" srcId="{7C964A25-7E6A-A647-857B-2FDBB643BE3A}" destId="{B65BDD09-B4EB-4943-8245-13E928268037}" srcOrd="2" destOrd="0" presId="urn:microsoft.com/office/officeart/2009/3/layout/StepUpProcess"/>
    <dgm:cxn modelId="{D83B1DFC-BCC9-3B4C-B1C9-1600FE6EF93E}" type="presParOf" srcId="{B65BDD09-B4EB-4943-8245-13E928268037}" destId="{4B95DD64-2EE6-454B-9D77-00AA143AC959}" srcOrd="0" destOrd="0" presId="urn:microsoft.com/office/officeart/2009/3/layout/StepUpProcess"/>
    <dgm:cxn modelId="{C7B90ADC-B843-974C-B623-EEE7443F4695}" type="presParOf" srcId="{B65BDD09-B4EB-4943-8245-13E928268037}" destId="{C6DDB1A4-2CC2-8B46-88E3-51E476DB14AD}" srcOrd="1" destOrd="0" presId="urn:microsoft.com/office/officeart/2009/3/layout/StepUpProcess"/>
    <dgm:cxn modelId="{D1CF02E6-F27D-2642-A956-FFC9BF293078}" type="presParOf" srcId="{B65BDD09-B4EB-4943-8245-13E928268037}" destId="{DE7488E8-C1C6-A947-B31B-BDB0890152AB}" srcOrd="2" destOrd="0" presId="urn:microsoft.com/office/officeart/2009/3/layout/StepUpProcess"/>
    <dgm:cxn modelId="{CF43F4CA-659B-FD47-9D40-3C0D7D512F55}" type="presParOf" srcId="{7C964A25-7E6A-A647-857B-2FDBB643BE3A}" destId="{D656A31A-7F86-0B42-8B95-817A6B001125}" srcOrd="3" destOrd="0" presId="urn:microsoft.com/office/officeart/2009/3/layout/StepUpProcess"/>
    <dgm:cxn modelId="{06E5C08A-8969-C34C-81BF-58AAD24B7EE4}" type="presParOf" srcId="{D656A31A-7F86-0B42-8B95-817A6B001125}" destId="{5661F785-C3A3-D94B-BEDF-A9D7909971EE}" srcOrd="0" destOrd="0" presId="urn:microsoft.com/office/officeart/2009/3/layout/StepUpProcess"/>
    <dgm:cxn modelId="{81D09D9F-C525-F049-A02A-ED3D0883A3DF}" type="presParOf" srcId="{7C964A25-7E6A-A647-857B-2FDBB643BE3A}" destId="{4AB4A1A7-0540-974B-B015-0EC33072FAF2}" srcOrd="4" destOrd="0" presId="urn:microsoft.com/office/officeart/2009/3/layout/StepUpProcess"/>
    <dgm:cxn modelId="{572FBACF-F05D-8E42-86EE-94643B0EB31B}" type="presParOf" srcId="{4AB4A1A7-0540-974B-B015-0EC33072FAF2}" destId="{60FDF14A-46F0-0842-BB13-8F3246F14798}" srcOrd="0" destOrd="0" presId="urn:microsoft.com/office/officeart/2009/3/layout/StepUpProcess"/>
    <dgm:cxn modelId="{3A53A953-3758-6048-8B9E-861C0EA23BC5}" type="presParOf" srcId="{4AB4A1A7-0540-974B-B015-0EC33072FAF2}" destId="{CC4FDEDA-179B-4E4B-A97F-6E2441769964}" srcOrd="1" destOrd="0" presId="urn:microsoft.com/office/officeart/2009/3/layout/StepUpProcess"/>
    <dgm:cxn modelId="{814B7947-620E-5243-95EF-6BA73ED640D3}" type="presParOf" srcId="{4AB4A1A7-0540-974B-B015-0EC33072FAF2}" destId="{C68E9B7E-52DB-D845-B099-8A0CF7AFDC57}" srcOrd="2" destOrd="0" presId="urn:microsoft.com/office/officeart/2009/3/layout/StepUpProcess"/>
    <dgm:cxn modelId="{B09466A9-E702-BD49-B6F0-619D8677B992}" type="presParOf" srcId="{7C964A25-7E6A-A647-857B-2FDBB643BE3A}" destId="{4193A9FD-BBA0-C240-B63B-3B07C17844BA}" srcOrd="5" destOrd="0" presId="urn:microsoft.com/office/officeart/2009/3/layout/StepUpProcess"/>
    <dgm:cxn modelId="{8E3F2B01-36F1-BD4C-BBD7-45C440A14BB9}" type="presParOf" srcId="{4193A9FD-BBA0-C240-B63B-3B07C17844BA}" destId="{D1BF4D79-C582-EF47-97B4-EE204876408C}" srcOrd="0" destOrd="0" presId="urn:microsoft.com/office/officeart/2009/3/layout/StepUpProcess"/>
    <dgm:cxn modelId="{D8CDF845-2488-AA40-9D03-F8DEF15930A2}" type="presParOf" srcId="{7C964A25-7E6A-A647-857B-2FDBB643BE3A}" destId="{1EBD079C-FDB2-F74A-906D-01DCDD3E74FD}" srcOrd="6" destOrd="0" presId="urn:microsoft.com/office/officeart/2009/3/layout/StepUpProcess"/>
    <dgm:cxn modelId="{FEFEF728-D97D-7B47-BA5A-804CB9014A75}" type="presParOf" srcId="{1EBD079C-FDB2-F74A-906D-01DCDD3E74FD}" destId="{25CF977D-D86B-D440-A1BC-882FA5695E58}" srcOrd="0" destOrd="0" presId="urn:microsoft.com/office/officeart/2009/3/layout/StepUpProcess"/>
    <dgm:cxn modelId="{7F7DCF45-9679-8F44-8C86-8794DFF28316}" type="presParOf" srcId="{1EBD079C-FDB2-F74A-906D-01DCDD3E74FD}" destId="{11DA994D-6C92-E64F-AC6A-8A102FF33C0D}" srcOrd="1" destOrd="0" presId="urn:microsoft.com/office/officeart/2009/3/layout/StepUpProcess"/>
    <dgm:cxn modelId="{E3570E7B-ECDB-9F45-9921-5EEF0A04F70B}" type="presParOf" srcId="{1EBD079C-FDB2-F74A-906D-01DCDD3E74FD}" destId="{E6697AA6-8C5F-0341-95EC-47977A49D20C}" srcOrd="2" destOrd="0" presId="urn:microsoft.com/office/officeart/2009/3/layout/StepUpProcess"/>
    <dgm:cxn modelId="{7B2E0831-E358-C947-B8EF-ED12D3EA7B4B}" type="presParOf" srcId="{7C964A25-7E6A-A647-857B-2FDBB643BE3A}" destId="{65EB5675-A00F-9C41-8F78-7667BF3A865F}" srcOrd="7" destOrd="0" presId="urn:microsoft.com/office/officeart/2009/3/layout/StepUpProcess"/>
    <dgm:cxn modelId="{4F51C377-7179-2343-9D4F-456D8F590ABA}" type="presParOf" srcId="{65EB5675-A00F-9C41-8F78-7667BF3A865F}" destId="{FAA66DDE-841E-7843-9398-54FEFCC6527A}" srcOrd="0" destOrd="0" presId="urn:microsoft.com/office/officeart/2009/3/layout/StepUpProcess"/>
    <dgm:cxn modelId="{C3C40B25-7D69-D542-A5FD-7432BB6544CE}" type="presParOf" srcId="{7C964A25-7E6A-A647-857B-2FDBB643BE3A}" destId="{AFAE0E53-92A0-0A4C-8CA3-66EC80493D99}" srcOrd="8" destOrd="0" presId="urn:microsoft.com/office/officeart/2009/3/layout/StepUpProcess"/>
    <dgm:cxn modelId="{1CB2BA94-B51E-D34D-8B68-5EA4581DF011}" type="presParOf" srcId="{AFAE0E53-92A0-0A4C-8CA3-66EC80493D99}" destId="{62D729D5-FAEE-4D43-9B5C-53019D11C8D4}" srcOrd="0" destOrd="0" presId="urn:microsoft.com/office/officeart/2009/3/layout/StepUpProcess"/>
    <dgm:cxn modelId="{CDC533A8-7BE8-5E4A-94CD-E52ED229F074}" type="presParOf" srcId="{AFAE0E53-92A0-0A4C-8CA3-66EC80493D99}" destId="{C73069B0-5FC5-B44C-BDDD-6D9AF2E88C2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09C2C-8EFF-5447-8E7D-96235B87CC56}">
      <dsp:nvSpPr>
        <dsp:cNvPr id="0" name=""/>
        <dsp:cNvSpPr/>
      </dsp:nvSpPr>
      <dsp:spPr>
        <a:xfrm rot="5400000">
          <a:off x="387510" y="1985930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97502-D1C8-8043-9B36-F3BBE8997B17}">
      <dsp:nvSpPr>
        <dsp:cNvPr id="0" name=""/>
        <dsp:cNvSpPr/>
      </dsp:nvSpPr>
      <dsp:spPr>
        <a:xfrm>
          <a:off x="207292" y="2565237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Opinnäytetyöt</a:t>
          </a:r>
          <a:endParaRPr lang="en-GB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Ins/DI</a:t>
          </a:r>
        </a:p>
      </dsp:txBody>
      <dsp:txXfrm>
        <a:off x="207292" y="2565237"/>
        <a:ext cx="1750432" cy="1534356"/>
      </dsp:txXfrm>
    </dsp:sp>
    <dsp:sp modelId="{EC6F97F5-3432-5C4A-9D61-AED48B8B3EF1}">
      <dsp:nvSpPr>
        <dsp:cNvPr id="0" name=""/>
        <dsp:cNvSpPr/>
      </dsp:nvSpPr>
      <dsp:spPr>
        <a:xfrm>
          <a:off x="1613170" y="1843187"/>
          <a:ext cx="330270" cy="33027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5DD64-2EE6-454B-9D77-00AA143AC959}">
      <dsp:nvSpPr>
        <dsp:cNvPr id="0" name=""/>
        <dsp:cNvSpPr/>
      </dsp:nvSpPr>
      <dsp:spPr>
        <a:xfrm rot="5400000">
          <a:off x="2530381" y="1455674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DB1A4-2CC2-8B46-88E3-51E476DB14AD}">
      <dsp:nvSpPr>
        <dsp:cNvPr id="0" name=""/>
        <dsp:cNvSpPr/>
      </dsp:nvSpPr>
      <dsp:spPr>
        <a:xfrm>
          <a:off x="2335879" y="2034982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Lyhyet</a:t>
          </a:r>
          <a:endParaRPr lang="en-GB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Selvityshankkeet</a:t>
          </a:r>
          <a:endParaRPr lang="en-GB" sz="1700" kern="1200" dirty="0"/>
        </a:p>
      </dsp:txBody>
      <dsp:txXfrm>
        <a:off x="2335879" y="2034982"/>
        <a:ext cx="1750432" cy="1534356"/>
      </dsp:txXfrm>
    </dsp:sp>
    <dsp:sp modelId="{DE7488E8-C1C6-A947-B31B-BDB0890152AB}">
      <dsp:nvSpPr>
        <dsp:cNvPr id="0" name=""/>
        <dsp:cNvSpPr/>
      </dsp:nvSpPr>
      <dsp:spPr>
        <a:xfrm>
          <a:off x="3756041" y="1312931"/>
          <a:ext cx="330270" cy="33027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DF14A-46F0-0842-BB13-8F3246F14798}">
      <dsp:nvSpPr>
        <dsp:cNvPr id="0" name=""/>
        <dsp:cNvSpPr/>
      </dsp:nvSpPr>
      <dsp:spPr>
        <a:xfrm rot="5400000">
          <a:off x="4673253" y="925418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FDEDA-179B-4E4B-A97F-6E2441769964}">
      <dsp:nvSpPr>
        <dsp:cNvPr id="0" name=""/>
        <dsp:cNvSpPr/>
      </dsp:nvSpPr>
      <dsp:spPr>
        <a:xfrm>
          <a:off x="4478750" y="1504726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Suorat</a:t>
          </a:r>
          <a:r>
            <a:rPr lang="en-GB" sz="1700" kern="1200" dirty="0"/>
            <a:t> </a:t>
          </a:r>
          <a:r>
            <a:rPr lang="en-GB" sz="1700" kern="1200" dirty="0" err="1"/>
            <a:t>lyhyet</a:t>
          </a:r>
          <a:endParaRPr lang="en-GB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tutkimushankkeet</a:t>
          </a:r>
          <a:endParaRPr lang="en-GB" sz="1700" kern="1200" dirty="0"/>
        </a:p>
      </dsp:txBody>
      <dsp:txXfrm>
        <a:off x="4478750" y="1504726"/>
        <a:ext cx="1750432" cy="1534356"/>
      </dsp:txXfrm>
    </dsp:sp>
    <dsp:sp modelId="{C68E9B7E-52DB-D845-B099-8A0CF7AFDC57}">
      <dsp:nvSpPr>
        <dsp:cNvPr id="0" name=""/>
        <dsp:cNvSpPr/>
      </dsp:nvSpPr>
      <dsp:spPr>
        <a:xfrm>
          <a:off x="5898912" y="782676"/>
          <a:ext cx="330270" cy="33027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F977D-D86B-D440-A1BC-882FA5695E58}">
      <dsp:nvSpPr>
        <dsp:cNvPr id="0" name=""/>
        <dsp:cNvSpPr/>
      </dsp:nvSpPr>
      <dsp:spPr>
        <a:xfrm rot="5400000">
          <a:off x="6816124" y="395163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A994D-6C92-E64F-AC6A-8A102FF33C0D}">
      <dsp:nvSpPr>
        <dsp:cNvPr id="0" name=""/>
        <dsp:cNvSpPr/>
      </dsp:nvSpPr>
      <dsp:spPr>
        <a:xfrm>
          <a:off x="6621621" y="974470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1-2 v </a:t>
          </a:r>
          <a:r>
            <a:rPr lang="en-GB" sz="1700" kern="1200" dirty="0" err="1"/>
            <a:t>tutkimushankkeet</a:t>
          </a:r>
          <a:endParaRPr lang="en-GB" sz="1700" kern="1200" dirty="0"/>
        </a:p>
      </dsp:txBody>
      <dsp:txXfrm>
        <a:off x="6621621" y="974470"/>
        <a:ext cx="1750432" cy="1534356"/>
      </dsp:txXfrm>
    </dsp:sp>
    <dsp:sp modelId="{E6697AA6-8C5F-0341-95EC-47977A49D20C}">
      <dsp:nvSpPr>
        <dsp:cNvPr id="0" name=""/>
        <dsp:cNvSpPr/>
      </dsp:nvSpPr>
      <dsp:spPr>
        <a:xfrm>
          <a:off x="8041783" y="252420"/>
          <a:ext cx="330270" cy="33027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729D5-FAEE-4D43-9B5C-53019D11C8D4}">
      <dsp:nvSpPr>
        <dsp:cNvPr id="0" name=""/>
        <dsp:cNvSpPr/>
      </dsp:nvSpPr>
      <dsp:spPr>
        <a:xfrm rot="5400000">
          <a:off x="8958995" y="-135092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069B0-5FC5-B44C-BDDD-6D9AF2E88C29}">
      <dsp:nvSpPr>
        <dsp:cNvPr id="0" name=""/>
        <dsp:cNvSpPr/>
      </dsp:nvSpPr>
      <dsp:spPr>
        <a:xfrm>
          <a:off x="8764492" y="444215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2-3 v. </a:t>
          </a:r>
          <a:r>
            <a:rPr lang="en-GB" sz="1700" kern="1200" dirty="0" err="1"/>
            <a:t>tutkimushankkeet</a:t>
          </a:r>
          <a:endParaRPr lang="en-GB" sz="1700" kern="1200" dirty="0"/>
        </a:p>
      </dsp:txBody>
      <dsp:txXfrm>
        <a:off x="8764492" y="444215"/>
        <a:ext cx="1750432" cy="1534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13690-FC70-AB42-B46E-CDD10D0DC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F347E-1A9E-4E45-887F-E0B7EB157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DA439-5E98-AF4D-86F7-6565E1B4C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22949-FF6E-6F40-BCB0-4024D0311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61ED3-4067-EF4B-BCB8-0D161EF8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040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1C574-D62D-A040-988C-7564AB413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98ACE-0E43-8145-821E-A595E0BFF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82B4F-B4F9-FE4A-9C79-EBEB6722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5D26D-9E10-754E-984F-2C57A559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C5000-10D4-AD4C-AC22-FE402E6E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750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38360-1F3E-EB48-A6DF-242ACCF5D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FA0536-FB6F-BF4A-B507-2CB7AA20A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F3FDB-FF4D-A74F-A97D-27F0E39A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E773A-6C6B-3D4E-841A-95BFC6576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8C56F-E80D-0D42-BE55-F7F86355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8060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C2AD-3211-E440-8D56-88D8166B3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9E1F5-7498-414D-B280-981513D8E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9D4C9-576C-EF45-BD17-C169FE9BB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D630-D76F-4B47-9650-8865BC13B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363F1-443C-7049-9CB7-7C1B168E4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7276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B239B-D646-FA43-B0F4-42B15224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6897B-EEDE-684A-BC17-F817B387D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91EF0-6440-DB4E-AC8C-8BDF8965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4AA05-B8FA-D444-B158-56F5953A1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F7480-9ED0-704C-B393-66D2A314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6895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5C72A-2C97-8047-A617-A36024ECC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0016B-C04A-2041-81B2-BC1D45F10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961C8-3F0E-254A-AF6E-9A1C596D2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FA6F6-A0AB-664E-B654-0BD3E6927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D685A-0004-C841-9333-76BEA8183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0E121-B464-2447-8B64-86CCDA46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815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02D7-FEFC-E64F-87EA-EE4AFA2C5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06EAC-35DE-A345-BC4C-EF1F54023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4D7FD-5E77-D543-AE5B-AC077F59D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C9420-B837-B34C-B34C-999DE0DF3C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BEE42-ADDF-5448-BBF4-58C02D87B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83C942-76BC-A441-B6B6-5B56C721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2D17A8-9877-1747-871B-B4376371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3C650E-4EB3-E14D-B83B-DCEBDACDD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7670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37DDC-8739-FE4B-AF87-2DF093A9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2DB3E3-B4BC-8742-878E-B1C81098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5FFAA-6054-2249-8E64-F52F88FFE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26E76-814D-4A47-845C-62873AE3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7227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2FDB0C-A047-524D-BDEA-ADE7B4134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A3F98-1C88-BE4A-B8D3-7278A01E0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3F48C-212F-C141-8D51-7814F514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2936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6ABE-F1EE-314A-82DD-20D8EFF21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1AE9A-35DA-3046-8F89-732CB90AE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132D6-BEC8-9445-A001-D60A14DC4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C7383-87C1-084A-97B8-2D295D3C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0A15C-F779-E54E-8EF2-24141BA9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C45B8-3C3A-5443-8AD9-08D50A34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0478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04FDD-8CC7-A54D-89CE-7D3EB984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2FA4E-2CA3-F542-B199-A5DA5AE46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D91D5-E9DB-0449-A371-F67772AB8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4469A-F6D9-5741-A123-F0059AD8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2C504-5460-424B-90B0-4DE37016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CB510-D3FF-7D44-9BC1-27F6598A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028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DF722F-3DC2-BE4D-A328-7B920C6C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C526B-328C-334F-86B5-F5E649411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C87F9-2ED8-2944-B5AC-390C732D4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5C4C-4FB0-674C-B7B0-3493800B7A83}" type="datetimeFigureOut">
              <a:rPr lang="en-FI" smtClean="0"/>
              <a:t>06/28/2022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35DDE-5929-3F48-8FC9-26465C965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0629D-4DFA-2847-951B-6ACDF653D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1B44A-B68A-CE46-B2E9-A1771EE83C0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780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DB9C5-02C3-604B-AE92-30E3408E6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94166"/>
            <a:ext cx="9144000" cy="2387600"/>
          </a:xfrm>
        </p:spPr>
        <p:txBody>
          <a:bodyPr>
            <a:noAutofit/>
          </a:bodyPr>
          <a:lstStyle/>
          <a:p>
            <a:r>
              <a:rPr lang="en-FI" sz="4800" dirty="0"/>
              <a:t>Turun TKI </a:t>
            </a:r>
            <a:r>
              <a:rPr lang="fi-FI" sz="4800" dirty="0"/>
              <a:t>-hanke lisäämään turun seudun </a:t>
            </a:r>
            <a:r>
              <a:rPr lang="fi-FI" sz="4800" dirty="0" err="1"/>
              <a:t>PK-yritysten</a:t>
            </a:r>
            <a:r>
              <a:rPr lang="fi-FI" sz="4800" dirty="0"/>
              <a:t> ja korkeakoulujen välistä yhteistyötä ja erityisesti korkeakoulujen TKI-osaamisen hyödyntämistä yritysten liiketoiminnan apuna</a:t>
            </a:r>
            <a:r>
              <a:rPr lang="en-FI" sz="4800" dirty="0"/>
              <a:t> </a:t>
            </a:r>
            <a:br>
              <a:rPr lang="en-FI" sz="4800" dirty="0"/>
            </a:br>
            <a:br>
              <a:rPr lang="en-FI" sz="4800" dirty="0"/>
            </a:br>
            <a:r>
              <a:rPr lang="en-FI" sz="4800" dirty="0"/>
              <a:t>Hankehakemus 2023-2027</a:t>
            </a:r>
          </a:p>
        </p:txBody>
      </p:sp>
    </p:spTree>
    <p:extLst>
      <p:ext uri="{BB962C8B-B14F-4D97-AF65-F5344CB8AC3E}">
        <p14:creationId xmlns:p14="http://schemas.microsoft.com/office/powerpoint/2010/main" val="301989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4844-773D-8435-8642-A80B8C713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Tehtävät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FACA0-2260-6A43-B5EA-ABED147DD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dirty="0" err="1"/>
              <a:t>TScP</a:t>
            </a:r>
            <a:endParaRPr lang="fi-FI" dirty="0"/>
          </a:p>
          <a:p>
            <a:r>
              <a:rPr lang="fi-FI" dirty="0"/>
              <a:t>Tehtävät (NN 100%)</a:t>
            </a:r>
            <a:endParaRPr lang="en-FI" dirty="0"/>
          </a:p>
          <a:p>
            <a:pPr lvl="1"/>
            <a:r>
              <a:rPr lang="fi-FI" dirty="0"/>
              <a:t>Yrityskontaktit (=”myynti”)</a:t>
            </a:r>
            <a:endParaRPr lang="en-FI" dirty="0"/>
          </a:p>
          <a:p>
            <a:pPr lvl="1"/>
            <a:r>
              <a:rPr lang="fi-FI" dirty="0"/>
              <a:t>Yhteydenottojen viestiminen</a:t>
            </a:r>
            <a:endParaRPr lang="en-FI" dirty="0"/>
          </a:p>
          <a:p>
            <a:pPr lvl="1"/>
            <a:r>
              <a:rPr lang="fi-FI" dirty="0"/>
              <a:t>”TK-seteli” -hakemusten alustava käsittely ja lopullisista päätöksistä ilmoittaminen</a:t>
            </a:r>
            <a:endParaRPr lang="en-FI" dirty="0"/>
          </a:p>
          <a:p>
            <a:pPr lvl="1"/>
            <a:r>
              <a:rPr lang="fi-FI" dirty="0"/>
              <a:t>kutsuu kokoon viikkopalaverit</a:t>
            </a:r>
            <a:endParaRPr lang="en-FI" dirty="0"/>
          </a:p>
          <a:p>
            <a:r>
              <a:rPr lang="fi-FI" dirty="0"/>
              <a:t>Tehtävät (3*NN 20%) tai (4*NN 15%)</a:t>
            </a:r>
            <a:endParaRPr lang="en-FI" dirty="0"/>
          </a:p>
          <a:p>
            <a:pPr lvl="1"/>
            <a:r>
              <a:rPr lang="fi-FI" dirty="0"/>
              <a:t>Yrityskontaktit (=”myynti”) </a:t>
            </a:r>
            <a:endParaRPr lang="en-FI" dirty="0"/>
          </a:p>
          <a:p>
            <a:r>
              <a:rPr lang="fi-FI" dirty="0"/>
              <a:t>Lisäksi </a:t>
            </a:r>
            <a:r>
              <a:rPr lang="fi-FI" dirty="0" err="1"/>
              <a:t>TScP</a:t>
            </a:r>
            <a:endParaRPr lang="en-FI" dirty="0"/>
          </a:p>
          <a:p>
            <a:pPr lvl="1"/>
            <a:r>
              <a:rPr lang="fi-FI" dirty="0"/>
              <a:t>Viestintä, verkkosivut!</a:t>
            </a:r>
            <a:endParaRPr lang="en-FI" dirty="0"/>
          </a:p>
          <a:p>
            <a:pPr marL="0" indent="0">
              <a:buNone/>
            </a:pPr>
            <a:endParaRPr lang="en-FI" dirty="0"/>
          </a:p>
          <a:p>
            <a:pPr marL="0" indent="0">
              <a:buNone/>
            </a:pPr>
            <a:r>
              <a:rPr lang="fi-FI" dirty="0"/>
              <a:t>Korkeakoulut </a:t>
            </a:r>
            <a:endParaRPr lang="en-FI" dirty="0"/>
          </a:p>
          <a:p>
            <a:r>
              <a:rPr lang="fi-FI" dirty="0"/>
              <a:t>Korkeakoulujen kontaktipisteet (=yritysyhteistyöhenkilöt)</a:t>
            </a:r>
            <a:endParaRPr lang="en-FI" dirty="0"/>
          </a:p>
          <a:p>
            <a:r>
              <a:rPr lang="fi-FI" dirty="0"/>
              <a:t>Välittää yhteydenotot korkeakoulun sisällä (ja myös tarvittaessa korkeakoulujen välillä) </a:t>
            </a:r>
          </a:p>
          <a:p>
            <a:r>
              <a:rPr lang="fi-FI" dirty="0"/>
              <a:t>Auttaa hankevalmistelussa</a:t>
            </a:r>
            <a:endParaRPr lang="en-FI" dirty="0"/>
          </a:p>
          <a:p>
            <a:r>
              <a:rPr lang="fi-FI" dirty="0"/>
              <a:t>Tukee professoreita/yliopettajia/ryhmänvetäjiä/tutkijoita seteleihin liittyvissä kysymyksissä</a:t>
            </a:r>
            <a:endParaRPr lang="en-FI" dirty="0"/>
          </a:p>
          <a:p>
            <a:r>
              <a:rPr lang="fi-FI" dirty="0"/>
              <a:t>Osallistuu viikkopalavereihin</a:t>
            </a:r>
            <a:endParaRPr lang="en-FI" dirty="0"/>
          </a:p>
          <a:p>
            <a:endParaRPr lang="en-FI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13F23A7C-704D-C141-3A5A-15FD8F3F9362}"/>
              </a:ext>
            </a:extLst>
          </p:cNvPr>
          <p:cNvSpPr/>
          <p:nvPr/>
        </p:nvSpPr>
        <p:spPr>
          <a:xfrm>
            <a:off x="7000875" y="1928814"/>
            <a:ext cx="771525" cy="21002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816C14-7A6F-0B02-28DF-574ECC880538}"/>
              </a:ext>
            </a:extLst>
          </p:cNvPr>
          <p:cNvSpPr txBox="1"/>
          <p:nvPr/>
        </p:nvSpPr>
        <p:spPr>
          <a:xfrm>
            <a:off x="7986713" y="2840445"/>
            <a:ext cx="2543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dirty="0"/>
              <a:t>Huomioidaan TScP:n kaikki kärkialat</a:t>
            </a:r>
          </a:p>
        </p:txBody>
      </p:sp>
    </p:spTree>
    <p:extLst>
      <p:ext uri="{BB962C8B-B14F-4D97-AF65-F5344CB8AC3E}">
        <p14:creationId xmlns:p14="http://schemas.microsoft.com/office/powerpoint/2010/main" val="282414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B32F-0A45-EAB8-90B3-EF7B67F3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TK-SETELI (100 k€/vuosi)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43E5B-FA8C-4AB2-A75E-766C43FB7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375"/>
            <a:ext cx="10515600" cy="48895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 </a:t>
            </a:r>
            <a:endParaRPr lang="en-FI" dirty="0"/>
          </a:p>
          <a:p>
            <a:r>
              <a:rPr lang="fi-FI" dirty="0"/>
              <a:t>5000 € / seteli (Max!)</a:t>
            </a:r>
            <a:endParaRPr lang="en-FI" dirty="0"/>
          </a:p>
          <a:p>
            <a:pPr marL="0" indent="0">
              <a:buNone/>
            </a:pPr>
            <a:r>
              <a:rPr lang="fi-FI" dirty="0"/>
              <a:t> </a:t>
            </a:r>
            <a:endParaRPr lang="en-FI" dirty="0"/>
          </a:p>
          <a:p>
            <a:r>
              <a:rPr lang="fi-FI" dirty="0"/>
              <a:t>Yrityksen omavastuu hankkeissa vähintään 50%, eli jos hankeen kokonaisarvo on 5000 €, niin seteli 2500 €.</a:t>
            </a:r>
            <a:endParaRPr lang="en-FI" dirty="0"/>
          </a:p>
          <a:p>
            <a:pPr marL="0" indent="0">
              <a:buNone/>
            </a:pPr>
            <a:r>
              <a:rPr lang="fi-FI" dirty="0"/>
              <a:t> </a:t>
            </a:r>
            <a:endParaRPr lang="en-FI" dirty="0"/>
          </a:p>
          <a:p>
            <a:r>
              <a:rPr lang="fi-FI" dirty="0"/>
              <a:t>Muut ehdot:</a:t>
            </a:r>
            <a:endParaRPr lang="en-FI" dirty="0"/>
          </a:p>
          <a:p>
            <a:pPr lvl="1"/>
            <a:r>
              <a:rPr lang="fi-FI" dirty="0"/>
              <a:t>Noudatetaan EU:n määritelmää </a:t>
            </a:r>
            <a:r>
              <a:rPr lang="fi-FI" dirty="0" err="1"/>
              <a:t>PK-yrityksistä</a:t>
            </a:r>
            <a:endParaRPr lang="en-FI" dirty="0"/>
          </a:p>
          <a:p>
            <a:pPr lvl="1"/>
            <a:r>
              <a:rPr lang="fi-FI" dirty="0"/>
              <a:t>Hankkeessa pitää olla selkeä teknologiakytkös</a:t>
            </a:r>
            <a:endParaRPr lang="en-FI" dirty="0"/>
          </a:p>
          <a:p>
            <a:pPr lvl="1"/>
            <a:r>
              <a:rPr lang="fi-FI" dirty="0"/>
              <a:t>Hankkeesta pitää sopia ennen setelin hakemista jonkun tutkimusryhmän kanssa</a:t>
            </a:r>
          </a:p>
          <a:p>
            <a:endParaRPr lang="fi-FI" dirty="0"/>
          </a:p>
          <a:p>
            <a:r>
              <a:rPr lang="fi-FI" dirty="0"/>
              <a:t>Käytännön asiat: </a:t>
            </a:r>
            <a:endParaRPr lang="en-FI" dirty="0"/>
          </a:p>
          <a:p>
            <a:pPr lvl="1"/>
            <a:r>
              <a:rPr lang="fi-FI" dirty="0"/>
              <a:t>Jatkuva haku, mutta päätökset helmi-,huhti-, kesä-, syys- ja marraskuussa.</a:t>
            </a:r>
            <a:endParaRPr lang="en-FI" dirty="0"/>
          </a:p>
          <a:p>
            <a:pPr lvl="1"/>
            <a:r>
              <a:rPr lang="fi-FI" dirty="0"/>
              <a:t>Jokaisella päätöskierroksella jaetaan noin 20 k€, jos rahaa jää yli, niin siirtyy se seuraavaan jakoon. Jos hakemusten summa on suurempi kuin jaettava rahamäärä, niin ratkaistaan saajat arvalla.</a:t>
            </a:r>
            <a:endParaRPr lang="en-FI" dirty="0"/>
          </a:p>
          <a:p>
            <a:pPr lvl="1"/>
            <a:r>
              <a:rPr lang="fi-FI" dirty="0"/>
              <a:t>De </a:t>
            </a:r>
            <a:r>
              <a:rPr lang="fi-FI" dirty="0" err="1"/>
              <a:t>Minimis</a:t>
            </a:r>
            <a:r>
              <a:rPr lang="fi-FI" dirty="0"/>
              <a:t> -säännökset huomioidaan</a:t>
            </a:r>
            <a:endParaRPr lang="en-FI" dirty="0"/>
          </a:p>
          <a:p>
            <a:pPr lvl="1"/>
            <a:r>
              <a:rPr lang="en-FI" dirty="0"/>
              <a:t>Tarvitaanko puolueeton ryhmä virallisesti päättämään seteleistä, vaikka ratkaisu tarvittaessa arpomalla?</a:t>
            </a:r>
          </a:p>
        </p:txBody>
      </p:sp>
    </p:spTree>
    <p:extLst>
      <p:ext uri="{BB962C8B-B14F-4D97-AF65-F5344CB8AC3E}">
        <p14:creationId xmlns:p14="http://schemas.microsoft.com/office/powerpoint/2010/main" val="343400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F039-E31D-DA44-9A46-23548773A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TKI-palikat – Esimerkkejä yrityksille tarjottavista palveluista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96CBE6-7F5B-8D4C-BB20-F66C606D32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7083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5F293D1-9737-A70E-95FD-2F093433F8D7}"/>
              </a:ext>
            </a:extLst>
          </p:cNvPr>
          <p:cNvSpPr txBox="1"/>
          <p:nvPr/>
        </p:nvSpPr>
        <p:spPr>
          <a:xfrm>
            <a:off x="838200" y="5633156"/>
            <a:ext cx="10648244" cy="369332"/>
          </a:xfrm>
          <a:prstGeom prst="rect">
            <a:avLst/>
          </a:prstGeom>
          <a:solidFill>
            <a:schemeClr val="accent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en-FI" dirty="0"/>
              <a:t>Koulutuspalvelut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D6493A-687B-AFE4-71AA-D2216BC48CE7}"/>
              </a:ext>
            </a:extLst>
          </p:cNvPr>
          <p:cNvSpPr txBox="1"/>
          <p:nvPr/>
        </p:nvSpPr>
        <p:spPr>
          <a:xfrm>
            <a:off x="838200" y="6123543"/>
            <a:ext cx="10648244" cy="369332"/>
          </a:xfrm>
          <a:prstGeom prst="rect">
            <a:avLst/>
          </a:prstGeom>
          <a:solidFill>
            <a:schemeClr val="accent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en-FI" dirty="0"/>
              <a:t>”TScP”-yrityspalvelut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5778BB-88A3-58E9-F978-3259C33549B9}"/>
              </a:ext>
            </a:extLst>
          </p:cNvPr>
          <p:cNvSpPr txBox="1"/>
          <p:nvPr/>
        </p:nvSpPr>
        <p:spPr>
          <a:xfrm>
            <a:off x="3214688" y="5128887"/>
            <a:ext cx="8271756" cy="369332"/>
          </a:xfrm>
          <a:prstGeom prst="rect">
            <a:avLst/>
          </a:prstGeom>
          <a:solidFill>
            <a:schemeClr val="accent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en-FI" dirty="0"/>
              <a:t>Analyysi- ja mittauspalvelut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66A76-1322-C3F8-37C1-1F57B473274F}"/>
              </a:ext>
            </a:extLst>
          </p:cNvPr>
          <p:cNvSpPr txBox="1"/>
          <p:nvPr/>
        </p:nvSpPr>
        <p:spPr>
          <a:xfrm>
            <a:off x="7572374" y="4624618"/>
            <a:ext cx="3914069" cy="369332"/>
          </a:xfrm>
          <a:prstGeom prst="rect">
            <a:avLst/>
          </a:prstGeom>
          <a:solidFill>
            <a:schemeClr val="accent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en-FI" dirty="0"/>
              <a:t>Hankekirjoitusapu</a:t>
            </a:r>
          </a:p>
        </p:txBody>
      </p:sp>
    </p:spTree>
    <p:extLst>
      <p:ext uri="{BB962C8B-B14F-4D97-AF65-F5344CB8AC3E}">
        <p14:creationId xmlns:p14="http://schemas.microsoft.com/office/powerpoint/2010/main" val="120807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AFA40-1C76-20B5-C94B-ECC1C22C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Taustaa: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163D3-B7CA-7764-9B9E-D7F1F04D6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TEMin</a:t>
            </a:r>
            <a:r>
              <a:rPr lang="en-GB" dirty="0"/>
              <a:t> </a:t>
            </a:r>
            <a:r>
              <a:rPr lang="en-GB" dirty="0" err="1"/>
              <a:t>tutkimuksen</a:t>
            </a:r>
            <a:r>
              <a:rPr lang="en-GB" dirty="0"/>
              <a:t> (</a:t>
            </a:r>
            <a:r>
              <a:rPr lang="en-GB" dirty="0" err="1"/>
              <a:t>Taloustutkimus</a:t>
            </a:r>
            <a:r>
              <a:rPr lang="en-GB" dirty="0"/>
              <a:t>, 2019) </a:t>
            </a:r>
            <a:r>
              <a:rPr lang="en-GB" dirty="0" err="1"/>
              <a:t>mukaan</a:t>
            </a:r>
            <a:r>
              <a:rPr lang="en-GB" dirty="0"/>
              <a:t> vain 17% PK -</a:t>
            </a:r>
            <a:r>
              <a:rPr lang="en-GB" dirty="0" err="1"/>
              <a:t>yrityksistä</a:t>
            </a:r>
            <a:r>
              <a:rPr lang="en-GB" dirty="0"/>
              <a:t> </a:t>
            </a:r>
            <a:r>
              <a:rPr lang="en-GB" dirty="0" err="1"/>
              <a:t>Suomessa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korkeakoulujen</a:t>
            </a:r>
            <a:r>
              <a:rPr lang="en-GB" dirty="0"/>
              <a:t> TKI-</a:t>
            </a:r>
            <a:r>
              <a:rPr lang="en-GB" dirty="0" err="1"/>
              <a:t>palveluja</a:t>
            </a:r>
            <a:r>
              <a:rPr lang="en-GB" dirty="0"/>
              <a:t>. </a:t>
            </a:r>
            <a:r>
              <a:rPr lang="en-GB" dirty="0" err="1"/>
              <a:t>Tutkimuksen</a:t>
            </a:r>
            <a:r>
              <a:rPr lang="en-GB" dirty="0"/>
              <a:t> </a:t>
            </a:r>
            <a:r>
              <a:rPr lang="en-GB" dirty="0" err="1"/>
              <a:t>alueellisessa</a:t>
            </a:r>
            <a:r>
              <a:rPr lang="en-GB" dirty="0"/>
              <a:t> </a:t>
            </a:r>
            <a:r>
              <a:rPr lang="en-GB" dirty="0" err="1"/>
              <a:t>vertailussa</a:t>
            </a:r>
            <a:r>
              <a:rPr lang="en-GB" dirty="0"/>
              <a:t> </a:t>
            </a:r>
            <a:r>
              <a:rPr lang="en-GB" dirty="0" err="1"/>
              <a:t>Varsinais</a:t>
            </a:r>
            <a:r>
              <a:rPr lang="en-GB" dirty="0"/>
              <a:t>-Suomi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poikkea</a:t>
            </a:r>
            <a:r>
              <a:rPr lang="en-GB" dirty="0"/>
              <a:t> </a:t>
            </a:r>
            <a:r>
              <a:rPr lang="en-GB" dirty="0" err="1"/>
              <a:t>merkittävästi</a:t>
            </a:r>
            <a:r>
              <a:rPr lang="en-GB" dirty="0"/>
              <a:t> </a:t>
            </a:r>
            <a:r>
              <a:rPr lang="en-GB" dirty="0" err="1"/>
              <a:t>keskiarvosta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Tavoitteena</a:t>
            </a:r>
            <a:r>
              <a:rPr lang="en-GB" dirty="0"/>
              <a:t> </a:t>
            </a:r>
            <a:r>
              <a:rPr lang="en-GB" dirty="0" err="1"/>
              <a:t>löytää</a:t>
            </a:r>
            <a:r>
              <a:rPr lang="en-GB" dirty="0"/>
              <a:t> </a:t>
            </a:r>
            <a:r>
              <a:rPr lang="en-GB" dirty="0" err="1"/>
              <a:t>oikeat</a:t>
            </a:r>
            <a:r>
              <a:rPr lang="en-GB" dirty="0"/>
              <a:t> </a:t>
            </a:r>
            <a:r>
              <a:rPr lang="en-GB" dirty="0" err="1"/>
              <a:t>toimenpiteet</a:t>
            </a:r>
            <a:r>
              <a:rPr lang="en-GB" dirty="0"/>
              <a:t> </a:t>
            </a:r>
            <a:r>
              <a:rPr lang="en-GB" dirty="0" err="1"/>
              <a:t>korkeakoulujen</a:t>
            </a:r>
            <a:r>
              <a:rPr lang="en-GB" dirty="0"/>
              <a:t> TKI -</a:t>
            </a:r>
            <a:r>
              <a:rPr lang="en-GB" dirty="0" err="1"/>
              <a:t>palvelutoiminnan</a:t>
            </a:r>
            <a:r>
              <a:rPr lang="en-GB" dirty="0"/>
              <a:t> </a:t>
            </a:r>
            <a:r>
              <a:rPr lang="en-GB" dirty="0" err="1"/>
              <a:t>tehostamiseksi</a:t>
            </a:r>
            <a:r>
              <a:rPr lang="en-GB" dirty="0"/>
              <a:t>,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vahvistaa</a:t>
            </a:r>
            <a:r>
              <a:rPr lang="en-GB" dirty="0"/>
              <a:t> TKI -</a:t>
            </a:r>
            <a:r>
              <a:rPr lang="en-GB" dirty="0" err="1"/>
              <a:t>palvelujen</a:t>
            </a:r>
            <a:r>
              <a:rPr lang="en-GB" dirty="0"/>
              <a:t> </a:t>
            </a:r>
            <a:r>
              <a:rPr lang="en-GB" dirty="0" err="1"/>
              <a:t>käyttöönottoa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hyödyntämistä</a:t>
            </a:r>
            <a:r>
              <a:rPr lang="en-GB" dirty="0"/>
              <a:t> </a:t>
            </a:r>
            <a:r>
              <a:rPr lang="en-GB" dirty="0" err="1"/>
              <a:t>alueen</a:t>
            </a:r>
            <a:r>
              <a:rPr lang="en-GB" dirty="0"/>
              <a:t> </a:t>
            </a:r>
            <a:r>
              <a:rPr lang="en-GB" dirty="0" err="1"/>
              <a:t>yrityksissä</a:t>
            </a:r>
            <a:endParaRPr lang="en-GB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37647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4AAF8-9FDC-49E5-7BD7-DFFDDE60C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Turun TKI - palvelu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B5552-0A80-3F89-C558-A19188344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 fontScale="77500" lnSpcReduction="20000"/>
          </a:bodyPr>
          <a:lstStyle/>
          <a:p>
            <a:r>
              <a:rPr lang="en-FI" dirty="0"/>
              <a:t>Korkeakoulujen TKI-osaaminen yhdessä</a:t>
            </a:r>
          </a:p>
          <a:p>
            <a:pPr lvl="1"/>
            <a:r>
              <a:rPr lang="en-FI" dirty="0"/>
              <a:t>Tutkimus</a:t>
            </a:r>
          </a:p>
          <a:p>
            <a:pPr lvl="1"/>
            <a:r>
              <a:rPr lang="en-FI" dirty="0"/>
              <a:t>Kehitys</a:t>
            </a:r>
          </a:p>
          <a:p>
            <a:pPr lvl="1"/>
            <a:r>
              <a:rPr lang="en-FI" dirty="0"/>
              <a:t>Infrat</a:t>
            </a:r>
          </a:p>
          <a:p>
            <a:r>
              <a:rPr lang="en-FI" dirty="0"/>
              <a:t>Palvelu ratkaisee yritysten ongelmia</a:t>
            </a:r>
          </a:p>
          <a:p>
            <a:r>
              <a:rPr lang="en-FI" dirty="0"/>
              <a:t>Palvelu yhdistää yritykset ja korkeakoulut</a:t>
            </a:r>
          </a:p>
          <a:p>
            <a:pPr lvl="1"/>
            <a:r>
              <a:rPr lang="en-FI" dirty="0"/>
              <a:t>selvittämällä yrityksen TKI-tarpeet</a:t>
            </a:r>
          </a:p>
          <a:p>
            <a:pPr lvl="1"/>
            <a:r>
              <a:rPr lang="en-FI" dirty="0"/>
              <a:t>löytämällä tarpeita parhaiten vastaavan osaamisen korkekouluista</a:t>
            </a:r>
          </a:p>
          <a:p>
            <a:pPr lvl="1"/>
            <a:r>
              <a:rPr lang="en-FI" dirty="0"/>
              <a:t>yhdistämällä yrityksen ja osaajat </a:t>
            </a:r>
          </a:p>
          <a:p>
            <a:pPr lvl="1"/>
            <a:r>
              <a:rPr lang="en-FI" dirty="0"/>
              <a:t>tukemalla yhteistyön käynnistymistä ja editymistä</a:t>
            </a:r>
            <a:endParaRPr lang="fi-FI" dirty="0"/>
          </a:p>
          <a:p>
            <a:pPr lvl="1"/>
            <a:endParaRPr lang="en-FI" dirty="0"/>
          </a:p>
          <a:p>
            <a:pPr lvl="1"/>
            <a:r>
              <a:rPr lang="en-FI" dirty="0"/>
              <a:t>monen yrityksen samansuuntaisten tarpeiden yhdistäminen yhteisiin tutkimushankkeisiin</a:t>
            </a:r>
          </a:p>
          <a:p>
            <a:pPr lvl="1"/>
            <a:r>
              <a:rPr lang="en-FI" dirty="0"/>
              <a:t>auttaa löytämään sopivaa TKI-rahoitusta yritykselle</a:t>
            </a:r>
          </a:p>
          <a:p>
            <a:pPr lvl="1"/>
            <a:r>
              <a:rPr lang="en-FI" dirty="0"/>
              <a:t>auttaa korkeakouluja löytämään hankepartnereita</a:t>
            </a:r>
          </a:p>
          <a:p>
            <a:r>
              <a:rPr lang="en-FI" dirty="0"/>
              <a:t>Keskitytään erityisesti PK-yritysten palvelemiseen</a:t>
            </a:r>
          </a:p>
          <a:p>
            <a:r>
              <a:rPr lang="en-FI" dirty="0"/>
              <a:t>Lisääntynyt yritystyhteistyö on kaikkien etu</a:t>
            </a:r>
          </a:p>
          <a:p>
            <a:endParaRPr lang="en-FI" dirty="0"/>
          </a:p>
          <a:p>
            <a:endParaRPr lang="en-FI" dirty="0"/>
          </a:p>
          <a:p>
            <a:pPr lvl="1"/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21616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9C9E-8580-72A4-5C68-7DF65BC88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Palvelun toimintamalli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52BC8-EACE-0B05-5D70-793B7677C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FI" dirty="0"/>
              <a:t>Yritysten yhteydenotot välitetään aina sopivimmalle tutkimusryhmälle</a:t>
            </a:r>
          </a:p>
          <a:p>
            <a:r>
              <a:rPr lang="en-FI" dirty="0"/>
              <a:t>TScP:n asiantuntijat (erityisesti hankkeelle palkattava projektipäällikkö) ovat aktiivisesti yhteydessä alueen yrityksiin ja myyvät TKI-palvelua.</a:t>
            </a:r>
          </a:p>
          <a:p>
            <a:r>
              <a:rPr lang="en-FI" dirty="0"/>
              <a:t>Yritykset voivat olla yhteydessä sekä TScP:n että korkeakoulujen asiantuntijoihin (mietitään myös netti-lomaketta yhteydenotoille, mutta aloitetaan sähköpostista ja puhelimesta)</a:t>
            </a:r>
          </a:p>
          <a:p>
            <a:r>
              <a:rPr lang="en-FI" dirty="0"/>
              <a:t>Palvelun ydinryhmä kokoontuu </a:t>
            </a:r>
            <a:r>
              <a:rPr lang="fi-FI" dirty="0"/>
              <a:t>säännöllisesti</a:t>
            </a:r>
            <a:r>
              <a:rPr lang="en-FI" dirty="0"/>
              <a:t> keskustelemaan tulleista yhteydenotoista</a:t>
            </a:r>
          </a:p>
          <a:p>
            <a:r>
              <a:rPr lang="en-FI" dirty="0"/>
              <a:t>Mahdollisuus hakea TKI-seteliä korkeakoulujen ja yritysten yhteishankkeisiin</a:t>
            </a:r>
            <a:r>
              <a:rPr lang="fi-FI" dirty="0"/>
              <a:t> ml. laajempien kehittämishankkeiden suunnittelu ja rahoitushaun valmistelu</a:t>
            </a:r>
            <a:endParaRPr lang="en-FI" dirty="0"/>
          </a:p>
          <a:p>
            <a:r>
              <a:rPr lang="en-FI" dirty="0"/>
              <a:t>Tavoitteena myös yhdistää samankaltaisia tutkimusongelmia </a:t>
            </a:r>
            <a:r>
              <a:rPr lang="fi-FI" dirty="0"/>
              <a:t>ja kehittämistarpeita </a:t>
            </a:r>
            <a:r>
              <a:rPr lang="en-FI" dirty="0"/>
              <a:t>suuremmiksi hankkeiksi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3502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67FD-E1FC-3877-A7CF-8742FAB65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Toimintamalli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0DB44B-0BC4-E090-6AD5-5693662AA3DA}"/>
              </a:ext>
            </a:extLst>
          </p:cNvPr>
          <p:cNvSpPr txBox="1"/>
          <p:nvPr/>
        </p:nvSpPr>
        <p:spPr>
          <a:xfrm>
            <a:off x="458435" y="2921167"/>
            <a:ext cx="1083733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I" dirty="0"/>
              <a:t>Yritys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5EEDC1-E344-0647-092B-41A6F97A6295}"/>
              </a:ext>
            </a:extLst>
          </p:cNvPr>
          <p:cNvSpPr txBox="1"/>
          <p:nvPr/>
        </p:nvSpPr>
        <p:spPr>
          <a:xfrm>
            <a:off x="2112083" y="2367169"/>
            <a:ext cx="1846615" cy="147732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I" dirty="0"/>
              <a:t>Projektipäällikkö,</a:t>
            </a:r>
          </a:p>
          <a:p>
            <a:r>
              <a:rPr lang="en-FI" dirty="0"/>
              <a:t>muut TScP:n asiantuntijat ja korkeakoulujen henkilöstö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509E36-3C68-0109-28D4-713642BBADA4}"/>
              </a:ext>
            </a:extLst>
          </p:cNvPr>
          <p:cNvSpPr txBox="1"/>
          <p:nvPr/>
        </p:nvSpPr>
        <p:spPr>
          <a:xfrm>
            <a:off x="4528613" y="2921167"/>
            <a:ext cx="2118078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I" dirty="0"/>
              <a:t>Viikkopalaverit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86C243-0D36-4B9D-9562-ECFA614B48F0}"/>
              </a:ext>
            </a:extLst>
          </p:cNvPr>
          <p:cNvSpPr txBox="1"/>
          <p:nvPr/>
        </p:nvSpPr>
        <p:spPr>
          <a:xfrm>
            <a:off x="7216606" y="2782667"/>
            <a:ext cx="2118078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I" dirty="0"/>
              <a:t>Korkeakoulujen tutkimusryhmät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A15371C-02A9-6A34-5A02-905BEC092E8D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9334684" y="3100511"/>
            <a:ext cx="569915" cy="5321"/>
          </a:xfrm>
          <a:prstGeom prst="straightConnector1">
            <a:avLst/>
          </a:prstGeom>
          <a:ln w="635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5DC2B0D-0F75-62E3-2C5A-28F7BFA659E8}"/>
              </a:ext>
            </a:extLst>
          </p:cNvPr>
          <p:cNvSpPr txBox="1"/>
          <p:nvPr/>
        </p:nvSpPr>
        <p:spPr>
          <a:xfrm>
            <a:off x="258409" y="4643430"/>
            <a:ext cx="3500263" cy="1477328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FI" dirty="0"/>
              <a:t>Palvelua myydään ja sen olemassaolosta viestitään aktiivisesti alueen yrityksille.</a:t>
            </a:r>
          </a:p>
          <a:p>
            <a:r>
              <a:rPr lang="en-FI" dirty="0"/>
              <a:t>Yritykset voivat myös ottaa suoraan yhteyttä palveluun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E84077-6357-633B-F1D6-2C383A11063C}"/>
              </a:ext>
            </a:extLst>
          </p:cNvPr>
          <p:cNvSpPr txBox="1"/>
          <p:nvPr/>
        </p:nvSpPr>
        <p:spPr>
          <a:xfrm>
            <a:off x="4243655" y="4659469"/>
            <a:ext cx="3500263" cy="1200329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FI" dirty="0"/>
              <a:t>Yritysten yhteydenotot käsitellään viikkopalaverissa ja välitetään sopivalle tutkimusryhmälle tai niiden yhteenliittymille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76C843-3508-A9B0-4BEE-EB9460C27B82}"/>
              </a:ext>
            </a:extLst>
          </p:cNvPr>
          <p:cNvSpPr txBox="1"/>
          <p:nvPr/>
        </p:nvSpPr>
        <p:spPr>
          <a:xfrm>
            <a:off x="9904599" y="2644167"/>
            <a:ext cx="2118078" cy="92333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I" dirty="0"/>
              <a:t>Tutkimushankkeet</a:t>
            </a:r>
          </a:p>
          <a:p>
            <a:r>
              <a:rPr lang="en-FI" dirty="0"/>
              <a:t>Opinnäytteet</a:t>
            </a:r>
          </a:p>
          <a:p>
            <a:r>
              <a:rPr lang="en-FI" dirty="0"/>
              <a:t>! TKI-Seteli !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49A5C-4FA4-4C52-5517-92D0A569753B}"/>
              </a:ext>
            </a:extLst>
          </p:cNvPr>
          <p:cNvCxnSpPr>
            <a:cxnSpLocks/>
          </p:cNvCxnSpPr>
          <p:nvPr/>
        </p:nvCxnSpPr>
        <p:spPr>
          <a:xfrm>
            <a:off x="6646691" y="3108530"/>
            <a:ext cx="569915" cy="5321"/>
          </a:xfrm>
          <a:prstGeom prst="straightConnector1">
            <a:avLst/>
          </a:prstGeom>
          <a:ln w="635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5AFAC6A-38F3-56A2-82A1-ADFA83B31408}"/>
              </a:ext>
            </a:extLst>
          </p:cNvPr>
          <p:cNvCxnSpPr>
            <a:cxnSpLocks/>
          </p:cNvCxnSpPr>
          <p:nvPr/>
        </p:nvCxnSpPr>
        <p:spPr>
          <a:xfrm>
            <a:off x="3958698" y="3095190"/>
            <a:ext cx="569915" cy="5321"/>
          </a:xfrm>
          <a:prstGeom prst="straightConnector1">
            <a:avLst/>
          </a:prstGeom>
          <a:ln w="63500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278D634-AAF9-E43D-2BB0-EF08CB6708A4}"/>
              </a:ext>
            </a:extLst>
          </p:cNvPr>
          <p:cNvCxnSpPr>
            <a:cxnSpLocks/>
          </p:cNvCxnSpPr>
          <p:nvPr/>
        </p:nvCxnSpPr>
        <p:spPr>
          <a:xfrm>
            <a:off x="1555054" y="3095190"/>
            <a:ext cx="569915" cy="5321"/>
          </a:xfrm>
          <a:prstGeom prst="straightConnector1">
            <a:avLst/>
          </a:prstGeom>
          <a:ln w="635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C2877D-F1E3-F0B0-001B-229A1421A375}"/>
              </a:ext>
            </a:extLst>
          </p:cNvPr>
          <p:cNvCxnSpPr/>
          <p:nvPr/>
        </p:nvCxnSpPr>
        <p:spPr>
          <a:xfrm flipV="1">
            <a:off x="5587652" y="3352217"/>
            <a:ext cx="0" cy="1210064"/>
          </a:xfrm>
          <a:prstGeom prst="straightConnector1">
            <a:avLst/>
          </a:prstGeom>
          <a:ln w="38100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CA17F4E-0B1E-D124-DC2A-6804E63F17B6}"/>
              </a:ext>
            </a:extLst>
          </p:cNvPr>
          <p:cNvSpPr txBox="1"/>
          <p:nvPr/>
        </p:nvSpPr>
        <p:spPr>
          <a:xfrm>
            <a:off x="8228901" y="4643430"/>
            <a:ext cx="3500263" cy="1200329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FI" dirty="0"/>
              <a:t>Yritys ja tutkimusryhmä(t) neuvottelevat hankkeen yksityiskohdat ja hakevat tarvittaessa TKI-seteliä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EB05716-57E2-A897-7073-2996C8EA44DA}"/>
              </a:ext>
            </a:extLst>
          </p:cNvPr>
          <p:cNvCxnSpPr/>
          <p:nvPr/>
        </p:nvCxnSpPr>
        <p:spPr>
          <a:xfrm flipV="1">
            <a:off x="1863824" y="3290499"/>
            <a:ext cx="0" cy="1210064"/>
          </a:xfrm>
          <a:prstGeom prst="straightConnector1">
            <a:avLst/>
          </a:prstGeom>
          <a:ln w="38100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3356754-CAC0-FBBB-3685-384908B2E15C}"/>
              </a:ext>
            </a:extLst>
          </p:cNvPr>
          <p:cNvCxnSpPr/>
          <p:nvPr/>
        </p:nvCxnSpPr>
        <p:spPr>
          <a:xfrm flipV="1">
            <a:off x="9619641" y="3290499"/>
            <a:ext cx="0" cy="1210064"/>
          </a:xfrm>
          <a:prstGeom prst="straightConnector1">
            <a:avLst/>
          </a:prstGeom>
          <a:ln w="38100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497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A8D2-B428-A1E0-5035-F6863A371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Hankkeen ohjaus ja taloushallinto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D1EAA-47D5-0E57-FECB-924261907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Hankkeen</a:t>
            </a:r>
            <a:r>
              <a:rPr lang="en-GB" dirty="0"/>
              <a:t> </a:t>
            </a:r>
            <a:r>
              <a:rPr lang="en-GB" dirty="0" err="1"/>
              <a:t>johtoryhmänä</a:t>
            </a:r>
            <a:r>
              <a:rPr lang="en-GB" dirty="0"/>
              <a:t> </a:t>
            </a:r>
            <a:r>
              <a:rPr lang="en-GB" dirty="0" err="1"/>
              <a:t>toimii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ohjauksesta</a:t>
            </a:r>
            <a:r>
              <a:rPr lang="en-GB" dirty="0"/>
              <a:t> </a:t>
            </a:r>
            <a:r>
              <a:rPr lang="en-GB" dirty="0" err="1"/>
              <a:t>vastaa</a:t>
            </a:r>
            <a:r>
              <a:rPr lang="en-GB" dirty="0"/>
              <a:t> </a:t>
            </a:r>
            <a:r>
              <a:rPr lang="en-GB" dirty="0" err="1"/>
              <a:t>Teknologiakampus</a:t>
            </a:r>
            <a:r>
              <a:rPr lang="en-GB" dirty="0"/>
              <a:t> Turun </a:t>
            </a:r>
            <a:r>
              <a:rPr lang="en-GB" dirty="0" err="1"/>
              <a:t>ohjausryhmä</a:t>
            </a:r>
            <a:r>
              <a:rPr lang="en-GB" dirty="0"/>
              <a:t>. </a:t>
            </a:r>
            <a:r>
              <a:rPr lang="en-GB" dirty="0" err="1"/>
              <a:t>Hanke</a:t>
            </a:r>
            <a:r>
              <a:rPr lang="en-GB" dirty="0"/>
              <a:t> on </a:t>
            </a:r>
            <a:r>
              <a:rPr lang="en-GB" dirty="0" err="1"/>
              <a:t>osa</a:t>
            </a:r>
            <a:r>
              <a:rPr lang="en-GB" dirty="0"/>
              <a:t> </a:t>
            </a:r>
            <a:r>
              <a:rPr lang="en-GB" dirty="0" err="1"/>
              <a:t>Teknologiakampuksen</a:t>
            </a:r>
            <a:r>
              <a:rPr lang="en-GB" dirty="0"/>
              <a:t> </a:t>
            </a:r>
            <a:r>
              <a:rPr lang="en-GB" dirty="0" err="1"/>
              <a:t>toimintaa</a:t>
            </a:r>
            <a:r>
              <a:rPr lang="en-GB" dirty="0"/>
              <a:t> ja </a:t>
            </a:r>
            <a:r>
              <a:rPr lang="en-GB" dirty="0" err="1"/>
              <a:t>kuuluu</a:t>
            </a:r>
            <a:r>
              <a:rPr lang="en-GB" dirty="0"/>
              <a:t> </a:t>
            </a:r>
            <a:r>
              <a:rPr lang="en-GB" dirty="0" err="1"/>
              <a:t>operativiisesti</a:t>
            </a:r>
            <a:r>
              <a:rPr lang="en-GB" dirty="0"/>
              <a:t> </a:t>
            </a:r>
            <a:r>
              <a:rPr lang="en-GB" dirty="0" err="1"/>
              <a:t>Teknologiakampuksen</a:t>
            </a:r>
            <a:r>
              <a:rPr lang="en-GB" dirty="0"/>
              <a:t> </a:t>
            </a:r>
            <a:r>
              <a:rPr lang="en-GB" dirty="0" err="1"/>
              <a:t>tutkimuspäällikön</a:t>
            </a:r>
            <a:r>
              <a:rPr lang="en-GB" dirty="0"/>
              <a:t> </a:t>
            </a:r>
            <a:r>
              <a:rPr lang="en-GB" dirty="0" err="1"/>
              <a:t>vastuulle</a:t>
            </a:r>
            <a:r>
              <a:rPr lang="en-GB" dirty="0"/>
              <a:t>.</a:t>
            </a:r>
          </a:p>
          <a:p>
            <a:r>
              <a:rPr lang="en-GB" dirty="0" err="1"/>
              <a:t>Hankkeen</a:t>
            </a:r>
            <a:r>
              <a:rPr lang="en-GB" dirty="0"/>
              <a:t> </a:t>
            </a:r>
            <a:r>
              <a:rPr lang="en-GB" dirty="0" err="1"/>
              <a:t>toiminta</a:t>
            </a:r>
            <a:r>
              <a:rPr lang="en-GB" dirty="0"/>
              <a:t> </a:t>
            </a:r>
            <a:r>
              <a:rPr lang="en-GB" dirty="0" err="1"/>
              <a:t>sijoittuu</a:t>
            </a:r>
            <a:r>
              <a:rPr lang="en-GB" dirty="0"/>
              <a:t> </a:t>
            </a:r>
            <a:r>
              <a:rPr lang="en-GB" dirty="0" err="1"/>
              <a:t>erityisesti</a:t>
            </a:r>
            <a:r>
              <a:rPr lang="en-GB" dirty="0"/>
              <a:t> </a:t>
            </a:r>
            <a:r>
              <a:rPr lang="en-GB" dirty="0" err="1"/>
              <a:t>TScP:n</a:t>
            </a:r>
            <a:r>
              <a:rPr lang="en-GB" dirty="0"/>
              <a:t> Tech, Maritime, Clean ja Health –</a:t>
            </a:r>
            <a:r>
              <a:rPr lang="en-GB" dirty="0" err="1"/>
              <a:t>kärkialoille</a:t>
            </a:r>
            <a:r>
              <a:rPr lang="en-GB" dirty="0"/>
              <a:t>. </a:t>
            </a:r>
            <a:r>
              <a:rPr lang="en-GB" dirty="0" err="1"/>
              <a:t>Hankkeeseen</a:t>
            </a:r>
            <a:r>
              <a:rPr lang="en-GB" dirty="0"/>
              <a:t> </a:t>
            </a:r>
            <a:r>
              <a:rPr lang="en-GB" dirty="0" err="1"/>
              <a:t>palkattava</a:t>
            </a:r>
            <a:r>
              <a:rPr lang="en-GB" dirty="0"/>
              <a:t> </a:t>
            </a:r>
            <a:r>
              <a:rPr lang="en-GB" dirty="0" err="1"/>
              <a:t>henkilöstö</a:t>
            </a:r>
            <a:r>
              <a:rPr lang="en-GB" dirty="0"/>
              <a:t> </a:t>
            </a:r>
            <a:r>
              <a:rPr lang="en-GB" dirty="0" err="1"/>
              <a:t>sijoittuu</a:t>
            </a:r>
            <a:r>
              <a:rPr lang="en-GB" dirty="0"/>
              <a:t> </a:t>
            </a:r>
            <a:r>
              <a:rPr lang="en-GB" dirty="0" err="1"/>
              <a:t>hallinnollisesti</a:t>
            </a:r>
            <a:r>
              <a:rPr lang="en-GB" dirty="0"/>
              <a:t> </a:t>
            </a:r>
            <a:r>
              <a:rPr lang="en-GB" dirty="0" err="1"/>
              <a:t>TScP:iin</a:t>
            </a:r>
            <a:r>
              <a:rPr lang="en-GB" dirty="0"/>
              <a:t>. </a:t>
            </a:r>
            <a:r>
              <a:rPr lang="en-GB" dirty="0" err="1"/>
              <a:t>Tarkemmasta</a:t>
            </a:r>
            <a:r>
              <a:rPr lang="en-GB" dirty="0"/>
              <a:t> </a:t>
            </a:r>
            <a:r>
              <a:rPr lang="en-GB" dirty="0" err="1"/>
              <a:t>sijoittumisesta</a:t>
            </a:r>
            <a:r>
              <a:rPr lang="en-GB" dirty="0"/>
              <a:t> </a:t>
            </a:r>
            <a:r>
              <a:rPr lang="en-GB" dirty="0" err="1"/>
              <a:t>sovitaan</a:t>
            </a:r>
            <a:r>
              <a:rPr lang="en-GB" dirty="0"/>
              <a:t> </a:t>
            </a:r>
            <a:r>
              <a:rPr lang="en-GB" dirty="0" err="1"/>
              <a:t>erikseen</a:t>
            </a:r>
            <a:r>
              <a:rPr lang="en-GB" dirty="0"/>
              <a:t> </a:t>
            </a:r>
            <a:r>
              <a:rPr lang="en-GB" dirty="0" err="1"/>
              <a:t>Teknologiakampuksen</a:t>
            </a:r>
            <a:r>
              <a:rPr lang="en-GB" dirty="0"/>
              <a:t> ja </a:t>
            </a:r>
            <a:r>
              <a:rPr lang="en-GB" dirty="0" err="1"/>
              <a:t>TScP:n</a:t>
            </a:r>
            <a:r>
              <a:rPr lang="en-GB" dirty="0"/>
              <a:t> </a:t>
            </a:r>
            <a:r>
              <a:rPr lang="en-GB" dirty="0" err="1"/>
              <a:t>johdon</a:t>
            </a:r>
            <a:r>
              <a:rPr lang="en-GB" dirty="0"/>
              <a:t> </a:t>
            </a:r>
            <a:r>
              <a:rPr lang="en-GB" dirty="0" err="1"/>
              <a:t>kesken</a:t>
            </a:r>
            <a:r>
              <a:rPr lang="en-GB" dirty="0"/>
              <a:t>. </a:t>
            </a:r>
            <a:r>
              <a:rPr lang="en-GB" dirty="0" err="1"/>
              <a:t>Muilta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. </a:t>
            </a:r>
            <a:r>
              <a:rPr lang="en-GB" dirty="0" err="1"/>
              <a:t>kärkialoilta</a:t>
            </a:r>
            <a:r>
              <a:rPr lang="en-GB" dirty="0"/>
              <a:t> </a:t>
            </a:r>
            <a:r>
              <a:rPr lang="en-GB" dirty="0" err="1"/>
              <a:t>resurssoidaan</a:t>
            </a:r>
            <a:r>
              <a:rPr lang="en-GB" dirty="0"/>
              <a:t> </a:t>
            </a:r>
            <a:r>
              <a:rPr lang="en-GB" dirty="0" err="1"/>
              <a:t>hankkeeseen</a:t>
            </a:r>
            <a:r>
              <a:rPr lang="en-GB" dirty="0"/>
              <a:t> </a:t>
            </a:r>
            <a:r>
              <a:rPr lang="en-GB" dirty="0" err="1"/>
              <a:t>noin</a:t>
            </a:r>
            <a:r>
              <a:rPr lang="en-GB" dirty="0"/>
              <a:t> 0.2 </a:t>
            </a:r>
            <a:r>
              <a:rPr lang="en-GB" dirty="0" err="1"/>
              <a:t>htv</a:t>
            </a:r>
            <a:r>
              <a:rPr lang="en-GB" dirty="0"/>
              <a:t>/</a:t>
            </a:r>
            <a:r>
              <a:rPr lang="en-GB" dirty="0" err="1"/>
              <a:t>kärkiala</a:t>
            </a:r>
            <a:r>
              <a:rPr lang="en-GB" dirty="0"/>
              <a:t>.</a:t>
            </a:r>
          </a:p>
          <a:p>
            <a:r>
              <a:rPr lang="en-GB" dirty="0" err="1"/>
              <a:t>Taloushallinnon</a:t>
            </a:r>
            <a:r>
              <a:rPr lang="en-GB" dirty="0"/>
              <a:t> </a:t>
            </a:r>
            <a:r>
              <a:rPr lang="en-GB" dirty="0" err="1"/>
              <a:t>hoitaa</a:t>
            </a:r>
            <a:r>
              <a:rPr lang="en-GB" dirty="0"/>
              <a:t> TScP </a:t>
            </a:r>
            <a:r>
              <a:rPr lang="en-GB" dirty="0" err="1"/>
              <a:t>osana</a:t>
            </a:r>
            <a:r>
              <a:rPr lang="en-GB" dirty="0"/>
              <a:t> </a:t>
            </a:r>
            <a:r>
              <a:rPr lang="en-GB" dirty="0" err="1"/>
              <a:t>Teknologiakampuksen</a:t>
            </a:r>
            <a:r>
              <a:rPr lang="en-GB" dirty="0"/>
              <a:t> </a:t>
            </a:r>
            <a:r>
              <a:rPr lang="en-GB" dirty="0" err="1"/>
              <a:t>taloushallintoa</a:t>
            </a:r>
            <a:r>
              <a:rPr lang="en-GB" dirty="0"/>
              <a:t>.</a:t>
            </a:r>
          </a:p>
          <a:p>
            <a:r>
              <a:rPr lang="en-GB" dirty="0" err="1"/>
              <a:t>Korkeakoulut</a:t>
            </a:r>
            <a:r>
              <a:rPr lang="en-GB" dirty="0"/>
              <a:t> </a:t>
            </a:r>
            <a:r>
              <a:rPr lang="en-GB" dirty="0" err="1"/>
              <a:t>laskuttavat</a:t>
            </a:r>
            <a:r>
              <a:rPr lang="en-GB" dirty="0"/>
              <a:t> </a:t>
            </a:r>
            <a:r>
              <a:rPr lang="en-GB" dirty="0" err="1"/>
              <a:t>omat</a:t>
            </a:r>
            <a:r>
              <a:rPr lang="en-GB" dirty="0"/>
              <a:t> </a:t>
            </a:r>
            <a:r>
              <a:rPr lang="en-GB" dirty="0" err="1"/>
              <a:t>osuutensa</a:t>
            </a:r>
            <a:r>
              <a:rPr lang="en-GB" dirty="0"/>
              <a:t> </a:t>
            </a:r>
            <a:r>
              <a:rPr lang="en-GB" dirty="0" err="1"/>
              <a:t>TScP:ltä</a:t>
            </a:r>
            <a:r>
              <a:rPr lang="en-GB" dirty="0"/>
              <a:t> </a:t>
            </a:r>
            <a:r>
              <a:rPr lang="en-GB" dirty="0" err="1"/>
              <a:t>vuosittain</a:t>
            </a:r>
            <a:r>
              <a:rPr lang="en-GB" dirty="0"/>
              <a:t>.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78643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67A0-DD62-D7D7-1C0D-04704679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Toteutus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663C6-989A-80D9-F5A4-D5DB31C36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sz="3200" b="1" dirty="0"/>
              <a:t>Kaupungilta haettava rahoitus: 320 k€ / vuosi (2023-2027) </a:t>
            </a:r>
            <a:endParaRPr lang="en-FI" sz="3200" dirty="0"/>
          </a:p>
          <a:p>
            <a:pPr marL="0" indent="0">
              <a:buNone/>
            </a:pPr>
            <a:r>
              <a:rPr lang="fi-FI" sz="3200" dirty="0"/>
              <a:t> </a:t>
            </a:r>
            <a:endParaRPr lang="en-FI" sz="3200" dirty="0"/>
          </a:p>
          <a:p>
            <a:pPr marL="0" indent="0">
              <a:buNone/>
            </a:pPr>
            <a:r>
              <a:rPr lang="fi-FI" sz="3200" dirty="0"/>
              <a:t>Palkat 220 k€ + ”TKI-seteli” 100 k€ (jakaumaan voidaan tarkastella n. 1,5 v:n jälkeen)</a:t>
            </a:r>
            <a:endParaRPr lang="en-FI" sz="3200" dirty="0"/>
          </a:p>
          <a:p>
            <a:pPr marL="0" indent="0">
              <a:buNone/>
            </a:pPr>
            <a:r>
              <a:rPr lang="en-FI" sz="3200" dirty="0"/>
              <a:t> </a:t>
            </a:r>
          </a:p>
          <a:p>
            <a:pPr marL="0" indent="0">
              <a:buNone/>
            </a:pPr>
            <a:r>
              <a:rPr lang="fi-FI" sz="3200" b="1" dirty="0"/>
              <a:t>Resurssointi (=Palkat 220 k€/vuosi)</a:t>
            </a:r>
            <a:r>
              <a:rPr lang="en-FI" sz="3200" dirty="0"/>
              <a:t> </a:t>
            </a:r>
          </a:p>
          <a:p>
            <a:pPr marL="0" indent="0">
              <a:buNone/>
            </a:pPr>
            <a:r>
              <a:rPr lang="fi-FI" sz="3200" dirty="0"/>
              <a:t>Science Park:</a:t>
            </a:r>
          </a:p>
          <a:p>
            <a:r>
              <a:rPr lang="fi-FI" sz="3200" dirty="0"/>
              <a:t>1,6 </a:t>
            </a:r>
            <a:r>
              <a:rPr lang="fi-FI" sz="3200" dirty="0" err="1"/>
              <a:t>htv</a:t>
            </a:r>
            <a:r>
              <a:rPr lang="fi-FI" sz="3200" dirty="0"/>
              <a:t> (100%+20%+20%+20%) (100 k€ + 3*20 k€)</a:t>
            </a:r>
          </a:p>
          <a:p>
            <a:pPr lvl="1"/>
            <a:r>
              <a:rPr lang="fi-FI" sz="2800" dirty="0"/>
              <a:t>Projektipäällikkö + </a:t>
            </a:r>
            <a:r>
              <a:rPr lang="fi-FI" sz="2800" dirty="0" err="1"/>
              <a:t>resurssoidut</a:t>
            </a:r>
            <a:r>
              <a:rPr lang="fi-FI" sz="2800" dirty="0"/>
              <a:t> asiantuntijat kärkialueilta</a:t>
            </a:r>
          </a:p>
          <a:p>
            <a:r>
              <a:rPr lang="en-FI" sz="3200" dirty="0"/>
              <a:t>Osa TScP:n budjetista myös viestintään ja verkkosivuihin</a:t>
            </a:r>
          </a:p>
          <a:p>
            <a:pPr marL="0" indent="0">
              <a:buNone/>
            </a:pPr>
            <a:r>
              <a:rPr lang="fi-FI" sz="3200" dirty="0"/>
              <a:t> </a:t>
            </a:r>
            <a:endParaRPr lang="en-FI" sz="3200" dirty="0"/>
          </a:p>
          <a:p>
            <a:pPr marL="0" indent="0">
              <a:buNone/>
            </a:pPr>
            <a:r>
              <a:rPr lang="fi-FI" sz="3200" dirty="0"/>
              <a:t>Korkeakoulut (0,6 </a:t>
            </a:r>
            <a:r>
              <a:rPr lang="fi-FI" sz="3200" dirty="0" err="1"/>
              <a:t>htv</a:t>
            </a:r>
            <a:r>
              <a:rPr lang="fi-FI" sz="3200" dirty="0"/>
              <a:t>) </a:t>
            </a:r>
            <a:endParaRPr lang="en-FI" sz="3200" dirty="0"/>
          </a:p>
          <a:p>
            <a:r>
              <a:rPr lang="fi-FI" sz="3200" dirty="0"/>
              <a:t>TY 2*0,1  (2*10k€)</a:t>
            </a:r>
            <a:endParaRPr lang="en-FI" sz="3200" dirty="0"/>
          </a:p>
          <a:p>
            <a:r>
              <a:rPr lang="fi-FI" sz="3200" dirty="0"/>
              <a:t>AMK 2*0,1 (2*10 k€)</a:t>
            </a:r>
            <a:endParaRPr lang="en-FI" sz="3200" dirty="0"/>
          </a:p>
          <a:p>
            <a:r>
              <a:rPr lang="fi-FI" sz="3200" dirty="0"/>
              <a:t>Novia 1*0,1 (1*10k€)</a:t>
            </a:r>
            <a:endParaRPr lang="en-FI" sz="3200" dirty="0"/>
          </a:p>
          <a:p>
            <a:r>
              <a:rPr lang="fi-FI" sz="3200" dirty="0"/>
              <a:t>ÅA 1*0,1 (1*10k€)</a:t>
            </a:r>
            <a:endParaRPr lang="en-FI" sz="3200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27442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C7557-D4BA-0849-ED01-40FFE56F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Tulosten mittaaminen ja tulosodotukset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CFCC3-CFF7-490D-37DF-9BB7E0F1D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Hankkeen</a:t>
            </a:r>
            <a:r>
              <a:rPr lang="en-GB" dirty="0"/>
              <a:t> </a:t>
            </a:r>
            <a:r>
              <a:rPr lang="en-GB" dirty="0" err="1"/>
              <a:t>tuloksellisuutta</a:t>
            </a:r>
            <a:r>
              <a:rPr lang="en-GB" dirty="0"/>
              <a:t> </a:t>
            </a:r>
            <a:r>
              <a:rPr lang="en-GB" dirty="0" err="1"/>
              <a:t>mitataan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Kontaktoitujen</a:t>
            </a:r>
            <a:r>
              <a:rPr lang="en-GB" dirty="0"/>
              <a:t> </a:t>
            </a:r>
            <a:r>
              <a:rPr lang="en-GB" dirty="0" err="1"/>
              <a:t>yritysten</a:t>
            </a:r>
            <a:r>
              <a:rPr lang="en-GB" dirty="0"/>
              <a:t> </a:t>
            </a:r>
            <a:r>
              <a:rPr lang="en-GB" dirty="0" err="1"/>
              <a:t>määrällä</a:t>
            </a:r>
            <a:endParaRPr lang="en-GB" dirty="0"/>
          </a:p>
          <a:p>
            <a:pPr lvl="1"/>
            <a:r>
              <a:rPr lang="en-GB" dirty="0" err="1"/>
              <a:t>Käynnistettyjen</a:t>
            </a:r>
            <a:r>
              <a:rPr lang="en-GB" dirty="0"/>
              <a:t> </a:t>
            </a:r>
            <a:r>
              <a:rPr lang="en-GB" dirty="0" err="1"/>
              <a:t>tutkimushankkeiden</a:t>
            </a:r>
            <a:r>
              <a:rPr lang="en-GB" dirty="0"/>
              <a:t>, </a:t>
            </a:r>
            <a:r>
              <a:rPr lang="en-GB" dirty="0" err="1"/>
              <a:t>opinnäytetöiden</a:t>
            </a:r>
            <a:r>
              <a:rPr lang="en-GB" dirty="0"/>
              <a:t> ja </a:t>
            </a:r>
            <a:r>
              <a:rPr lang="en-GB" dirty="0" err="1"/>
              <a:t>myönnettyjen</a:t>
            </a:r>
            <a:r>
              <a:rPr lang="en-GB" dirty="0"/>
              <a:t> TKI-</a:t>
            </a:r>
            <a:r>
              <a:rPr lang="en-GB" dirty="0" err="1"/>
              <a:t>setelien</a:t>
            </a:r>
            <a:r>
              <a:rPr lang="en-GB" dirty="0"/>
              <a:t> </a:t>
            </a:r>
            <a:r>
              <a:rPr lang="en-GB" dirty="0" err="1"/>
              <a:t>määrällä</a:t>
            </a:r>
            <a:endParaRPr lang="en-GB" dirty="0"/>
          </a:p>
          <a:p>
            <a:r>
              <a:rPr lang="en-GB" dirty="0" err="1"/>
              <a:t>Hankkeen</a:t>
            </a:r>
            <a:r>
              <a:rPr lang="en-GB" dirty="0"/>
              <a:t> 2. </a:t>
            </a:r>
            <a:r>
              <a:rPr lang="en-GB" dirty="0" err="1"/>
              <a:t>toimintavuoden</a:t>
            </a:r>
            <a:r>
              <a:rPr lang="en-GB" dirty="0"/>
              <a:t> </a:t>
            </a:r>
            <a:r>
              <a:rPr lang="en-GB" dirty="0" err="1"/>
              <a:t>jälkeen</a:t>
            </a:r>
            <a:r>
              <a:rPr lang="en-GB" dirty="0"/>
              <a:t> </a:t>
            </a:r>
            <a:r>
              <a:rPr lang="en-GB" dirty="0" err="1"/>
              <a:t>suoritetaan</a:t>
            </a:r>
            <a:r>
              <a:rPr lang="en-GB" dirty="0"/>
              <a:t> </a:t>
            </a:r>
            <a:r>
              <a:rPr lang="en-GB" dirty="0" err="1"/>
              <a:t>väliarviointi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suoritetaan</a:t>
            </a:r>
            <a:r>
              <a:rPr lang="en-GB" dirty="0"/>
              <a:t> </a:t>
            </a:r>
            <a:r>
              <a:rPr lang="en-GB" dirty="0" err="1"/>
              <a:t>mahdolliset</a:t>
            </a:r>
            <a:r>
              <a:rPr lang="en-GB" dirty="0"/>
              <a:t> </a:t>
            </a:r>
            <a:r>
              <a:rPr lang="en-GB" dirty="0" err="1"/>
              <a:t>tarvittavat</a:t>
            </a:r>
            <a:r>
              <a:rPr lang="en-GB" dirty="0"/>
              <a:t> </a:t>
            </a:r>
            <a:r>
              <a:rPr lang="en-GB" dirty="0" err="1"/>
              <a:t>uudelleen</a:t>
            </a:r>
            <a:r>
              <a:rPr lang="en-GB" dirty="0"/>
              <a:t> </a:t>
            </a:r>
            <a:r>
              <a:rPr lang="en-GB" dirty="0" err="1"/>
              <a:t>suuntaukset</a:t>
            </a:r>
            <a:endParaRPr lang="en-GB" dirty="0"/>
          </a:p>
          <a:p>
            <a:r>
              <a:rPr lang="en-GB" dirty="0" err="1"/>
              <a:t>Tulosodotukset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2. </a:t>
            </a:r>
            <a:r>
              <a:rPr lang="en-GB" dirty="0" err="1"/>
              <a:t>vuoden</a:t>
            </a:r>
            <a:r>
              <a:rPr lang="en-GB" dirty="0"/>
              <a:t> </a:t>
            </a:r>
            <a:r>
              <a:rPr lang="en-GB" dirty="0" err="1"/>
              <a:t>jälkeen</a:t>
            </a:r>
            <a:r>
              <a:rPr lang="en-GB" dirty="0"/>
              <a:t>: </a:t>
            </a:r>
          </a:p>
          <a:p>
            <a:pPr lvl="2"/>
            <a:r>
              <a:rPr lang="en-GB" dirty="0"/>
              <a:t>100 </a:t>
            </a:r>
            <a:r>
              <a:rPr lang="en-GB" dirty="0" err="1"/>
              <a:t>kontaktoitua</a:t>
            </a:r>
            <a:r>
              <a:rPr lang="en-GB" dirty="0"/>
              <a:t> </a:t>
            </a:r>
            <a:r>
              <a:rPr lang="en-GB" dirty="0" err="1"/>
              <a:t>yritystä</a:t>
            </a:r>
            <a:endParaRPr lang="en-GB" dirty="0"/>
          </a:p>
          <a:p>
            <a:pPr lvl="2"/>
            <a:r>
              <a:rPr lang="en-GB" dirty="0"/>
              <a:t>TKI-</a:t>
            </a:r>
            <a:r>
              <a:rPr lang="en-GB" dirty="0" err="1"/>
              <a:t>seteleitä</a:t>
            </a:r>
            <a:r>
              <a:rPr lang="en-GB" dirty="0"/>
              <a:t> </a:t>
            </a:r>
            <a:r>
              <a:rPr lang="en-GB" dirty="0" err="1"/>
              <a:t>myönnetty</a:t>
            </a:r>
            <a:r>
              <a:rPr lang="en-GB" dirty="0"/>
              <a:t> 200 k€:n </a:t>
            </a:r>
            <a:r>
              <a:rPr lang="en-GB" dirty="0" err="1"/>
              <a:t>arvosta</a:t>
            </a:r>
            <a:endParaRPr lang="en-GB" dirty="0"/>
          </a:p>
          <a:p>
            <a:pPr lvl="2"/>
            <a:r>
              <a:rPr lang="en-GB" dirty="0" err="1"/>
              <a:t>Vähintään</a:t>
            </a:r>
            <a:r>
              <a:rPr lang="en-GB" dirty="0"/>
              <a:t> 40 </a:t>
            </a:r>
            <a:r>
              <a:rPr lang="en-GB" dirty="0" err="1"/>
              <a:t>käynnistettyä</a:t>
            </a:r>
            <a:r>
              <a:rPr lang="en-GB" dirty="0"/>
              <a:t> </a:t>
            </a:r>
            <a:r>
              <a:rPr lang="en-GB" dirty="0" err="1"/>
              <a:t>tutkimushanketta</a:t>
            </a:r>
            <a:r>
              <a:rPr lang="en-GB" dirty="0"/>
              <a:t> tai </a:t>
            </a:r>
            <a:r>
              <a:rPr lang="en-GB" dirty="0" err="1"/>
              <a:t>opinnäytetyötä</a:t>
            </a:r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5. </a:t>
            </a:r>
            <a:r>
              <a:rPr lang="en-GB" dirty="0" err="1"/>
              <a:t>vuoden</a:t>
            </a:r>
            <a:r>
              <a:rPr lang="en-GB" dirty="0"/>
              <a:t> </a:t>
            </a:r>
            <a:r>
              <a:rPr lang="en-GB" dirty="0" err="1"/>
              <a:t>jälkeen</a:t>
            </a:r>
            <a:r>
              <a:rPr lang="en-GB" dirty="0"/>
              <a:t>: </a:t>
            </a:r>
          </a:p>
          <a:p>
            <a:pPr lvl="2"/>
            <a:r>
              <a:rPr lang="en-GB" dirty="0"/>
              <a:t>250 </a:t>
            </a:r>
            <a:r>
              <a:rPr lang="en-GB" dirty="0" err="1"/>
              <a:t>kontaktoitua</a:t>
            </a:r>
            <a:r>
              <a:rPr lang="en-GB" dirty="0"/>
              <a:t> </a:t>
            </a:r>
            <a:r>
              <a:rPr lang="en-GB" dirty="0" err="1"/>
              <a:t>yritystä</a:t>
            </a:r>
            <a:endParaRPr lang="en-GB" dirty="0"/>
          </a:p>
          <a:p>
            <a:pPr lvl="2"/>
            <a:r>
              <a:rPr lang="en-GB" dirty="0"/>
              <a:t>TKI-</a:t>
            </a:r>
            <a:r>
              <a:rPr lang="en-GB" dirty="0" err="1"/>
              <a:t>seteleitä</a:t>
            </a:r>
            <a:r>
              <a:rPr lang="en-GB" dirty="0"/>
              <a:t> </a:t>
            </a:r>
            <a:r>
              <a:rPr lang="en-GB" dirty="0" err="1"/>
              <a:t>myönnetty</a:t>
            </a:r>
            <a:r>
              <a:rPr lang="en-GB" dirty="0"/>
              <a:t> 500 k€:n </a:t>
            </a:r>
            <a:r>
              <a:rPr lang="en-GB" dirty="0" err="1"/>
              <a:t>arvosta</a:t>
            </a:r>
            <a:endParaRPr lang="en-GB" dirty="0"/>
          </a:p>
          <a:p>
            <a:pPr lvl="2"/>
            <a:r>
              <a:rPr lang="en-GB" dirty="0" err="1"/>
              <a:t>Vähintään</a:t>
            </a:r>
            <a:r>
              <a:rPr lang="en-GB" dirty="0"/>
              <a:t> 100 </a:t>
            </a:r>
            <a:r>
              <a:rPr lang="en-GB" dirty="0" err="1"/>
              <a:t>käynnistettyä</a:t>
            </a:r>
            <a:r>
              <a:rPr lang="en-GB" dirty="0"/>
              <a:t> </a:t>
            </a:r>
            <a:r>
              <a:rPr lang="en-GB" dirty="0" err="1"/>
              <a:t>tutkimushanketta</a:t>
            </a:r>
            <a:r>
              <a:rPr lang="en-GB" dirty="0"/>
              <a:t> tai </a:t>
            </a:r>
            <a:r>
              <a:rPr lang="en-GB" dirty="0" err="1"/>
              <a:t>opinnäytetyötä</a:t>
            </a:r>
            <a:endParaRPr lang="en-GB" dirty="0"/>
          </a:p>
          <a:p>
            <a:pPr lvl="2"/>
            <a:r>
              <a:rPr lang="en-GB" dirty="0" err="1"/>
              <a:t>Selkeä</a:t>
            </a:r>
            <a:r>
              <a:rPr lang="en-GB" dirty="0"/>
              <a:t> </a:t>
            </a:r>
            <a:r>
              <a:rPr lang="en-GB" dirty="0" err="1"/>
              <a:t>lisäys</a:t>
            </a:r>
            <a:r>
              <a:rPr lang="en-GB" dirty="0"/>
              <a:t> </a:t>
            </a:r>
            <a:r>
              <a:rPr lang="en-GB" dirty="0" err="1"/>
              <a:t>korkeakoulujen</a:t>
            </a:r>
            <a:r>
              <a:rPr lang="en-GB" dirty="0"/>
              <a:t> </a:t>
            </a:r>
            <a:r>
              <a:rPr lang="en-GB" dirty="0" err="1"/>
              <a:t>tutkimusta</a:t>
            </a:r>
            <a:r>
              <a:rPr lang="en-GB" dirty="0"/>
              <a:t> </a:t>
            </a:r>
            <a:r>
              <a:rPr lang="en-GB" dirty="0" err="1"/>
              <a:t>hyödyntävien</a:t>
            </a:r>
            <a:r>
              <a:rPr lang="en-GB" dirty="0"/>
              <a:t> PK-</a:t>
            </a:r>
            <a:r>
              <a:rPr lang="en-GB" dirty="0" err="1"/>
              <a:t>yritysten</a:t>
            </a:r>
            <a:r>
              <a:rPr lang="en-GB" dirty="0"/>
              <a:t> </a:t>
            </a:r>
            <a:r>
              <a:rPr lang="en-GB" dirty="0" err="1"/>
              <a:t>määrään</a:t>
            </a:r>
            <a:r>
              <a:rPr lang="en-GB" dirty="0"/>
              <a:t> (+ 20% </a:t>
            </a:r>
            <a:r>
              <a:rPr lang="en-GB" dirty="0" err="1"/>
              <a:t>vrt</a:t>
            </a:r>
            <a:r>
              <a:rPr lang="en-GB" dirty="0"/>
              <a:t>. TEM/</a:t>
            </a:r>
            <a:r>
              <a:rPr lang="en-GB" dirty="0" err="1"/>
              <a:t>Taloustutkimus</a:t>
            </a:r>
            <a:r>
              <a:rPr lang="en-GB" dirty="0"/>
              <a:t> 2019)</a:t>
            </a:r>
          </a:p>
          <a:p>
            <a:pPr lvl="2"/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7680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39143-C5AA-4FE2-361A-4A880F742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Raportointi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EAB4-050C-A4D3-C7D7-64531E271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 dirty="0"/>
              <a:t>Hankkeen projektipäällikkö yhdessä teknologiakampuksen tutkimuspäällikön kanssa raportoi hankkeen etenemisestä jokaisessa teknologiakampuksen ohjausryhmän kokouksesta.</a:t>
            </a:r>
          </a:p>
          <a:p>
            <a:r>
              <a:rPr lang="en-FI" dirty="0"/>
              <a:t>Raportointi rahoittajalle vuosittain ohjausryhmän kautta</a:t>
            </a:r>
          </a:p>
        </p:txBody>
      </p:sp>
    </p:spTree>
    <p:extLst>
      <p:ext uri="{BB962C8B-B14F-4D97-AF65-F5344CB8AC3E}">
        <p14:creationId xmlns:p14="http://schemas.microsoft.com/office/powerpoint/2010/main" val="2302523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DA0C823580AF44A6806E64F9C08F8F" ma:contentTypeVersion="13" ma:contentTypeDescription="Create a new document." ma:contentTypeScope="" ma:versionID="0ca3ae3959ecfe56b353e6e4f7cea395">
  <xsd:schema xmlns:xsd="http://www.w3.org/2001/XMLSchema" xmlns:xs="http://www.w3.org/2001/XMLSchema" xmlns:p="http://schemas.microsoft.com/office/2006/metadata/properties" xmlns:ns3="bcc279cd-16e9-4f1d-92a3-4fed3db2f5fb" xmlns:ns4="1011e150-16b2-4613-92e4-98f5e78625d8" targetNamespace="http://schemas.microsoft.com/office/2006/metadata/properties" ma:root="true" ma:fieldsID="f223694a3716ae34e9651439b63948f7" ns3:_="" ns4:_="">
    <xsd:import namespace="bcc279cd-16e9-4f1d-92a3-4fed3db2f5fb"/>
    <xsd:import namespace="1011e150-16b2-4613-92e4-98f5e7862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279cd-16e9-4f1d-92a3-4fed3db2f5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1e150-16b2-4613-92e4-98f5e78625d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2368F6-7A0B-433E-A414-C4189A0EE4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3F0B9-08F3-4B51-BAD8-AF843DDF1D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279cd-16e9-4f1d-92a3-4fed3db2f5fb"/>
    <ds:schemaRef ds:uri="1011e150-16b2-4613-92e4-98f5e7862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12E959-1ED9-4A31-8A5C-477A3C54A24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011e150-16b2-4613-92e4-98f5e78625d8"/>
    <ds:schemaRef ds:uri="http://purl.org/dc/elements/1.1/"/>
    <ds:schemaRef ds:uri="http://schemas.microsoft.com/office/2006/metadata/properties"/>
    <ds:schemaRef ds:uri="bcc279cd-16e9-4f1d-92a3-4fed3db2f5f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72765</TotalTime>
  <Words>849</Words>
  <Application>Microsoft Office PowerPoint</Application>
  <PresentationFormat>Laajakuva</PresentationFormat>
  <Paragraphs>134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Turun TKI -hanke lisäämään turun seudun PK-yritysten ja korkeakoulujen välistä yhteistyötä ja erityisesti korkeakoulujen TKI-osaamisen hyödyntämistä yritysten liiketoiminnan apuna   Hankehakemus 2023-2027</vt:lpstr>
      <vt:lpstr>Taustaa:</vt:lpstr>
      <vt:lpstr>Turun TKI - palvelu</vt:lpstr>
      <vt:lpstr>Palvelun toimintamalli</vt:lpstr>
      <vt:lpstr>Toimintamalli</vt:lpstr>
      <vt:lpstr>Hankkeen ohjaus ja taloushallinto</vt:lpstr>
      <vt:lpstr>Toteutus</vt:lpstr>
      <vt:lpstr>Tulosten mittaaminen ja tulosodotukset</vt:lpstr>
      <vt:lpstr>Raportointi</vt:lpstr>
      <vt:lpstr>Tehtävät</vt:lpstr>
      <vt:lpstr>TK-SETELI (100 k€/vuosi)</vt:lpstr>
      <vt:lpstr>TKI-palikat – Esimerkkejä yrityksille tarjottavista palveluista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 TKI – Suunnitelma korkeakoulujen ja yritysten välisen TKI yhteistyön merkittäväksi lisäämiseksi Turun alueella</dc:title>
  <dc:creator>Mikko Helle</dc:creator>
  <cp:lastModifiedBy>Wahlström Anne</cp:lastModifiedBy>
  <cp:revision>14</cp:revision>
  <dcterms:created xsi:type="dcterms:W3CDTF">2022-03-31T14:36:44Z</dcterms:created>
  <dcterms:modified xsi:type="dcterms:W3CDTF">2022-06-28T12:29:36Z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0x010100ABDA0C823580AF44A6806E64F9C08F8F</vt:lpwstr>
  </property>
</Properties>
</file>