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77" r:id="rId4"/>
  </p:sldMasterIdLst>
  <p:notesMasterIdLst>
    <p:notesMasterId r:id="rId11"/>
  </p:notesMasterIdLst>
  <p:handoutMasterIdLst>
    <p:handoutMasterId r:id="rId12"/>
  </p:handoutMasterIdLst>
  <p:sldIdLst>
    <p:sldId id="435" r:id="rId5"/>
    <p:sldId id="438" r:id="rId6"/>
    <p:sldId id="442" r:id="rId7"/>
    <p:sldId id="440" r:id="rId8"/>
    <p:sldId id="431" r:id="rId9"/>
    <p:sldId id="432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427">
          <p15:clr>
            <a:srgbClr val="A4A3A4"/>
          </p15:clr>
        </p15:guide>
        <p15:guide id="3" pos="3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A7CB"/>
    <a:srgbClr val="FFFFFF"/>
    <a:srgbClr val="CFEDF5"/>
    <a:srgbClr val="59C1DD"/>
    <a:srgbClr val="74CAE2"/>
    <a:srgbClr val="247C94"/>
    <a:srgbClr val="2593B1"/>
    <a:srgbClr val="FFB92F"/>
    <a:srgbClr val="00468B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3DFE3E-846C-4A71-B65A-3E29E438A926}" v="100" dt="2021-06-07T08:14:34.279"/>
  </p1510:revLst>
</p1510:revInfo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Normaali tyyli 2 - Korostu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Vaalea tyyli 3 - Korostus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eematyyli 1 - Korostu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eematyyli 1 - Korostu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eematyyli 1 - Korostu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FD4443E-F989-4FC4-A0C8-D5A2AF1F390B}" styleName="Tumma tyyli 1 - Korostu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Tumma tyyli 1 - Korostu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Tumma tyyli 1 - Korostus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75DCB02-9BB8-47FD-8907-85C794F793BA}" styleName="Teematyyli 1 - Korostu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eematyyli 1 - Korostu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eematyyli 1 - Korostu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Vaalea tyyli 2 - Korostu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Teematyyli 2 - Korostu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Vaalea tyyli 2 - Korostus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Vaalea tyyli 2 - Korostus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F1AB2-1976-4502-BF36-3FF5EA218861}" styleName="Normaali tyyli 4 - Korostu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8603FDC-E32A-4AB5-989C-0864C3EAD2B8}" styleName="Teematyyli 2 - Korostu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E25E649-3F16-4E02-A733-19D2CDBF48F0}" styleName="Normaali tyyli 3 - Korostu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Normaali tyyli 4 - Korostu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301B821-A1FF-4177-AEE7-76D212191A09}" styleName="Normaali tyyli 1 - Korostu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7292A2E-F333-43FB-9621-5CBBE7FDCDCB}" styleName="Vaalea tyyli 2 - Korostus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269D01E-BC32-4049-B463-5C60D7B0CCD2}" styleName="Teematyyli 2 - Korostu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Vaalea tyyli 1 - Korost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Vaalea tyyli 1 - Korostus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A111915-BE36-4E01-A7E5-04B1672EAD32}" styleName="Vaalea tyyli 2 - Korostus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Vaalea tyyli 2 - Korostus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E171933-4619-4E11-9A3F-F7608DF75F80}" styleName="Normaali tyyli 1 - Korostu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Normaali tyyli 4 - Korostu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660B408-B3CF-4A94-85FC-2B1E0A45F4A2}" styleName="Tumma tyyli 2 - Korostus 1/Korostu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Tumma tyyli 2 - Korostus 3/Korostu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Tumma tyyli 2 - Korostus 5/Korostu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6" autoAdjust="0"/>
    <p:restoredTop sz="86423" autoAdjust="0"/>
  </p:normalViewPr>
  <p:slideViewPr>
    <p:cSldViewPr>
      <p:cViewPr varScale="1">
        <p:scale>
          <a:sx n="71" d="100"/>
          <a:sy n="71" d="100"/>
        </p:scale>
        <p:origin x="586" y="58"/>
      </p:cViewPr>
      <p:guideLst>
        <p:guide orient="horz" pos="2160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479AE-616B-44DC-8B6E-ED4D8A13D6EB}" type="datetime1">
              <a:rPr lang="fi-FI" smtClean="0"/>
              <a:t>22.6.2021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F0EBA-38FD-4C54-A2B7-1BE923A75A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92EAE-9C4C-4CDE-BB32-E401B9BD0108}" type="datetime1">
              <a:rPr lang="fi-FI" smtClean="0"/>
              <a:t>22.6.2021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9FDE4-8C83-4586-9F16-6A081C607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288" y="5301208"/>
            <a:ext cx="4333351" cy="26388"/>
          </a:xfrm>
          <a:prstGeom prst="rect">
            <a:avLst/>
          </a:prstGeom>
        </p:spPr>
      </p:pic>
      <p:pic>
        <p:nvPicPr>
          <p:cNvPr id="11" name="Kuva 10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6346333"/>
            <a:ext cx="8280000" cy="16626"/>
          </a:xfrm>
          <a:prstGeom prst="rect">
            <a:avLst/>
          </a:prstGeom>
        </p:spPr>
      </p:pic>
      <p:sp>
        <p:nvSpPr>
          <p:cNvPr id="18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7.6.2021</a:t>
            </a:r>
            <a:endParaRPr lang="fi-FI" dirty="0"/>
          </a:p>
        </p:txBody>
      </p:sp>
      <p:sp>
        <p:nvSpPr>
          <p:cNvPr id="19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Auli Järvinen</a:t>
            </a:r>
            <a:endParaRPr lang="fi-FI" dirty="0"/>
          </a:p>
        </p:txBody>
      </p:sp>
      <p:sp>
        <p:nvSpPr>
          <p:cNvPr id="20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61486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10" name="Kuva 9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6791"/>
            <a:ext cx="9144000" cy="2520000"/>
          </a:xfrm>
          <a:prstGeom prst="rect">
            <a:avLst/>
          </a:prstGeom>
        </p:spPr>
      </p:pic>
      <p:sp>
        <p:nvSpPr>
          <p:cNvPr id="15" name="Tekstin paikkamerkki 2"/>
          <p:cNvSpPr>
            <a:spLocks noGrp="1"/>
          </p:cNvSpPr>
          <p:nvPr>
            <p:ph idx="1" hasCustomPrompt="1"/>
          </p:nvPr>
        </p:nvSpPr>
        <p:spPr>
          <a:xfrm>
            <a:off x="684432" y="4509120"/>
            <a:ext cx="7776000" cy="6480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algn="ctr">
              <a:defRPr sz="4000"/>
            </a:lvl1pPr>
          </a:lstStyle>
          <a:p>
            <a:pPr lvl="0"/>
            <a:r>
              <a:rPr lang="fi-FI" dirty="0"/>
              <a:t>Otsikko</a:t>
            </a:r>
          </a:p>
        </p:txBody>
      </p:sp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467544" y="5805264"/>
            <a:ext cx="7704856" cy="395984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i-FI"/>
              <a:t>7.6.2021</a:t>
            </a:r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/>
              <a:t>Auli Järvinen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quarter" idx="17" hasCustomPrompt="1"/>
          </p:nvPr>
        </p:nvSpPr>
        <p:spPr>
          <a:xfrm>
            <a:off x="539552" y="1340768"/>
            <a:ext cx="7775575" cy="576064"/>
          </a:xfrm>
        </p:spPr>
        <p:txBody>
          <a:bodyPr/>
          <a:lstStyle>
            <a:lvl1pPr marL="0" indent="0">
              <a:buFontTx/>
              <a:buNone/>
              <a:defRPr sz="3200" b="1"/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</a:lstStyle>
          <a:p>
            <a:pPr lvl="0"/>
            <a:r>
              <a:rPr lang="fi-FI" dirty="0"/>
              <a:t>Otsikko</a:t>
            </a:r>
          </a:p>
        </p:txBody>
      </p:sp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774" y="332656"/>
            <a:ext cx="2018909" cy="432047"/>
          </a:xfrm>
          <a:prstGeom prst="rect">
            <a:avLst/>
          </a:prstGeom>
        </p:spPr>
      </p:pic>
      <p:sp>
        <p:nvSpPr>
          <p:cNvPr id="8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7.6.2021</a:t>
            </a:r>
            <a:endParaRPr lang="fi-FI" dirty="0"/>
          </a:p>
        </p:txBody>
      </p:sp>
      <p:sp>
        <p:nvSpPr>
          <p:cNvPr id="9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Auli Järvinen</a:t>
            </a:r>
            <a:endParaRPr lang="fi-FI" dirty="0"/>
          </a:p>
        </p:txBody>
      </p:sp>
      <p:sp>
        <p:nvSpPr>
          <p:cNvPr id="10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61486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313BD74-EA17-574A-98E7-0901538991B3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13"/>
          <p:cNvSpPr>
            <a:spLocks noGrp="1"/>
          </p:cNvSpPr>
          <p:nvPr>
            <p:ph sz="quarter" idx="15" hasCustomPrompt="1"/>
          </p:nvPr>
        </p:nvSpPr>
        <p:spPr>
          <a:xfrm>
            <a:off x="467544" y="4509120"/>
            <a:ext cx="8208267" cy="792088"/>
          </a:xfrm>
        </p:spPr>
        <p:txBody>
          <a:bodyPr>
            <a:normAutofit/>
          </a:bodyPr>
          <a:lstStyle>
            <a:lvl1pPr marL="0" indent="0" algn="ctr">
              <a:buNone/>
              <a:defRPr sz="2000" b="0">
                <a:solidFill>
                  <a:schemeClr val="bg1"/>
                </a:solidFill>
              </a:defRPr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</a:lstStyle>
          <a:p>
            <a:pPr lvl="0"/>
            <a:r>
              <a:rPr lang="fi-FI" dirty="0"/>
              <a:t>Alaotsikko</a:t>
            </a:r>
          </a:p>
        </p:txBody>
      </p:sp>
      <p:pic>
        <p:nvPicPr>
          <p:cNvPr id="11" name="Kuva 10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625" y="4271387"/>
            <a:ext cx="4814326" cy="21709"/>
          </a:xfrm>
          <a:prstGeom prst="rect">
            <a:avLst/>
          </a:prstGeom>
        </p:spPr>
      </p:pic>
      <p:pic>
        <p:nvPicPr>
          <p:cNvPr id="12" name="Kuva 11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00624" y="2420888"/>
            <a:ext cx="4814326" cy="21600"/>
          </a:xfrm>
          <a:prstGeom prst="rect">
            <a:avLst/>
          </a:prstGeom>
        </p:spPr>
      </p:pic>
      <p:pic>
        <p:nvPicPr>
          <p:cNvPr id="16" name="Kuva 1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260649"/>
            <a:ext cx="1512166" cy="759066"/>
          </a:xfrm>
          <a:prstGeom prst="rect">
            <a:avLst/>
          </a:prstGeom>
        </p:spPr>
      </p:pic>
      <p:sp>
        <p:nvSpPr>
          <p:cNvPr id="14" name="Sisällön paikkamerkki 13"/>
          <p:cNvSpPr>
            <a:spLocks noGrp="1"/>
          </p:cNvSpPr>
          <p:nvPr>
            <p:ph sz="quarter" idx="16" hasCustomPrompt="1"/>
          </p:nvPr>
        </p:nvSpPr>
        <p:spPr>
          <a:xfrm>
            <a:off x="395536" y="2492896"/>
            <a:ext cx="8208267" cy="1656184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</a:defRPr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</a:lstStyle>
          <a:p>
            <a:pPr lvl="0"/>
            <a:r>
              <a:rPr lang="fi-FI" dirty="0"/>
              <a:t>Otsikko</a:t>
            </a:r>
          </a:p>
        </p:txBody>
      </p:sp>
    </p:spTree>
    <p:extLst>
      <p:ext uri="{BB962C8B-B14F-4D97-AF65-F5344CB8AC3E}">
        <p14:creationId xmlns:p14="http://schemas.microsoft.com/office/powerpoint/2010/main" val="10189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67544" y="1340768"/>
            <a:ext cx="8280920" cy="43204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67544" y="5733256"/>
            <a:ext cx="8280920" cy="5168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Päivämäärän paikkamerkki 10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7.6.2021</a:t>
            </a:r>
            <a:endParaRPr lang="fi-FI" dirty="0"/>
          </a:p>
        </p:txBody>
      </p:sp>
      <p:sp>
        <p:nvSpPr>
          <p:cNvPr id="9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Auli Järvinen</a:t>
            </a:r>
            <a:endParaRPr lang="fi-FI" dirty="0"/>
          </a:p>
        </p:txBody>
      </p:sp>
      <p:sp>
        <p:nvSpPr>
          <p:cNvPr id="10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61486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313BD74-EA17-574A-98E7-0901538991B3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3179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7.6.2021</a:t>
            </a:r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Auli Järvinen</a:t>
            </a:r>
            <a:endParaRPr lang="fi-FI" dirty="0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kstin paikkamerkki 2"/>
          <p:cNvSpPr>
            <a:spLocks noGrp="1"/>
          </p:cNvSpPr>
          <p:nvPr>
            <p:ph idx="1" hasCustomPrompt="1"/>
          </p:nvPr>
        </p:nvSpPr>
        <p:spPr>
          <a:xfrm>
            <a:off x="539552" y="1340768"/>
            <a:ext cx="7776000" cy="6480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/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12" name="Sisällön paikkamerkki 13"/>
          <p:cNvSpPr>
            <a:spLocks noGrp="1"/>
          </p:cNvSpPr>
          <p:nvPr>
            <p:ph sz="quarter" idx="19"/>
          </p:nvPr>
        </p:nvSpPr>
        <p:spPr>
          <a:xfrm>
            <a:off x="539552" y="2132856"/>
            <a:ext cx="7776863" cy="3888432"/>
          </a:xfrm>
        </p:spPr>
        <p:txBody>
          <a:bodyPr/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chemeClr val="tx1"/>
                </a:solidFill>
              </a:defRPr>
            </a:lvl1pPr>
            <a:lvl2pPr>
              <a:defRPr sz="1600"/>
            </a:lvl2pPr>
            <a:lvl3pPr marL="1143000" indent="-228600">
              <a:buFontTx/>
              <a:buBlip>
                <a:blip r:embed="rId2"/>
              </a:buBlip>
              <a:defRPr sz="1600"/>
            </a:lvl3pPr>
            <a:lvl4pPr marL="1600200" indent="-228600">
              <a:buFontTx/>
              <a:buBlip>
                <a:blip r:embed="rId2"/>
              </a:buBlip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E94DA37-582D-4D81-862D-037B6C7A0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yhyt teksti ja vaaka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i-FI"/>
              <a:t>7.6.2021</a:t>
            </a:r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/>
              <a:t>Auli Järvinen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Sisällön paikkamerkki 13"/>
          <p:cNvSpPr>
            <a:spLocks noGrp="1"/>
          </p:cNvSpPr>
          <p:nvPr>
            <p:ph sz="quarter" idx="17" hasCustomPrompt="1"/>
          </p:nvPr>
        </p:nvSpPr>
        <p:spPr>
          <a:xfrm>
            <a:off x="539552" y="2132856"/>
            <a:ext cx="5184576" cy="3888432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 dirty="0"/>
              <a:t>vaakakuvan paikka. </a:t>
            </a:r>
          </a:p>
        </p:txBody>
      </p:sp>
      <p:sp>
        <p:nvSpPr>
          <p:cNvPr id="11" name="Sisällön paikkamerkki 13"/>
          <p:cNvSpPr>
            <a:spLocks noGrp="1"/>
          </p:cNvSpPr>
          <p:nvPr>
            <p:ph sz="quarter" idx="19"/>
          </p:nvPr>
        </p:nvSpPr>
        <p:spPr>
          <a:xfrm>
            <a:off x="5940153" y="2132856"/>
            <a:ext cx="2880320" cy="3888432"/>
          </a:xfrm>
        </p:spPr>
        <p:txBody>
          <a:bodyPr/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chemeClr val="tx1"/>
                </a:solidFill>
              </a:defRPr>
            </a:lvl1pPr>
            <a:lvl2pPr>
              <a:defRPr sz="1600"/>
            </a:lvl2pPr>
            <a:lvl3pPr marL="1143000" indent="-228600">
              <a:buFontTx/>
              <a:buBlip>
                <a:blip r:embed="rId2"/>
              </a:buBlip>
              <a:defRPr sz="1600"/>
            </a:lvl3pPr>
            <a:lvl4pPr marL="1600200" indent="-228600">
              <a:buFontTx/>
              <a:buBlip>
                <a:blip r:embed="rId2"/>
              </a:buBlip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" hasCustomPrompt="1"/>
          </p:nvPr>
        </p:nvSpPr>
        <p:spPr>
          <a:xfrm>
            <a:off x="539552" y="1340768"/>
            <a:ext cx="7776000" cy="6480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/>
            </a:lvl1pPr>
          </a:lstStyle>
          <a:p>
            <a:pPr lvl="0"/>
            <a:r>
              <a:rPr lang="fi-FI" dirty="0"/>
              <a:t>Otsikko</a:t>
            </a:r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yhyt teksti ja pysty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isällön paikkamerkki 13"/>
          <p:cNvSpPr>
            <a:spLocks noGrp="1"/>
          </p:cNvSpPr>
          <p:nvPr>
            <p:ph sz="quarter" idx="14" hasCustomPrompt="1"/>
          </p:nvPr>
        </p:nvSpPr>
        <p:spPr>
          <a:xfrm>
            <a:off x="5364000" y="2132856"/>
            <a:ext cx="3276452" cy="3888432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 dirty="0"/>
              <a:t>Pystykuvan tai taulukon paikka. </a:t>
            </a:r>
          </a:p>
        </p:txBody>
      </p:sp>
      <p:sp>
        <p:nvSpPr>
          <p:cNvPr id="28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7.6.2021</a:t>
            </a:r>
            <a:endParaRPr lang="fi-FI" dirty="0"/>
          </a:p>
        </p:txBody>
      </p:sp>
      <p:sp>
        <p:nvSpPr>
          <p:cNvPr id="29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Auli Järvinen</a:t>
            </a:r>
            <a:endParaRPr lang="fi-FI" dirty="0"/>
          </a:p>
        </p:txBody>
      </p:sp>
      <p:sp>
        <p:nvSpPr>
          <p:cNvPr id="30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61486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10" name="Tekstin paikkamerkki 2"/>
          <p:cNvSpPr>
            <a:spLocks noGrp="1"/>
          </p:cNvSpPr>
          <p:nvPr>
            <p:ph idx="1" hasCustomPrompt="1"/>
          </p:nvPr>
        </p:nvSpPr>
        <p:spPr>
          <a:xfrm>
            <a:off x="539552" y="1340768"/>
            <a:ext cx="7776000" cy="6480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/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11" name="Sisällön paikkamerkki 13"/>
          <p:cNvSpPr>
            <a:spLocks noGrp="1"/>
          </p:cNvSpPr>
          <p:nvPr>
            <p:ph sz="quarter" idx="19"/>
          </p:nvPr>
        </p:nvSpPr>
        <p:spPr>
          <a:xfrm>
            <a:off x="539553" y="2132856"/>
            <a:ext cx="4608512" cy="3888432"/>
          </a:xfrm>
        </p:spPr>
        <p:txBody>
          <a:bodyPr/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chemeClr val="tx1"/>
                </a:solidFill>
              </a:defRPr>
            </a:lvl1pPr>
            <a:lvl2pPr>
              <a:defRPr sz="1600"/>
            </a:lvl2pPr>
            <a:lvl3pPr marL="1143000" indent="-228600">
              <a:buFontTx/>
              <a:buBlip>
                <a:blip r:embed="rId2"/>
              </a:buBlip>
              <a:defRPr sz="1600"/>
            </a:lvl3pPr>
            <a:lvl4pPr marL="1600200" indent="-228600">
              <a:buFontTx/>
              <a:buBlip>
                <a:blip r:embed="rId2"/>
              </a:buBlip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sivu ja pieni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7.6.2021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Auli Järvinen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isällön paikkamerkki 13"/>
          <p:cNvSpPr>
            <a:spLocks noGrp="1"/>
          </p:cNvSpPr>
          <p:nvPr>
            <p:ph sz="quarter" idx="14" hasCustomPrompt="1"/>
          </p:nvPr>
        </p:nvSpPr>
        <p:spPr>
          <a:xfrm>
            <a:off x="5364000" y="4149079"/>
            <a:ext cx="3276452" cy="2016225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 dirty="0"/>
              <a:t>Kuvan paikka. </a:t>
            </a:r>
          </a:p>
        </p:txBody>
      </p:sp>
      <p:sp>
        <p:nvSpPr>
          <p:cNvPr id="9" name="Tekstin paikkamerkki 2"/>
          <p:cNvSpPr>
            <a:spLocks noGrp="1"/>
          </p:cNvSpPr>
          <p:nvPr>
            <p:ph idx="1" hasCustomPrompt="1"/>
          </p:nvPr>
        </p:nvSpPr>
        <p:spPr>
          <a:xfrm>
            <a:off x="539552" y="1340768"/>
            <a:ext cx="7776000" cy="6480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3200"/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12" name="Sisällön paikkamerkki 13"/>
          <p:cNvSpPr>
            <a:spLocks noGrp="1"/>
          </p:cNvSpPr>
          <p:nvPr>
            <p:ph sz="quarter" idx="19"/>
          </p:nvPr>
        </p:nvSpPr>
        <p:spPr>
          <a:xfrm>
            <a:off x="539552" y="2132856"/>
            <a:ext cx="7776863" cy="3888432"/>
          </a:xfrm>
        </p:spPr>
        <p:txBody>
          <a:bodyPr/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chemeClr val="tx1"/>
                </a:solidFill>
              </a:defRPr>
            </a:lvl1pPr>
            <a:lvl2pPr>
              <a:defRPr sz="1600"/>
            </a:lvl2pPr>
            <a:lvl3pPr marL="1143000" indent="-228600">
              <a:buFontTx/>
              <a:buBlip>
                <a:blip r:embed="rId2"/>
              </a:buBlip>
              <a:defRPr sz="1600"/>
            </a:lvl3pPr>
            <a:lvl4pPr marL="1600200" indent="-228600">
              <a:buFontTx/>
              <a:buBlip>
                <a:blip r:embed="rId2"/>
              </a:buBlip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685290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7.6.2021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Auli Järvinen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7" name="Sisällön paikkamerkki 13"/>
          <p:cNvSpPr>
            <a:spLocks noGrp="1"/>
          </p:cNvSpPr>
          <p:nvPr>
            <p:ph sz="quarter" idx="14"/>
          </p:nvPr>
        </p:nvSpPr>
        <p:spPr>
          <a:xfrm>
            <a:off x="4535771" y="2132856"/>
            <a:ext cx="3780000" cy="3888432"/>
          </a:xfrm>
        </p:spPr>
        <p:txBody>
          <a:bodyPr/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chemeClr val="tx1"/>
                </a:solidFill>
              </a:defRPr>
            </a:lvl1pPr>
            <a:lvl2pPr>
              <a:defRPr sz="1600"/>
            </a:lvl2pPr>
            <a:lvl3pPr marL="1143000" indent="-228600">
              <a:buFontTx/>
              <a:buBlip>
                <a:blip r:embed="rId2"/>
              </a:buBlip>
              <a:defRPr sz="1600"/>
            </a:lvl3pPr>
            <a:lvl4pPr marL="1600200" indent="-228600">
              <a:buFontTx/>
              <a:buBlip>
                <a:blip r:embed="rId2"/>
              </a:buBlip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sz="quarter" idx="15" hasCustomPrompt="1"/>
          </p:nvPr>
        </p:nvSpPr>
        <p:spPr>
          <a:xfrm>
            <a:off x="539552" y="1340768"/>
            <a:ext cx="7775575" cy="576064"/>
          </a:xfrm>
        </p:spPr>
        <p:txBody>
          <a:bodyPr/>
          <a:lstStyle>
            <a:lvl1pPr marL="0" indent="0">
              <a:buFontTx/>
              <a:buNone/>
              <a:defRPr sz="3200" b="1"/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11" name="Sisällön paikkamerkki 13"/>
          <p:cNvSpPr>
            <a:spLocks noGrp="1"/>
          </p:cNvSpPr>
          <p:nvPr>
            <p:ph sz="quarter" idx="19"/>
          </p:nvPr>
        </p:nvSpPr>
        <p:spPr>
          <a:xfrm>
            <a:off x="539553" y="2132856"/>
            <a:ext cx="3672408" cy="3888432"/>
          </a:xfrm>
        </p:spPr>
        <p:txBody>
          <a:bodyPr/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chemeClr val="tx1"/>
                </a:solidFill>
              </a:defRPr>
            </a:lvl1pPr>
            <a:lvl2pPr>
              <a:defRPr sz="1600"/>
            </a:lvl2pPr>
            <a:lvl3pPr marL="1143000" indent="-228600">
              <a:buFontTx/>
              <a:buBlip>
                <a:blip r:embed="rId2"/>
              </a:buBlip>
              <a:defRPr sz="1600"/>
            </a:lvl3pPr>
            <a:lvl4pPr marL="1600200" indent="-228600">
              <a:buFontTx/>
              <a:buBlip>
                <a:blip r:embed="rId2"/>
              </a:buBlip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477179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lvelukuv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7.6.2021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Auli Järvinen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7" name="Sisällön paikkamerkki 13"/>
          <p:cNvSpPr>
            <a:spLocks noGrp="1"/>
          </p:cNvSpPr>
          <p:nvPr>
            <p:ph sz="quarter" idx="14"/>
          </p:nvPr>
        </p:nvSpPr>
        <p:spPr>
          <a:xfrm>
            <a:off x="4824448" y="4077072"/>
            <a:ext cx="3780000" cy="1944216"/>
          </a:xfrm>
        </p:spPr>
        <p:txBody>
          <a:bodyPr/>
          <a:lstStyle>
            <a:lvl1pPr marL="285750" indent="-285750">
              <a:buFontTx/>
              <a:buBlip>
                <a:blip r:embed="rId2"/>
              </a:buBlip>
              <a:defRPr sz="1800" b="1">
                <a:solidFill>
                  <a:srgbClr val="2AA7CB"/>
                </a:solidFill>
              </a:defRPr>
            </a:lvl1pPr>
            <a:lvl2pPr>
              <a:defRPr sz="1600"/>
            </a:lvl2pPr>
            <a:lvl3pPr marL="1143000" indent="-228600">
              <a:buFontTx/>
              <a:buBlip>
                <a:blip r:embed="rId2"/>
              </a:buBlip>
              <a:defRPr sz="1600"/>
            </a:lvl3pPr>
            <a:lvl4pPr marL="1600200" indent="-228600">
              <a:buFontTx/>
              <a:buBlip>
                <a:blip r:embed="rId2"/>
              </a:buBlip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sz="quarter" idx="15" hasCustomPrompt="1"/>
          </p:nvPr>
        </p:nvSpPr>
        <p:spPr>
          <a:xfrm>
            <a:off x="539552" y="1340768"/>
            <a:ext cx="7775575" cy="576064"/>
          </a:xfrm>
        </p:spPr>
        <p:txBody>
          <a:bodyPr/>
          <a:lstStyle>
            <a:lvl1pPr marL="0" indent="0">
              <a:buFontTx/>
              <a:buNone/>
              <a:defRPr sz="3200" b="1"/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11" name="Sisällön paikkamerkki 13"/>
          <p:cNvSpPr>
            <a:spLocks noGrp="1"/>
          </p:cNvSpPr>
          <p:nvPr>
            <p:ph sz="quarter" idx="19"/>
          </p:nvPr>
        </p:nvSpPr>
        <p:spPr>
          <a:xfrm>
            <a:off x="539553" y="2420888"/>
            <a:ext cx="3672408" cy="3600400"/>
          </a:xfrm>
        </p:spPr>
        <p:txBody>
          <a:bodyPr/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chemeClr val="tx1"/>
                </a:solidFill>
              </a:defRPr>
            </a:lvl1pPr>
            <a:lvl2pPr>
              <a:defRPr sz="1600"/>
            </a:lvl2pPr>
            <a:lvl3pPr marL="1143000" indent="-228600">
              <a:buFontTx/>
              <a:buBlip>
                <a:blip r:embed="rId2"/>
              </a:buBlip>
              <a:defRPr sz="1600"/>
            </a:lvl3pPr>
            <a:lvl4pPr marL="1600200" indent="-228600">
              <a:buFontTx/>
              <a:buBlip>
                <a:blip r:embed="rId2"/>
              </a:buBlip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819668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ulukk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7.6.2021</a:t>
            </a:r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Auli Järvinen</a:t>
            </a: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539552" y="5877272"/>
            <a:ext cx="7704856" cy="360040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sz="quarter" idx="14" hasCustomPrompt="1"/>
          </p:nvPr>
        </p:nvSpPr>
        <p:spPr>
          <a:xfrm>
            <a:off x="539552" y="1340768"/>
            <a:ext cx="7775575" cy="576064"/>
          </a:xfrm>
        </p:spPr>
        <p:txBody>
          <a:bodyPr/>
          <a:lstStyle>
            <a:lvl1pPr marL="0" indent="0">
              <a:buFontTx/>
              <a:buNone/>
              <a:defRPr sz="3200" b="1"/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13" name="Sisällön paikkamerkki 13"/>
          <p:cNvSpPr>
            <a:spLocks noGrp="1"/>
          </p:cNvSpPr>
          <p:nvPr>
            <p:ph sz="quarter" idx="19"/>
          </p:nvPr>
        </p:nvSpPr>
        <p:spPr>
          <a:xfrm>
            <a:off x="539552" y="2132856"/>
            <a:ext cx="7776863" cy="3600400"/>
          </a:xfrm>
        </p:spPr>
        <p:txBody>
          <a:bodyPr/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chemeClr val="tx1"/>
                </a:solidFill>
              </a:defRPr>
            </a:lvl1pPr>
            <a:lvl2pPr>
              <a:defRPr sz="1600"/>
            </a:lvl2pPr>
            <a:lvl3pPr marL="1143000" indent="-228600">
              <a:buFontTx/>
              <a:buBlip>
                <a:blip r:embed="rId2"/>
              </a:buBlip>
              <a:defRPr sz="1600"/>
            </a:lvl3pPr>
            <a:lvl4pPr marL="1600200" indent="-228600">
              <a:buFontTx/>
              <a:buBlip>
                <a:blip r:embed="rId2"/>
              </a:buBlip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inen 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7.6.2021</a:t>
            </a:r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Auli Järvinen</a:t>
            </a: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3540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in paikkamerkki 2"/>
          <p:cNvSpPr>
            <a:spLocks noGrp="1"/>
          </p:cNvSpPr>
          <p:nvPr>
            <p:ph type="body" idx="1"/>
          </p:nvPr>
        </p:nvSpPr>
        <p:spPr>
          <a:xfrm>
            <a:off x="539552" y="1340768"/>
            <a:ext cx="7776000" cy="482453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/>
              <a:t>Otsikko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pic>
        <p:nvPicPr>
          <p:cNvPr id="8" name="Kuva 7"/>
          <p:cNvPicPr>
            <a:picLocks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6346333"/>
            <a:ext cx="8280000" cy="16626"/>
          </a:xfrm>
          <a:prstGeom prst="rect">
            <a:avLst/>
          </a:prstGeom>
        </p:spPr>
      </p:pic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7.6.2021</a:t>
            </a:r>
            <a:endParaRPr lang="fi-FI" dirty="0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Auli Järvinen</a:t>
            </a:r>
            <a:endParaRPr lang="fi-FI" dirty="0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61486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313BD74-EA17-574A-98E7-0901538991B3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4" name="Kuva 1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21" y="332656"/>
            <a:ext cx="2019616" cy="432047"/>
          </a:xfrm>
          <a:prstGeom prst="rect">
            <a:avLst/>
          </a:prstGeom>
        </p:spPr>
      </p:pic>
      <p:pic>
        <p:nvPicPr>
          <p:cNvPr id="9" name="Kuva 8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260649"/>
            <a:ext cx="1512167" cy="759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208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8" r:id="rId2"/>
    <p:sldLayoutId id="2147483735" r:id="rId3"/>
    <p:sldLayoutId id="2147483736" r:id="rId4"/>
    <p:sldLayoutId id="2147483754" r:id="rId5"/>
    <p:sldLayoutId id="2147483776" r:id="rId6"/>
    <p:sldLayoutId id="2147483805" r:id="rId7"/>
    <p:sldLayoutId id="2147483737" r:id="rId8"/>
    <p:sldLayoutId id="2147483801" r:id="rId9"/>
    <p:sldLayoutId id="2147483741" r:id="rId10"/>
    <p:sldLayoutId id="2147483794" r:id="rId11"/>
    <p:sldLayoutId id="2147483786" r:id="rId1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b="1" kern="1200">
          <a:solidFill>
            <a:srgbClr val="2AA7C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spcBef>
          <a:spcPct val="20000"/>
        </a:spcBef>
        <a:buClr>
          <a:schemeClr val="tx2"/>
        </a:buClr>
        <a:buFontTx/>
        <a:buBlip>
          <a:blip r:embed="rId17"/>
        </a:buBlip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spcBef>
          <a:spcPct val="20000"/>
        </a:spcBef>
        <a:buClr>
          <a:schemeClr val="tx2"/>
        </a:buClr>
        <a:buFontTx/>
        <a:buBlip>
          <a:blip r:embed="rId17"/>
        </a:buBlip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14500" indent="-342900" algn="l" defTabSz="914400" rtl="0" eaLnBrk="1" latinLnBrk="0" hangingPunct="1">
        <a:spcBef>
          <a:spcPct val="20000"/>
        </a:spcBef>
        <a:buClr>
          <a:schemeClr val="tx2"/>
        </a:buClr>
        <a:buFontTx/>
        <a:buBlip>
          <a:blip r:embed="rId17"/>
        </a:buBlip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71700" indent="-342900" algn="l" defTabSz="914400" rtl="0" eaLnBrk="1" latinLnBrk="0" hangingPunct="1">
        <a:spcBef>
          <a:spcPct val="20000"/>
        </a:spcBef>
        <a:buClr>
          <a:schemeClr val="tx2"/>
        </a:buClr>
        <a:buFontTx/>
        <a:buBlip>
          <a:blip r:embed="rId17"/>
        </a:buBlip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i-FI"/>
              <a:t>7.6.2021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</a:t>
            </a:fld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type="title" idx="4294967295"/>
          </p:nvPr>
        </p:nvSpPr>
        <p:spPr>
          <a:xfrm>
            <a:off x="684432" y="4509120"/>
            <a:ext cx="7776000" cy="64807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4000" b="1" i="0" u="none" strike="noStrike" kern="1200" cap="none" spc="0" normalizeH="0" baseline="0" noProof="0" dirty="0">
                <a:ln>
                  <a:noFill/>
                </a:ln>
                <a:solidFill>
                  <a:srgbClr val="2AA7C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Sovelluksen omistajuusroolit</a:t>
            </a:r>
          </a:p>
        </p:txBody>
      </p:sp>
    </p:spTree>
    <p:extLst>
      <p:ext uri="{BB962C8B-B14F-4D97-AF65-F5344CB8AC3E}">
        <p14:creationId xmlns:p14="http://schemas.microsoft.com/office/powerpoint/2010/main" val="3922685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706E741-2D9D-4582-8E40-C5BB6876D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7.6.2021</a:t>
            </a:r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934994F-94DA-4E74-8F2D-74ACC6AFF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2</a:t>
            </a:fld>
            <a:endParaRPr lang="fi-FI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A2965161-9C15-45AE-A7C6-EAEBF596A5F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4493" y="1232756"/>
            <a:ext cx="7776000" cy="41261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solidFill>
                  <a:srgbClr val="2AA7CB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Sovelluksen määritelmä sovelluksen omistajuuden yhteydessä</a:t>
            </a:r>
          </a:p>
        </p:txBody>
      </p:sp>
      <p:sp>
        <p:nvSpPr>
          <p:cNvPr id="7" name="Sisällön paikkamerkki 5">
            <a:extLst>
              <a:ext uri="{FF2B5EF4-FFF2-40B4-BE49-F238E27FC236}">
                <a16:creationId xmlns:a16="http://schemas.microsoft.com/office/drawing/2014/main" id="{5D26C606-B1E0-4118-AFC6-EC34217CF431}"/>
              </a:ext>
            </a:extLst>
          </p:cNvPr>
          <p:cNvSpPr txBox="1">
            <a:spLocks/>
          </p:cNvSpPr>
          <p:nvPr/>
        </p:nvSpPr>
        <p:spPr>
          <a:xfrm>
            <a:off x="1065877" y="4257429"/>
            <a:ext cx="6687383" cy="1907875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vert="horz" lIns="0" tIns="0" rIns="0" bIns="0" rtlCol="0" anchor="t">
            <a:normAutofit/>
          </a:bodyPr>
          <a:lstStyle>
            <a:lvl1pPr marL="2857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16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Blip>
                <a:blip r:embed="rId2"/>
              </a:buBlip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Blip>
                <a:blip r:embed="rId2"/>
              </a:buBlip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Blip>
                <a:blip r:embed="rId2"/>
              </a:buBlip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Blip>
                <a:blip r:embed="rId2"/>
              </a:buBlip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sz="1200" dirty="0"/>
          </a:p>
          <a:p>
            <a:pPr marL="514350" lvl="1" indent="0">
              <a:buNone/>
            </a:pPr>
            <a:r>
              <a:rPr lang="fi-FI" sz="1200" dirty="0">
                <a:latin typeface="Arial"/>
                <a:cs typeface="Arial"/>
              </a:rPr>
              <a:t>Tällä perusteella sovelluksia eivät olisi (näistäkin voidaan tarvittaessa  tehdä omistajapäätös):</a:t>
            </a:r>
          </a:p>
          <a:p>
            <a:pPr>
              <a:buChar char="•"/>
            </a:pPr>
            <a:endParaRPr lang="fi-FI" sz="1200" dirty="0"/>
          </a:p>
          <a:p>
            <a:pPr lvl="1"/>
            <a:r>
              <a:rPr lang="fi-FI" sz="1200" dirty="0"/>
              <a:t>Alustaratkaisut ja käyttöjärjestelmät esim. Sharepoint, Windows</a:t>
            </a:r>
          </a:p>
          <a:p>
            <a:pPr lvl="1"/>
            <a:r>
              <a:rPr lang="fi-FI" sz="1200" dirty="0">
                <a:latin typeface="Arial"/>
                <a:cs typeface="Arial"/>
              </a:rPr>
              <a:t>Työkaluohjelmat esim. Office-ohjelmat, Adobe, CAD-ohjelmat tai sellaisilla tehdyt rekisterit</a:t>
            </a:r>
            <a:endParaRPr lang="fi-FI" sz="1200" dirty="0"/>
          </a:p>
        </p:txBody>
      </p:sp>
      <p:sp>
        <p:nvSpPr>
          <p:cNvPr id="11" name="Sisällön paikkamerkki 5">
            <a:extLst>
              <a:ext uri="{FF2B5EF4-FFF2-40B4-BE49-F238E27FC236}">
                <a16:creationId xmlns:a16="http://schemas.microsoft.com/office/drawing/2014/main" id="{C01245FD-ED25-47FC-8D17-88739554723C}"/>
              </a:ext>
            </a:extLst>
          </p:cNvPr>
          <p:cNvSpPr>
            <a:spLocks noGrp="1"/>
          </p:cNvSpPr>
          <p:nvPr/>
        </p:nvSpPr>
        <p:spPr>
          <a:xfrm>
            <a:off x="1079246" y="1639824"/>
            <a:ext cx="6689027" cy="2304640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vert="horz" lIns="0" tIns="0" rIns="0" bIns="0" rtlCol="0" anchor="t">
            <a:normAutofit/>
          </a:bodyPr>
          <a:lstStyle>
            <a:lvl1pPr marL="2857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16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Blip>
                <a:blip r:embed="rId2"/>
              </a:buBlip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Blip>
                <a:blip r:embed="rId2"/>
              </a:buBlip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Blip>
                <a:blip r:embed="rId2"/>
              </a:buBlip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Blip>
                <a:blip r:embed="rId2"/>
              </a:buBlip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sz="1200" dirty="0"/>
          </a:p>
          <a:p>
            <a:pPr marL="457200" lvl="1" indent="0">
              <a:buNone/>
            </a:pPr>
            <a:endParaRPr lang="fi-FI" sz="1200" dirty="0"/>
          </a:p>
          <a:p>
            <a:pPr lvl="1">
              <a:buFont typeface="+mj-lt"/>
              <a:buAutoNum type="arabicPeriod"/>
            </a:pPr>
            <a:r>
              <a:rPr lang="fi-FI" sz="1200" dirty="0">
                <a:latin typeface="Arial"/>
                <a:cs typeface="Arial"/>
              </a:rPr>
              <a:t>Sovellus jonkin tietyn, yhtenäisen, pysyväisluonteisen tietojenkäsittelyn kokonaisuuden suorittamiseen.</a:t>
            </a:r>
          </a:p>
          <a:p>
            <a:pPr lvl="1">
              <a:buFont typeface="+mj-lt"/>
              <a:buAutoNum type="arabicPeriod"/>
            </a:pPr>
            <a:endParaRPr lang="fi-FI" sz="1200" dirty="0"/>
          </a:p>
          <a:p>
            <a:pPr lvl="1">
              <a:buFont typeface="+mj-lt"/>
              <a:buAutoNum type="arabicPeriod"/>
            </a:pPr>
            <a:r>
              <a:rPr lang="fi-FI" sz="1200" dirty="0">
                <a:latin typeface="Arial"/>
                <a:cs typeface="Arial"/>
              </a:rPr>
              <a:t>Muodostaa kokonaisuuden yhdestä tai useammasta sovelluksesta, käsiteltävistä tiedoista, niiden käsittelysäännöistä, henkilö- ja laiteresursseista, käyttäjähallinnasta, tiedonsiirtolaitteista, integraatioista ja toimintaohjeista.</a:t>
            </a:r>
          </a:p>
          <a:p>
            <a:pPr lvl="1">
              <a:buFont typeface="+mj-lt"/>
              <a:buAutoNum type="arabicPeriod"/>
            </a:pPr>
            <a:endParaRPr lang="fi-FI" sz="1200" dirty="0"/>
          </a:p>
          <a:p>
            <a:pPr lvl="1">
              <a:buFont typeface="+mj-lt"/>
              <a:buAutoNum type="arabicPeriod"/>
            </a:pPr>
            <a:r>
              <a:rPr lang="fi-FI" sz="1200" dirty="0">
                <a:latin typeface="Arial"/>
                <a:cs typeface="Arial"/>
              </a:rPr>
              <a:t>Voi sisältää yhden tai useita rekistereitä, tai tietoja useista rekistereistä.</a:t>
            </a:r>
          </a:p>
          <a:p>
            <a:pPr marL="514350" lvl="1" indent="0">
              <a:buNone/>
            </a:pP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295785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706E741-2D9D-4582-8E40-C5BB6876D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7.6.2021</a:t>
            </a:r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934994F-94DA-4E74-8F2D-74ACC6AFF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3</a:t>
            </a:fld>
            <a:endParaRPr lang="fi-FI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A2965161-9C15-45AE-A7C6-EAEBF596A5F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1273393"/>
            <a:ext cx="7776000" cy="50405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solidFill>
                  <a:srgbClr val="2AA7CB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Sovelluksen omistajaroolit lyhyesti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CEDE102-EFA0-4FF4-A4C4-4F8AD963288D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065775" y="1742838"/>
            <a:ext cx="6697194" cy="1695972"/>
          </a:xfrm>
          <a:ln w="28575">
            <a:solidFill>
              <a:schemeClr val="accent3">
                <a:lumMod val="75000"/>
              </a:schemeClr>
            </a:solidFill>
          </a:ln>
        </p:spPr>
        <p:txBody>
          <a:bodyPr vert="horz" lIns="0" tIns="0" rIns="0" bIns="0" rtlCol="0" anchor="t">
            <a:normAutofit/>
          </a:bodyPr>
          <a:lstStyle/>
          <a:p>
            <a:pPr marL="514350" lvl="1" indent="0">
              <a:buNone/>
            </a:pPr>
            <a:endParaRPr lang="fi-FI" sz="1400" b="1" dirty="0">
              <a:latin typeface="Arial"/>
              <a:cs typeface="Arial"/>
            </a:endParaRPr>
          </a:p>
          <a:p>
            <a:pPr marL="514350" lvl="1" indent="0">
              <a:buNone/>
            </a:pPr>
            <a:r>
              <a:rPr lang="fi-FI" sz="1400" b="1" dirty="0">
                <a:latin typeface="Arial"/>
                <a:cs typeface="Arial"/>
              </a:rPr>
              <a:t>Omistajan vastuu:</a:t>
            </a:r>
            <a:endParaRPr lang="fi-FI" dirty="0">
              <a:latin typeface="Arial"/>
              <a:cs typeface="Arial"/>
            </a:endParaRPr>
          </a:p>
          <a:p>
            <a:endParaRPr lang="fi-FI" sz="1400" dirty="0"/>
          </a:p>
          <a:p>
            <a:pPr marL="457200" lvl="1" indent="0">
              <a:buNone/>
            </a:pPr>
            <a:r>
              <a:rPr lang="fi-FI" sz="1400" b="1" dirty="0"/>
              <a:t>Vastaa</a:t>
            </a:r>
            <a:r>
              <a:rPr lang="fi-FI" sz="1400" dirty="0"/>
              <a:t> sovelluksen tietoturvasta ja -suojasta, päätöksistä, rahoituksesta, lainmukaisuudesta sekä kehittämislinjauksista.</a:t>
            </a:r>
          </a:p>
        </p:txBody>
      </p:sp>
      <p:sp>
        <p:nvSpPr>
          <p:cNvPr id="7" name="Sisällön paikkamerkki 5">
            <a:extLst>
              <a:ext uri="{FF2B5EF4-FFF2-40B4-BE49-F238E27FC236}">
                <a16:creationId xmlns:a16="http://schemas.microsoft.com/office/drawing/2014/main" id="{5D26C606-B1E0-4118-AFC6-EC34217CF431}"/>
              </a:ext>
            </a:extLst>
          </p:cNvPr>
          <p:cNvSpPr txBox="1">
            <a:spLocks/>
          </p:cNvSpPr>
          <p:nvPr/>
        </p:nvSpPr>
        <p:spPr>
          <a:xfrm>
            <a:off x="1064218" y="3789041"/>
            <a:ext cx="6687383" cy="2315212"/>
          </a:xfrm>
          <a:prstGeom prst="rect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txBody>
          <a:bodyPr vert="horz" lIns="0" tIns="0" rIns="0" bIns="0" rtlCol="0" anchor="t">
            <a:normAutofit/>
          </a:bodyPr>
          <a:lstStyle>
            <a:lvl1pPr marL="2857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16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Blip>
                <a:blip r:embed="rId2"/>
              </a:buBlip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Blip>
                <a:blip r:embed="rId2"/>
              </a:buBlip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Blip>
                <a:blip r:embed="rId2"/>
              </a:buBlip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Blip>
                <a:blip r:embed="rId2"/>
              </a:buBlip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sz="1200" dirty="0"/>
          </a:p>
          <a:p>
            <a:pPr marL="514350" lvl="1" indent="0">
              <a:buNone/>
            </a:pPr>
            <a:r>
              <a:rPr lang="fi-FI" sz="1400" b="1" dirty="0"/>
              <a:t>Haltija:</a:t>
            </a:r>
          </a:p>
          <a:p>
            <a:endParaRPr lang="fi-FI" sz="1200" dirty="0"/>
          </a:p>
          <a:p>
            <a:pPr marL="514350" lvl="1" indent="0">
              <a:buNone/>
            </a:pPr>
            <a:r>
              <a:rPr lang="fi-FI" sz="1400" b="1" dirty="0"/>
              <a:t>Huolehtii tai toteuttaa </a:t>
            </a:r>
            <a:r>
              <a:rPr lang="fi-FI" sz="1400" dirty="0"/>
              <a:t>sovellukseen liittyvistä tehtävistä, mm. yhteistyö järjestelmätoimittajaan ja IT-palveluihin, tietoturvan ja tietosuojan toteutus, käyttövaltuushallinnan organisointi, sopimusten hallinta, dokumentaation hallinta, sovellusta koskevien lainvaatimusten täyttäminen.</a:t>
            </a:r>
          </a:p>
          <a:p>
            <a:pPr marL="514350" lvl="1" indent="0">
              <a:buNone/>
            </a:pPr>
            <a:endParaRPr lang="fi-FI" sz="1400" dirty="0"/>
          </a:p>
          <a:p>
            <a:pPr marL="514350" lvl="1" indent="0">
              <a:buNone/>
            </a:pPr>
            <a:r>
              <a:rPr lang="fi-FI" sz="1400" dirty="0">
                <a:latin typeface="Arial"/>
                <a:cs typeface="Arial"/>
              </a:rPr>
              <a:t>==&gt; voi olla useita henkilöitä haltija-roolissa. Haltija voi olla sama henkilö kuin pääkäyttäjä.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1604394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C8B9DF28-BC20-44CB-9048-57707EB8D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7.6.2021</a:t>
            </a:r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82F4ACE2-C45B-4376-A323-14D3F9AA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4</a:t>
            </a:fld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0228F10E-1F90-4DF3-8F04-6821D1DCC94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99592" y="1124744"/>
            <a:ext cx="7776000" cy="43204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000" b="1" i="0" u="none" strike="noStrike" kern="1200" cap="none" spc="0" normalizeH="0" baseline="0" noProof="0">
                <a:ln>
                  <a:noFill/>
                </a:ln>
                <a:solidFill>
                  <a:srgbClr val="2AA7CB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Sovelluksen omistaja</a:t>
            </a:r>
            <a:endParaRPr kumimoji="0" lang="fi-FI" sz="2000" b="1" i="0" u="none" strike="noStrike" kern="1200" cap="none" spc="0" normalizeH="0" baseline="0" noProof="0" dirty="0">
              <a:ln>
                <a:noFill/>
              </a:ln>
              <a:solidFill>
                <a:srgbClr val="2AA7CB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93A1C6A-2070-4854-A4F2-6BC5BDC0A0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83568" y="1755490"/>
            <a:ext cx="7776863" cy="4403005"/>
          </a:xfrm>
        </p:spPr>
        <p:txBody>
          <a:bodyPr vert="horz" lIns="0" tIns="0" rIns="0" bIns="0" rtlCol="0" anchor="t">
            <a:normAutofit fontScale="77500" lnSpcReduction="20000"/>
          </a:bodyPr>
          <a:lstStyle/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fi-FI" sz="1500" dirty="0">
                <a:latin typeface="+mn-lt"/>
                <a:cs typeface="Arial"/>
              </a:rPr>
              <a:t>Päättää sovelluksen, sen ylläpidon ja kehittämisen sopimuksista, hankinnoista ja rahoituksesta.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fi-FI" sz="1500" dirty="0">
                <a:latin typeface="+mn-lt"/>
                <a:cs typeface="Arial"/>
              </a:rPr>
              <a:t>Vastaa sovelluksen tietoturvasta ja tietosuojasta asettamalla vaatimukset sovelluksella käsiteltävien tietojen eheydelle ja luottamuksellisuudelle. 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fi-FI" sz="1500" dirty="0">
                <a:latin typeface="+mn-lt"/>
                <a:cs typeface="Arial"/>
              </a:rPr>
              <a:t>Vastaa siitä, että sovelluksen käyttöönoton ja suurten muutosten yhteydessä laaditaan kirjallinen tietosuojaa ja tietoturvaa koskeva riskianalyysi, joka kattaa myös käyttövaltuuksien hallinnan. 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fi-FI" sz="1500" dirty="0">
                <a:latin typeface="+mn-lt"/>
                <a:cs typeface="Arial"/>
              </a:rPr>
              <a:t>Tekee kriittisten toimintojen osalta vaikutusanalyysin ja asettaa vaatimukset sovelluksen saatavuudelle, varmistuksille ja toipumissuunnittelulle. 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>
                <a:srgbClr val="32AACD"/>
              </a:buClr>
              <a:buFont typeface="+mj-lt"/>
              <a:buAutoNum type="arabicPeriod"/>
            </a:pPr>
            <a:r>
              <a:rPr lang="fi-FI" sz="1500" dirty="0">
                <a:latin typeface="+mn-lt"/>
                <a:cs typeface="Arial"/>
              </a:rPr>
              <a:t>Vastaa sovelluksen lainmukaisuudesta ja rekisterinpitäjän velvollisuuksista; tiedonhallintalaissa, henkilötietolaissa, julkisuuslaissa ja digipalvelulaissa mainituista velvollisuuksista. </a:t>
            </a:r>
            <a:r>
              <a:rPr lang="fi-FI" sz="1500" dirty="0">
                <a:effectLst/>
                <a:latin typeface="+mn-lt"/>
                <a:ea typeface="Times New Roman" panose="02020603050405020304" pitchFamily="18" charset="0"/>
              </a:rPr>
              <a:t>Vastaa rekisteriselosteen, saavutettavuusselosteen, tiedonhallintamallin ja asiakirjajulkisuuskuvauksen ajantasaisuudesta ao. sovelluksen osalta. </a:t>
            </a:r>
            <a:r>
              <a:rPr lang="fi-FI" sz="1500" dirty="0">
                <a:latin typeface="+mn-lt"/>
                <a:cs typeface="Arial"/>
              </a:rPr>
              <a:t>Vastaa myös siitä, että tiedonhallintalain edellyttämä muutosvaikutusten arviointi tehdään.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>
                <a:srgbClr val="32AACD"/>
              </a:buClr>
              <a:buFont typeface="+mj-lt"/>
              <a:buAutoNum type="arabicPeriod"/>
            </a:pPr>
            <a:r>
              <a:rPr lang="fi-FI" sz="1500" dirty="0">
                <a:latin typeface="+mn-lt"/>
                <a:cs typeface="Arial"/>
              </a:rPr>
              <a:t>Pitää yllä luetteloa toiminnoista, joissa sovellusta käytetään, sekä niistä vastaavista tahoista.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>
                <a:srgbClr val="32AACD"/>
              </a:buClr>
              <a:buFont typeface="+mj-lt"/>
              <a:buAutoNum type="arabicPeriod"/>
            </a:pPr>
            <a:r>
              <a:rPr lang="fi-FI" sz="1500" dirty="0">
                <a:latin typeface="+mn-lt"/>
                <a:cs typeface="Arial"/>
              </a:rPr>
              <a:t>Asettaa vaatimukset sovelluksen käyttövaltuushallinnalle.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>
                <a:srgbClr val="32AACD"/>
              </a:buClr>
              <a:buFont typeface="+mj-lt"/>
              <a:buAutoNum type="arabicPeriod"/>
            </a:pPr>
            <a:r>
              <a:rPr lang="fi-FI" sz="1500" dirty="0">
                <a:latin typeface="+mn-lt"/>
                <a:cs typeface="Arial"/>
              </a:rPr>
              <a:t>Vastaa  sovellukseen liittyvästä käyttäjäkoulutuksesta ja käyttäjien tukipalvelusta yhteistyössä toiminnoista vastaavien kanssa.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>
                <a:srgbClr val="32AACD"/>
              </a:buClr>
              <a:buFont typeface="+mj-lt"/>
              <a:buAutoNum type="arabicPeriod"/>
            </a:pPr>
            <a:r>
              <a:rPr lang="fi-FI" sz="1500" dirty="0">
                <a:latin typeface="+mn-lt"/>
                <a:cs typeface="Arial"/>
              </a:rPr>
              <a:t>Vastaa varajärjestelyjen toimintakunnosta ja päättää tarvittaessa tietojen palauttamisesta.</a:t>
            </a:r>
            <a:endParaRPr lang="fi-FI" sz="1500" dirty="0">
              <a:latin typeface="+mn-lt"/>
            </a:endParaRP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>
                <a:srgbClr val="32AACD"/>
              </a:buClr>
              <a:buNone/>
            </a:pPr>
            <a:endParaRPr lang="fi-FI" dirty="0">
              <a:latin typeface="Arial"/>
              <a:cs typeface="Arial"/>
            </a:endParaRP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fi-FI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2639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7.6.2021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5</a:t>
            </a:fld>
            <a:endParaRPr lang="fi-FI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9"/>
          </p:nvPr>
        </p:nvSpPr>
        <p:spPr>
          <a:xfrm>
            <a:off x="1403648" y="1772816"/>
            <a:ext cx="7128792" cy="4392488"/>
          </a:xfrm>
        </p:spPr>
        <p:txBody>
          <a:bodyPr vert="horz" lIns="0" tIns="0" rIns="0" bIns="0" rtlCol="0" anchor="t">
            <a:normAutofit fontScale="77500" lnSpcReduction="20000"/>
          </a:bodyPr>
          <a:lstStyle/>
          <a:p>
            <a:pPr marL="0" lvl="0" indent="0">
              <a:buNone/>
            </a:pPr>
            <a:r>
              <a:rPr lang="fi-FI" sz="2400" dirty="0"/>
              <a:t>Haltija toteuttaa operatiivisella tasolla omistajan vastuulle kuuluvia tehtäviä:</a:t>
            </a:r>
          </a:p>
          <a:p>
            <a:pPr lvl="0"/>
            <a:endParaRPr lang="fi-FI" sz="2400" dirty="0"/>
          </a:p>
          <a:p>
            <a:pPr lvl="0">
              <a:spcBef>
                <a:spcPts val="0"/>
              </a:spcBef>
              <a:spcAft>
                <a:spcPts val="1000"/>
              </a:spcAft>
            </a:pPr>
            <a:r>
              <a:rPr lang="fi-FI" dirty="0"/>
              <a:t>Hallinnoi ylläpito- ja kehityssopimuksia ja niiden muutoksia</a:t>
            </a:r>
          </a:p>
          <a:p>
            <a:pPr lvl="0">
              <a:spcBef>
                <a:spcPts val="0"/>
              </a:spcBef>
              <a:spcAft>
                <a:spcPts val="1000"/>
              </a:spcAft>
            </a:pPr>
            <a:r>
              <a:rPr lang="fi-FI" dirty="0"/>
              <a:t>Valmistelee sovelluksen kehittämistarpeita</a:t>
            </a:r>
          </a:p>
          <a:p>
            <a:pPr lvl="0">
              <a:spcBef>
                <a:spcPts val="0"/>
              </a:spcBef>
              <a:spcAft>
                <a:spcPts val="1000"/>
              </a:spcAft>
            </a:pPr>
            <a:r>
              <a:rPr lang="fi-FI" dirty="0">
                <a:latin typeface="Arial"/>
                <a:cs typeface="Arial"/>
              </a:rPr>
              <a:t>Valmistelee kehittämisen ja muutosten vaatimia toimenpiteitä, esim. budjetti, hankintatavan, kehitystarpeiden eteenpäin vieminen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fi-FI" dirty="0"/>
              <a:t>Huolehtii tietoturva-asioiden operatiivisista tehtävistä</a:t>
            </a:r>
          </a:p>
          <a:p>
            <a:pPr lvl="0">
              <a:spcBef>
                <a:spcPts val="0"/>
              </a:spcBef>
              <a:spcAft>
                <a:spcPts val="1000"/>
              </a:spcAft>
            </a:pPr>
            <a:r>
              <a:rPr lang="fi-FI" dirty="0"/>
              <a:t>Huolehtii versiopäivitysten käyttöönotoista</a:t>
            </a:r>
          </a:p>
          <a:p>
            <a:pPr lvl="0">
              <a:spcBef>
                <a:spcPts val="0"/>
              </a:spcBef>
              <a:spcAft>
                <a:spcPts val="1000"/>
              </a:spcAft>
            </a:pPr>
            <a:r>
              <a:rPr lang="fi-FI" dirty="0"/>
              <a:t>Huolehtii käyttäjähallinnan toteutuksesta linjausten mukaan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fi-FI" dirty="0"/>
              <a:t>Huolehtii lisenssihallinnasta, esim. lisenssien riittävyydestä</a:t>
            </a:r>
          </a:p>
          <a:p>
            <a:pPr lvl="0">
              <a:spcBef>
                <a:spcPts val="0"/>
              </a:spcBef>
              <a:spcAft>
                <a:spcPts val="1000"/>
              </a:spcAft>
            </a:pPr>
            <a:r>
              <a:rPr lang="fi-FI" dirty="0"/>
              <a:t>Huolehtii rekisteriselosteen, saavutettavuusselosteen, tiedonhallintamallin ja asiakirjajulkisuuskuvauksen ylläpitämisestä ao. sovelluksen osalta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fi-FI" dirty="0"/>
              <a:t>Seuraa sopimusten ja palvelun toteutumista sovituin ehdoin ja raportoi poikkeamista omistajalle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fi-FI" dirty="0"/>
              <a:t>Huolehtii järjestelmädokumentaation säilytyksestä ja arkistoinnista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fi-FI" dirty="0"/>
              <a:t>Huolehtii varajärjestelyn toimintakunnosta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fi-FI" dirty="0"/>
              <a:t>Toimii yhteyshenkilönä eri tahoihin: sovellustoimittaja, muut sopimusosapuolet, IT-palveluiden palvelupäällikkö</a:t>
            </a:r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1EB55891-FD38-41B8-A67A-2AECFCA5D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110183"/>
            <a:ext cx="7886700" cy="471587"/>
          </a:xfrm>
        </p:spPr>
        <p:txBody>
          <a:bodyPr/>
          <a:lstStyle/>
          <a:p>
            <a:pPr algn="l"/>
            <a:r>
              <a:rPr lang="fi-FI" sz="2400" b="1" dirty="0">
                <a:solidFill>
                  <a:srgbClr val="2AA7CB"/>
                </a:solidFill>
              </a:rPr>
              <a:t>Omistaja määrittelee sovelluksen haltijan</a:t>
            </a:r>
          </a:p>
        </p:txBody>
      </p:sp>
    </p:spTree>
    <p:extLst>
      <p:ext uri="{BB962C8B-B14F-4D97-AF65-F5344CB8AC3E}">
        <p14:creationId xmlns:p14="http://schemas.microsoft.com/office/powerpoint/2010/main" val="1361331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7.6.2021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6</a:t>
            </a:fld>
            <a:endParaRPr lang="fi-FI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r>
              <a:rPr lang="fi-FI" dirty="0"/>
              <a:t>Toimii omistajan ja haltijan ohjauksessa</a:t>
            </a:r>
          </a:p>
          <a:p>
            <a:r>
              <a:rPr lang="fi-FI" dirty="0"/>
              <a:t>Toimii osana tukimallia sovitun mukaan</a:t>
            </a:r>
          </a:p>
          <a:p>
            <a:r>
              <a:rPr lang="fi-FI" dirty="0"/>
              <a:t>Toimii yhteyshenkilönä tekniseen tukeen ja muihin osapuoliin sovitun tukimallin mukaan</a:t>
            </a:r>
          </a:p>
          <a:p>
            <a:r>
              <a:rPr lang="fi-FI" dirty="0"/>
              <a:t>Kouluttaa käyttäjiä sekä muita pääkäyttäjiä</a:t>
            </a:r>
          </a:p>
          <a:p>
            <a:r>
              <a:rPr lang="fi-FI" dirty="0"/>
              <a:t>Tekee ohjeita sekä jakaa ohjeistuksia ja muuta tietoa sovelluksesta</a:t>
            </a:r>
          </a:p>
          <a:p>
            <a:r>
              <a:rPr lang="fi-FI" dirty="0"/>
              <a:t>Huolehtii tietoturva- ja tietosuoja-asioista omalta osaltaan sovitun mukaisesti</a:t>
            </a:r>
          </a:p>
          <a:p>
            <a:r>
              <a:rPr lang="fi-FI" dirty="0"/>
              <a:t>Huolehtii versiopäivitysten testaamisesta ja sovitun mukaan niiden viestinnästä</a:t>
            </a:r>
          </a:p>
          <a:p>
            <a:r>
              <a:rPr lang="fi-FI" dirty="0"/>
              <a:t>Hallinnoi käyttöoikeuksia sekä lisenssejä sovitun mukaan</a:t>
            </a:r>
          </a:p>
          <a:p>
            <a:r>
              <a:rPr lang="fi-FI" dirty="0"/>
              <a:t>Kerää kehittämisehdotuksia ja käyttäjien huomioita, vie niitä eteenpäin haltijalle ja sovellustoimittajalle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5550A44A-1ABD-423E-9762-4631093EC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15" y="1198252"/>
            <a:ext cx="7886700" cy="482444"/>
          </a:xfrm>
        </p:spPr>
        <p:txBody>
          <a:bodyPr/>
          <a:lstStyle/>
          <a:p>
            <a:pPr algn="l"/>
            <a:r>
              <a:rPr lang="fi-FI" sz="2400" b="1" dirty="0">
                <a:solidFill>
                  <a:srgbClr val="2AA7CB"/>
                </a:solidFill>
              </a:rPr>
              <a:t>Sovelluksen pääkäyttäjä</a:t>
            </a:r>
          </a:p>
        </p:txBody>
      </p:sp>
    </p:spTree>
    <p:extLst>
      <p:ext uri="{BB962C8B-B14F-4D97-AF65-F5344CB8AC3E}">
        <p14:creationId xmlns:p14="http://schemas.microsoft.com/office/powerpoint/2010/main" val="362297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iapohjat">
  <a:themeElements>
    <a:clrScheme name="IT palveluiden värit">
      <a:dk1>
        <a:sysClr val="windowText" lastClr="000000"/>
      </a:dk1>
      <a:lt1>
        <a:sysClr val="window" lastClr="FFFFFF"/>
      </a:lt1>
      <a:dk2>
        <a:srgbClr val="32AACD"/>
      </a:dk2>
      <a:lt2>
        <a:srgbClr val="EEECE1"/>
      </a:lt2>
      <a:accent1>
        <a:srgbClr val="36AFD1"/>
      </a:accent1>
      <a:accent2>
        <a:srgbClr val="B8E167"/>
      </a:accent2>
      <a:accent3>
        <a:srgbClr val="C15CA9"/>
      </a:accent3>
      <a:accent4>
        <a:srgbClr val="83CCE1"/>
      </a:accent4>
      <a:accent5>
        <a:srgbClr val="257F99"/>
      </a:accent5>
      <a:accent6>
        <a:srgbClr val="D5EEF5"/>
      </a:accent6>
      <a:hlink>
        <a:srgbClr val="36AFD1"/>
      </a:hlink>
      <a:folHlink>
        <a:srgbClr val="257F99"/>
      </a:folHlink>
    </a:clrScheme>
    <a:fontScheme name="IT palveluiden font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0" tIns="0" rIns="0" bIns="0" rtlCol="0" anchor="t">
        <a:normAutofit/>
      </a:bodyPr>
      <a:lstStyle>
        <a:defPPr algn="l">
          <a:defRPr sz="2000" dirty="0">
            <a:latin typeface="Arial"/>
            <a:cs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421E502B73EC48B7C481B02707A95D" ma:contentTypeVersion="6" ma:contentTypeDescription="Create a new document." ma:contentTypeScope="" ma:versionID="264d4f874f6c554f3fd248ccf6ae5eb1">
  <xsd:schema xmlns:xsd="http://www.w3.org/2001/XMLSchema" xmlns:xs="http://www.w3.org/2001/XMLSchema" xmlns:p="http://schemas.microsoft.com/office/2006/metadata/properties" xmlns:ns2="1a834da9-6c01-4b0d-9854-214ab0844664" xmlns:ns3="3e128f30-cef5-496e-8ae1-acf69bdb7a7e" targetNamespace="http://schemas.microsoft.com/office/2006/metadata/properties" ma:root="true" ma:fieldsID="155eaafb66bf1f611f00031e0c6da4c5" ns2:_="" ns3:_="">
    <xsd:import namespace="1a834da9-6c01-4b0d-9854-214ab0844664"/>
    <xsd:import namespace="3e128f30-cef5-496e-8ae1-acf69bdb7a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34da9-6c01-4b0d-9854-214ab08446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128f30-cef5-496e-8ae1-acf69bdb7a7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946962-096D-4A40-8366-5C0F87D17B1E}">
  <ds:schemaRefs>
    <ds:schemaRef ds:uri="http://purl.org/dc/elements/1.1/"/>
    <ds:schemaRef ds:uri="http://schemas.microsoft.com/office/2006/documentManagement/types"/>
    <ds:schemaRef ds:uri="http://purl.org/dc/dcmitype/"/>
    <ds:schemaRef ds:uri="1a834da9-6c01-4b0d-9854-214ab0844664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3e128f30-cef5-496e-8ae1-acf69bdb7a7e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5140B9C-C750-4F24-B33B-A739899A4E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7DD530-EA78-48A0-86E7-C8A789AFE1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34da9-6c01-4b0d-9854-214ab0844664"/>
    <ds:schemaRef ds:uri="3e128f30-cef5-496e-8ae1-acf69bdb7a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492</Words>
  <Application>Microsoft Office PowerPoint</Application>
  <PresentationFormat>Näytössä katseltava diaesitys (4:3)</PresentationFormat>
  <Paragraphs>72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1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8" baseType="lpstr">
      <vt:lpstr>Arial</vt:lpstr>
      <vt:lpstr>diapohjat</vt:lpstr>
      <vt:lpstr>Sovelluksen omistajuusroolit</vt:lpstr>
      <vt:lpstr>Sovelluksen määritelmä sovelluksen omistajuuden yhteydessä</vt:lpstr>
      <vt:lpstr>Sovelluksen omistajaroolit lyhyesti</vt:lpstr>
      <vt:lpstr>Sovelluksen omistaja</vt:lpstr>
      <vt:lpstr>Omistaja määrittelee sovelluksen haltijan</vt:lpstr>
      <vt:lpstr>Sovelluksen pääkäyttäjä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Sovelluksen omistajan rooli</dc:title>
  <dc:creator/>
  <cp:lastModifiedBy/>
  <cp:revision>13</cp:revision>
  <dcterms:created xsi:type="dcterms:W3CDTF">2015-03-25T10:58:15Z</dcterms:created>
  <dcterms:modified xsi:type="dcterms:W3CDTF">2021-06-22T07:41:57Z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0x010100DA421E502B73EC48B7C481B02707A95D</vt:lpwstr>
  </property>
</Properties>
</file>