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27"/>
  </p:handoutMasterIdLst>
  <p:sldIdLst>
    <p:sldId id="257" r:id="rId4"/>
    <p:sldId id="265" r:id="rId5"/>
    <p:sldId id="266" r:id="rId6"/>
    <p:sldId id="269" r:id="rId7"/>
    <p:sldId id="306" r:id="rId8"/>
    <p:sldId id="288" r:id="rId9"/>
    <p:sldId id="307" r:id="rId10"/>
    <p:sldId id="292" r:id="rId11"/>
    <p:sldId id="293" r:id="rId12"/>
    <p:sldId id="296" r:id="rId13"/>
    <p:sldId id="297" r:id="rId14"/>
    <p:sldId id="298" r:id="rId15"/>
    <p:sldId id="294" r:id="rId16"/>
    <p:sldId id="309" r:id="rId17"/>
    <p:sldId id="310" r:id="rId18"/>
    <p:sldId id="314" r:id="rId19"/>
    <p:sldId id="311" r:id="rId20"/>
    <p:sldId id="315" r:id="rId21"/>
    <p:sldId id="312" r:id="rId22"/>
    <p:sldId id="302" r:id="rId23"/>
    <p:sldId id="305" r:id="rId24"/>
    <p:sldId id="303" r:id="rId25"/>
    <p:sldId id="28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6/17/2020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Kari Koskela/ 15.6.2020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Selvitys Turun hyvinvointitoimialan sairaalapalveluiden reumatologian poliklinikan ja Turun yliopistollisen keskussairaalan reumatologian toimintojen yhdistymisestä</a:t>
            </a:r>
            <a:br>
              <a:rPr lang="fi-FI" dirty="0"/>
            </a:b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Turun kaupungin sopeuttamisohjelmassa ja tähän liittyvässä sairaalan kehittämisen projektissa reumatologian toimintojen yhdistäminen on myös katsottu aiheelliseksi.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</a:t>
            </a:r>
          </a:p>
        </p:txBody>
      </p:sp>
    </p:spTree>
    <p:extLst>
      <p:ext uri="{BB962C8B-B14F-4D97-AF65-F5344CB8AC3E}">
        <p14:creationId xmlns:p14="http://schemas.microsoft.com/office/powerpoint/2010/main" val="23326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Yhdistämisen tavoitteet ja hyödyt sekä mahdolliset haitat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61613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selvitys koskee reumatologian polikliinisia toimintoja  </a:t>
            </a:r>
          </a:p>
          <a:p>
            <a:r>
              <a:rPr lang="fi-FI" dirty="0"/>
              <a:t>Varsinais-Suomen sairaanhoitopiirissä keskeisiä arvoja ja tavoitteita ovat tutkimuksen ja hoidon saatavuuden tasapuolisuus ja hoidon tasalaatuisuus. </a:t>
            </a:r>
          </a:p>
          <a:p>
            <a:r>
              <a:rPr lang="fi-FI" dirty="0"/>
              <a:t>Maakunnallisesti muualla kuin Turussa reumatologian palvelut on järjestetty sairaanhoitopiirissä yhden sairaalan periaatteella.</a:t>
            </a:r>
          </a:p>
          <a:p>
            <a:r>
              <a:rPr lang="fi-FI" dirty="0"/>
              <a:t>Yksi sairaala-periaate edellyttää vastuualueen henkilöstön säännöllistä koulutusta ja yhtenäisiä käytäntöjä koskien kaikkia ammattiryhmiä. </a:t>
            </a:r>
          </a:p>
          <a:p>
            <a:r>
              <a:rPr lang="fi-FI" dirty="0"/>
              <a:t>Reumatologian vastuualueella korostuu moniammatillinen tiimityö; osaava reumatologinen hoitohenkilökunta ja avustava henkilökunta ovat keskeisessä roolissa. 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247317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Vuoden 2016 selvitystyöryhmän raportissa yleisinä huomioina mainittiin, että mm. kaikki erikoissairaanhoidon vastuualueet toimivat niukoilla resursseilla ja hyvinvointitoimialan sairaalapalveluissa oleva erikoislääkäriresurssi on merkittävä osa vastuualueiden kokonaisvolyymista. </a:t>
            </a:r>
          </a:p>
          <a:p>
            <a:r>
              <a:rPr lang="fi-FI" dirty="0"/>
              <a:t>Pienet erikoislääkärivastaanotot ovat haavoittuvia, kun </a:t>
            </a:r>
            <a:r>
              <a:rPr lang="fi-FI" dirty="0" err="1"/>
              <a:t>sijaistusta</a:t>
            </a:r>
            <a:r>
              <a:rPr lang="fi-FI" dirty="0"/>
              <a:t> ei käytännössä ole saatavissa. </a:t>
            </a:r>
          </a:p>
          <a:p>
            <a:r>
              <a:rPr lang="fi-FI" dirty="0"/>
              <a:t>Erikoissairaanhoidon monimutkaistuminen edellyttää vahvaa erikoisalakohtaista johtamista ja yhteisiin hoitolinjoihin sitoutumista. 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135768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Reumatologian hoidon kehittämistä on toteutettu kansallisen reumarekisterin pilottihankkeessa, jossa </a:t>
            </a:r>
            <a:r>
              <a:rPr lang="fi-FI" dirty="0" err="1"/>
              <a:t>Tyks</a:t>
            </a:r>
            <a:r>
              <a:rPr lang="fi-FI" dirty="0"/>
              <a:t> on ollut osallisena. </a:t>
            </a:r>
          </a:p>
          <a:p>
            <a:r>
              <a:rPr lang="fi-FI" dirty="0"/>
              <a:t>Tyksin reumatologian keskuksessa on ollut käytössä </a:t>
            </a:r>
            <a:r>
              <a:rPr lang="fi-FI" dirty="0" err="1"/>
              <a:t>GoTreatIt</a:t>
            </a:r>
            <a:r>
              <a:rPr lang="fi-FI" dirty="0"/>
              <a:t>-sovellus, joka mahdollistaa myös pitkäaikaisseurannan. </a:t>
            </a:r>
          </a:p>
          <a:p>
            <a:r>
              <a:rPr lang="fi-FI" dirty="0"/>
              <a:t>Muiden sidekudossairauksien osalta sairaanhoitopiirissä on käytössä yhtenäiset hoitopolut. </a:t>
            </a:r>
          </a:p>
          <a:p>
            <a:r>
              <a:rPr lang="fi-FI" dirty="0"/>
              <a:t>Toimintojen yhdistäminen mahdollistaisi turkulaisten potilaiden hoidon tasalaatuisuuden.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337990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Yhden sairaalan mallissa lähetteet käsitellään yhden lähetejonon kautta samojen periaatteiden mukaisesti asuinkunnasta riippumatta. </a:t>
            </a:r>
          </a:p>
          <a:p>
            <a:r>
              <a:rPr lang="fi-FI" dirty="0"/>
              <a:t>Yksi reitti varmistaa kiireellistä hoitoa tarvitsevien potilaiden nopean hoidon ja muilla potilailla tasapuolisen hoitoarvion. </a:t>
            </a:r>
          </a:p>
          <a:p>
            <a:r>
              <a:rPr lang="fi-FI" dirty="0"/>
              <a:t>Reumatologian polikliininen toiminta säilyisi sairaalapalveluiden tiloissa.</a:t>
            </a:r>
          </a:p>
          <a:p>
            <a:r>
              <a:rPr lang="fi-FI" dirty="0"/>
              <a:t>Aikaresurssia varataan konsultaatiotoimintaan, joka turvaa sairaalapalveluiden osastojen ja muiden poliklinikoiden sekä sairaanhoitopiirin kirurgian osastojen ja reumaortopedian konsultaatiotarpeen.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414334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Toimintojen yhdistyessä reumatologian vastaanottotoiminta jatkaisi nykyisissä tiloissa. </a:t>
            </a:r>
          </a:p>
          <a:p>
            <a:r>
              <a:rPr lang="fi-FI" dirty="0"/>
              <a:t>Henkilöstöresurssin tulisi olla yhdistymisen jälkeen riittävä vastaamaan tarvetta - tämän hetken kokemuksen perusteella vähintään 1,5 lääkärin työpanos. </a:t>
            </a:r>
          </a:p>
          <a:p>
            <a:r>
              <a:rPr lang="fi-FI" dirty="0"/>
              <a:t>Tarve voi olla tätä suurempi, jos huomioidaan Tyksin kirurgian ja reumaortopedian konsultaatiotarpeet ja Reumatalon jatkokehittäminen.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342937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Turun hyvinvointitoimialalle avoterveydenhuoltoon jäisi yhdistymisen jälkeen aikaisemman käytännön mukaisesti remissiossa olevien reumapotilaiden jatkohoito ja seuranta.</a:t>
            </a:r>
          </a:p>
          <a:p>
            <a:r>
              <a:rPr lang="fi-FI" dirty="0"/>
              <a:t> Reumapotilaat ovat olleet erikoissairaanhoidon piirissä noin kaksi vuotta taudin toteamisesta ja biologisia lääkkeitä saavat vielä nykykäytännön mukaisesti pysyvästi. </a:t>
            </a:r>
          </a:p>
          <a:p>
            <a:r>
              <a:rPr lang="fi-FI" dirty="0"/>
              <a:t>Biologisista hoidoista saatujen hyvien kokemusten mukaan tähän ryhmään kuuluvat potilaat siirtyisivät tulevaisuudessa myös avoterveydenhuollon seurantaan ja erikoissairaanhoidon seurantavälit pidentyisivät 1-2 vuoden välein toteutuviksi. 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15642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Fysioterapian, jalkaterapian ja toimintaterapian tarpeen arvioidaan lisääntyvän vähäisessä määrin yhdistymisen jälkeen. </a:t>
            </a:r>
          </a:p>
          <a:p>
            <a:r>
              <a:rPr lang="fi-FI" dirty="0"/>
              <a:t>Reumapotilaan jatkokuntoutus jäisi kaupungin omana toimintana toteuttavaksi kuten muissakin kunnissa. </a:t>
            </a:r>
          </a:p>
          <a:p>
            <a:r>
              <a:rPr lang="fi-FI" dirty="0"/>
              <a:t>Tarve- ja työkykyarviot olisivat Tyksin Reumakeskuksen vastuulla.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6101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Yhdistymisen tavoitteena eivät ole kustannussäästöt vaan toiminnalliset perusteet. </a:t>
            </a:r>
          </a:p>
          <a:p>
            <a:r>
              <a:rPr lang="fi-FI" dirty="0"/>
              <a:t>Digitaalisen hoitopolun aloitettu kehittämistyö voi tuoda kustannussäästöjä.</a:t>
            </a:r>
          </a:p>
          <a:p>
            <a:r>
              <a:rPr lang="fi-FI" dirty="0"/>
              <a:t>Kehittämistyön tavoitteena on sujuvoittaa ja saada oikea-aikaisesti potilaan palvelut perusterveydenhuollon ja erikoissairaanhoidon välillä, varmistaa hoidon tasalaatuisuutta, ja turvata hyvä hoitotulos potilaan toiminta- ja työkyvyn säilyminen pitkäaikaissairaudesta huolimatta. 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hyödyt</a:t>
            </a:r>
          </a:p>
        </p:txBody>
      </p:sp>
    </p:spTree>
    <p:extLst>
      <p:ext uri="{BB962C8B-B14F-4D97-AF65-F5344CB8AC3E}">
        <p14:creationId xmlns:p14="http://schemas.microsoft.com/office/powerpoint/2010/main" val="34111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Taustaa</a:t>
            </a:r>
          </a:p>
          <a:p>
            <a:r>
              <a:rPr lang="fi-FI" sz="2400" dirty="0"/>
              <a:t>Toimintojen yhdistämisen perusteet</a:t>
            </a:r>
          </a:p>
          <a:p>
            <a:r>
              <a:rPr lang="fi-FI" sz="2400" dirty="0"/>
              <a:t>Yhdistämisen tavoitteet ja hyödyt sekä mahdolliset haitat</a:t>
            </a:r>
          </a:p>
          <a:p>
            <a:r>
              <a:rPr lang="fi-FI" sz="2400" dirty="0"/>
              <a:t>Toimintojen yhdistymisen malli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Sisällysluettelo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98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Toimintojen yhdistymisen liittyviä mahdollisia haasteita ovat erilaisiin tietojärjestelmiin liittyvät tiedonkulun ongelmat.</a:t>
            </a:r>
          </a:p>
          <a:p>
            <a:r>
              <a:rPr lang="fi-FI" dirty="0"/>
              <a:t>Henkilöstön siirtyminen toiseen organisaatioon voi vähentää sairaalapalveluiden henkilöstöresurssia poikkeustilanteissa sekä vuodeosastojen erikoislääkärien saatavuutta esim. lomakausien ja muiden poissaolojen aikana ja vähentää päivystykseen osallistuvien lääkärien määrää.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Mahdolliset haasteet</a:t>
            </a:r>
          </a:p>
        </p:txBody>
      </p:sp>
    </p:spTree>
    <p:extLst>
      <p:ext uri="{BB962C8B-B14F-4D97-AF65-F5344CB8AC3E}">
        <p14:creationId xmlns:p14="http://schemas.microsoft.com/office/powerpoint/2010/main" val="209639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Toimintojen yhdistymisen malli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837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Toiminnot yhdistetään liikkeenluovutusperiaatteella. Henkilöstö, toimitilat ja laitteet säilyisivät nykyisissä tiloissa. Potilastietojärjestelmä muuttuisi Tyksin käyttämään Mirandaan. </a:t>
            </a:r>
          </a:p>
          <a:p>
            <a:r>
              <a:rPr lang="fi-FI" dirty="0"/>
              <a:t>Tyksin Reumatologian ja kliinisen immunologian keskukseen siirtyvä henkilöstö olisi nykyinen henkilöstö</a:t>
            </a:r>
            <a:r>
              <a:rPr lang="fi-FI"/>
              <a:t>: </a:t>
            </a:r>
          </a:p>
          <a:p>
            <a:pPr lvl="1"/>
            <a:r>
              <a:rPr lang="fi-FI"/>
              <a:t>yksi </a:t>
            </a:r>
            <a:r>
              <a:rPr lang="fi-FI" dirty="0"/>
              <a:t>osastonylilääkärin virka ja yksi sairaanhoitajan toimi.  </a:t>
            </a:r>
          </a:p>
          <a:p>
            <a:r>
              <a:rPr lang="fi-FI" dirty="0"/>
              <a:t>Toimitilojen vuokra- yms. kuluista vastaisi yhdistymisen jälkeen sairaanhoitopiiri.</a:t>
            </a:r>
          </a:p>
          <a:p>
            <a:r>
              <a:rPr lang="fi-FI" dirty="0"/>
              <a:t>Laitteistojen ja mahdollisten sovellusten sopimukset siirtyisivät sairaanhoitopiirin vastattavaksi.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Yhdistymismalli</a:t>
            </a:r>
          </a:p>
        </p:txBody>
      </p:sp>
    </p:spTree>
    <p:extLst>
      <p:ext uri="{BB962C8B-B14F-4D97-AF65-F5344CB8AC3E}">
        <p14:creationId xmlns:p14="http://schemas.microsoft.com/office/powerpoint/2010/main" val="327385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0885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Tyksin Reumatologian keskus toimii maakunnallisesti yhden sairaalan periaatteella Tyksin kantasairaalassa, Turunmaan sairaalassa sekä Tyksin Salon, Vakka-Suomen ja Loimaan sairaaloissa. </a:t>
            </a:r>
          </a:p>
          <a:p>
            <a:r>
              <a:rPr lang="fi-FI" dirty="0"/>
              <a:t>Reumatologian keskus tuottaa vaativan tutkimuksen, hoidon ja seurannan palveluja maakunnallisesti reumasairauksien potilaille. </a:t>
            </a:r>
          </a:p>
          <a:p>
            <a:r>
              <a:rPr lang="fi-FI" dirty="0"/>
              <a:t>Koulutus, tieteellinen tutkimus ja hoidon kehittäminen ovat myös tärkeitä keskuksen tehtäviä. </a:t>
            </a:r>
          </a:p>
          <a:p>
            <a:r>
              <a:rPr lang="fi-FI" dirty="0"/>
              <a:t>Potilaiden hoito painottuu vahvasti avohoitoon, vuonna 2019 Tyksin vuodeosastolla hoitopäivien kokonaismäärä oli 317 päivää.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Toimintaperiaatteet</a:t>
            </a:r>
          </a:p>
        </p:txBody>
      </p:sp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Hyvinvointitoimialan sairaalapalveluiden reumatologian poliklinikan perustehtävä on toimia reumatologian tutkimuksen ja hoidon erikoissairaanhoidon konsultaatioyksikkönä tarjoten palveluja turkulaisille potilaille avohoidossa ja sairaalan vuodeosastoilla. 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Toimintaperiaatteet</a:t>
            </a:r>
          </a:p>
        </p:txBody>
      </p:sp>
    </p:spTree>
    <p:extLst>
      <p:ext uri="{BB962C8B-B14F-4D97-AF65-F5344CB8AC3E}">
        <p14:creationId xmlns:p14="http://schemas.microsoft.com/office/powerpoint/2010/main" val="136991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Tyksin reumatologian poliklinikka v. 2019:</a:t>
            </a:r>
          </a:p>
          <a:p>
            <a:pPr lvl="1"/>
            <a:r>
              <a:rPr lang="fi-FI" dirty="0"/>
              <a:t> lähetteitä 353 kappaletta</a:t>
            </a:r>
          </a:p>
          <a:p>
            <a:pPr lvl="1"/>
            <a:r>
              <a:rPr lang="fi-FI" dirty="0"/>
              <a:t>käyntejä oli 7050. </a:t>
            </a:r>
          </a:p>
          <a:p>
            <a:r>
              <a:rPr lang="fi-FI" dirty="0"/>
              <a:t>Sairaalapalveluiden reumatologian poliklinikka v. 2019:</a:t>
            </a:r>
          </a:p>
          <a:p>
            <a:pPr lvl="1"/>
            <a:r>
              <a:rPr lang="fi-FI" dirty="0"/>
              <a:t>lähetteitä 575 kappaletta </a:t>
            </a:r>
          </a:p>
          <a:p>
            <a:pPr lvl="1"/>
            <a:r>
              <a:rPr lang="fi-FI" dirty="0"/>
              <a:t>lääkärin vastaanottokäyntejä ja käyntejä vastaavia puheluita yhteensä 2106</a:t>
            </a:r>
          </a:p>
          <a:p>
            <a:pPr lvl="1"/>
            <a:r>
              <a:rPr lang="fi-FI" dirty="0"/>
              <a:t>hoitajakäyntejä oli yhteensä 1311. </a:t>
            </a:r>
          </a:p>
          <a:p>
            <a:pPr lvl="1"/>
            <a:r>
              <a:rPr lang="fi-FI" dirty="0"/>
              <a:t>Sairaalapalveluiden vuodeosastoille ja muille poliklinikoille tehdyistä konsultaatioiden määristä ei ole tietoa saatavilla.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Toimintalukuja</a:t>
            </a:r>
          </a:p>
        </p:txBody>
      </p:sp>
    </p:spTree>
    <p:extLst>
      <p:ext uri="{BB962C8B-B14F-4D97-AF65-F5344CB8AC3E}">
        <p14:creationId xmlns:p14="http://schemas.microsoft.com/office/powerpoint/2010/main" val="208726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783764"/>
          </a:xfrm>
        </p:spPr>
        <p:txBody>
          <a:bodyPr/>
          <a:lstStyle/>
          <a:p>
            <a:r>
              <a:rPr lang="fi-FI" dirty="0"/>
              <a:t>Sairaalapalveluiden reumatologian poliklinikalla on yksi reumatologian osastonylilääkärin virka. </a:t>
            </a:r>
          </a:p>
          <a:p>
            <a:r>
              <a:rPr lang="fi-FI" dirty="0"/>
              <a:t>Virka on ollut täytettävänä ja virkaan valittu reumatologi ottaa tehtävän vastaan lähiaikana. </a:t>
            </a:r>
          </a:p>
          <a:p>
            <a:r>
              <a:rPr lang="fi-FI" dirty="0"/>
              <a:t>Lisäksi poliklinikalla on ollut v. 2019 sisäisin järjestelyin 50 % reumalääkärin panos ja vuoden 2020 aikana </a:t>
            </a:r>
            <a:r>
              <a:rPr lang="fi-FI" dirty="0" err="1"/>
              <a:t>Tyksistä</a:t>
            </a:r>
            <a:r>
              <a:rPr lang="fi-FI" dirty="0"/>
              <a:t> lääkäripalvelun ostosopimuksella reumatologiaan erikoistuvan lääkärin työpanos. </a:t>
            </a:r>
          </a:p>
          <a:p>
            <a:r>
              <a:rPr lang="fi-FI" dirty="0"/>
              <a:t>Yksi sairaanhoitaja vastannut reumapotilaan hoitoa ja ohjausta toteuttamassa. </a:t>
            </a:r>
          </a:p>
          <a:p>
            <a:r>
              <a:rPr lang="fi-FI" dirty="0"/>
              <a:t>1,5 reumalääkärin panoksella hoidon saatavuus on saatu toteutumaan v. 2019 keskimäärin 4 viikon sisällä. </a:t>
            </a:r>
          </a:p>
          <a:p>
            <a:r>
              <a:rPr lang="fi-FI" dirty="0"/>
              <a:t>Muiden terapiapalvelujen käytöstä ei tietoa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Toimintalukuja</a:t>
            </a:r>
          </a:p>
        </p:txBody>
      </p:sp>
    </p:spTree>
    <p:extLst>
      <p:ext uri="{BB962C8B-B14F-4D97-AF65-F5344CB8AC3E}">
        <p14:creationId xmlns:p14="http://schemas.microsoft.com/office/powerpoint/2010/main" val="292479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Toimintojen yhdistämisen perusteet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67975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V. 2016 Turun kaupungin hyvinvointitoimialan ja Varsinais-Suomen sairaanhoitopiirin eräiden kliinisten erikoisalojen ja toimintojen yhdistymisen edellytyksiä on selvitetty kummankin organisaation päätöksin (Sosterla 15.12.2015 § 243 ja HAL 15.12.2015 § 166). </a:t>
            </a:r>
          </a:p>
          <a:p>
            <a:r>
              <a:rPr lang="fi-FI" dirty="0"/>
              <a:t>Tuolloisen selvitystyöryhmän väliraportissa 29.2.2016 todettiin, että mm. reumatologian toimintojen yhdistyminen turvaisi toimintaa ja vähentäisi haavoittuvuutta.  </a:t>
            </a:r>
          </a:p>
          <a:p>
            <a:r>
              <a:rPr lang="fi-FI" dirty="0"/>
              <a:t>Lisäksi väliraportissa todettiin, että Hyvinvointitoimialan geriatrisen sairaanhoidon tarvitsema näiden erikoisalojen osaamisresurssi samoin kuin perusterveydenhuollon matalan kynnyksen konsultaatioiden turvaaminen olisi varmistettava, mikäli fuusio tapahtuu. 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</a:t>
            </a:r>
          </a:p>
        </p:txBody>
      </p:sp>
    </p:spTree>
    <p:extLst>
      <p:ext uri="{BB962C8B-B14F-4D97-AF65-F5344CB8AC3E}">
        <p14:creationId xmlns:p14="http://schemas.microsoft.com/office/powerpoint/2010/main" val="2044072039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4-3" id="{256B5AA8-4C6C-46D9-B6C5-B6C37E0CD075}" vid="{FF67D5DC-DF0A-4C8E-B068-552B4B1CBBFA}"/>
    </a:ext>
  </a:extLst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4-3" id="{256B5AA8-4C6C-46D9-B6C5-B6C37E0CD075}" vid="{3DE9E8E6-4230-470E-AD22-265E7B350333}"/>
    </a:ext>
  </a:extLst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4-3" id="{256B5AA8-4C6C-46D9-B6C5-B6C37E0CD075}" vid="{982A088C-14CE-4D6C-B045-647F3D44F61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76</TotalTime>
  <Words>893</Words>
  <Application>Microsoft Office PowerPoint</Application>
  <PresentationFormat>Näytössä katseltava diaesitys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Lucida Grande</vt:lpstr>
      <vt:lpstr>Valkoinen</vt:lpstr>
      <vt:lpstr>Kuvalliset</vt:lpstr>
      <vt:lpstr>Värilliset</vt:lpstr>
      <vt:lpstr>Selvitys Turun hyvinvointitoimialan sairaalapalveluiden reumatologian poliklinikan ja Turun yliopistollisen keskussairaalan reumatologian toimintojen yhdistymisestä </vt:lpstr>
      <vt:lpstr>Sisällysluettelo</vt:lpstr>
      <vt:lpstr>Taustaa</vt:lpstr>
      <vt:lpstr>Toimintaperiaatteet</vt:lpstr>
      <vt:lpstr>Toimintaperiaatteet</vt:lpstr>
      <vt:lpstr>Toimintalukuja</vt:lpstr>
      <vt:lpstr>Toimintalukuja</vt:lpstr>
      <vt:lpstr>Toimintojen yhdistämisen perusteet </vt:lpstr>
      <vt:lpstr>Perusteet</vt:lpstr>
      <vt:lpstr>Perusteet</vt:lpstr>
      <vt:lpstr>Yhdistämisen tavoitteet ja hyödyt sekä mahdolliset haitat </vt:lpstr>
      <vt:lpstr>Tavoitteet ja hyödyt</vt:lpstr>
      <vt:lpstr>Tavoitteet ja hyödyt</vt:lpstr>
      <vt:lpstr>Tavoitteet ja hyödyt</vt:lpstr>
      <vt:lpstr>Tavoitteet ja hyödyt</vt:lpstr>
      <vt:lpstr>Tavoitteet ja hyödyt</vt:lpstr>
      <vt:lpstr>Tavoitteet ja hyödyt</vt:lpstr>
      <vt:lpstr>Tavoitteet ja hyödyt</vt:lpstr>
      <vt:lpstr>Tavoitteet ja hyödyt</vt:lpstr>
      <vt:lpstr>Mahdolliset haasteet</vt:lpstr>
      <vt:lpstr>Toimintojen yhdistymisen malli  </vt:lpstr>
      <vt:lpstr>Yhdistymismalli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Koskela Kari</dc:creator>
  <cp:lastModifiedBy>Kauniskangas Katariina</cp:lastModifiedBy>
  <cp:revision>25</cp:revision>
  <dcterms:created xsi:type="dcterms:W3CDTF">2020-06-15T07:12:15Z</dcterms:created>
  <dcterms:modified xsi:type="dcterms:W3CDTF">2020-06-17T12:35:38Z</dcterms:modified>
</cp:coreProperties>
</file>