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  <p:sldMasterId id="2147483742" r:id="rId5"/>
  </p:sldMasterIdLst>
  <p:notesMasterIdLst>
    <p:notesMasterId r:id="rId7"/>
  </p:notesMasterIdLst>
  <p:handoutMasterIdLst>
    <p:handoutMasterId r:id="rId8"/>
  </p:handoutMasterIdLst>
  <p:sldIdLst>
    <p:sldId id="314" r:id="rId6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27">
          <p15:clr>
            <a:srgbClr val="A4A3A4"/>
          </p15:clr>
        </p15:guide>
        <p15:guide id="3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2" autoAdjust="0"/>
    <p:restoredTop sz="95297" autoAdjust="0"/>
  </p:normalViewPr>
  <p:slideViewPr>
    <p:cSldViewPr>
      <p:cViewPr varScale="1">
        <p:scale>
          <a:sx n="73" d="100"/>
          <a:sy n="73" d="100"/>
        </p:scale>
        <p:origin x="1374" y="66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A6D7DFD3-23EC-4407-A3E0-A65838309D1D}" type="datetimeFigureOut">
              <a:rPr lang="fi-FI" smtClean="0"/>
              <a:t>11.6.2019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BC47200-69AA-40B8-A453-7A0CF91D5E77}" type="datetimeFigureOut">
              <a:rPr lang="fi-FI" smtClean="0"/>
              <a:t>11.6.2019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1-palsta"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3690" y="1835151"/>
            <a:ext cx="6734175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</a:t>
            </a:r>
            <a:br>
              <a:rPr lang="fi-FI" dirty="0"/>
            </a:br>
            <a:r>
              <a:rPr lang="fi-FI" dirty="0"/>
              <a:t>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84911" y="506413"/>
            <a:ext cx="7412952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Sisällysluettelo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5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2-palstaa">
    <p:bg>
      <p:bgPr>
        <a:solidFill>
          <a:srgbClr val="7D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84911" y="506413"/>
            <a:ext cx="7412952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Sisällysluettelo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3690" y="1835151"/>
            <a:ext cx="3306721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 baseline="0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110472" y="1835151"/>
            <a:ext cx="3187392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9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1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463403" y="2828017"/>
            <a:ext cx="6031310" cy="220670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700">
                <a:solidFill>
                  <a:srgbClr val="000000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19911" y="2828017"/>
            <a:ext cx="1773017" cy="144955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lnSpc>
                <a:spcPts val="8500"/>
              </a:lnSpc>
              <a:spcAft>
                <a:spcPts val="0"/>
              </a:spcAft>
              <a:defRPr sz="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36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9" y="1835151"/>
            <a:ext cx="7104061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2" y="506413"/>
            <a:ext cx="7782839" cy="99853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09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27424" y="2402541"/>
            <a:ext cx="8091213" cy="3211547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4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27424" y="3008306"/>
            <a:ext cx="8091213" cy="184718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Kiitos!</a:t>
            </a:r>
            <a:endParaRPr lang="en-US" dirty="0"/>
          </a:p>
        </p:txBody>
      </p:sp>
      <p:pic>
        <p:nvPicPr>
          <p:cNvPr id="2" name="Picture 1" descr="LILJA_VALKOIN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07" y="1471828"/>
            <a:ext cx="676860" cy="125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3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Esittäjän 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URKUABO_WHIT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62" y="1061075"/>
            <a:ext cx="1370090" cy="957077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4912" y="5190776"/>
            <a:ext cx="5902175" cy="929899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84912" y="2402543"/>
            <a:ext cx="7733725" cy="1847183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7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11.6.2019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1" y="506415"/>
            <a:ext cx="7412952" cy="99853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5"/>
            <a:ext cx="6733382" cy="405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pic>
        <p:nvPicPr>
          <p:cNvPr id="6" name="Picture 5" descr="TURKUABO_WHITE-01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7" y="5894974"/>
            <a:ext cx="1021572" cy="71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None/>
        <a:defRPr sz="1700" kern="1200">
          <a:solidFill>
            <a:schemeClr val="tx1"/>
          </a:solidFill>
          <a:latin typeface="Arial"/>
          <a:ea typeface="+mn-ea"/>
          <a:cs typeface="Arial"/>
        </a:defRPr>
      </a:lvl1pPr>
      <a:lvl2pPr marL="144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54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90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1260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b="1" i="0" u="none" baseline="0" lang="sv-fi"/>
              <a:t>Infrainvesteringar år 2020 om vilka beslut görs under våren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b="0" i="0" u="none" baseline="0" lang="sv-fi"/>
              <a:t>följande föreslås att bekräftas objektvis sammanlagt 	24,53 M€ (Sfm-bindande):</a:t>
            </a:r>
          </a:p>
          <a:p>
            <a:pPr lvl="1" algn="l" rtl="0"/>
            <a:r>
              <a:rPr b="0" i="0" u="none" baseline="0" lang="sv-fi"/>
              <a:t>Salutorget				9,00 M€</a:t>
            </a:r>
          </a:p>
          <a:p>
            <a:pPr lvl="1" algn="l" rtl="0"/>
            <a:r>
              <a:rPr b="0" i="0" u="none" baseline="0" lang="sv-fi"/>
              <a:t>Området Fabriikki (VR-maskinverkstad)		1,00 M€</a:t>
            </a:r>
          </a:p>
          <a:p>
            <a:pPr lvl="1" algn="l" rtl="0"/>
            <a:r>
              <a:rPr b="0" i="0" u="none" baseline="0" lang="sv-fi"/>
              <a:t>Harpunkvarteret			0,60 M€</a:t>
            </a:r>
          </a:p>
          <a:p>
            <a:pPr lvl="1" algn="l" rtl="0"/>
            <a:r>
              <a:rPr b="0" i="0" u="none" baseline="0" lang="sv-fi"/>
              <a:t>Hertigshörnet				0,40 M€</a:t>
            </a:r>
          </a:p>
          <a:p>
            <a:pPr lvl="1" algn="l" rtl="0"/>
            <a:r>
              <a:rPr b="0" i="0" u="none" baseline="0" lang="sv-fi"/>
              <a:t>Kirstiparken				1,80 M€</a:t>
            </a:r>
          </a:p>
          <a:p>
            <a:pPr lvl="1" algn="l" rtl="0"/>
            <a:r>
              <a:rPr b="0" i="0" u="none" baseline="0" lang="sv-fi"/>
              <a:t>Östra Skansen, Vallgatan			1,40 M€</a:t>
            </a:r>
          </a:p>
          <a:p>
            <a:pPr lvl="1" algn="l" rtl="0"/>
            <a:r>
              <a:rPr b="0" i="0" u="none" baseline="0" lang="sv-fi"/>
              <a:t>Stombusslinjerna			0,75 M€</a:t>
            </a:r>
          </a:p>
          <a:p>
            <a:pPr lvl="1" algn="l" rtl="0"/>
            <a:r>
              <a:rPr b="0" i="0" u="none" baseline="0" lang="sv-fi"/>
              <a:t>Illoistenjärvi norra			1,65 M€</a:t>
            </a:r>
          </a:p>
          <a:p>
            <a:pPr lvl="1" algn="l" rtl="0"/>
            <a:r>
              <a:rPr b="0" i="0" u="none" baseline="0" lang="sv-fi"/>
              <a:t>Karhunahde				0,90 M€</a:t>
            </a:r>
          </a:p>
          <a:p>
            <a:pPr lvl="1" algn="l" rtl="0"/>
            <a:r>
              <a:rPr b="0" i="0" u="none" baseline="0" lang="sv-fi"/>
              <a:t>Reparation av gatustrukturen			1,88 M€</a:t>
            </a:r>
          </a:p>
          <a:p>
            <a:pPr lvl="1" algn="l" rtl="0"/>
            <a:r>
              <a:rPr b="0" i="0" u="none" baseline="0" lang="sv-fi"/>
              <a:t>Grusbelagda gator			1,00 M€</a:t>
            </a:r>
          </a:p>
          <a:p>
            <a:pPr lvl="1" algn="l" rtl="0"/>
            <a:r>
              <a:rPr b="0" i="0" u="none" baseline="0" lang="sv-fi"/>
              <a:t>Sanering av broar			0,35 M€</a:t>
            </a:r>
          </a:p>
          <a:p>
            <a:pPr lvl="1" algn="l" rtl="0"/>
            <a:r>
              <a:rPr b="0" i="0" u="none" baseline="0" lang="sv-fi"/>
              <a:t>Belysning				1,00 M€</a:t>
            </a:r>
          </a:p>
          <a:p>
            <a:pPr lvl="1" algn="l" rtl="0"/>
            <a:r>
              <a:rPr b="0" i="0" u="none" baseline="0" lang="sv-fi"/>
              <a:t>Dagvattensystem			1,00 M€</a:t>
            </a:r>
          </a:p>
          <a:p>
            <a:pPr lvl="1" algn="l" rtl="0"/>
            <a:r>
              <a:rPr b="0" i="0" u="none" baseline="0" lang="sv-fi"/>
              <a:t>Parker				0,55 M€</a:t>
            </a:r>
          </a:p>
          <a:p>
            <a:pPr lvl="1" algn="l" rtl="0"/>
            <a:r>
              <a:rPr b="0" i="0" u="none" baseline="0" lang="sv-fi"/>
              <a:t>Lekplatser				0,44 M€</a:t>
            </a:r>
          </a:p>
          <a:p>
            <a:pPr lvl="1" algn="l" rtl="0"/>
            <a:r>
              <a:rPr b="0" i="0" u="none" baseline="0" lang="sv-fi"/>
              <a:t>Nya rutter och leder för lätt trafik		0,16 M€</a:t>
            </a:r>
          </a:p>
          <a:p>
            <a:pPr lvl="1" algn="l" rtl="0"/>
            <a:r>
              <a:rPr b="0" i="0" u="none" baseline="0" lang="sv-fi"/>
              <a:t>Trafikljus				0,15 M€</a:t>
            </a:r>
          </a:p>
          <a:p>
            <a:pPr lvl="1" algn="l" rtl="0"/>
            <a:r>
              <a:rPr b="0" i="0" u="none" baseline="0" lang="sv-fi"/>
              <a:t>Åtgärder som förbättrar trafiknätets funktion		0,25 M€</a:t>
            </a:r>
          </a:p>
          <a:p>
            <a:pPr lvl="1" algn="l" rtl="0"/>
            <a:r>
              <a:rPr b="0" i="0" u="none" baseline="0" lang="sv-fi"/>
              <a:t>Östra Strandgatan Biblioteksbron-Unionsgatan		0,40 M€</a:t>
            </a:r>
          </a:p>
          <a:p>
            <a:pPr lvl="1" algn="l" rtl="0"/>
            <a:r>
              <a:rPr b="0" i="0" u="none" baseline="0" lang="sv-fi"/>
              <a:t>Idrottsnämndens objekt		0,70 M€</a:t>
            </a:r>
          </a:p>
          <a:p>
            <a:pPr lvl="1" algn="l" rtl="0"/>
            <a:endParaRPr lang="sv-fi" dirty="0"/>
          </a:p>
          <a:p>
            <a:pPr lvl="1" algn="l" rtl="0"/>
            <a:endParaRPr lang="sv-fi" dirty="0"/>
          </a:p>
          <a:p>
            <a:pPr lvl="1" algn="l" rtl="0"/>
            <a:endParaRPr lang="sv-fi" dirty="0"/>
          </a:p>
          <a:p>
            <a:pPr lvl="1" algn="l" rtl="0"/>
            <a:endParaRPr lang="sv-fi" dirty="0"/>
          </a:p>
          <a:p>
            <a:pPr lvl="1" algn="l" rtl="0"/>
            <a:endParaRPr lang="sv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 rtl="0"/>
            <a:r>
              <a:rPr b="0" i="0" u="none" baseline="0" lang="sv-fi"/>
              <a:t/>
            </a:r>
            <a:fld id="{5313BD74-EA17-574A-98E7-0901538991B3}" type="slidenum">
              <a:rPr/>
              <a:t>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03535410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ärilliset">
  <a:themeElements>
    <a:clrScheme name="Custom 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00ACEF"/>
      </a:hlink>
      <a:folHlink>
        <a:srgbClr val="05367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MeetingMaterialDate xmlns="801a4ecc-5c06-4555-9dd1-0bf5b16740cf">2019-05-05T21:00:00+00:00</dotku_MeetingMaterialDate>
    <dotku_MeetingMaterialType xmlns="801a4ecc-5c06-4555-9dd1-0bf5b16740cf">Liite</dotku_MeetingMaterialType>
    <dotku_MeetingMaterialYear xmlns="801a4ecc-5c06-4555-9dd1-0bf5b16740cf">2019</dotku_MeetingMaterialYear>
    <dotku_Description xmlns="801a4ecc-5c06-4555-9dd1-0bf5b16740cf" xsi:nil="true"/>
    <dotku_Publicity xmlns="801a4ecc-5c06-4555-9dd1-0bf5b16740cf">Julkinen</dotku_Publicity>
    <dotku_ContainsPersonalData xmlns="801a4ecc-5c06-4555-9dd1-0bf5b16740cf">Ei sisällä henkilötietoja</dotku_ContainsPersonalDat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E6706D542B893147B1E12FA223E83ECC" ma:contentTypeVersion="28" ma:contentTypeDescription="Luo uusi asiakirja." ma:contentTypeScope="" ma:versionID="c0ef3e280fe6cfdc14acb9dddb513c32">
  <xsd:schema xmlns:xsd="http://www.w3.org/2001/XMLSchema" xmlns:xs="http://www.w3.org/2001/XMLSchema" xmlns:p="http://schemas.microsoft.com/office/2006/metadata/properties" xmlns:ns2="801a4ecc-5c06-4555-9dd1-0bf5b16740cf" targetNamespace="http://schemas.microsoft.com/office/2006/metadata/properties" ma:root="true" ma:fieldsID="a8454749b13582a38d0be30a49672c1d" ns2:_="">
    <xsd:import namespace="801a4ecc-5c06-4555-9dd1-0bf5b16740cf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2CBDC-058E-4DB7-B33F-CD5066A3CB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D3B40D-1522-4E0E-8F6B-57B972210AF4}">
  <ds:schemaRefs>
    <ds:schemaRef ds:uri="http://purl.org/dc/elements/1.1/"/>
    <ds:schemaRef ds:uri="801a4ecc-5c06-4555-9dd1-0bf5b16740cf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C9E5F4D-2AAA-41EE-B06A-3149CD8CD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3362</TotalTime>
  <Words>10</Words>
  <Application>Microsoft Office PowerPoint</Application>
  <PresentationFormat>Näytössä katseltava diaesitys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Courier New</vt:lpstr>
      <vt:lpstr>Lucida Grande</vt:lpstr>
      <vt:lpstr>Esitysmalli Suomi</vt:lpstr>
      <vt:lpstr>Värilliset</vt:lpstr>
      <vt:lpstr>Keväällä päätettävät vuoden 2020 infrainvestointikohteet</vt:lpstr>
    </vt:vector>
  </TitlesOfParts>
  <Company>Turun kaupunki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Infrapalvelut</dc:title>
  <dc:creator>Siirto Tapio</dc:creator>
  <cp:lastModifiedBy>Timmerbacka Christa</cp:lastModifiedBy>
  <cp:revision>220</cp:revision>
  <cp:lastPrinted>2019-06-07T11:38:19Z</cp:lastPrinted>
  <dcterms:created xsi:type="dcterms:W3CDTF">2014-05-22T07:04:08Z</dcterms:created>
  <dcterms:modified xsi:type="dcterms:W3CDTF">2019-06-11T06:30:06Z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0x010100C0195A1B6C5C44E9A6AB38BF336295CE00E6706D542B893147B1E12FA223E83ECC</vt:lpwstr>
  </property>
  <property fmtid="{D5CDD505-2E9C-101B-9397-08002B2CF9AE}" pid="3" name="TurkuDoTku_VideoFileTypeTaxHTField0">
    <vt:lpwstr>Videokuva|82098cdd-6e57-4a24-8887-90ce7bab4a54</vt:lpwstr>
  </property>
  <property fmtid="{D5CDD505-2E9C-101B-9397-08002B2CF9AE}" pid="4" name="TurkuDoTku_AudioFileTypeTaxHTField0">
    <vt:lpwstr>Äänitiedosto|2ce7008b-f285-403a-bd25-9c3fffad5372</vt:lpwstr>
  </property>
  <property fmtid="{D5CDD505-2E9C-101B-9397-08002B2CF9AE}" pid="5" name="TaxCatchAll">
    <vt:lpwstr>4;#Diaesitys|29bf125c-3304-4b20-a038-e327a30ca536;#3;#Äänitiedosto|2ce7008b-f285-403a-bd25-9c3fffad5372;#2;#Videokuva|82098cdd-6e57-4a24-8887-90ce7bab4a54;#1;#Suomi|ddab1725-3888-478f-9c8c-3eeceecd16e9</vt:lpwstr>
  </property>
  <property fmtid="{D5CDD505-2E9C-101B-9397-08002B2CF9AE}" pid="6" name="TurkuDoTku_PresentationMaterialTypeTaxHTField0">
    <vt:lpwstr>Diaesitys|29bf125c-3304-4b20-a038-e327a30ca536</vt:lpwstr>
  </property>
  <property fmtid="{D5CDD505-2E9C-101B-9397-08002B2CF9AE}" pid="7" name="TurkuDoTku_LanguageTaxHTField0">
    <vt:lpwstr>Suomi|ddab1725-3888-478f-9c8c-3eeceecd16e9</vt:lpwstr>
  </property>
  <property fmtid="{D5CDD505-2E9C-101B-9397-08002B2CF9AE}" pid="8" name="TurkuDoTku_PresentationMaterialType">
    <vt:lpwstr>4;#Diaesitys|29bf125c-3304-4b20-a038-e327a30ca536</vt:lpwstr>
  </property>
  <property fmtid="{D5CDD505-2E9C-101B-9397-08002B2CF9AE}" pid="9" name="TurkuDoTku_Language">
    <vt:lpwstr>1;#Suomi|ddab1725-3888-478f-9c8c-3eeceecd16e9</vt:lpwstr>
  </property>
  <property fmtid="{D5CDD505-2E9C-101B-9397-08002B2CF9AE}" pid="10" name="TurkuDoTku_VideoFileType">
    <vt:lpwstr>2;#Videokuva|82098cdd-6e57-4a24-8887-90ce7bab4a54</vt:lpwstr>
  </property>
  <property fmtid="{D5CDD505-2E9C-101B-9397-08002B2CF9AE}" pid="11" name="TurkuDoTku_AudioFileType">
    <vt:lpwstr>3;#Äänitiedosto|2ce7008b-f285-403a-bd25-9c3fffad5372</vt:lpwstr>
  </property>
</Properties>
</file>