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</p:sldMasterIdLst>
  <p:handoutMasterIdLst>
    <p:handoutMasterId r:id="rId12"/>
  </p:handoutMasterIdLst>
  <p:sldIdLst>
    <p:sldId id="270" r:id="rId4"/>
    <p:sldId id="306" r:id="rId5"/>
    <p:sldId id="302" r:id="rId6"/>
    <p:sldId id="329" r:id="rId7"/>
    <p:sldId id="326" r:id="rId8"/>
    <p:sldId id="327" r:id="rId9"/>
    <p:sldId id="303" r:id="rId10"/>
    <p:sldId id="330" r:id="rId11"/>
  </p:sldIdLst>
  <p:sldSz cx="9144000" cy="5143500" type="screen16x9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9900" autoAdjust="0"/>
  </p:normalViewPr>
  <p:slideViewPr>
    <p:cSldViewPr snapToGrid="0" snapToObjects="1">
      <p:cViewPr varScale="1">
        <p:scale>
          <a:sx n="103" d="100"/>
          <a:sy n="103" d="100"/>
        </p:scale>
        <p:origin x="582" y="102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8/31/2018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CITY_OF_TURKU_BLACK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5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8" name="Picture 7" descr="CITY_OF_TURKU_BLACK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5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_OF_TURKU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47386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3" name="Picture 2" descr="TURKU_PYSTY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33" y="1215170"/>
            <a:ext cx="1111163" cy="19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9" y="2808528"/>
            <a:ext cx="2326139" cy="113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raj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TURKU_PYSTY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79515"/>
            <a:ext cx="1633825" cy="2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  <p:pic>
        <p:nvPicPr>
          <p:cNvPr id="8" name="Picture 7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9" name="Picture 8" descr="CITY_OF_TURKU_BLACK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5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Y_OF_TURKU_BLACK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5" cy="5284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7" name="Picture 6" descr="CITY_OF_TURKU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kupbi.adturku.fi/reports/powerbi/johdon%20ty%C3%B6p%C3%B6yt%C3%A4/avustusraportointi/avustukset%20yhteenveto?rs:embed=tru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21.8.2018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Avustustoiminnan periaatteet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185864"/>
            <a:ext cx="6734175" cy="3524500"/>
          </a:xfrm>
        </p:spPr>
        <p:txBody>
          <a:bodyPr/>
          <a:lstStyle/>
          <a:p>
            <a:endParaRPr lang="fi-FI" dirty="0" smtClean="0"/>
          </a:p>
          <a:p>
            <a:r>
              <a:rPr lang="fi-FI" sz="1100" dirty="0" smtClean="0"/>
              <a:t>Strategian linjaus: Asukkaiden hyvinvoinnin edistäminen </a:t>
            </a:r>
          </a:p>
          <a:p>
            <a:r>
              <a:rPr lang="fi-FI" sz="1100" dirty="0" smtClean="0"/>
              <a:t>Vuoden 2019 painopiste: syrjäytymisen ehkäiseminen, jota edistetään lisäämällä yhteistyötä kaupungin </a:t>
            </a:r>
            <a:r>
              <a:rPr lang="fi-FI" sz="1100" dirty="0"/>
              <a:t>ja avustettavaa toimintaa järjestävien tahojen </a:t>
            </a:r>
            <a:r>
              <a:rPr lang="fi-FI" sz="1100" dirty="0" smtClean="0"/>
              <a:t>kesken ja jossa hyödynnetään aluetyön Turun mallia</a:t>
            </a:r>
          </a:p>
          <a:p>
            <a:r>
              <a:rPr lang="fi-FI" sz="1100" dirty="0" smtClean="0"/>
              <a:t>Avustusten myöntämisen painopisteenä otetaan huomioon myös toiminnan/tapahtuman innovatiivisuus ja/tai digitaalisuuden edistäminen</a:t>
            </a:r>
          </a:p>
          <a:p>
            <a:r>
              <a:rPr lang="fi-FI" sz="1100" dirty="0" smtClean="0"/>
              <a:t>Avustukset myönnetään pääsääntöisesti Turussa tapahtuvaan toimintaan tai tapahtumaan.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Strateginen linjaus ja painopiste v. 2019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075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128713"/>
            <a:ext cx="6734175" cy="3890173"/>
          </a:xfrm>
        </p:spPr>
        <p:txBody>
          <a:bodyPr/>
          <a:lstStyle/>
          <a:p>
            <a:r>
              <a:rPr lang="fi-FI" sz="1100" dirty="0" smtClean="0"/>
              <a:t>Kaupungin talousarvion </a:t>
            </a:r>
            <a:r>
              <a:rPr lang="fi-FI" sz="1100" dirty="0"/>
              <a:t>vahvistamisen yhteydessä </a:t>
            </a:r>
            <a:r>
              <a:rPr lang="fi-FI" sz="1100" dirty="0" smtClean="0"/>
              <a:t>kaupunginhallitus päättää toiminta-avustuksista </a:t>
            </a:r>
            <a:r>
              <a:rPr lang="fi-FI" sz="1100" dirty="0"/>
              <a:t>vakiintuneille toimijoille, joiden kanssa tehdään yhteistyön vahvistamiseksi ja toiminnan pitkäjänteisen kehittämisen tueksi </a:t>
            </a:r>
            <a:r>
              <a:rPr lang="fi-FI" sz="1100" dirty="0" smtClean="0"/>
              <a:t>yhteistyösopimus</a:t>
            </a:r>
            <a:r>
              <a:rPr lang="fi-FI" sz="1100" dirty="0"/>
              <a:t>. </a:t>
            </a:r>
            <a:r>
              <a:rPr lang="fi-FI" sz="1100" dirty="0" smtClean="0"/>
              <a:t>Toimialalautakunnat päättävät vastaavasti toiminta-avustusten myöntämisestä siten, että joidenkin tahojen kanssa voidaan tehdä yhteistyösopimus. </a:t>
            </a:r>
          </a:p>
          <a:p>
            <a:r>
              <a:rPr lang="fi-FI" sz="1100" dirty="0" smtClean="0"/>
              <a:t>Muista yhteisöjen </a:t>
            </a:r>
            <a:r>
              <a:rPr lang="fi-FI" sz="1100" dirty="0"/>
              <a:t>sääntömääräiseen toimintaan sekä </a:t>
            </a:r>
            <a:r>
              <a:rPr lang="fi-FI" sz="1100" dirty="0" smtClean="0"/>
              <a:t>investointiin kuten peruskorjaukseen ja kunnossapitoon kohdentuvista erityisavustuksista päättää toimielimen päättämällä tavalla toimielin tai viranhaltija, vuosittain syksyllä erikseen ilmoitettavan hakuajan puitteissa. </a:t>
            </a:r>
          </a:p>
          <a:p>
            <a:r>
              <a:rPr lang="fi-FI" sz="1100" dirty="0" smtClean="0"/>
              <a:t>Hakemuksia kohdennettuihin erityisavustuksiin voi </a:t>
            </a:r>
            <a:r>
              <a:rPr lang="fi-FI" sz="1100" dirty="0"/>
              <a:t>jättää </a:t>
            </a:r>
            <a:r>
              <a:rPr lang="fi-FI" sz="1100" dirty="0" smtClean="0"/>
              <a:t>pääsääntöisesti ilman </a:t>
            </a:r>
            <a:r>
              <a:rPr lang="fi-FI" sz="1100" dirty="0"/>
              <a:t>erillistä </a:t>
            </a:r>
            <a:r>
              <a:rPr lang="fi-FI" sz="1100" dirty="0" smtClean="0"/>
              <a:t>hakuaikaa</a:t>
            </a:r>
            <a:r>
              <a:rPr lang="fi-FI" sz="1100" dirty="0"/>
              <a:t> </a:t>
            </a:r>
            <a:r>
              <a:rPr lang="fi-FI" sz="1100" dirty="0" smtClean="0"/>
              <a:t>ja niistä päättää </a:t>
            </a:r>
            <a:r>
              <a:rPr lang="fi-FI" sz="1100" dirty="0"/>
              <a:t>toimielimen päättämällä tavalla toimielin tai </a:t>
            </a:r>
            <a:r>
              <a:rPr lang="fi-FI" sz="1100" dirty="0" smtClean="0"/>
              <a:t>viranhaltija. Päätökset tehdään kootusti keväällä ja syksyllä tarpeen mukaan. </a:t>
            </a:r>
            <a:endParaRPr lang="fi-FI" sz="11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Päätöksenteko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030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1" y="1693452"/>
            <a:ext cx="4572396" cy="2572735"/>
          </a:xfrm>
          <a:prstGeom prst="rect">
            <a:avLst/>
          </a:prstGeom>
        </p:spPr>
      </p:pic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128714"/>
            <a:ext cx="6734175" cy="564738"/>
          </a:xfrm>
        </p:spPr>
        <p:txBody>
          <a:bodyPr/>
          <a:lstStyle/>
          <a:p>
            <a:pPr marL="0" indent="0">
              <a:buNone/>
            </a:pPr>
            <a:r>
              <a:rPr lang="fi-FI" sz="1100" dirty="0" smtClean="0"/>
              <a:t>Avustushakemukset jätetään ja käsitellään sähköisessä järjestelmässä. Päätökset tehdään </a:t>
            </a:r>
            <a:r>
              <a:rPr lang="fi-FI" sz="1100" dirty="0" err="1" smtClean="0"/>
              <a:t>JoutseNet</a:t>
            </a:r>
            <a:r>
              <a:rPr lang="fi-FI" sz="1100" dirty="0" smtClean="0"/>
              <a:t> asianhallintajärjestelmässä ja raportointi toteutetaan kaupunkitasoisesti </a:t>
            </a:r>
            <a:r>
              <a:rPr lang="fi-FI" sz="1100" dirty="0" err="1" smtClean="0"/>
              <a:t>PowerBI:llä</a:t>
            </a:r>
            <a:r>
              <a:rPr lang="fi-FI" sz="1100" dirty="0" smtClean="0"/>
              <a:t>. </a:t>
            </a:r>
          </a:p>
          <a:p>
            <a:pPr marL="0" indent="0">
              <a:buNone/>
            </a:pPr>
            <a:endParaRPr lang="fi-FI" sz="11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Hakumenettely</a:t>
            </a:r>
            <a:endParaRPr lang="fi-FI" sz="2400" dirty="0"/>
          </a:p>
        </p:txBody>
      </p:sp>
      <p:sp>
        <p:nvSpPr>
          <p:cNvPr id="5" name="Suorakulmio 4"/>
          <p:cNvSpPr/>
          <p:nvPr/>
        </p:nvSpPr>
        <p:spPr>
          <a:xfrm>
            <a:off x="3047086" y="437318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dirty="0">
                <a:solidFill>
                  <a:schemeClr val="bg1"/>
                </a:solidFill>
                <a:hlinkClick r:id="rId3"/>
              </a:rPr>
              <a:t>http://tkupbi.adturku.fi/reports/powerbi/johdon%20ty%C3%B6p%C3%B6yt%C3%A4/avustusraportointi/avustukset%20yhteenveto?rs:embed=true</a:t>
            </a:r>
            <a:endParaRPr lang="fi-FI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921597" y="-221769"/>
            <a:ext cx="7412952" cy="748904"/>
          </a:xfrm>
        </p:spPr>
        <p:txBody>
          <a:bodyPr/>
          <a:lstStyle/>
          <a:p>
            <a:r>
              <a:rPr lang="fi-FI" sz="2400" dirty="0" smtClean="0"/>
              <a:t>Avustusten </a:t>
            </a:r>
            <a:r>
              <a:rPr lang="fi-FI" sz="2400" u="sng" dirty="0" smtClean="0"/>
              <a:t>myöntämiseen</a:t>
            </a:r>
            <a:r>
              <a:rPr lang="fi-FI" sz="2400" dirty="0" smtClean="0"/>
              <a:t> vaikuttavat kriteerit</a:t>
            </a:r>
            <a:endParaRPr lang="fi-FI" sz="2400" dirty="0"/>
          </a:p>
        </p:txBody>
      </p:sp>
      <p:sp>
        <p:nvSpPr>
          <p:cNvPr id="6" name="Suorakulmio 5"/>
          <p:cNvSpPr/>
          <p:nvPr/>
        </p:nvSpPr>
        <p:spPr>
          <a:xfrm>
            <a:off x="1267327" y="617372"/>
            <a:ext cx="743343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11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Toiminta-avustukset</a:t>
            </a:r>
            <a:r>
              <a:rPr lang="fi-FI" sz="11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Toiminta-avustusta myönnetään kaupungin avustusohjeen nojalla yhteisöjen sääntöjen mukaiseen yleiseen toimintaan tai kaupungin kanssa erikseen tehdyssä yhteistyösopimuksessa määriteltyyn tarkoitukseen ja sopimuksessa mainituin ehdoin.</a:t>
            </a:r>
          </a:p>
          <a:p>
            <a:pPr lvl="0">
              <a:spcAft>
                <a:spcPts val="0"/>
              </a:spcAft>
            </a:pPr>
            <a:endParaRPr lang="fi-FI" sz="11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Avustusten myöntämisen lähtökohtana ovat strategisten ohjelmien linjaukset ja alateemat ja niiden mukaisesti valitut vuosittain määritetyt painopisteet.  </a:t>
            </a:r>
          </a:p>
          <a:p>
            <a:pPr lvl="0">
              <a:spcAft>
                <a:spcPts val="0"/>
              </a:spcAft>
            </a:pPr>
            <a:endParaRPr lang="fi-FI" sz="11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Toiminta-avustukseen sisältyvät myös tilakustannukset, joihin vain erityisestä syystä, kuten arvonlisäveron palautus tai tilojen vaihtuminen kesken vuotta, voidaan harkinnan mukaan myöntää erillinen avustus. Kaupunginhallituksen alaisista määrärahoista aiemmin myönnettyjä vuokrahuojennuksia vastaava määrä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uodelle 2019 siirretään lautakunnille toiminta-avustuksena myönnettäviksi. </a:t>
            </a:r>
          </a:p>
          <a:p>
            <a:pPr lvl="0">
              <a:spcAft>
                <a:spcPts val="0"/>
              </a:spcAft>
            </a:pPr>
            <a:endParaRPr lang="fi-FI" sz="11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Avustusta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haetaan useampivuotisia yhteistyösopimuksia lukuun ottamatta vuosittain. Tarvittavat liitteet kuten taloutta ja toimintaa koskevat lain edellyttämät asiakirjat on kaikilta osin toimitettava vuosittain. </a:t>
            </a:r>
            <a:endParaRPr lang="fi-FI" sz="1100" dirty="0" smtClean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fi-FI" sz="11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Avustusten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myöntämisessä hyödynnetään vaikuttajaryhmien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asiantuntemusta, 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esim. vanhusneuvosto antaa lausunnon ikääntyneille järjestettävää toimintaa koskevista avustushakemuksista, jonka jälkeen </a:t>
            </a:r>
            <a:r>
              <a:rPr lang="fi-FI" sz="1100" dirty="0" err="1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kh:n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avustusten osalta avustustoimikunta käsittelee ehdotuksen. </a:t>
            </a:r>
          </a:p>
          <a:p>
            <a:pPr lvl="0">
              <a:spcAft>
                <a:spcPts val="0"/>
              </a:spcAft>
            </a:pPr>
            <a:r>
              <a:rPr lang="fi-FI" sz="11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Kohdennetut erityisavustukset:</a:t>
            </a:r>
          </a:p>
          <a:p>
            <a:pPr marL="171450" lvl="0" indent="-171450">
              <a:spcAft>
                <a:spcPts val="0"/>
              </a:spcAft>
              <a:buFontTx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Kohdennettua erityisavustusta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myönnetään </a:t>
            </a:r>
            <a:r>
              <a:rPr lang="fi-FI" sz="11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tiettyyn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tapahtumaan tai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toimintoon taikka</a:t>
            </a:r>
          </a:p>
          <a:p>
            <a:pPr lvl="0">
              <a:spcAft>
                <a:spcPts val="0"/>
              </a:spcAft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investointiin, kuten peruskorjaukseen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kunnossapitoon.</a:t>
            </a:r>
          </a:p>
          <a:p>
            <a:pPr lvl="0">
              <a:spcAft>
                <a:spcPts val="0"/>
              </a:spcAft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lang="fi-FI" sz="1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Avustusta voivat hakea myös rekisteröimättömät yhdistykset ja työryhmät </a:t>
            </a:r>
            <a:endParaRPr lang="fi-FI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167064" y="943224"/>
            <a:ext cx="7058612" cy="379120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1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Toiminta-avustukset</a:t>
            </a:r>
            <a:r>
              <a:rPr lang="fi-FI" sz="11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Avustusten määrä perustuu talousarviossa varattuun, eri tarkoituksiin kohdennettuun </a:t>
            </a:r>
            <a:r>
              <a:rPr lang="fi-FI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määrärahaan. </a:t>
            </a:r>
            <a:endParaRPr lang="fi-FI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Avustuksen määrään vaikuttavana tekijänä arvioidaan avustettavan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toiminnan laatua eli vastaavuutta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aiemmin mainittuihin strategisiin linjauksiin. Niitä nostetaan esiin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avustusten hakujärjestelmään annettavien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kysymysvastausten </a:t>
            </a:r>
            <a:r>
              <a:rPr lang="fi-FI" sz="11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kautta, jolloin korkea vastaavuus </a:t>
            </a:r>
            <a:r>
              <a:rPr lang="fi-FI" sz="11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otetaan huomioon avustusta korottavana. 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Toiminnan laatutekijänä otetaan huomioon myös alueellisia ja kohderyhmätekijöitä, toiminnan sisältöä sekä digitaalisuuden edistämistä ja innovatiivisuutta.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1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Laatutekijöiden rinnalla avustukseen määrään vaikuttavat taloudelliset tekijät kuten yhteisön toiminnan taloudellinen vakaus sekä avustuksen arvioitu vaikuttavuus suhteessa yhteisön muuhun toimintaan. 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endParaRPr lang="fi-FI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Vajaan vuoden toimineille hakijoille voidaan myöntää vain kohtuullisen suuruinen avustus toiminnan kehittämiseen.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1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Kohdennetut erityisavustukset: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Kohdennettua </a:t>
            </a:r>
            <a:r>
              <a:rPr lang="fi-FI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erityisavustusta myönnetään </a:t>
            </a:r>
            <a:r>
              <a:rPr lang="fi-FI" sz="11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tiettyyn</a:t>
            </a:r>
            <a:r>
              <a:rPr lang="fi-FI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tapahtumaan tai toimintoon </a:t>
            </a: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taikka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investointiin </a:t>
            </a:r>
            <a:r>
              <a:rPr lang="fi-FI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kuten </a:t>
            </a: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peruskorjaukseen ja kunnostamiseen. Kaupungin avustuksen määrä suhteutetaan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toteutuneisiin kustannuksiin ja voi pääsääntöisesti olla enintään noin puolet kokonaiskustannuksista.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i-FI" sz="1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1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97533" y="5358"/>
            <a:ext cx="7412952" cy="748904"/>
          </a:xfrm>
        </p:spPr>
        <p:txBody>
          <a:bodyPr/>
          <a:lstStyle/>
          <a:p>
            <a:r>
              <a:rPr lang="fi-FI" sz="2400" dirty="0" smtClean="0"/>
              <a:t>Avustuksen</a:t>
            </a:r>
            <a:r>
              <a:rPr lang="fi-FI" sz="2400" u="sng" dirty="0" smtClean="0"/>
              <a:t> määrään </a:t>
            </a:r>
            <a:r>
              <a:rPr lang="fi-FI" sz="2400" dirty="0" smtClean="0"/>
              <a:t>vaikuttavat kriteerit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31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363163" y="1713248"/>
            <a:ext cx="6734175" cy="2273216"/>
          </a:xfrm>
        </p:spPr>
        <p:txBody>
          <a:bodyPr/>
          <a:lstStyle/>
          <a:p>
            <a:r>
              <a:rPr lang="fi-FI" sz="1100" dirty="0" smtClean="0"/>
              <a:t>Toiminta-avustusten hakuaika rajataan syksyyn noin kuukauden pituiseksi esim. lokakuu. </a:t>
            </a:r>
          </a:p>
          <a:p>
            <a:r>
              <a:rPr lang="fi-FI" sz="1100" dirty="0" smtClean="0"/>
              <a:t>Kohdennettujen erityisavustusten (sis. myös rakentaminen ja peruskorjaus) haku on mahdollista pääsääntöisesti ympärivuotisesti. </a:t>
            </a:r>
          </a:p>
          <a:p>
            <a:r>
              <a:rPr lang="fi-FI" sz="1100" dirty="0" smtClean="0"/>
              <a:t>Kaupungin verkkosivulla julkaistaan kaupunkitasoinen hakukalenteri eri toimielinten avustusten hakuajoista. </a:t>
            </a:r>
            <a:endParaRPr lang="fi-FI" sz="11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48553" y="754262"/>
            <a:ext cx="7412952" cy="748904"/>
          </a:xfrm>
        </p:spPr>
        <p:txBody>
          <a:bodyPr/>
          <a:lstStyle/>
          <a:p>
            <a:r>
              <a:rPr lang="fi-FI" sz="2400" dirty="0" smtClean="0"/>
              <a:t>Määräajat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493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Kuva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8" y="3138356"/>
            <a:ext cx="559188" cy="324000"/>
          </a:xfrm>
          <a:prstGeom prst="rect">
            <a:avLst/>
          </a:prstGeom>
        </p:spPr>
      </p:pic>
      <p:pic>
        <p:nvPicPr>
          <p:cNvPr id="58" name="Picture 5" descr="C:\Users\jmalmivi\AppData\Local\Microsoft\Windows\Temporary Internet Files\Content.IE5\KST84YIY\MC9004406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2" y="3608913"/>
            <a:ext cx="543079" cy="5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jmalmivi\AppData\Local\Microsoft\Windows\Temporary Internet Files\Content.IE5\LMV1Y5T4\MC9001571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7" y="4213168"/>
            <a:ext cx="514886" cy="6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Nuoli oikealle 59"/>
          <p:cNvSpPr/>
          <p:nvPr/>
        </p:nvSpPr>
        <p:spPr>
          <a:xfrm>
            <a:off x="732890" y="3565638"/>
            <a:ext cx="392548" cy="1278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Pyöristetty suorakulmio 3"/>
          <p:cNvSpPr/>
          <p:nvPr/>
        </p:nvSpPr>
        <p:spPr>
          <a:xfrm>
            <a:off x="372386" y="2761575"/>
            <a:ext cx="3987742" cy="425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200" dirty="0">
                <a:solidFill>
                  <a:prstClr val="black"/>
                </a:solidFill>
                <a:latin typeface="Arial"/>
              </a:rPr>
              <a:t>Keskitetty asiakaspalvelu - yleistasoinen neuvonta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8" y="3538738"/>
            <a:ext cx="559188" cy="324000"/>
          </a:xfrm>
          <a:prstGeom prst="rect">
            <a:avLst/>
          </a:prstGeom>
        </p:spPr>
      </p:pic>
      <p:pic>
        <p:nvPicPr>
          <p:cNvPr id="62" name="Kuva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8" y="3939119"/>
            <a:ext cx="559188" cy="324000"/>
          </a:xfrm>
          <a:prstGeom prst="rect">
            <a:avLst/>
          </a:prstGeom>
        </p:spPr>
      </p:pic>
      <p:pic>
        <p:nvPicPr>
          <p:cNvPr id="63" name="Kuva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8" y="4339501"/>
            <a:ext cx="559188" cy="324000"/>
          </a:xfrm>
          <a:prstGeom prst="rect">
            <a:avLst/>
          </a:prstGeom>
        </p:spPr>
      </p:pic>
      <p:sp>
        <p:nvSpPr>
          <p:cNvPr id="64" name="Pyöristetty suorakulmio 63"/>
          <p:cNvSpPr/>
          <p:nvPr/>
        </p:nvSpPr>
        <p:spPr>
          <a:xfrm>
            <a:off x="235342" y="914722"/>
            <a:ext cx="8778144" cy="151384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189"/>
            <a:r>
              <a:rPr lang="fi-FI" sz="1200" dirty="0">
                <a:solidFill>
                  <a:prstClr val="black"/>
                </a:solidFill>
                <a:latin typeface="Arial"/>
              </a:rPr>
              <a:t>Kaupunkitasoinen avustustenhallinta – avustustoiminnan koordinointi</a:t>
            </a:r>
          </a:p>
        </p:txBody>
      </p:sp>
      <p:sp>
        <p:nvSpPr>
          <p:cNvPr id="8" name="Vuokaaviosymboli: Vaihtoehtoinen käsittely 7"/>
          <p:cNvSpPr/>
          <p:nvPr/>
        </p:nvSpPr>
        <p:spPr>
          <a:xfrm>
            <a:off x="235342" y="83128"/>
            <a:ext cx="8778144" cy="522515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dirty="0" err="1">
                <a:solidFill>
                  <a:prstClr val="black"/>
                </a:solidFill>
                <a:latin typeface="Arial"/>
              </a:rPr>
              <a:t>Kv</a:t>
            </a:r>
            <a:r>
              <a:rPr lang="fi-FI" dirty="0">
                <a:solidFill>
                  <a:prstClr val="black"/>
                </a:solidFill>
                <a:latin typeface="Arial"/>
              </a:rPr>
              <a:t>/</a:t>
            </a:r>
            <a:r>
              <a:rPr lang="fi-FI" dirty="0" err="1">
                <a:solidFill>
                  <a:prstClr val="black"/>
                </a:solidFill>
                <a:latin typeface="Arial"/>
              </a:rPr>
              <a:t>Kh</a:t>
            </a:r>
            <a:r>
              <a:rPr lang="fi-FI" dirty="0">
                <a:solidFill>
                  <a:prstClr val="black"/>
                </a:solidFill>
                <a:latin typeface="Arial"/>
              </a:rPr>
              <a:t> - Strategiset avustusperiaatteet, kaupunkitasoiset ohjeet, hakukalenteri </a:t>
            </a:r>
          </a:p>
        </p:txBody>
      </p:sp>
      <p:pic>
        <p:nvPicPr>
          <p:cNvPr id="65" name="Kuva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8" y="4739882"/>
            <a:ext cx="559188" cy="324000"/>
          </a:xfrm>
          <a:prstGeom prst="rect">
            <a:avLst/>
          </a:prstGeom>
        </p:spPr>
      </p:pic>
      <p:sp>
        <p:nvSpPr>
          <p:cNvPr id="72" name="Alanuoli 71"/>
          <p:cNvSpPr/>
          <p:nvPr/>
        </p:nvSpPr>
        <p:spPr>
          <a:xfrm>
            <a:off x="3707476" y="504311"/>
            <a:ext cx="1479666" cy="3405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Nuoli vasemmalle ja oikealle 74"/>
          <p:cNvSpPr/>
          <p:nvPr/>
        </p:nvSpPr>
        <p:spPr>
          <a:xfrm rot="5400000">
            <a:off x="6186245" y="2676108"/>
            <a:ext cx="382570" cy="28165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i-FI">
              <a:solidFill>
                <a:prstClr val="white"/>
              </a:solidFill>
              <a:latin typeface="Arial"/>
            </a:endParaRPr>
          </a:p>
        </p:txBody>
      </p:sp>
      <p:sp>
        <p:nvSpPr>
          <p:cNvPr id="77" name="Tekstiruutu 76"/>
          <p:cNvSpPr txBox="1"/>
          <p:nvPr/>
        </p:nvSpPr>
        <p:spPr>
          <a:xfrm>
            <a:off x="7903875" y="854859"/>
            <a:ext cx="124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i-FI" sz="800" dirty="0">
                <a:solidFill>
                  <a:prstClr val="black"/>
                </a:solidFill>
                <a:latin typeface="Arial"/>
              </a:rPr>
              <a:t>Avustuskoordinaattori + </a:t>
            </a:r>
          </a:p>
          <a:p>
            <a:pPr defTabSz="457189"/>
            <a:r>
              <a:rPr lang="fi-FI" sz="800" dirty="0">
                <a:solidFill>
                  <a:prstClr val="black"/>
                </a:solidFill>
                <a:latin typeface="Arial"/>
              </a:rPr>
              <a:t>Toimialojen avustusvastaavat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06" y="717642"/>
            <a:ext cx="896868" cy="896868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46" y="3426815"/>
            <a:ext cx="5093357" cy="1601605"/>
          </a:xfrm>
          <a:prstGeom prst="rect">
            <a:avLst/>
          </a:prstGeom>
        </p:spPr>
      </p:pic>
      <p:sp>
        <p:nvSpPr>
          <p:cNvPr id="15" name="Pyöristetty suorakulmio 14"/>
          <p:cNvSpPr/>
          <p:nvPr/>
        </p:nvSpPr>
        <p:spPr>
          <a:xfrm>
            <a:off x="1373973" y="1609582"/>
            <a:ext cx="1008000" cy="70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Avustusten hakeminen ja neuvonta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2468764" y="1609582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Sisäisen valvonnan </a:t>
            </a:r>
            <a:r>
              <a:rPr lang="fi-FI" sz="1100" dirty="0" err="1">
                <a:solidFill>
                  <a:prstClr val="black"/>
                </a:solidFill>
                <a:latin typeface="Arial"/>
              </a:rPr>
              <a:t>periaattei-den</a:t>
            </a:r>
            <a:r>
              <a:rPr lang="fi-FI" sz="1100" dirty="0">
                <a:solidFill>
                  <a:prstClr val="black"/>
                </a:solidFill>
                <a:latin typeface="Arial"/>
              </a:rPr>
              <a:t> ylläpito</a:t>
            </a:r>
          </a:p>
        </p:txBody>
      </p:sp>
      <p:sp>
        <p:nvSpPr>
          <p:cNvPr id="35" name="Pyöristetty suorakulmio 34"/>
          <p:cNvSpPr/>
          <p:nvPr/>
        </p:nvSpPr>
        <p:spPr>
          <a:xfrm>
            <a:off x="3563555" y="1605865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Haku-kalenterin ylläpito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4658346" y="1602148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Avustus-tyyppien ylläpito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2021805" y="3257392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i-FI" sz="1200" dirty="0">
                <a:solidFill>
                  <a:prstClr val="black"/>
                </a:solidFill>
                <a:latin typeface="Arial"/>
              </a:rPr>
              <a:t>Hakeminen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4719045" y="3266338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i-FI" sz="1200" dirty="0">
                <a:solidFill>
                  <a:prstClr val="black"/>
                </a:solidFill>
                <a:latin typeface="Arial"/>
              </a:rPr>
              <a:t>Käsittely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6488291" y="2725834"/>
            <a:ext cx="644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i-FI" sz="800" dirty="0">
                <a:solidFill>
                  <a:prstClr val="black"/>
                </a:solidFill>
                <a:latin typeface="Arial"/>
              </a:rPr>
              <a:t>Päätökset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5660253" y="2725834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fi-FI" sz="800" dirty="0">
                <a:solidFill>
                  <a:prstClr val="black"/>
                </a:solidFill>
                <a:latin typeface="Arial"/>
              </a:rPr>
              <a:t>Esitykset</a:t>
            </a:r>
          </a:p>
        </p:txBody>
      </p:sp>
      <p:sp>
        <p:nvSpPr>
          <p:cNvPr id="41" name="Pyöristetty suorakulmio 40"/>
          <p:cNvSpPr/>
          <p:nvPr/>
        </p:nvSpPr>
        <p:spPr>
          <a:xfrm>
            <a:off x="6847928" y="1578009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000" dirty="0">
                <a:solidFill>
                  <a:prstClr val="black"/>
                </a:solidFill>
                <a:latin typeface="Arial"/>
              </a:rPr>
              <a:t>Maksaminen</a:t>
            </a:r>
          </a:p>
        </p:txBody>
      </p:sp>
      <p:sp>
        <p:nvSpPr>
          <p:cNvPr id="42" name="Pyöristetty suorakulmio 41"/>
          <p:cNvSpPr/>
          <p:nvPr/>
        </p:nvSpPr>
        <p:spPr>
          <a:xfrm>
            <a:off x="279182" y="1609582"/>
            <a:ext cx="1008000" cy="70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Hakuohjeet</a:t>
            </a:r>
          </a:p>
        </p:txBody>
      </p:sp>
      <p:sp>
        <p:nvSpPr>
          <p:cNvPr id="44" name="Pyöristetty suorakulmio 43"/>
          <p:cNvSpPr/>
          <p:nvPr/>
        </p:nvSpPr>
        <p:spPr>
          <a:xfrm>
            <a:off x="7942717" y="1578009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000" dirty="0">
                <a:solidFill>
                  <a:prstClr val="black"/>
                </a:solidFill>
                <a:latin typeface="Arial"/>
              </a:rPr>
              <a:t>Valvonta</a:t>
            </a:r>
          </a:p>
          <a:p>
            <a:pPr algn="ctr" defTabSz="457189"/>
            <a:r>
              <a:rPr lang="fi-FI" sz="1000" dirty="0">
                <a:solidFill>
                  <a:prstClr val="black"/>
                </a:solidFill>
                <a:latin typeface="Arial"/>
              </a:rPr>
              <a:t>Raportointi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5753137" y="1609582"/>
            <a:ext cx="1008000" cy="716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i-FI" sz="1100" dirty="0">
                <a:solidFill>
                  <a:prstClr val="black"/>
                </a:solidFill>
                <a:latin typeface="Arial"/>
              </a:rPr>
              <a:t>Avustusesi-</a:t>
            </a:r>
            <a:r>
              <a:rPr lang="fi-FI" sz="1100" dirty="0" err="1">
                <a:solidFill>
                  <a:prstClr val="black"/>
                </a:solidFill>
                <a:latin typeface="Arial"/>
              </a:rPr>
              <a:t>tysten</a:t>
            </a:r>
            <a:r>
              <a:rPr lang="fi-FI" sz="1100" dirty="0">
                <a:solidFill>
                  <a:prstClr val="black"/>
                </a:solidFill>
                <a:latin typeface="Arial"/>
              </a:rPr>
              <a:t> laadinta</a:t>
            </a:r>
          </a:p>
        </p:txBody>
      </p:sp>
      <p:sp>
        <p:nvSpPr>
          <p:cNvPr id="47" name="Nuoli vasemmalle ja oikealle 46"/>
          <p:cNvSpPr/>
          <p:nvPr/>
        </p:nvSpPr>
        <p:spPr>
          <a:xfrm rot="5400000">
            <a:off x="4009101" y="2154565"/>
            <a:ext cx="325272" cy="888751"/>
          </a:xfrm>
          <a:prstGeom prst="leftRightArrow">
            <a:avLst>
              <a:gd name="adj1" fmla="val 58231"/>
              <a:gd name="adj2" fmla="val 281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fi-FI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1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TURKU_PPT_16-9_EN</Template>
  <TotalTime>4862</TotalTime>
  <Words>552</Words>
  <Application>Microsoft Office PowerPoint</Application>
  <PresentationFormat>Näytössä katseltava esitys (16:9)</PresentationFormat>
  <Paragraphs>71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Lucida Grande</vt:lpstr>
      <vt:lpstr>Valkoinen</vt:lpstr>
      <vt:lpstr>Kuvalliset</vt:lpstr>
      <vt:lpstr>Värilliset</vt:lpstr>
      <vt:lpstr>Avustustoiminnan periaatteet</vt:lpstr>
      <vt:lpstr>   Strateginen linjaus ja painopiste v. 2019</vt:lpstr>
      <vt:lpstr>Päätöksenteko</vt:lpstr>
      <vt:lpstr>Hakumenettely</vt:lpstr>
      <vt:lpstr>Avustusten myöntämiseen vaikuttavat kriteerit</vt:lpstr>
      <vt:lpstr>Avustuksen määrään vaikuttavat kriteerit</vt:lpstr>
      <vt:lpstr>Määräajat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Kaupunginhallituksen avustusperiaatteet</dc:title>
  <dc:creator>Kari-Granfors Outi</dc:creator>
  <cp:lastModifiedBy>Lundgren Marika</cp:lastModifiedBy>
  <cp:revision>140</cp:revision>
  <cp:lastPrinted>2018-06-15T11:45:10Z</cp:lastPrinted>
  <dcterms:created xsi:type="dcterms:W3CDTF">2018-01-22T19:14:50Z</dcterms:created>
  <dcterms:modified xsi:type="dcterms:W3CDTF">2018-08-31T11:25:30Z</dcterms:modified>
</cp:coreProperties>
</file>