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  <p:sldMasterId id="2147483655" r:id="rId6"/>
    <p:sldMasterId id="2147483711" r:id="rId7"/>
    <p:sldMasterId id="2147483716" r:id="rId8"/>
  </p:sldMasterIdLst>
  <p:notesMasterIdLst>
    <p:notesMasterId r:id="rId11"/>
  </p:notesMasterIdLst>
  <p:handoutMasterIdLst>
    <p:handoutMasterId r:id="rId12"/>
  </p:handoutMasterIdLst>
  <p:sldIdLst>
    <p:sldId id="270" r:id="rId9"/>
    <p:sldId id="271" r:id="rId10"/>
  </p:sldIdLst>
  <p:sldSz cx="9144000" cy="5143500" type="screen16x9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900" autoAdjust="0"/>
  </p:normalViewPr>
  <p:slideViewPr>
    <p:cSldViewPr snapToGrid="0" snapToObjects="1">
      <p:cViewPr varScale="1">
        <p:scale>
          <a:sx n="103" d="100"/>
          <a:sy n="103" d="100"/>
        </p:scale>
        <p:origin x="624" y="102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8/9/2018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21582" cy="493633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5347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7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B17AA784-79E2-4FCE-8346-E478FB933265}" type="datetimeFigureOut">
              <a:rPr lang="fi-FI" smtClean="0"/>
              <a:t>9.8.2018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2080" tIns="46040" rIns="92080" bIns="4604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4444D71B-6FF2-4F13-9AF4-74E8B0E163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8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4541" indent="-134541">
              <a:buFont typeface="Arial"/>
              <a:buChar char="•"/>
              <a:defRPr/>
            </a:lvl1pPr>
            <a:lvl2pPr marL="405000" indent="-135000">
              <a:buFont typeface="Lucida Grande"/>
              <a:buChar char="–"/>
              <a:defRPr/>
            </a:lvl2pPr>
            <a:lvl3pPr marL="675000" indent="-135000">
              <a:buSzPct val="60000"/>
              <a:buFont typeface="Courier New"/>
              <a:buChar char="o"/>
              <a:defRPr/>
            </a:lvl3pPr>
            <a:lvl4pPr marL="945000" indent="-135000">
              <a:buSzPct val="100000"/>
              <a:buFont typeface="Lucida Grande"/>
              <a:buChar char="–"/>
              <a:defRPr/>
            </a:lvl4pPr>
            <a:lvl5pPr marL="1215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4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270000" indent="-135000">
              <a:buFont typeface="Arial"/>
              <a:buChar char="•"/>
              <a:defRPr/>
            </a:lvl2pPr>
            <a:lvl3pPr marL="432000" indent="-135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3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5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4535" indent="-134535">
              <a:buFont typeface="Arial"/>
              <a:buChar char="•"/>
              <a:defRPr/>
            </a:lvl1pPr>
            <a:lvl2pPr marL="404980" indent="-134994">
              <a:buFont typeface="Lucida Grande"/>
              <a:buChar char="–"/>
              <a:defRPr/>
            </a:lvl2pPr>
            <a:lvl3pPr marL="674967" indent="-134994">
              <a:buSzPct val="60000"/>
              <a:buFont typeface="Courier New"/>
              <a:buChar char="o"/>
              <a:defRPr/>
            </a:lvl3pPr>
            <a:lvl4pPr marL="944954" indent="-134994">
              <a:buSzPct val="100000"/>
              <a:buFont typeface="Lucida Grande"/>
              <a:buChar char="–"/>
              <a:defRPr/>
            </a:lvl4pPr>
            <a:lvl5pPr marL="121494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94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3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269987" indent="-134994">
              <a:buFont typeface="Arial"/>
              <a:buChar char="•"/>
              <a:defRPr/>
            </a:lvl2pPr>
            <a:lvl3pPr marL="431979" indent="-134994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3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7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9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2">
              <a:lnSpc>
                <a:spcPts val="2200"/>
              </a:lnSpc>
              <a:buFont typeface="Arial"/>
              <a:buChar char="•"/>
              <a:defRPr sz="1700" baseline="0"/>
            </a:lvl2pPr>
            <a:lvl3pPr marL="539974" indent="-179992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3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69559"/>
            <a:ext cx="1241463" cy="486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lnSpc>
          <a:spcPts val="2475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3350" indent="-13335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1pPr>
      <a:lvl2pPr marL="43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70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60000"/>
        <a:buFont typeface="Courier New"/>
        <a:buChar char="o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97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100000"/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24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-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8" y="4469561"/>
            <a:ext cx="1241463" cy="486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90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iming>
    <p:tnLst>
      <p:par>
        <p:cTn id="1" dur="indefinite" restart="never" nodeType="tmRoot"/>
      </p:par>
    </p:tnLst>
  </p:timing>
  <p:txStyles>
    <p:titleStyle>
      <a:lvl1pPr algn="l" defTabSz="342884" rtl="0" eaLnBrk="1" latinLnBrk="0" hangingPunct="1">
        <a:lnSpc>
          <a:spcPts val="2475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3344" indent="-133344" algn="l" defTabSz="342884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1pPr>
      <a:lvl2pPr marL="431979" indent="-134994" algn="l" defTabSz="342884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701966" indent="-134994" algn="l" defTabSz="342884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60000"/>
        <a:buFont typeface="Courier New"/>
        <a:buChar char="o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971952" indent="-134994" algn="l" defTabSz="342884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100000"/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241938" indent="-134994" algn="l" defTabSz="342884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-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63318"/>
              </p:ext>
            </p:extLst>
          </p:nvPr>
        </p:nvGraphicFramePr>
        <p:xfrm>
          <a:off x="1328809" y="1159292"/>
          <a:ext cx="7377087" cy="3237546"/>
        </p:xfrm>
        <a:graphic>
          <a:graphicData uri="http://schemas.openxmlformats.org/drawingml/2006/table">
            <a:tbl>
              <a:tblPr/>
              <a:tblGrid>
                <a:gridCol w="1383205">
                  <a:extLst>
                    <a:ext uri="{9D8B030D-6E8A-4147-A177-3AD203B41FA5}">
                      <a16:colId xmlns:a16="http://schemas.microsoft.com/office/drawing/2014/main" xmlns="" val="760517615"/>
                    </a:ext>
                  </a:extLst>
                </a:gridCol>
                <a:gridCol w="1959741">
                  <a:extLst>
                    <a:ext uri="{9D8B030D-6E8A-4147-A177-3AD203B41FA5}">
                      <a16:colId xmlns:a16="http://schemas.microsoft.com/office/drawing/2014/main" xmlns="" val="3251586808"/>
                    </a:ext>
                  </a:extLst>
                </a:gridCol>
                <a:gridCol w="837168">
                  <a:extLst>
                    <a:ext uri="{9D8B030D-6E8A-4147-A177-3AD203B41FA5}">
                      <a16:colId xmlns:a16="http://schemas.microsoft.com/office/drawing/2014/main" xmlns="" val="2473467581"/>
                    </a:ext>
                  </a:extLst>
                </a:gridCol>
                <a:gridCol w="3196973">
                  <a:extLst>
                    <a:ext uri="{9D8B030D-6E8A-4147-A177-3AD203B41FA5}">
                      <a16:colId xmlns:a16="http://schemas.microsoft.com/office/drawing/2014/main" xmlns="" val="771617651"/>
                    </a:ext>
                  </a:extLst>
                </a:gridCol>
              </a:tblGrid>
              <a:tr h="30537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Osa-alue</a:t>
                      </a:r>
                    </a:p>
                  </a:txBody>
                  <a:tcPr marL="17813" marR="17813" marT="8907" marB="8907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Mittari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Mittayksikkö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Määritelmä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65957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Saavutettava</a:t>
                      </a:r>
                      <a:r>
                        <a:rPr lang="fi-FI" sz="900" baseline="0" dirty="0" smtClean="0">
                          <a:effectLst/>
                        </a:rPr>
                        <a:t> ja helposti kuljettava keskusta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Kulkumuotojakauman kehitys alueella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Kulkumuotojen %-osuudet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Arvioidaan kestävien liikkumismuotojen osuuden</a:t>
                      </a:r>
                      <a:r>
                        <a:rPr lang="fi-FI" sz="900" baseline="0" dirty="0" smtClean="0">
                          <a:effectLst/>
                        </a:rPr>
                        <a:t> kasvu keskustan saavutettavuuden kehittämisessä.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14240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 smtClean="0">
                          <a:effectLst/>
                        </a:rPr>
                        <a:t>Kaupallisesti ja </a:t>
                      </a:r>
                      <a:r>
                        <a:rPr lang="fi-FI" sz="900" dirty="0" err="1" smtClean="0">
                          <a:effectLst/>
                        </a:rPr>
                        <a:t>matkailullisesti</a:t>
                      </a:r>
                      <a:r>
                        <a:rPr lang="fi-FI" sz="900" dirty="0" smtClean="0">
                          <a:effectLst/>
                        </a:rPr>
                        <a:t> houkutteleva</a:t>
                      </a:r>
                      <a:r>
                        <a:rPr lang="fi-FI" sz="900" baseline="0" dirty="0" smtClean="0">
                          <a:effectLst/>
                        </a:rPr>
                        <a:t> keskusta</a:t>
                      </a:r>
                      <a:endParaRPr lang="fi-FI" sz="900" dirty="0" smtClean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Keskustan työpaikkamäärien kehitys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lkm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Arvioidaan keskustan</a:t>
                      </a:r>
                      <a:r>
                        <a:rPr lang="fi-FI" sz="900" baseline="0" dirty="0" smtClean="0">
                          <a:effectLst/>
                        </a:rPr>
                        <a:t> kiinnostavuus ja kasvumahdollisuudet työpaikkakeskittymänä.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810075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baseline="0" dirty="0" smtClean="0">
                          <a:effectLst/>
                        </a:rPr>
                        <a:t>Keskustaan </a:t>
                      </a:r>
                      <a:r>
                        <a:rPr lang="fi-FI" sz="900" dirty="0" smtClean="0">
                          <a:effectLst/>
                        </a:rPr>
                        <a:t>sijoittuvien yritysten kokonaismäärä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lkm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>
                          <a:effectLst/>
                        </a:rPr>
                        <a:t>Arvioidaan </a:t>
                      </a:r>
                      <a:r>
                        <a:rPr lang="fi-FI" sz="900" dirty="0" smtClean="0">
                          <a:effectLst/>
                        </a:rPr>
                        <a:t>yritysten</a:t>
                      </a:r>
                      <a:r>
                        <a:rPr lang="fi-FI" sz="900" baseline="0" dirty="0" smtClean="0">
                          <a:effectLst/>
                        </a:rPr>
                        <a:t> sijoittumiskiinnostus ja -mahdollisuudet. Riippumaton yrityksen koosta.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582881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0"/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Kaupallisen</a:t>
                      </a:r>
                      <a:r>
                        <a:rPr lang="fi-FI" sz="900" baseline="0" dirty="0" smtClean="0">
                          <a:effectLst/>
                        </a:rPr>
                        <a:t> k</a:t>
                      </a:r>
                      <a:r>
                        <a:rPr lang="fi-FI" sz="900" dirty="0" smtClean="0">
                          <a:effectLst/>
                        </a:rPr>
                        <a:t>eskustan</a:t>
                      </a:r>
                      <a:r>
                        <a:rPr lang="fi-FI" sz="900" baseline="0" dirty="0" smtClean="0">
                          <a:effectLst/>
                        </a:rPr>
                        <a:t> elinvoimaindeksi (EKK)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err="1" smtClean="0">
                          <a:effectLst/>
                        </a:rPr>
                        <a:t>Vitality</a:t>
                      </a:r>
                      <a:r>
                        <a:rPr lang="fi-FI" sz="900" dirty="0" smtClean="0">
                          <a:effectLst/>
                        </a:rPr>
                        <a:t> </a:t>
                      </a:r>
                      <a:r>
                        <a:rPr lang="fi-FI" sz="900" dirty="0" err="1" smtClean="0">
                          <a:effectLst/>
                        </a:rPr>
                        <a:t>index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Arvioidaan liiketilojen käyttöastetta suhteessa kaupungin asukaslukuun.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961202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0"/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 smtClean="0">
                          <a:effectLst/>
                        </a:rPr>
                        <a:t>Keskustan alueelle kohdistuvat ulkopuoliset investoinnit 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 smtClean="0">
                          <a:effectLst/>
                        </a:rPr>
                        <a:t>€/v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 smtClean="0">
                          <a:effectLst/>
                        </a:rPr>
                        <a:t>Arvioidaan vuosittaiset ulkopuolista kiinnostusta alueeseen osoittavat rakennusinvestointipäätökset</a:t>
                      </a:r>
                      <a:r>
                        <a:rPr lang="fi-FI" sz="900" baseline="0" dirty="0" smtClean="0">
                          <a:effectLst/>
                        </a:rPr>
                        <a:t> haettujen rakennuslupien perusteella.</a:t>
                      </a:r>
                      <a:endParaRPr lang="fi-FI" sz="900" dirty="0" smtClean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230414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rtl="0"/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 smtClean="0">
                          <a:effectLst/>
                        </a:rPr>
                        <a:t>Hotellien</a:t>
                      </a:r>
                      <a:r>
                        <a:rPr lang="fi-FI" sz="900" baseline="0" dirty="0" smtClean="0">
                          <a:effectLst/>
                        </a:rPr>
                        <a:t> käyttöaste </a:t>
                      </a:r>
                      <a:endParaRPr lang="fi-FI" sz="900" dirty="0" smtClean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%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 smtClean="0">
                          <a:effectLst/>
                        </a:rPr>
                        <a:t>Arvioidaan matkailun kehitystä osana ympärivuotisen</a:t>
                      </a:r>
                      <a:r>
                        <a:rPr lang="fi-FI" sz="900" baseline="0" dirty="0" smtClean="0">
                          <a:effectLst/>
                        </a:rPr>
                        <a:t> kulttuuri- ja tapahtumatoiminnan monipuolistamista.</a:t>
                      </a:r>
                      <a:r>
                        <a:rPr lang="fi-FI" sz="900" dirty="0" smtClean="0">
                          <a:effectLst/>
                        </a:rPr>
                        <a:t>  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 rtl="0"/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Ulkoisen rahoituksen kokonaismäärä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€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Arvioidaan keskustan kehittämiseen</a:t>
                      </a:r>
                      <a:r>
                        <a:rPr lang="fi-FI" sz="900" baseline="0" dirty="0" smtClean="0">
                          <a:effectLst/>
                        </a:rPr>
                        <a:t> kohdistuvan </a:t>
                      </a:r>
                      <a:r>
                        <a:rPr lang="fi-FI" sz="900" dirty="0" smtClean="0">
                          <a:effectLst/>
                        </a:rPr>
                        <a:t>ulkoisen rahoituksen saaminen.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212" y="232947"/>
            <a:ext cx="8489684" cy="97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0" tIns="63480" rIns="63480" bIns="6348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Liite 1. Keskustan </a:t>
            </a:r>
            <a:r>
              <a:rPr lang="fi-FI" altLang="fi-FI" sz="1400" b="1" dirty="0">
                <a:solidFill>
                  <a:srgbClr val="000000"/>
                </a:solidFill>
                <a:cs typeface="Arial" panose="020B0604020202020204" pitchFamily="34" charset="0"/>
              </a:rPr>
              <a:t>kehittäminen -kärkihankkeen mittarit 1/2</a:t>
            </a:r>
            <a:endParaRPr lang="fi-FI" altLang="fi-FI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1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100" b="1" dirty="0">
                <a:solidFill>
                  <a:srgbClr val="000000"/>
                </a:solidFill>
                <a:cs typeface="Arial" panose="020B0604020202020204" pitchFamily="34" charset="0"/>
              </a:rPr>
              <a:t>Kärkihankkeen vaikuttavuutta kuvaavat </a:t>
            </a:r>
            <a:r>
              <a:rPr lang="fi-FI" altLang="fi-FI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mittarit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800" i="1" dirty="0">
                <a:solidFill>
                  <a:srgbClr val="000000"/>
                </a:solidFill>
                <a:cs typeface="Arial" panose="020B0604020202020204" pitchFamily="34" charset="0"/>
              </a:rPr>
              <a:t>Kärkihankkeen vaikuttavuudesta raportoidaan </a:t>
            </a:r>
            <a:r>
              <a:rPr lang="fi-FI" altLang="fi-FI" sz="8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kaupunginhallitukselle </a:t>
            </a:r>
            <a:r>
              <a:rPr lang="fi-FI" altLang="fi-FI" sz="800" i="1" dirty="0">
                <a:solidFill>
                  <a:srgbClr val="000000"/>
                </a:solidFill>
                <a:cs typeface="Arial" panose="020B0604020202020204" pitchFamily="34" charset="0"/>
              </a:rPr>
              <a:t>ja </a:t>
            </a:r>
            <a:r>
              <a:rPr lang="fi-FI" altLang="fi-FI" sz="8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kaupunginvaltuustolle </a:t>
            </a:r>
            <a:r>
              <a:rPr lang="fi-FI" altLang="fi-FI" sz="800" i="1" dirty="0">
                <a:solidFill>
                  <a:srgbClr val="000000"/>
                </a:solidFill>
                <a:cs typeface="Arial" panose="020B0604020202020204" pitchFamily="34" charset="0"/>
              </a:rPr>
              <a:t>valtuustokauden puolivälissä ja </a:t>
            </a:r>
            <a:r>
              <a:rPr lang="fi-FI" altLang="fi-FI" sz="8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valtuustokauden </a:t>
            </a:r>
            <a:r>
              <a:rPr lang="fi-FI" altLang="fi-FI" sz="800" i="1" dirty="0">
                <a:solidFill>
                  <a:srgbClr val="000000"/>
                </a:solidFill>
                <a:cs typeface="Arial" panose="020B0604020202020204" pitchFamily="34" charset="0"/>
              </a:rPr>
              <a:t>lopussa. 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1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fi-FI" alt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6391"/>
              </p:ext>
            </p:extLst>
          </p:nvPr>
        </p:nvGraphicFramePr>
        <p:xfrm>
          <a:off x="1364530" y="1159292"/>
          <a:ext cx="7370461" cy="1544664"/>
        </p:xfrm>
        <a:graphic>
          <a:graphicData uri="http://schemas.openxmlformats.org/drawingml/2006/table">
            <a:tbl>
              <a:tblPr/>
              <a:tblGrid>
                <a:gridCol w="1376579">
                  <a:extLst>
                    <a:ext uri="{9D8B030D-6E8A-4147-A177-3AD203B41FA5}">
                      <a16:colId xmlns:a16="http://schemas.microsoft.com/office/drawing/2014/main" xmlns="" val="760517615"/>
                    </a:ext>
                  </a:extLst>
                </a:gridCol>
                <a:gridCol w="1972208">
                  <a:extLst>
                    <a:ext uri="{9D8B030D-6E8A-4147-A177-3AD203B41FA5}">
                      <a16:colId xmlns:a16="http://schemas.microsoft.com/office/drawing/2014/main" xmlns="" val="3251586808"/>
                    </a:ext>
                  </a:extLst>
                </a:gridCol>
                <a:gridCol w="824701">
                  <a:extLst>
                    <a:ext uri="{9D8B030D-6E8A-4147-A177-3AD203B41FA5}">
                      <a16:colId xmlns:a16="http://schemas.microsoft.com/office/drawing/2014/main" xmlns="" val="2473467581"/>
                    </a:ext>
                  </a:extLst>
                </a:gridCol>
                <a:gridCol w="3196973">
                  <a:extLst>
                    <a:ext uri="{9D8B030D-6E8A-4147-A177-3AD203B41FA5}">
                      <a16:colId xmlns:a16="http://schemas.microsoft.com/office/drawing/2014/main" xmlns="" val="771617651"/>
                    </a:ext>
                  </a:extLst>
                </a:gridCol>
              </a:tblGrid>
              <a:tr h="30537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Osa-alue</a:t>
                      </a:r>
                    </a:p>
                  </a:txBody>
                  <a:tcPr marL="17813" marR="17813" marT="8907" marB="8907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Mittari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Mittayksikkö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Määritelmä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65957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Viihtyisä ja elävä kulttuurin ja</a:t>
                      </a:r>
                      <a:r>
                        <a:rPr lang="fi-FI" sz="900" baseline="0" dirty="0" smtClean="0">
                          <a:effectLst/>
                        </a:rPr>
                        <a:t> kohtaamisten alusta</a:t>
                      </a:r>
                      <a:endParaRPr lang="fi-FI" sz="900" dirty="0" smtClean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Keskustan asukasmäärän</a:t>
                      </a:r>
                      <a:r>
                        <a:rPr lang="fi-FI" sz="900" baseline="0" dirty="0" smtClean="0">
                          <a:effectLst/>
                        </a:rPr>
                        <a:t> kehitys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% kehitys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Arvioidaan keskustan asukasmäärän kehitystä suhteessa </a:t>
                      </a:r>
                      <a:r>
                        <a:rPr lang="fi-FI" sz="900" smtClean="0">
                          <a:effectLst/>
                        </a:rPr>
                        <a:t>kaupungin kokonaisasukaslukuun</a:t>
                      </a:r>
                      <a:r>
                        <a:rPr lang="fi-FI" sz="900" dirty="0" smtClean="0">
                          <a:effectLst/>
                        </a:rPr>
                        <a:t>.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14240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0"/>
                      <a:r>
                        <a:rPr lang="fi-FI" sz="900" dirty="0">
                          <a:effectLst/>
                        </a:rPr>
                        <a:t> 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Keskustan julkisten tapahtumien lukumäärä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kpl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>
                          <a:effectLst/>
                        </a:rPr>
                        <a:t>Arvioidaan </a:t>
                      </a:r>
                      <a:r>
                        <a:rPr lang="fi-FI" sz="900" dirty="0" smtClean="0">
                          <a:effectLst/>
                        </a:rPr>
                        <a:t>keskustan monipuolisuutta ja urbaania ympärivuotista elävyyttä vahvistavien tapahtumien kehitys.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81007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0"/>
                      <a:r>
                        <a:rPr lang="fi-FI" sz="900" dirty="0">
                          <a:effectLst/>
                        </a:rPr>
                        <a:t> </a:t>
                      </a: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Koettu tyytyväisyys keskustan toimivuuteen ja viihtyisyyteen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% kehitys</a:t>
                      </a:r>
                      <a:endParaRPr lang="fi-FI" sz="900" dirty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900" dirty="0" smtClean="0">
                          <a:effectLst/>
                        </a:rPr>
                        <a:t>Arvioidaan</a:t>
                      </a:r>
                      <a:r>
                        <a:rPr lang="fi-FI" sz="900" baseline="0" dirty="0" smtClean="0">
                          <a:effectLst/>
                        </a:rPr>
                        <a:t> asiakaskyselyin </a:t>
                      </a:r>
                      <a:r>
                        <a:rPr lang="fi-FI" sz="900" dirty="0" smtClean="0">
                          <a:effectLst/>
                        </a:rPr>
                        <a:t>tyytyväisyys alueen toimivuuteen, viihtyisyyteen</a:t>
                      </a:r>
                      <a:r>
                        <a:rPr lang="fi-FI" sz="900" baseline="0" dirty="0" smtClean="0">
                          <a:effectLst/>
                        </a:rPr>
                        <a:t> ja sen kehitykseen.</a:t>
                      </a:r>
                      <a:endParaRPr lang="fi-FI" sz="900" dirty="0" smtClean="0">
                        <a:effectLst/>
                      </a:endParaRPr>
                    </a:p>
                  </a:txBody>
                  <a:tcPr marL="17813" marR="17813" marT="8907" marB="8907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58288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212" y="294501"/>
            <a:ext cx="6738633" cy="8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0" tIns="63480" rIns="63480" bIns="6348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400" b="1" smtClean="0">
                <a:solidFill>
                  <a:srgbClr val="000000"/>
                </a:solidFill>
                <a:cs typeface="Arial" panose="020B0604020202020204" pitchFamily="34" charset="0"/>
              </a:rPr>
              <a:t>Liite 1. Keskustan </a:t>
            </a:r>
            <a:r>
              <a:rPr lang="fi-FI" altLang="fi-FI" sz="1400" b="1" dirty="0">
                <a:solidFill>
                  <a:srgbClr val="000000"/>
                </a:solidFill>
                <a:cs typeface="Arial" panose="020B0604020202020204" pitchFamily="34" charset="0"/>
              </a:rPr>
              <a:t>kehittäminen -kärkihankkeen mittarit 2/2</a:t>
            </a:r>
            <a:endParaRPr lang="fi-FI" altLang="fi-FI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1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100" b="1" dirty="0" err="1">
                <a:solidFill>
                  <a:srgbClr val="000000"/>
                </a:solidFill>
                <a:cs typeface="Arial" panose="020B0604020202020204" pitchFamily="34" charset="0"/>
              </a:rPr>
              <a:t>Kärkihankkeen</a:t>
            </a:r>
            <a:r>
              <a:rPr lang="fi-FI" altLang="fi-FI" sz="1100" b="1" dirty="0">
                <a:solidFill>
                  <a:srgbClr val="000000"/>
                </a:solidFill>
                <a:cs typeface="Arial" panose="020B0604020202020204" pitchFamily="34" charset="0"/>
              </a:rPr>
              <a:t> vaikuttavuutta kuvaavat mittarit</a:t>
            </a:r>
            <a:endParaRPr lang="fi-FI" altLang="fi-FI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100" dirty="0">
                <a:solidFill>
                  <a:srgbClr val="FF0000"/>
                </a:solidFill>
                <a:cs typeface="Arial" panose="020B0604020202020204" pitchFamily="34" charset="0"/>
              </a:rPr>
              <a:t> </a:t>
            </a:r>
            <a:endParaRPr lang="fi-FI" alt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907a47a-bef0-4de7-8dab-7bc0f3e3b801" ContentTypeId="0x010100C0195A1B6C5C44E9A6AB38BF336295CE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it xmlns="19d02b34-9341-4e96-af5b-89f5f494d2ab" xsi:nil="true"/>
    <Diaarinumero xmlns="c5594e93-431a-47cf-beef-60475c0c57a3" xsi:nil="true"/>
    <dotku_Publicity xmlns="801a4ecc-5c06-4555-9dd1-0bf5b16740cf">Julkinen</dotku_Publicity>
    <dotku_ContainsPersonalData xmlns="801a4ecc-5c06-4555-9dd1-0bf5b16740cf" xsi:nil="true"/>
    <dotku_MeetingMaterialType xmlns="801a4ecc-5c06-4555-9dd1-0bf5b16740cf">Liite</dotku_MeetingMaterialType>
    <dotku_MeetingMaterialYear xmlns="801a4ecc-5c06-4555-9dd1-0bf5b16740cf" xsi:nil="true"/>
    <dotku_MeetingMaterialDate xmlns="801a4ecc-5c06-4555-9dd1-0bf5b16740cf">2018-08-12T21:00:00+00:00</dotku_MeetingMaterialDate>
    <Toimielimen_x0020_kokouspvm xmlns="19d02b34-9341-4e96-af5b-89f5f494d2ab">2018-08-12T21:00:00+00:00</Toimielimen_x0020_kokouspvm>
    <P_x00e4__x00e4_t_x00f6_ksentekotaso xmlns="19d02b34-9341-4e96-af5b-89f5f494d2ab">Kaupunginhallitus</P_x00e4__x00e4_t_x00f6_ksentekotaso>
    <dotku_Description xmlns="801a4ecc-5c06-4555-9dd1-0bf5b16740c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0195A1B6C5C44E9A6AB38BF336295CE00D180B55D9C1A6346B25C8C6E86A4D08E" ma:contentTypeVersion="22" ma:contentTypeDescription="Luo uusi asiakirja." ma:contentTypeScope="" ma:versionID="41924a339a710bbbf9dc93affe35d3b8">
  <xsd:schema xmlns:xsd="http://www.w3.org/2001/XMLSchema" xmlns:xs="http://www.w3.org/2001/XMLSchema" xmlns:p="http://schemas.microsoft.com/office/2006/metadata/properties" xmlns:ns2="801a4ecc-5c06-4555-9dd1-0bf5b16740cf" xmlns:ns3="19d02b34-9341-4e96-af5b-89f5f494d2ab" xmlns:ns4="c5594e93-431a-47cf-beef-60475c0c57a3" targetNamespace="http://schemas.microsoft.com/office/2006/metadata/properties" ma:root="true" ma:fieldsID="47a9f1da2d17d91465024588495eaf6a" ns2:_="" ns3:_="" ns4:_="">
    <xsd:import namespace="801a4ecc-5c06-4555-9dd1-0bf5b16740cf"/>
    <xsd:import namespace="19d02b34-9341-4e96-af5b-89f5f494d2ab"/>
    <xsd:import namespace="c5594e93-431a-47cf-beef-60475c0c57a3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MeetingMaterialYear" minOccurs="0"/>
                <xsd:element ref="ns2:dotku_MeetingMaterialDate"/>
                <xsd:element ref="ns2:dotku_MeetingMaterialType"/>
                <xsd:element ref="ns3:P_x00e4__x00e4_t_x00f6_ksentekotaso"/>
                <xsd:element ref="ns3:Toimielimen_x0020_kokouspvm"/>
                <xsd:element ref="ns4:Diaarinumero" minOccurs="0"/>
                <xsd:element ref="ns3:Komment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MeetingMaterialYear" ma:index="5" nillable="true" ma:displayName="Vuosi" ma:internalName="dotku_MeetingMaterialYear" ma:readOnly="false">
      <xsd:simpleType>
        <xsd:restriction base="dms:Number"/>
      </xsd:simpleType>
    </xsd:element>
    <xsd:element name="dotku_MeetingMaterialDate" ma:index="6" ma:displayName="Päätös-/kokouspvm" ma:format="DateOnly" ma:internalName="dotku_MeetingMaterialDate">
      <xsd:simpleType>
        <xsd:restriction base="dms:DateTime"/>
      </xsd:simpleType>
    </xsd:element>
    <xsd:element name="dotku_MeetingMaterialType" ma:index="7" ma:displayName="Kokousaineiston tyyppi" ma:format="Dropdown" ma:internalName="dotku_MeetingMaterialType">
      <xsd:simpleType>
        <xsd:restriction base="dms:Choice">
          <xsd:enumeration value="Asia-/esityslista"/>
          <xsd:enumeration value="Liite"/>
          <xsd:enumeration value="Muistio"/>
          <xsd:enumeration value="Oheismateriaali"/>
          <xsd:enumeration value="Päätös"/>
          <xsd:enumeration value="Päätösehdotus"/>
          <xsd:enumeration value="Päätösesitys"/>
          <xsd:enumeration value="Päätöspöytäkirja"/>
          <xsd:enumeration value="Pöytäkir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02b34-9341-4e96-af5b-89f5f494d2ab" elementFormDefault="qualified">
    <xsd:import namespace="http://schemas.microsoft.com/office/2006/documentManagement/types"/>
    <xsd:import namespace="http://schemas.microsoft.com/office/infopath/2007/PartnerControls"/>
    <xsd:element name="P_x00e4__x00e4_t_x00f6_ksentekotaso" ma:index="14" ma:displayName="Päätöksentekotaso" ma:format="Dropdown" ma:internalName="P_x00e4__x00e4_t_x00f6_ksentekotaso" ma:readOnly="false">
      <xsd:simpleType>
        <xsd:restriction base="dms:Choice">
          <xsd:enumeration value="Kaupunginhallitus"/>
          <xsd:enumeration value="Kaupunginhallitus, kaupunkikehitysjaosto"/>
          <xsd:enumeration value="Kaupunginjohtaja"/>
          <xsd:enumeration value="Kaupunginjohtaja, henkilöstöasiat"/>
          <xsd:enumeration value="Kaupunginvaltuusto"/>
          <xsd:enumeration value="Konsernijaosto"/>
          <xsd:enumeration value="Kaupungin johtoryhmä"/>
        </xsd:restriction>
      </xsd:simpleType>
    </xsd:element>
    <xsd:element name="Toimielimen_x0020_kokouspvm" ma:index="15" ma:displayName="Toimielimen kokouspvm" ma:format="DateOnly" ma:internalName="Toimielimen_x0020_kokouspvm" ma:readOnly="false">
      <xsd:simpleType>
        <xsd:restriction base="dms:DateTime"/>
      </xsd:simpleType>
    </xsd:element>
    <xsd:element name="Kommentit" ma:index="17" nillable="true" ma:displayName="Kommentit" ma:internalName="Kommentit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94e93-431a-47cf-beef-60475c0c57a3" elementFormDefault="qualified">
    <xsd:import namespace="http://schemas.microsoft.com/office/2006/documentManagement/types"/>
    <xsd:import namespace="http://schemas.microsoft.com/office/infopath/2007/PartnerControls"/>
    <xsd:element name="Diaarinumero" ma:index="16" nillable="true" ma:displayName="Diaarinumero" ma:internalName="Diaarinumero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4C7BF4-6C4F-4A3C-B804-3BF41CCB434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E2351C5-4511-495F-BF83-84AC3BA16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ED5B7C-229D-4448-A4A6-B7C0071B4113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5594e93-431a-47cf-beef-60475c0c57a3"/>
    <ds:schemaRef ds:uri="http://purl.org/dc/terms/"/>
    <ds:schemaRef ds:uri="19d02b34-9341-4e96-af5b-89f5f494d2ab"/>
    <ds:schemaRef ds:uri="801a4ecc-5c06-4555-9dd1-0bf5b16740cf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55AF638-E4CA-4DC7-8E42-0CA8BE19B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19d02b34-9341-4e96-af5b-89f5f494d2ab"/>
    <ds:schemaRef ds:uri="c5594e93-431a-47cf-beef-60475c0c5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534</TotalTime>
  <Words>192</Words>
  <Application>Microsoft Office PowerPoint</Application>
  <PresentationFormat>Näytössä katseltava esitys (16:9)</PresentationFormat>
  <Paragraphs>52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Lucida Grande</vt:lpstr>
      <vt:lpstr>Kuvalliset</vt:lpstr>
      <vt:lpstr>Värilliset</vt:lpstr>
      <vt:lpstr>TURKU_PPT_4-3</vt:lpstr>
      <vt:lpstr>3_TURKU_PPT_4-3</vt:lpstr>
      <vt:lpstr>PowerPoint-esitys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Birkstedt Riitta</dc:creator>
  <cp:lastModifiedBy>Lundgren Marika</cp:lastModifiedBy>
  <cp:revision>51</cp:revision>
  <cp:lastPrinted>2018-08-08T05:40:30Z</cp:lastPrinted>
  <dcterms:created xsi:type="dcterms:W3CDTF">2018-07-11T06:48:42Z</dcterms:created>
  <dcterms:modified xsi:type="dcterms:W3CDTF">2018-08-09T07:27:00Z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94c21d59b064f78a5c2e322551a3e88">
    <vt:lpwstr>Diaesitys|29bf125c-3304-4b20-a038-e327a30ca536</vt:lpwstr>
  </property>
  <property fmtid="{D5CDD505-2E9C-101B-9397-08002B2CF9AE}" pid="3" name="_Kieli">
    <vt:lpwstr>5;#Suomi|ddab1725-3888-478f-9c8c-3eeceecd16e9</vt:lpwstr>
  </property>
  <property fmtid="{D5CDD505-2E9C-101B-9397-08002B2CF9AE}" pid="4" name="_Äänitiedoston tyyppi">
    <vt:lpwstr>7;#Äänitiedosto|2ce7008b-f285-403a-bd25-9c3fffad5372</vt:lpwstr>
  </property>
  <property fmtid="{D5CDD505-2E9C-101B-9397-08002B2CF9AE}" pid="5" name="_Esitysaineistojen tyyppi">
    <vt:lpwstr>4;#Diaesitys|29bf125c-3304-4b20-a038-e327a30ca536</vt:lpwstr>
  </property>
  <property fmtid="{D5CDD505-2E9C-101B-9397-08002B2CF9AE}" pid="6" name="ContentTypeId">
    <vt:lpwstr>0x010100C0195A1B6C5C44E9A6AB38BF336295CE00D180B55D9C1A6346B25C8C6E86A4D08E</vt:lpwstr>
  </property>
  <property fmtid="{D5CDD505-2E9C-101B-9397-08002B2CF9AE}" pid="7" name="j08d1eaf84c644719eb3d45d656088a2">
    <vt:lpwstr>Videokuva|82098cdd-6e57-4a24-8887-90ce7bab4a54</vt:lpwstr>
  </property>
  <property fmtid="{D5CDD505-2E9C-101B-9397-08002B2CF9AE}" pid="8" name="TaxCatchAll">
    <vt:lpwstr>6;#Videokuva|82098cdd-6e57-4a24-8887-90ce7bab4a54;#5;#Suomi|ddab1725-3888-478f-9c8c-3eeceecd16e9;#4;#Diaesitys|29bf125c-3304-4b20-a038-e327a30ca536;#7;#Äänitiedosto|2ce7008b-f285-403a-bd25-9c3fffad5372</vt:lpwstr>
  </property>
  <property fmtid="{D5CDD505-2E9C-101B-9397-08002B2CF9AE}" pid="9" name="bcb735522fc34cde8200f6a746f2dda6">
    <vt:lpwstr>Äänitiedosto|2ce7008b-f285-403a-bd25-9c3fffad5372</vt:lpwstr>
  </property>
  <property fmtid="{D5CDD505-2E9C-101B-9397-08002B2CF9AE}" pid="10" name="Videotiedoston tyyppi">
    <vt:lpwstr>6;#Videokuva|82098cdd-6e57-4a24-8887-90ce7bab4a54</vt:lpwstr>
  </property>
  <property fmtid="{D5CDD505-2E9C-101B-9397-08002B2CF9AE}" pid="11" name="ec87dd8dbe3f4b87b196639a53969ad4">
    <vt:lpwstr>Suomi|ddab1725-3888-478f-9c8c-3eeceecd16e9</vt:lpwstr>
  </property>
</Properties>
</file>