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11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2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3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4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5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6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theme/theme17.xml" ContentType="application/vnd.openxmlformats-officedocument.theme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8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9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20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5"/>
    <p:sldMasterId id="2147483653" r:id="rId6"/>
    <p:sldMasterId id="2147483676" r:id="rId7"/>
    <p:sldMasterId id="2147483704" r:id="rId8"/>
    <p:sldMasterId id="2147483716" r:id="rId9"/>
    <p:sldMasterId id="2147483744" r:id="rId10"/>
    <p:sldMasterId id="2147483757" r:id="rId11"/>
    <p:sldMasterId id="2147483769" r:id="rId12"/>
    <p:sldMasterId id="2147483785" r:id="rId13"/>
    <p:sldMasterId id="2147483797" r:id="rId14"/>
    <p:sldMasterId id="2147483835" r:id="rId15"/>
    <p:sldMasterId id="2147483848" r:id="rId16"/>
    <p:sldMasterId id="2147483861" r:id="rId17"/>
    <p:sldMasterId id="2147483873" r:id="rId18"/>
    <p:sldMasterId id="2147483886" r:id="rId19"/>
    <p:sldMasterId id="2147483898" r:id="rId20"/>
    <p:sldMasterId id="2147483911" r:id="rId21"/>
    <p:sldMasterId id="2147483923" r:id="rId22"/>
    <p:sldMasterId id="2147483936" r:id="rId23"/>
    <p:sldMasterId id="2147483952" r:id="rId24"/>
    <p:sldMasterId id="2147483979" r:id="rId25"/>
  </p:sldMasterIdLst>
  <p:notesMasterIdLst>
    <p:notesMasterId r:id="rId37"/>
  </p:notesMasterIdLst>
  <p:handoutMasterIdLst>
    <p:handoutMasterId r:id="rId38"/>
  </p:handoutMasterIdLst>
  <p:sldIdLst>
    <p:sldId id="407" r:id="rId26"/>
    <p:sldId id="403" r:id="rId27"/>
    <p:sldId id="404" r:id="rId28"/>
    <p:sldId id="405" r:id="rId29"/>
    <p:sldId id="320" r:id="rId30"/>
    <p:sldId id="379" r:id="rId31"/>
    <p:sldId id="393" r:id="rId32"/>
    <p:sldId id="395" r:id="rId33"/>
    <p:sldId id="396" r:id="rId34"/>
    <p:sldId id="397" r:id="rId35"/>
    <p:sldId id="398" r:id="rId36"/>
  </p:sldIdLst>
  <p:sldSz cx="9144000" cy="6858000" type="screen4x3"/>
  <p:notesSz cx="6669088" cy="97536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ヒラギノ角ゴ Pro W3" charset="0"/>
        <a:cs typeface="ヒラギノ角ゴ Pro W3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CDC8"/>
    <a:srgbClr val="F26522"/>
    <a:srgbClr val="F26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987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044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9.xml"/><Relationship Id="rId18" Type="http://schemas.openxmlformats.org/officeDocument/2006/relationships/slideMaster" Target="slideMasters/slideMaster14.xml"/><Relationship Id="rId26" Type="http://schemas.openxmlformats.org/officeDocument/2006/relationships/slide" Target="slides/slide1.xml"/><Relationship Id="rId39" Type="http://schemas.openxmlformats.org/officeDocument/2006/relationships/presProps" Target="presProps.xml"/><Relationship Id="rId21" Type="http://schemas.openxmlformats.org/officeDocument/2006/relationships/slideMaster" Target="slideMasters/slideMaster17.xml"/><Relationship Id="rId34" Type="http://schemas.openxmlformats.org/officeDocument/2006/relationships/slide" Target="slides/slide9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3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2.xml"/><Relationship Id="rId20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Master" Target="slideMasters/slideMaster7.xml"/><Relationship Id="rId24" Type="http://schemas.openxmlformats.org/officeDocument/2006/relationships/slideMaster" Target="slideMasters/slideMaster20.xml"/><Relationship Id="rId32" Type="http://schemas.openxmlformats.org/officeDocument/2006/relationships/slide" Target="slides/slide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Master" Target="slideMasters/slideMaster11.xml"/><Relationship Id="rId23" Type="http://schemas.openxmlformats.org/officeDocument/2006/relationships/slideMaster" Target="slideMasters/slideMaster19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10" Type="http://schemas.openxmlformats.org/officeDocument/2006/relationships/slideMaster" Target="slideMasters/slideMaster6.xml"/><Relationship Id="rId19" Type="http://schemas.openxmlformats.org/officeDocument/2006/relationships/slideMaster" Target="slideMasters/slideMaster15.xml"/><Relationship Id="rId31" Type="http://schemas.openxmlformats.org/officeDocument/2006/relationships/slide" Target="slides/slide6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5.xml"/><Relationship Id="rId14" Type="http://schemas.openxmlformats.org/officeDocument/2006/relationships/slideMaster" Target="slideMasters/slideMaster10.xml"/><Relationship Id="rId22" Type="http://schemas.openxmlformats.org/officeDocument/2006/relationships/slideMaster" Target="slideMasters/slideMaster18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8" Type="http://schemas.openxmlformats.org/officeDocument/2006/relationships/slideMaster" Target="slideMasters/slideMaster4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8.xml"/><Relationship Id="rId17" Type="http://schemas.openxmlformats.org/officeDocument/2006/relationships/slideMaster" Target="slideMasters/slideMaster13.xml"/><Relationship Id="rId25" Type="http://schemas.openxmlformats.org/officeDocument/2006/relationships/slideMaster" Target="slideMasters/slideMaster21.xml"/><Relationship Id="rId33" Type="http://schemas.openxmlformats.org/officeDocument/2006/relationships/slide" Target="slides/slide8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7680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87680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9B15A9E9-501E-1841-BA50-6502BBECA7D9}" type="datetimeFigureOut">
              <a:rPr lang="en-US" smtClean="0"/>
              <a:t>6/15/2018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264228"/>
            <a:ext cx="2889938" cy="487680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264228"/>
            <a:ext cx="2889938" cy="487680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CD2E90A4-D7CA-284A-9756-5E9158D8BDE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1863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9938" cy="4893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89374"/>
          </a:xfrm>
          <a:prstGeom prst="rect">
            <a:avLst/>
          </a:prstGeom>
        </p:spPr>
        <p:txBody>
          <a:bodyPr vert="horz" lIns="91010" tIns="45505" rIns="91010" bIns="45505" rtlCol="0"/>
          <a:lstStyle>
            <a:lvl1pPr algn="r">
              <a:defRPr sz="1200"/>
            </a:lvl1pPr>
          </a:lstStyle>
          <a:p>
            <a:fld id="{09611056-3A82-4351-8733-8036134745DA}" type="datetimeFigureOut">
              <a:rPr lang="fi-FI" smtClean="0"/>
              <a:t>15.6.2018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1139825" y="1219200"/>
            <a:ext cx="4389438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0" tIns="45505" rIns="91010" bIns="45505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66909" y="4693920"/>
            <a:ext cx="5335270" cy="3840480"/>
          </a:xfrm>
          <a:prstGeom prst="rect">
            <a:avLst/>
          </a:prstGeom>
        </p:spPr>
        <p:txBody>
          <a:bodyPr vert="horz" lIns="91010" tIns="45505" rIns="91010" bIns="45505" rtlCol="0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1" y="9264227"/>
            <a:ext cx="2889938" cy="489373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777607" y="9264227"/>
            <a:ext cx="2889938" cy="489373"/>
          </a:xfrm>
          <a:prstGeom prst="rect">
            <a:avLst/>
          </a:prstGeom>
        </p:spPr>
        <p:txBody>
          <a:bodyPr vert="horz" lIns="91010" tIns="45505" rIns="91010" bIns="45505" rtlCol="0" anchor="b"/>
          <a:lstStyle>
            <a:lvl1pPr algn="r">
              <a:defRPr sz="1200"/>
            </a:lvl1pPr>
          </a:lstStyle>
          <a:p>
            <a:fld id="{DFE7194B-16E2-46B4-89D9-896A6E305A9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713928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g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5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6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7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9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9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9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9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9.xml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9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9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9.xml"/><Relationship Id="rId4" Type="http://schemas.openxmlformats.org/officeDocument/2006/relationships/image" Target="../media/image1.png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9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0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0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0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1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1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1.xml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5150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8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04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8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67197" y="1835143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3" y="0"/>
            <a:ext cx="4573587" cy="6858000"/>
          </a:xfrm>
          <a:blipFill rotWithShape="1">
            <a:blip r:embed="rId2"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12,7 x 19,05 cm</a:t>
            </a:r>
          </a:p>
        </p:txBody>
      </p:sp>
      <p:pic>
        <p:nvPicPr>
          <p:cNvPr id="6" name="Picture 9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9475"/>
            <a:ext cx="12414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19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63689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51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398519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7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1" y="2828017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44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835151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2" y="506413"/>
            <a:ext cx="778283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75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4" y="2402541"/>
            <a:ext cx="8091213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681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4" y="3008306"/>
            <a:ext cx="8091213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7" y="1471828"/>
            <a:ext cx="67686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58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80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01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316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8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67197" y="1835143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9" descr="TURKUABO_VAAKA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9475"/>
            <a:ext cx="12414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417285"/>
            <a:ext cx="4140000" cy="2880000"/>
          </a:xfrm>
          <a:blipFill rotWithShape="1">
            <a:blip r:embed="rId3"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3531248"/>
            <a:ext cx="4140000" cy="2880000"/>
          </a:xfrm>
          <a:blipFill rotWithShape="1">
            <a:blip r:embed="rId4"/>
            <a:stretch>
              <a:fillRect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</p:spTree>
    <p:extLst>
      <p:ext uri="{BB962C8B-B14F-4D97-AF65-F5344CB8AC3E}">
        <p14:creationId xmlns:p14="http://schemas.microsoft.com/office/powerpoint/2010/main" val="104958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1061075"/>
            <a:ext cx="1370090" cy="95707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2" y="5190776"/>
            <a:ext cx="5902175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2" y="2402543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4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63689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16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5217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7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1" y="2828017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6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835151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2" y="506413"/>
            <a:ext cx="778283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97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4" y="2402541"/>
            <a:ext cx="8091213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4" y="3008306"/>
            <a:ext cx="8091213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7" y="1471828"/>
            <a:ext cx="67686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03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9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0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25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3"/>
            <a:srcRect/>
            <a:stretch>
              <a:fillRect b="-420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5958174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89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63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5779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kaksi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9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178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5958176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15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49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10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85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67938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70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2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6858000"/>
          </a:xfrm>
          <a:blipFill rotWithShape="1">
            <a:blip r:embed="rId2"/>
            <a:srcRect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pic>
        <p:nvPicPr>
          <p:cNvPr id="4" name="Picture 3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131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1061075"/>
            <a:ext cx="1370090" cy="95707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2" y="5190776"/>
            <a:ext cx="5902175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2" y="2402543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73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63689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8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31831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7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1" y="2828017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5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835151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2" y="506413"/>
            <a:ext cx="778283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31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4" y="2402541"/>
            <a:ext cx="8091213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3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4" y="3008306"/>
            <a:ext cx="8091213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7" y="1471828"/>
            <a:ext cx="67686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06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45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3967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18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0" y="5190776"/>
            <a:ext cx="5902175" cy="929898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0" y="2402542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1166438"/>
            <a:ext cx="1370090" cy="71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80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025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72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kaksi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9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5958176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99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13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54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297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415678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9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98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8" y="1835150"/>
            <a:ext cx="6734175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1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1061075"/>
            <a:ext cx="1370090" cy="95707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2" y="5190776"/>
            <a:ext cx="5902175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2" y="2402543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976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63689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094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355825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7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1" y="2828017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1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835151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2" y="506413"/>
            <a:ext cx="778283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9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4" y="2402541"/>
            <a:ext cx="8091213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17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4" y="3008306"/>
            <a:ext cx="8091213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7" y="1471828"/>
            <a:ext cx="67686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67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20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bg>
      <p:bgPr>
        <a:solidFill>
          <a:srgbClr val="7DCD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88" y="1835150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0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78355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366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068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kaksi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9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5958176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5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490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12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43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67613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81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426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6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09" y="2828016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3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33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2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4" indent="-179384">
              <a:buFont typeface="Arial"/>
              <a:buChar char="•"/>
              <a:defRPr/>
            </a:lvl1pPr>
            <a:lvl2pPr marL="539987" indent="-179996">
              <a:buFont typeface="Lucida Grande"/>
              <a:buChar char="–"/>
              <a:defRPr/>
            </a:lvl2pPr>
            <a:lvl3pPr marL="899978" indent="-179996">
              <a:buSzPct val="60000"/>
              <a:buFont typeface="Courier New"/>
              <a:buChar char="o"/>
              <a:defRPr/>
            </a:lvl3pPr>
            <a:lvl4pPr marL="1259969" indent="-179996">
              <a:buSzPct val="100000"/>
              <a:buFont typeface="Lucida Grande"/>
              <a:buChar char="–"/>
              <a:defRPr/>
            </a:lvl4pPr>
            <a:lvl5pPr marL="161996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9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506417"/>
            <a:ext cx="3829050" cy="156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270000" indent="-135000">
              <a:buFont typeface="Arial"/>
              <a:buChar char="•"/>
              <a:defRPr/>
            </a:lvl2pPr>
            <a:lvl3pPr marL="432000" indent="-135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3" y="506413"/>
            <a:ext cx="3463327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27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1061075"/>
            <a:ext cx="1370090" cy="95707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2" y="5190776"/>
            <a:ext cx="5902175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2" y="2402543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13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63689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7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81035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7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1" y="2828017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37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835151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2" y="506413"/>
            <a:ext cx="778283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2498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4" y="2402541"/>
            <a:ext cx="8091213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33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4" y="3008306"/>
            <a:ext cx="8091213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7" y="1471828"/>
            <a:ext cx="67686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91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5150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0" y="506413"/>
            <a:ext cx="7782839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97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20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21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78" b="14292"/>
          <a:stretch/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1" y="6062718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9812" y="1783534"/>
            <a:ext cx="1119784" cy="25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86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3" b="16901"/>
          <a:stretch/>
        </p:blipFill>
        <p:spPr>
          <a:xfrm>
            <a:off x="0" y="1"/>
            <a:ext cx="9144000" cy="57607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1" y="6062718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461" y="3744704"/>
            <a:ext cx="2162363" cy="15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30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16" b="18934"/>
          <a:stretch/>
        </p:blipFill>
        <p:spPr>
          <a:xfrm>
            <a:off x="0" y="0"/>
            <a:ext cx="9144000" cy="57607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461" y="6062718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  <p:sp>
        <p:nvSpPr>
          <p:cNvPr id="3" name="TextBox 2"/>
          <p:cNvSpPr txBox="1"/>
          <p:nvPr userDrawn="1"/>
        </p:nvSpPr>
        <p:spPr>
          <a:xfrm>
            <a:off x="9240740" y="2811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378" y="1181570"/>
            <a:ext cx="1633825" cy="374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6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3"/>
            <a:srcRect/>
            <a:stretch>
              <a:fillRect t="-97483" b="-4038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2463403" y="4332006"/>
            <a:ext cx="6031310" cy="1225759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7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911" y="4332005"/>
            <a:ext cx="1773017" cy="1225759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7703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3"/>
            <a:srcRect/>
            <a:stretch>
              <a:fillRect t="-109318" b="-25744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91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7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5" y="0"/>
            <a:ext cx="4573587" cy="68580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9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18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2" y="2402542"/>
            <a:ext cx="8091213" cy="3211546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839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pysty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5" y="0"/>
            <a:ext cx="4573587" cy="6858000"/>
          </a:xfrm>
          <a:blipFill rotWithShape="1">
            <a:blip r:embed="rId2"/>
            <a:srcRect/>
            <a:stretch>
              <a:fillRect t="-20531" b="-12849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12,7 x 19,05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9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sion_alku_valk_kaksi_kuva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2" y="417285"/>
            <a:ext cx="4140000" cy="2880000"/>
          </a:xfrm>
          <a:blipFill rotWithShape="1">
            <a:blip r:embed="rId2"/>
            <a:srcRect/>
            <a:stretch>
              <a:fillRect t="-50014" b="-41652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9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570412" y="3531248"/>
            <a:ext cx="4140000" cy="2880000"/>
          </a:xfrm>
          <a:blipFill rotWithShape="1">
            <a:blip r:embed="rId3"/>
            <a:srcRect/>
            <a:stretch>
              <a:fillRect t="-20915" b="-12601"/>
            </a:stretch>
          </a:blipFill>
        </p:spPr>
        <p:txBody>
          <a:bodyPr tIns="360000" bIns="93600" anchor="b">
            <a:normAutofit/>
          </a:bodyPr>
          <a:lstStyle>
            <a:lvl1pPr marL="0" indent="0" algn="ctr">
              <a:lnSpc>
                <a:spcPts val="1800"/>
              </a:lnSpc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Kuvakoko 11,5 x 8 cm</a:t>
            </a:r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49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5958176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6858000"/>
          </a:xfrm>
          <a:blipFill rotWithShape="1">
            <a:blip r:embed="rId2"/>
            <a:srcRect/>
            <a:stretch>
              <a:fillRect t="-17927" b="-15407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48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12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91D354F3-73BA-45D1-A581-04BE02303A34}" type="slidenum">
              <a:rPr lang="fi-FI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1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7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39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1061075"/>
            <a:ext cx="1370090" cy="95707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2" y="5190776"/>
            <a:ext cx="5902175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2" y="2402543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6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63689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3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506414"/>
            <a:ext cx="3829050" cy="156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360000" indent="-180000">
              <a:buFont typeface="Arial"/>
              <a:buChar char="•"/>
              <a:defRPr/>
            </a:lvl2pPr>
            <a:lvl3pPr marL="576000" indent="-180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3463327" cy="9985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4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2" y="3008304"/>
            <a:ext cx="8091213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4" name="Picture 3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419" y="1721664"/>
            <a:ext cx="720679" cy="100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6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3836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7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1" y="2828017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26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835151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2" y="506413"/>
            <a:ext cx="778283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3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4" y="2402541"/>
            <a:ext cx="8091213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24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4" y="3008306"/>
            <a:ext cx="8091213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7" y="1471828"/>
            <a:ext cx="67686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37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01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21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995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2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65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kaksi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9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11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5958176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25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100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FD21510E-9719-4AFD-929D-8B4E8A0C470A}" type="datetimeFigureOut">
              <a:rPr lang="fi-FI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15.6.2018</a:t>
            </a:fld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9749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56225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7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1" y="2828017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7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854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6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kaksi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9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58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5958176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19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378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572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605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74790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7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1" y="2828017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8559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5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n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57578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613" y="1781175"/>
            <a:ext cx="120015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7459" y="6062717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8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8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0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0000"/>
          </a:xfrm>
          <a:blipFill rotWithShape="1">
            <a:blip r:embed="rId3"/>
            <a:srcRect/>
            <a:stretch>
              <a:fillRect t="-48344" b="-30062"/>
            </a:stretch>
          </a:blipFill>
        </p:spPr>
        <p:txBody>
          <a:bodyPr tIns="360000" bIns="0" rtlCol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463403" y="4332005"/>
            <a:ext cx="6031310" cy="122575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909" y="4332003"/>
            <a:ext cx="1773017" cy="12257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16213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FD756FC0-6AD3-4754-9369-3B61FF98B2B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046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2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4" indent="-179384">
              <a:buFont typeface="Arial"/>
              <a:buChar char="•"/>
              <a:defRPr/>
            </a:lvl1pPr>
            <a:lvl2pPr marL="539987" indent="-179996">
              <a:buFont typeface="Lucida Grande"/>
              <a:buChar char="–"/>
              <a:defRPr/>
            </a:lvl2pPr>
            <a:lvl3pPr marL="899978" indent="-179996">
              <a:buSzPct val="60000"/>
              <a:buFont typeface="Courier New"/>
              <a:buChar char="o"/>
              <a:defRPr/>
            </a:lvl3pPr>
            <a:lvl4pPr marL="1259969" indent="-179996">
              <a:buSzPct val="100000"/>
              <a:buFont typeface="Lucida Grande"/>
              <a:buChar char="–"/>
              <a:defRPr/>
            </a:lvl4pPr>
            <a:lvl5pPr marL="161996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0226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506417"/>
            <a:ext cx="3829050" cy="156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270000" indent="-135000">
              <a:buFont typeface="Arial"/>
              <a:buChar char="•"/>
              <a:defRPr/>
            </a:lvl2pPr>
            <a:lvl3pPr marL="432000" indent="-135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3" y="506413"/>
            <a:ext cx="3463327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3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6FC0-6AD3-4754-9369-3B61FF98B2B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4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6FC0-6AD3-4754-9369-3B61FF98B2B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66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6FC0-6AD3-4754-9369-3B61FF98B2B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6FC0-6AD3-4754-9369-3B61FF98B2B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57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tsa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" t="1030" r="833" b="7034"/>
          <a:stretch>
            <a:fillRect/>
          </a:stretch>
        </p:blipFill>
        <p:spPr bwMode="auto">
          <a:xfrm>
            <a:off x="0" y="1588"/>
            <a:ext cx="91440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4017963"/>
            <a:ext cx="2646362" cy="138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7459" y="6062717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124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6FC0-6AD3-4754-9369-3B61FF98B2B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863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6FC0-6AD3-4754-9369-3B61FF98B2B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23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6FC0-6AD3-4754-9369-3B61FF98B2B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88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6FC0-6AD3-4754-9369-3B61FF98B2B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78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i-FI" smtClean="0"/>
              <a:t>Muokkaa tekstin perustyylejä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6FC0-6AD3-4754-9369-3B61FF98B2B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19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6FC0-6AD3-4754-9369-3B61FF98B2B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56FC0-6AD3-4754-9369-3B61FF98B2B2}" type="slidenum">
              <a:rPr lang="fi-FI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i-FI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980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grammi 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4570413" y="506417"/>
            <a:ext cx="3829050" cy="15679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FontTx/>
              <a:buNone/>
              <a:defRPr/>
            </a:lvl1pPr>
            <a:lvl2pPr marL="270000" indent="-135000">
              <a:buFont typeface="Arial"/>
              <a:buChar char="•"/>
              <a:defRPr/>
            </a:lvl2pPr>
            <a:lvl3pPr marL="432000" indent="-135000">
              <a:buSzPct val="100000"/>
              <a:buFont typeface="Lucida Grande"/>
              <a:buChar char="-"/>
              <a:defRPr/>
            </a:lvl3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3" y="506413"/>
            <a:ext cx="3463327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1061075"/>
            <a:ext cx="1370090" cy="95707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2" y="5190776"/>
            <a:ext cx="5902175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2" y="2402543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08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63689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05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urajoki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51" b="6973"/>
          <a:stretch>
            <a:fillRect/>
          </a:stretch>
        </p:blipFill>
        <p:spPr bwMode="auto">
          <a:xfrm>
            <a:off x="0" y="1588"/>
            <a:ext cx="9144000" cy="575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TURKUABO_WHITE_ISO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6013" y="1565275"/>
            <a:ext cx="1919287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47459" y="6062717"/>
            <a:ext cx="8524715" cy="256108"/>
          </a:xfrm>
        </p:spPr>
        <p:txBody>
          <a:bodyPr wrap="none"/>
          <a:lstStyle>
            <a:lvl1pPr algn="ctr">
              <a:lnSpc>
                <a:spcPts val="2000"/>
              </a:lnSpc>
              <a:defRPr sz="1600" b="0" i="0" baseline="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650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56095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7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1" y="2828017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603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835151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2" y="506413"/>
            <a:ext cx="778283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4" y="2402541"/>
            <a:ext cx="8091213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79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4" y="3008306"/>
            <a:ext cx="8091213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7" y="1471828"/>
            <a:ext cx="67686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1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828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051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6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03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764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llinen_väl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0000"/>
          </a:xfrm>
          <a:blipFill rotWithShape="1">
            <a:blip r:embed="rId3"/>
            <a:srcRect/>
            <a:stretch>
              <a:fillRect t="-48344" b="-30062"/>
            </a:stretch>
          </a:blipFill>
        </p:spPr>
        <p:txBody>
          <a:bodyPr tIns="360000" bIns="0" rtlCol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smtClean="0"/>
              <a:t>Drag picture to placeholder or click icon to add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2463403" y="4332005"/>
            <a:ext cx="6031310" cy="1225758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519909" y="4332003"/>
            <a:ext cx="1773017" cy="122575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lnSpc>
                <a:spcPts val="8500"/>
              </a:lnSpc>
              <a:spcAft>
                <a:spcPts val="0"/>
              </a:spcAft>
              <a:buNone/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109875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kaksi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9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29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5958176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38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990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439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01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1061075"/>
            <a:ext cx="1370090" cy="95707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2" y="5190776"/>
            <a:ext cx="5902175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2" y="2402543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55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63689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7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896463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sin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27" name="Title Placeholder 1"/>
          <p:cNvSpPr>
            <a:spLocks noGrp="1"/>
          </p:cNvSpPr>
          <p:nvPr>
            <p:ph type="title"/>
          </p:nvPr>
        </p:nvSpPr>
        <p:spPr>
          <a:xfrm>
            <a:off x="884911" y="3760614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29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3420000"/>
          </a:xfrm>
          <a:blipFill rotWithShape="1">
            <a:blip r:embed="rId3"/>
            <a:srcRect/>
            <a:stretch>
              <a:fillRect t="-72205" b="-4091"/>
            </a:stretch>
          </a:blipFill>
        </p:spPr>
        <p:txBody>
          <a:bodyPr tIns="360000" bIns="0" rtlCol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pPr lvl="0"/>
            <a:r>
              <a:rPr lang="fi-FI" noProof="0" smtClean="0"/>
              <a:t>Drag picture to placeholder or click icon to add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6515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7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1" y="2828017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0247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835151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2" y="506413"/>
            <a:ext cx="778283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04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4" y="2402541"/>
            <a:ext cx="8091213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29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4" y="3008306"/>
            <a:ext cx="8091213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7" y="1471828"/>
            <a:ext cx="67686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47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48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7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664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220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kaksi_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9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667197" y="1835144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7" name="Picture 6" descr="TURKUABO_VAAKA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9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 descr="TURKUABO_VAAKA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9475"/>
            <a:ext cx="124142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3"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884911" y="3760614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49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sivun_kuva+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9144000" cy="5688000"/>
          </a:xfrm>
          <a:blipFill rotWithShape="1">
            <a:blip r:embed="rId2"/>
            <a:srcRect/>
            <a:stretch>
              <a:fillRect t="-21446" b="-1749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Klikkaa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 </a:t>
            </a:r>
            <a:r>
              <a:rPr lang="en-US" dirty="0" err="1"/>
              <a:t>keskellä</a:t>
            </a:r>
            <a:r>
              <a:rPr lang="en-US" dirty="0"/>
              <a:t> </a:t>
            </a:r>
            <a:r>
              <a:rPr lang="en-US" dirty="0" err="1"/>
              <a:t>olevaa</a:t>
            </a:r>
            <a:r>
              <a:rPr lang="en-US" dirty="0"/>
              <a:t> </a:t>
            </a:r>
            <a:r>
              <a:rPr lang="en-US" dirty="0" err="1"/>
              <a:t>ikonia</a:t>
            </a:r>
            <a:r>
              <a:rPr lang="en-US" dirty="0"/>
              <a:t> </a:t>
            </a:r>
            <a:r>
              <a:rPr lang="en-US" dirty="0" err="1"/>
              <a:t>vaihtaaksesi</a:t>
            </a:r>
            <a:r>
              <a:rPr lang="en-US" dirty="0"/>
              <a:t> </a:t>
            </a:r>
            <a:r>
              <a:rPr lang="en-US" dirty="0" err="1"/>
              <a:t>kuvan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Kuvakoko</a:t>
            </a:r>
            <a:r>
              <a:rPr lang="en-US" dirty="0"/>
              <a:t> </a:t>
            </a:r>
            <a:r>
              <a:rPr lang="en-US" dirty="0" smtClean="0"/>
              <a:t>25,4 </a:t>
            </a:r>
            <a:r>
              <a:rPr lang="en-US" dirty="0"/>
              <a:t>x </a:t>
            </a:r>
            <a:r>
              <a:rPr lang="en-US" dirty="0" smtClean="0"/>
              <a:t>15,8 </a:t>
            </a:r>
            <a:r>
              <a:rPr lang="en-US" dirty="0"/>
              <a:t>cm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105662" y="5958176"/>
            <a:ext cx="6626252" cy="899825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ct val="100000"/>
              </a:lnSpc>
              <a:spcAft>
                <a:spcPts val="0"/>
              </a:spcAft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smtClean="0"/>
              <a:t>Tähän lyhyt kuvateksti</a:t>
            </a:r>
            <a:endParaRPr lang="fi-FI" dirty="0"/>
          </a:p>
        </p:txBody>
      </p:sp>
      <p:pic>
        <p:nvPicPr>
          <p:cNvPr id="7" name="Picture 6" descr="TURKUABO_WHITE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9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3484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3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025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2804887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506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7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98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1061075"/>
            <a:ext cx="1370090" cy="95707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2" y="5190776"/>
            <a:ext cx="5902175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2" y="2402543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68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1-pal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</a:t>
            </a:r>
            <a:br>
              <a:rPr lang="fi-FI" dirty="0" smtClean="0"/>
            </a:br>
            <a:r>
              <a:rPr lang="fi-FI" dirty="0" smtClean="0"/>
              <a:t>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563689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9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n_alku_orans_pystykuva">
    <p:bg>
      <p:bgPr>
        <a:solidFill>
          <a:srgbClr val="F265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957888"/>
            <a:ext cx="124142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67197" y="3746208"/>
            <a:ext cx="3511708" cy="1942281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8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800" baseline="0"/>
            </a:lvl2pPr>
            <a:lvl3pPr marL="360000" indent="-180000">
              <a:lnSpc>
                <a:spcPts val="2200"/>
              </a:lnSpc>
              <a:buSzPct val="90000"/>
              <a:buFont typeface="Lucida Grande"/>
              <a:buChar char="-"/>
              <a:defRPr sz="18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667197" y="1835143"/>
            <a:ext cx="3511708" cy="1700387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570413" y="0"/>
            <a:ext cx="4573587" cy="6858000"/>
          </a:xfrm>
          <a:blipFill rotWithShape="1">
            <a:blip r:embed="rId3"/>
            <a:stretch>
              <a:fillRect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12,7 x 19,05 cm</a:t>
            </a:r>
          </a:p>
        </p:txBody>
      </p:sp>
    </p:spTree>
    <p:extLst>
      <p:ext uri="{BB962C8B-B14F-4D97-AF65-F5344CB8AC3E}">
        <p14:creationId xmlns:p14="http://schemas.microsoft.com/office/powerpoint/2010/main" val="251572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lysluettelo_2-palst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smtClean="0"/>
              <a:t>Sisällysluettelo</a:t>
            </a:r>
            <a:endParaRPr lang="en-US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563690" y="1835151"/>
            <a:ext cx="3306721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000">
              <a:spcAft>
                <a:spcPts val="600"/>
              </a:spcAft>
              <a:buFont typeface="+mj-lt"/>
              <a:buAutoNum type="arabicPeriod"/>
              <a:defRPr b="1" cap="none" baseline="0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110472" y="1835151"/>
            <a:ext cx="3187392" cy="405791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306000" indent="-342900">
              <a:spcAft>
                <a:spcPts val="600"/>
              </a:spcAft>
              <a:buFont typeface="+mj-lt"/>
              <a:buAutoNum type="arabicPeriod"/>
              <a:defRPr b="1" cap="none">
                <a:solidFill>
                  <a:srgbClr val="FFFFFF"/>
                </a:solidFill>
              </a:defRPr>
            </a:lvl1pPr>
            <a:lvl2pPr marL="539750" indent="-179388">
              <a:spcAft>
                <a:spcPts val="600"/>
              </a:spcAft>
              <a:defRPr b="0" i="0" cap="none"/>
            </a:lvl2pPr>
            <a:lvl3pPr marL="792000">
              <a:spcAft>
                <a:spcPts val="600"/>
              </a:spcAft>
              <a:defRPr b="0" i="0" cap="none"/>
            </a:lvl3pPr>
            <a:lvl4pPr marL="1008000">
              <a:spcAft>
                <a:spcPts val="600"/>
              </a:spcAft>
              <a:defRPr b="0" i="0" cap="none"/>
            </a:lvl4pPr>
            <a:lvl5pPr marL="1224000">
              <a:spcAft>
                <a:spcPts val="600"/>
              </a:spcAft>
              <a:defRPr b="0" i="0" cap="none"/>
            </a:lvl5pPr>
          </a:lstStyle>
          <a:p>
            <a:pPr lvl="0"/>
            <a:r>
              <a:rPr lang="fi-FI" dirty="0" smtClean="0"/>
              <a:t>Click to edit master text styles</a:t>
            </a:r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188943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2463403" y="2828017"/>
            <a:ext cx="6031310" cy="2206707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3700"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19911" y="2828017"/>
            <a:ext cx="1773017" cy="1449556"/>
          </a:xfrm>
          <a:prstGeom prst="rect">
            <a:avLst/>
          </a:prstGeom>
        </p:spPr>
        <p:txBody>
          <a:bodyPr anchor="t">
            <a:noAutofit/>
          </a:bodyPr>
          <a:lstStyle>
            <a:lvl1pPr algn="r">
              <a:lnSpc>
                <a:spcPts val="8500"/>
              </a:lnSpc>
              <a:spcAft>
                <a:spcPts val="0"/>
              </a:spcAft>
              <a:defRPr sz="85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fi-FI" dirty="0" smtClean="0"/>
              <a:t>00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91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+teksti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89" y="1835151"/>
            <a:ext cx="7104061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2" y="506413"/>
            <a:ext cx="7782839" cy="998539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38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og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527424" y="2402541"/>
            <a:ext cx="8091213" cy="3211547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75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527424" y="3008306"/>
            <a:ext cx="8091213" cy="1847183"/>
          </a:xfrm>
        </p:spPr>
        <p:txBody>
          <a:bodyPr anchor="t">
            <a:noAutofit/>
          </a:bodyPr>
          <a:lstStyle>
            <a:lvl1pPr algn="ctr"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smtClean="0"/>
              <a:t>Kiitos!</a:t>
            </a:r>
            <a:endParaRPr lang="en-US" dirty="0"/>
          </a:p>
        </p:txBody>
      </p:sp>
      <p:pic>
        <p:nvPicPr>
          <p:cNvPr id="2" name="Picture 1" descr="LILJA_VALKOINEN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807" y="1471828"/>
            <a:ext cx="676860" cy="125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41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äliotsikko+teksti_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idx="1"/>
          </p:nvPr>
        </p:nvSpPr>
        <p:spPr>
          <a:xfrm>
            <a:off x="1563690" y="1835151"/>
            <a:ext cx="6734175" cy="4057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9388" indent="-179388">
              <a:buFont typeface="Arial"/>
              <a:buChar char="•"/>
              <a:defRPr/>
            </a:lvl1pPr>
            <a:lvl2pPr marL="540000" indent="-180000">
              <a:buFont typeface="Lucida Grande"/>
              <a:buChar char="–"/>
              <a:defRPr/>
            </a:lvl2pPr>
            <a:lvl3pPr marL="900000" indent="-180000">
              <a:buSzPct val="60000"/>
              <a:buFont typeface="Courier New"/>
              <a:buChar char="o"/>
              <a:defRPr/>
            </a:lvl3pPr>
            <a:lvl4pPr marL="1260000" indent="-180000">
              <a:buSzPct val="100000"/>
              <a:buFont typeface="Lucida Grande"/>
              <a:buChar char="–"/>
              <a:defRPr/>
            </a:lvl4pPr>
            <a:lvl5pPr marL="1620000">
              <a:defRPr/>
            </a:lvl5pPr>
          </a:lstStyle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884911" y="506413"/>
            <a:ext cx="7412952" cy="998539"/>
          </a:xfrm>
          <a:prstGeom prst="rect">
            <a:avLst/>
          </a:prstGeom>
        </p:spPr>
        <p:txBody>
          <a:bodyPr vert="horz" lIns="0" tIns="0" rIns="9144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77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fld id="{CE33935F-8A1B-45D4-86D0-9B058FC6DE62}" type="slidenum">
              <a:rPr lang="fi-FI" smtClean="0">
                <a:solidFill>
                  <a:prstClr val="black"/>
                </a:solidFill>
                <a:latin typeface="Arial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310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Osion_alku_valk_vaakakuv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3420000"/>
          </a:xfrm>
          <a:blipFill rotWithShape="1">
            <a:blip r:embed="rId2"/>
            <a:srcRect/>
            <a:stretch>
              <a:fillRect t="-3258" b="-30546"/>
            </a:stretch>
          </a:blipFill>
        </p:spPr>
        <p:txBody>
          <a:bodyPr tIns="360000" bIns="0">
            <a:normAutofit/>
          </a:bodyPr>
          <a:lstStyle>
            <a:lvl1pPr marL="0" indent="0" algn="ctr">
              <a:buNone/>
              <a:defRPr sz="160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Klikkaa kuvan keskellä olevaa ikonia vaihtaaksesi kuvan. </a:t>
            </a:r>
            <a:br>
              <a:rPr lang="en-US"/>
            </a:br>
            <a:r>
              <a:rPr lang="en-US"/>
              <a:t>Kuvakoko 25,4 x 9,5 cm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84911" y="4408597"/>
            <a:ext cx="7632950" cy="1941403"/>
          </a:xfrm>
          <a:noFill/>
        </p:spPr>
        <p:txBody>
          <a:bodyPr lIns="0" tIns="0" rIns="0" bIns="0">
            <a:noAutofit/>
          </a:bodyPr>
          <a:lstStyle>
            <a:lvl1pPr marL="12700" indent="0">
              <a:lnSpc>
                <a:spcPts val="2200"/>
              </a:lnSpc>
              <a:buFontTx/>
              <a:buNone/>
              <a:defRPr sz="1700" baseline="0"/>
            </a:lvl1pPr>
            <a:lvl2pPr marL="0" indent="-180000">
              <a:lnSpc>
                <a:spcPts val="2200"/>
              </a:lnSpc>
              <a:buFont typeface="Arial"/>
              <a:buChar char="•"/>
              <a:defRPr sz="1700" baseline="0"/>
            </a:lvl2pPr>
            <a:lvl3pPr marL="540000" indent="-180000">
              <a:lnSpc>
                <a:spcPts val="2200"/>
              </a:lnSpc>
              <a:buSzPct val="90000"/>
              <a:buFont typeface="Lucida Grande"/>
              <a:buChar char="-"/>
              <a:defRPr sz="1700" baseline="0"/>
            </a:lvl3pPr>
            <a:lvl4pPr>
              <a:lnSpc>
                <a:spcPts val="1900"/>
              </a:lnSpc>
              <a:defRPr sz="1600"/>
            </a:lvl4pPr>
            <a:lvl5pPr>
              <a:lnSpc>
                <a:spcPts val="1900"/>
              </a:lnSpc>
              <a:defRPr sz="160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884911" y="3760615"/>
            <a:ext cx="7632950" cy="6479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6" name="Picture 5" descr="TURKUABO_VAAKA-01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5"/>
            <a:ext cx="1023518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17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sion_alku_valk_vaaka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354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_sin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662" y="1061075"/>
            <a:ext cx="1370090" cy="957077"/>
          </a:xfrm>
          <a:prstGeom prst="rect">
            <a:avLst/>
          </a:prstGeom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84912" y="5190776"/>
            <a:ext cx="5902175" cy="929899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subtitle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884912" y="2402543"/>
            <a:ext cx="7733725" cy="1847183"/>
          </a:xfrm>
        </p:spPr>
        <p:txBody>
          <a:bodyPr anchor="t">
            <a:noAutofit/>
          </a:bodyPr>
          <a:lstStyle>
            <a:lvl1pPr>
              <a:lnSpc>
                <a:spcPct val="90000"/>
              </a:lnSpc>
              <a:defRPr sz="5600">
                <a:solidFill>
                  <a:schemeClr val="bg1"/>
                </a:solidFill>
              </a:defRPr>
            </a:lvl1pPr>
          </a:lstStyle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2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image" Target="../media/image16.jpg"/><Relationship Id="rId5" Type="http://schemas.openxmlformats.org/officeDocument/2006/relationships/slideLayout" Target="../slideLayouts/slideLayout125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image" Target="../media/image16.jpg"/><Relationship Id="rId5" Type="http://schemas.openxmlformats.org/officeDocument/2006/relationships/slideLayout" Target="../slideLayouts/slideLayout145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slideLayout" Target="../slideLayouts/slideLayout172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Relationship Id="rId14" Type="http://schemas.openxmlformats.org/officeDocument/2006/relationships/image" Target="../media/image16.jp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175.xml"/><Relationship Id="rId7" Type="http://schemas.openxmlformats.org/officeDocument/2006/relationships/slideLayout" Target="../slideLayouts/slideLayout179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73.xml"/><Relationship Id="rId6" Type="http://schemas.openxmlformats.org/officeDocument/2006/relationships/slideLayout" Target="../slideLayouts/slideLayout178.xml"/><Relationship Id="rId11" Type="http://schemas.openxmlformats.org/officeDocument/2006/relationships/theme" Target="../theme/theme18.xml"/><Relationship Id="rId5" Type="http://schemas.openxmlformats.org/officeDocument/2006/relationships/slideLayout" Target="../slideLayouts/slideLayout177.xml"/><Relationship Id="rId10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76.xml"/><Relationship Id="rId9" Type="http://schemas.openxmlformats.org/officeDocument/2006/relationships/slideLayout" Target="../slideLayouts/slideLayout181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image" Target="../media/image17.emf"/><Relationship Id="rId2" Type="http://schemas.openxmlformats.org/officeDocument/2006/relationships/slideLayout" Target="../slideLayouts/slideLayout184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00.xml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199.xml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5" Type="http://schemas.openxmlformats.org/officeDocument/2006/relationships/slideLayout" Target="../slideLayouts/slideLayout202.xml"/><Relationship Id="rId10" Type="http://schemas.openxmlformats.org/officeDocument/2006/relationships/slideLayout" Target="../slideLayouts/slideLayout207.xml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image" Target="../media/image16.jpg"/><Relationship Id="rId3" Type="http://schemas.openxmlformats.org/officeDocument/2006/relationships/slideLayout" Target="../slideLayouts/slideLayout211.xml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5" Type="http://schemas.openxmlformats.org/officeDocument/2006/relationships/slideLayout" Target="../slideLayouts/slideLayout213.xml"/><Relationship Id="rId10" Type="http://schemas.openxmlformats.org/officeDocument/2006/relationships/slideLayout" Target="../slideLayouts/slideLayout218.xml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9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16.jpg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10" Type="http://schemas.openxmlformats.org/officeDocument/2006/relationships/image" Target="../media/image16.jpg"/><Relationship Id="rId4" Type="http://schemas.openxmlformats.org/officeDocument/2006/relationships/slideLayout" Target="../slideLayouts/slideLayout62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image" Target="../media/image16.jpg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RKUABO_VAAKA-01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6" y="5959412"/>
            <a:ext cx="1241463" cy="649182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4"/>
            <a:ext cx="6733382" cy="4055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515211"/>
            <a:ext cx="741215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smtClean="0"/>
              <a:t>Muokkaa perustyyl. napsautt.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39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800" kern="1200">
          <a:solidFill>
            <a:schemeClr val="tx1"/>
          </a:solidFill>
          <a:latin typeface="Arial"/>
          <a:ea typeface="+mn-ea"/>
          <a:cs typeface="Arial"/>
        </a:defRPr>
      </a:lvl1pPr>
      <a:lvl2pPr marL="57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2pPr>
      <a:lvl3pPr marL="93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800" kern="1200">
          <a:solidFill>
            <a:schemeClr val="tx1"/>
          </a:solidFill>
          <a:latin typeface="Arial"/>
          <a:ea typeface="+mn-ea"/>
          <a:cs typeface="Arial"/>
        </a:defRPr>
      </a:lvl3pPr>
      <a:lvl4pPr marL="129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800" kern="1200">
          <a:solidFill>
            <a:schemeClr val="tx1"/>
          </a:solidFill>
          <a:latin typeface="Arial"/>
          <a:ea typeface="+mn-ea"/>
          <a:cs typeface="Arial"/>
        </a:defRPr>
      </a:lvl4pPr>
      <a:lvl5pPr marL="1656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-"/>
        <a:defRPr sz="18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506415"/>
            <a:ext cx="7412952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775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6" r:id="rId8"/>
    <p:sldLayoutId id="2147483807" r:id="rId9"/>
    <p:sldLayoutId id="2147483808" r:id="rId10"/>
    <p:sldLayoutId id="21474838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506415"/>
            <a:ext cx="7412952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544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4" r:id="rId8"/>
    <p:sldLayoutId id="2147483845" r:id="rId9"/>
    <p:sldLayoutId id="2147483846" r:id="rId10"/>
    <p:sldLayoutId id="214748384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506415"/>
            <a:ext cx="7412952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88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7" r:id="rId8"/>
    <p:sldLayoutId id="2147483858" r:id="rId9"/>
    <p:sldLayoutId id="2147483859" r:id="rId10"/>
    <p:sldLayoutId id="214748386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515211"/>
            <a:ext cx="741215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0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71" r:id="rId8"/>
    <p:sldLayoutId id="2147483872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506415"/>
            <a:ext cx="7412952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43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2" r:id="rId8"/>
    <p:sldLayoutId id="2147483883" r:id="rId9"/>
    <p:sldLayoutId id="2147483884" r:id="rId10"/>
    <p:sldLayoutId id="214748388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515211"/>
            <a:ext cx="741215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50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6" r:id="rId8"/>
    <p:sldLayoutId id="2147483897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506415"/>
            <a:ext cx="7412952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1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7" r:id="rId8"/>
    <p:sldLayoutId id="2147483908" r:id="rId9"/>
    <p:sldLayoutId id="2147483909" r:id="rId10"/>
    <p:sldLayoutId id="214748391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515211"/>
            <a:ext cx="741215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44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20" r:id="rId8"/>
    <p:sldLayoutId id="2147483921" r:id="rId9"/>
    <p:sldLayoutId id="2147483922" r:id="rId10"/>
    <p:sldLayoutId id="2147483977" r:id="rId11"/>
    <p:sldLayoutId id="2147483978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506415"/>
            <a:ext cx="7412952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06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2" r:id="rId8"/>
    <p:sldLayoutId id="2147483933" r:id="rId9"/>
    <p:sldLayoutId id="2147483935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515211"/>
            <a:ext cx="741215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4" name="Kuva 3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27384"/>
            <a:ext cx="9144000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  <p:sldLayoutId id="2147483948" r:id="rId12"/>
    <p:sldLayoutId id="2147483949" r:id="rId13"/>
    <p:sldLayoutId id="2147483950" r:id="rId14"/>
    <p:sldLayoutId id="214748395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3688" y="1839913"/>
            <a:ext cx="67341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  <a:endParaRPr lang="en-US"/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884238" y="515938"/>
            <a:ext cx="74136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title style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3" r:id="rId6"/>
    <p:sldLayoutId id="2147483671" r:id="rId7"/>
    <p:sldLayoutId id="2147483672" r:id="rId8"/>
    <p:sldLayoutId id="2147483674" r:id="rId9"/>
    <p:sldLayoutId id="2147483665" r:id="rId10"/>
    <p:sldLayoutId id="214748367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/>
          <a:ea typeface="ヒラギノ角ゴ Pro W3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9pPr>
    </p:titleStyle>
    <p:bodyStyle>
      <a:lvl1pPr marL="179388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1pPr>
      <a:lvl2pPr marL="574675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2pPr>
      <a:lvl3pPr marL="935038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SzPct val="60000"/>
        <a:buFont typeface="Courier New" charset="0"/>
        <a:buChar char="o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3pPr>
      <a:lvl4pPr marL="1295400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4pPr>
      <a:lvl5pPr marL="1655763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Lucida Grande" charset="0"/>
        <a:buChar char="–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506415"/>
            <a:ext cx="7412952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390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54" r:id="rId2"/>
    <p:sldLayoutId id="2147483955" r:id="rId3"/>
    <p:sldLayoutId id="2147483956" r:id="rId4"/>
    <p:sldLayoutId id="2147483957" r:id="rId5"/>
    <p:sldLayoutId id="2147483958" r:id="rId6"/>
    <p:sldLayoutId id="2147483959" r:id="rId7"/>
    <p:sldLayoutId id="2147483961" r:id="rId8"/>
    <p:sldLayoutId id="2147483962" r:id="rId9"/>
    <p:sldLayoutId id="2147483963" r:id="rId10"/>
    <p:sldLayoutId id="214748396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515211"/>
            <a:ext cx="741215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21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83" r:id="rId4"/>
    <p:sldLayoutId id="2147483984" r:id="rId5"/>
    <p:sldLayoutId id="2147483985" r:id="rId6"/>
    <p:sldLayoutId id="2147483986" r:id="rId7"/>
    <p:sldLayoutId id="2147483987" r:id="rId8"/>
    <p:sldLayoutId id="2147483988" r:id="rId9"/>
    <p:sldLayoutId id="2147483989" r:id="rId10"/>
    <p:sldLayoutId id="2147483990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563688" y="1839913"/>
            <a:ext cx="67341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en-US" dirty="0"/>
          </a:p>
        </p:txBody>
      </p:sp>
      <p:sp>
        <p:nvSpPr>
          <p:cNvPr id="2051" name="Title Placeholder 1"/>
          <p:cNvSpPr>
            <a:spLocks noGrp="1"/>
          </p:cNvSpPr>
          <p:nvPr>
            <p:ph type="title"/>
          </p:nvPr>
        </p:nvSpPr>
        <p:spPr bwMode="auto">
          <a:xfrm>
            <a:off x="884238" y="515938"/>
            <a:ext cx="7413625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Click to edit Master title style</a:t>
            </a:r>
            <a:endParaRPr lang="en-US"/>
          </a:p>
        </p:txBody>
      </p:sp>
      <p:pic>
        <p:nvPicPr>
          <p:cNvPr id="5" name="Picture 4" descr="TURKUABO_WHITE-01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6" y="5958174"/>
            <a:ext cx="1241463" cy="650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8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200" b="1" kern="1200">
          <a:solidFill>
            <a:schemeClr val="bg1"/>
          </a:solidFill>
          <a:latin typeface="Arial"/>
          <a:ea typeface="ヒラギノ角ゴ Pro W3" charset="0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charset="0"/>
          <a:ea typeface="ヒラギノ角ゴ Pro W3" charset="0"/>
        </a:defRPr>
      </a:lvl9pPr>
    </p:titleStyle>
    <p:bodyStyle>
      <a:lvl1pPr marL="179388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1pPr>
      <a:lvl2pPr marL="574675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Lucida Grande"/>
        <a:buChar char="-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2pPr>
      <a:lvl3pPr marL="935038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SzPct val="60000"/>
        <a:buFont typeface="Courier New" charset="0"/>
        <a:buChar char="o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3pPr>
      <a:lvl4pPr marL="1295400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Lucida Grande"/>
        <a:buChar char="-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4pPr>
      <a:lvl5pPr marL="1655763" indent="-179388" algn="l" defTabSz="457200" rtl="0" fontAlgn="base">
        <a:lnSpc>
          <a:spcPts val="2100"/>
        </a:lnSpc>
        <a:spcBef>
          <a:spcPct val="0"/>
        </a:spcBef>
        <a:spcAft>
          <a:spcPts val="1200"/>
        </a:spcAft>
        <a:buFont typeface="Lucida Grande" charset="0"/>
        <a:buChar char="–"/>
        <a:defRPr kern="1200">
          <a:solidFill>
            <a:schemeClr val="tx1"/>
          </a:solidFill>
          <a:latin typeface="Arial"/>
          <a:ea typeface="ヒラギノ角ゴ Pro W3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515211"/>
            <a:ext cx="741215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04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991" r:id="rId12"/>
    <p:sldLayoutId id="2147483992" r:id="rId13"/>
    <p:sldLayoutId id="2147483702" r:id="rId14"/>
    <p:sldLayoutId id="2147483703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fi-FI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FD756FC0-6AD3-4754-9369-3B61FF98B2B2}" type="slidenum">
              <a:rPr lang="fi-FI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fi-FI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49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9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506415"/>
            <a:ext cx="7412952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6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515211"/>
            <a:ext cx="741215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1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6" r:id="rId7"/>
    <p:sldLayoutId id="214748376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1" y="506415"/>
            <a:ext cx="7412952" cy="99853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pic>
        <p:nvPicPr>
          <p:cNvPr id="6" name="Picture 5" descr="TURKUABO_WHITE-01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7" y="5894974"/>
            <a:ext cx="1021572" cy="71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3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8" r:id="rId8"/>
    <p:sldLayoutId id="2147483779" r:id="rId9"/>
    <p:sldLayoutId id="2147483780" r:id="rId10"/>
    <p:sldLayoutId id="214748378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0" indent="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None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144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88" y="1839185"/>
            <a:ext cx="6733382" cy="40557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text</a:t>
            </a:r>
            <a:r>
              <a:rPr lang="fi-FI" dirty="0" smtClean="0"/>
              <a:t> </a:t>
            </a:r>
            <a:r>
              <a:rPr lang="fi-FI" dirty="0" err="1" smtClean="0"/>
              <a:t>styles</a:t>
            </a:r>
            <a:endParaRPr lang="fi-FI" dirty="0" smtClean="0"/>
          </a:p>
          <a:p>
            <a:pPr lvl="1"/>
            <a:r>
              <a:rPr lang="fi-FI" dirty="0" smtClean="0"/>
              <a:t>Second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2"/>
            <a:r>
              <a:rPr lang="fi-FI" dirty="0" smtClean="0"/>
              <a:t>Third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3"/>
            <a:r>
              <a:rPr lang="fi-FI" dirty="0" err="1" smtClean="0"/>
              <a:t>Fourth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fi-FI" dirty="0" smtClean="0"/>
          </a:p>
          <a:p>
            <a:pPr lvl="4"/>
            <a:r>
              <a:rPr lang="fi-FI" dirty="0" err="1" smtClean="0"/>
              <a:t>Fifth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4910" y="515211"/>
            <a:ext cx="7412159" cy="988756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/>
          <a:p>
            <a:r>
              <a:rPr lang="fi-FI" dirty="0" err="1" smtClean="0"/>
              <a:t>Click</a:t>
            </a:r>
            <a:r>
              <a:rPr lang="fi-FI" dirty="0" smtClean="0"/>
              <a:t> to </a:t>
            </a:r>
            <a:r>
              <a:rPr lang="fi-FI" dirty="0" err="1" smtClean="0"/>
              <a:t>edit</a:t>
            </a:r>
            <a:r>
              <a:rPr lang="fi-FI" dirty="0" smtClean="0"/>
              <a:t> </a:t>
            </a:r>
            <a:r>
              <a:rPr lang="fi-FI" dirty="0" err="1" smtClean="0"/>
              <a:t>Master</a:t>
            </a:r>
            <a:r>
              <a:rPr lang="fi-FI" dirty="0" smtClean="0"/>
              <a:t> </a:t>
            </a:r>
            <a:r>
              <a:rPr lang="fi-FI" dirty="0" err="1" smtClean="0"/>
              <a:t>title</a:t>
            </a:r>
            <a:r>
              <a:rPr lang="fi-FI" dirty="0" smtClean="0"/>
              <a:t> </a:t>
            </a:r>
            <a:r>
              <a:rPr lang="fi-FI" dirty="0" err="1" smtClean="0"/>
              <a:t>style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24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4" r:id="rId8"/>
    <p:sldLayoutId id="2147483795" r:id="rId9"/>
    <p:sldLayoutId id="2147483796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457200" rtl="0" eaLnBrk="1" latinLnBrk="0" hangingPunct="1">
        <a:lnSpc>
          <a:spcPts val="33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177800" indent="-1778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•"/>
        <a:defRPr sz="1700" kern="1200">
          <a:solidFill>
            <a:schemeClr val="tx1"/>
          </a:solidFill>
          <a:latin typeface="Arial"/>
          <a:ea typeface="+mn-ea"/>
          <a:cs typeface="Arial"/>
        </a:defRPr>
      </a:lvl1pPr>
      <a:lvl2pPr marL="54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2pPr>
      <a:lvl3pPr marL="90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60000"/>
        <a:buFont typeface="Courier New"/>
        <a:buChar char="o"/>
        <a:defRPr sz="1700" kern="1200">
          <a:solidFill>
            <a:schemeClr val="tx1"/>
          </a:solidFill>
          <a:latin typeface="Arial"/>
          <a:ea typeface="+mn-ea"/>
          <a:cs typeface="Arial"/>
        </a:defRPr>
      </a:lvl3pPr>
      <a:lvl4pPr marL="126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SzPct val="100000"/>
        <a:buFont typeface="Lucida Grande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4pPr>
      <a:lvl5pPr marL="1620000" indent="-180000" algn="l" defTabSz="457200" rtl="0" eaLnBrk="1" latinLnBrk="0" hangingPunct="1">
        <a:lnSpc>
          <a:spcPts val="2100"/>
        </a:lnSpc>
        <a:spcBef>
          <a:spcPts val="0"/>
        </a:spcBef>
        <a:spcAft>
          <a:spcPts val="1200"/>
        </a:spcAft>
        <a:buFont typeface="Arial"/>
        <a:buChar char="–"/>
        <a:defRPr sz="17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6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76" y="130769"/>
            <a:ext cx="3214398" cy="2548467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7488" y="1199248"/>
            <a:ext cx="3172790" cy="2332339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499533" y="2575692"/>
            <a:ext cx="198331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Itäharju</a:t>
            </a:r>
          </a:p>
          <a:p>
            <a:pPr marL="171450" indent="-171450">
              <a:buFontTx/>
              <a:buChar char="-"/>
            </a:pPr>
            <a:r>
              <a:rPr lang="fi-FI" sz="1200" dirty="0" smtClean="0"/>
              <a:t>Strategiset tavoitteet</a:t>
            </a:r>
          </a:p>
          <a:p>
            <a:pPr marL="171450" indent="-171450">
              <a:buFontTx/>
              <a:buChar char="-"/>
            </a:pPr>
            <a:r>
              <a:rPr lang="fi-FI" sz="1200" dirty="0" smtClean="0"/>
              <a:t>Tiedepuiston toteutus</a:t>
            </a:r>
          </a:p>
          <a:p>
            <a:pPr marL="171450" indent="-171450">
              <a:buFontTx/>
              <a:buChar char="-"/>
            </a:pPr>
            <a:r>
              <a:rPr lang="fi-FI" sz="1200" dirty="0" smtClean="0"/>
              <a:t>Markkinointi ja viestintä</a:t>
            </a:r>
          </a:p>
          <a:p>
            <a:pPr marL="171450" indent="-171450">
              <a:buFontTx/>
              <a:buChar char="-"/>
            </a:pPr>
            <a:r>
              <a:rPr lang="fi-FI" sz="1200" dirty="0" smtClean="0"/>
              <a:t>Investointien houkuttelu</a:t>
            </a:r>
          </a:p>
          <a:p>
            <a:pPr marL="171450" indent="-171450">
              <a:buFontTx/>
              <a:buChar char="-"/>
            </a:pPr>
            <a:r>
              <a:rPr lang="fi-FI" sz="1200" dirty="0" smtClean="0"/>
              <a:t>Ulkoiset rahoitukset</a:t>
            </a:r>
          </a:p>
          <a:p>
            <a:pPr marL="171450" indent="-171450">
              <a:buFontTx/>
              <a:buChar char="-"/>
            </a:pPr>
            <a:r>
              <a:rPr lang="fi-FI" sz="1200" dirty="0" smtClean="0"/>
              <a:t>Kumppanuudet</a:t>
            </a:r>
          </a:p>
          <a:p>
            <a:pPr marL="171450" indent="-171450">
              <a:buFontTx/>
              <a:buChar char="-"/>
            </a:pPr>
            <a:r>
              <a:rPr lang="fi-FI" sz="1200" dirty="0" smtClean="0"/>
              <a:t>Kaupunkitalous</a:t>
            </a:r>
          </a:p>
          <a:p>
            <a:pPr marL="171450" indent="-171450">
              <a:buFontTx/>
              <a:buChar char="-"/>
            </a:pPr>
            <a:r>
              <a:rPr lang="fi-FI" sz="1200" dirty="0" smtClean="0"/>
              <a:t>Keskeiset liikenneverkon osat</a:t>
            </a:r>
          </a:p>
          <a:p>
            <a:pPr marL="171450" indent="-171450">
              <a:buFontTx/>
              <a:buChar char="-"/>
            </a:pPr>
            <a:endParaRPr lang="fi-FI" sz="1200" dirty="0" smtClean="0"/>
          </a:p>
        </p:txBody>
      </p:sp>
      <p:sp>
        <p:nvSpPr>
          <p:cNvPr id="8" name="Tekstiruutu 7"/>
          <p:cNvSpPr txBox="1"/>
          <p:nvPr/>
        </p:nvSpPr>
        <p:spPr>
          <a:xfrm>
            <a:off x="3355552" y="3531587"/>
            <a:ext cx="20010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Vaiheet</a:t>
            </a:r>
          </a:p>
          <a:p>
            <a:pPr marL="342900" indent="-342900">
              <a:buFontTx/>
              <a:buChar char="-"/>
            </a:pPr>
            <a:r>
              <a:rPr lang="fi-FI" sz="1200" dirty="0" smtClean="0"/>
              <a:t>Tavoitteet</a:t>
            </a:r>
          </a:p>
          <a:p>
            <a:pPr marL="342900" indent="-342900">
              <a:buFontTx/>
              <a:buChar char="-"/>
            </a:pPr>
            <a:r>
              <a:rPr lang="fi-FI" sz="1200" dirty="0" smtClean="0"/>
              <a:t>Riskit</a:t>
            </a:r>
          </a:p>
          <a:p>
            <a:pPr marL="342900" indent="-342900">
              <a:buFontTx/>
              <a:buChar char="-"/>
            </a:pPr>
            <a:r>
              <a:rPr lang="fi-FI" sz="1200" dirty="0" smtClean="0"/>
              <a:t>Hankekehitysvaiheen kumppanuudet</a:t>
            </a:r>
          </a:p>
          <a:p>
            <a:pPr marL="342900" indent="-342900">
              <a:buFontTx/>
              <a:buChar char="-"/>
            </a:pPr>
            <a:r>
              <a:rPr lang="fi-FI" sz="1200" dirty="0" smtClean="0"/>
              <a:t>Esirakentamiset</a:t>
            </a:r>
          </a:p>
          <a:p>
            <a:pPr marL="342900" indent="-342900">
              <a:buFontTx/>
              <a:buChar char="-"/>
            </a:pPr>
            <a:r>
              <a:rPr lang="fi-FI" sz="1200" dirty="0"/>
              <a:t>M</a:t>
            </a:r>
            <a:r>
              <a:rPr lang="fi-FI" sz="1200" dirty="0" smtClean="0"/>
              <a:t>uu kehittäminen</a:t>
            </a:r>
          </a:p>
          <a:p>
            <a:pPr marL="342900" indent="-342900">
              <a:buFontTx/>
              <a:buChar char="-"/>
            </a:pPr>
            <a:r>
              <a:rPr lang="fi-FI" sz="1200" dirty="0" smtClean="0"/>
              <a:t>Investointitalous</a:t>
            </a:r>
          </a:p>
          <a:p>
            <a:pPr marL="342900" indent="-342900">
              <a:buFontTx/>
              <a:buChar char="-"/>
            </a:pPr>
            <a:r>
              <a:rPr lang="fi-FI" sz="1200" dirty="0" smtClean="0"/>
              <a:t>Keskeiset liikenneverkon osat</a:t>
            </a:r>
          </a:p>
        </p:txBody>
      </p:sp>
      <p:sp>
        <p:nvSpPr>
          <p:cNvPr id="9" name="Tekstiruutu 8"/>
          <p:cNvSpPr txBox="1"/>
          <p:nvPr/>
        </p:nvSpPr>
        <p:spPr>
          <a:xfrm>
            <a:off x="6190145" y="4652856"/>
            <a:ext cx="16915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Projektit</a:t>
            </a:r>
          </a:p>
          <a:p>
            <a:pPr marL="342900" indent="-342900">
              <a:buFontTx/>
              <a:buChar char="-"/>
            </a:pPr>
            <a:r>
              <a:rPr lang="fi-FI" sz="1200" dirty="0" smtClean="0"/>
              <a:t>Asemakaavoitus</a:t>
            </a:r>
          </a:p>
          <a:p>
            <a:pPr marL="342900" indent="-342900">
              <a:buFontTx/>
              <a:buChar char="-"/>
            </a:pPr>
            <a:r>
              <a:rPr lang="fi-FI" sz="1200" dirty="0" smtClean="0"/>
              <a:t>Investoinnit</a:t>
            </a:r>
          </a:p>
          <a:p>
            <a:pPr marL="342900" indent="-342900">
              <a:buFontTx/>
              <a:buChar char="-"/>
            </a:pPr>
            <a:r>
              <a:rPr lang="fi-FI" sz="1200" dirty="0" smtClean="0"/>
              <a:t>Luovutukset</a:t>
            </a:r>
          </a:p>
          <a:p>
            <a:pPr marL="342900" indent="-342900">
              <a:buFontTx/>
              <a:buChar char="-"/>
            </a:pPr>
            <a:r>
              <a:rPr lang="fi-FI" sz="1200" dirty="0" smtClean="0"/>
              <a:t>ylläpito</a:t>
            </a: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6754" y="2411891"/>
            <a:ext cx="3192790" cy="226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19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457200" y="1362606"/>
            <a:ext cx="8381999" cy="4057915"/>
          </a:xfrm>
        </p:spPr>
        <p:txBody>
          <a:bodyPr/>
          <a:lstStyle/>
          <a:p>
            <a:pPr marL="0" indent="0">
              <a:buNone/>
            </a:pPr>
            <a:r>
              <a:rPr lang="fi-FI" sz="1800" b="1" dirty="0" err="1" smtClean="0"/>
              <a:t>Helsinginkadun</a:t>
            </a:r>
            <a:r>
              <a:rPr lang="fi-FI" sz="1800" b="1" dirty="0" smtClean="0"/>
              <a:t> liittymä</a:t>
            </a:r>
          </a:p>
          <a:p>
            <a:r>
              <a:rPr lang="fi-FI" sz="1800" dirty="0"/>
              <a:t>Itäharjun alueen saavutettavuuden ja ensimmäisen rakennusvaiheen muutoksen aiheuttaman logistiikan turvaamiseksi </a:t>
            </a:r>
            <a:r>
              <a:rPr lang="fi-FI" sz="1800" dirty="0" smtClean="0"/>
              <a:t>toteutetaan </a:t>
            </a:r>
            <a:r>
              <a:rPr lang="fi-FI" sz="1800" dirty="0" err="1" smtClean="0"/>
              <a:t>Helsinginkadun</a:t>
            </a:r>
            <a:r>
              <a:rPr lang="fi-FI" sz="1800" dirty="0" smtClean="0"/>
              <a:t> liittymä.</a:t>
            </a:r>
            <a:endParaRPr lang="fi-FI" sz="1800" dirty="0"/>
          </a:p>
          <a:p>
            <a:r>
              <a:rPr lang="fi-FI" sz="1800" dirty="0"/>
              <a:t>Tarkempi </a:t>
            </a:r>
            <a:r>
              <a:rPr lang="fi-FI" sz="1800" dirty="0" err="1"/>
              <a:t>Helsinginkadun</a:t>
            </a:r>
            <a:r>
              <a:rPr lang="fi-FI" sz="1800" dirty="0"/>
              <a:t> liittymän suunnittelu tehdään alueen asemakaavoitusvaiheessa</a:t>
            </a:r>
            <a:r>
              <a:rPr lang="fi-FI" sz="1800" dirty="0" smtClean="0"/>
              <a:t>.</a:t>
            </a:r>
          </a:p>
          <a:p>
            <a:endParaRPr lang="fi-FI" sz="1800" dirty="0" smtClean="0"/>
          </a:p>
          <a:p>
            <a:pPr marL="0" indent="0">
              <a:buNone/>
            </a:pPr>
            <a:r>
              <a:rPr lang="fi-FI" sz="1800" b="1" dirty="0" smtClean="0"/>
              <a:t>Hippoksentien jatke</a:t>
            </a:r>
            <a:endParaRPr lang="fi-FI" sz="1800" b="1" dirty="0"/>
          </a:p>
          <a:p>
            <a:r>
              <a:rPr lang="fi-FI" sz="1800" dirty="0" err="1"/>
              <a:t>Helsinginkadun</a:t>
            </a:r>
            <a:r>
              <a:rPr lang="fi-FI" sz="1800" dirty="0"/>
              <a:t> ylittävä Hippoksentien silta säilytetään. Hippoksentien jatkeen kytkeytyminen alueen pääliikenneverkkoon on esitetty </a:t>
            </a:r>
            <a:r>
              <a:rPr lang="fi-FI" sz="1800" dirty="0" smtClean="0"/>
              <a:t>seuraavassa diassa. Hippoksentien jatkeelle tehdään tarvittavat yleissuunnitelmatasoiset  katualuevaraukset.</a:t>
            </a:r>
            <a:endParaRPr lang="fi-FI" sz="1800" dirty="0"/>
          </a:p>
          <a:p>
            <a:r>
              <a:rPr lang="fi-FI" sz="1800" dirty="0"/>
              <a:t>Hippoksentien jatkeen tarkempi suunnittelu tehdään alueen asemakaavoituksen yhteydessä</a:t>
            </a:r>
            <a:r>
              <a:rPr lang="fi-FI" sz="1800" dirty="0" smtClean="0"/>
              <a:t>.</a:t>
            </a:r>
          </a:p>
          <a:p>
            <a:endParaRPr lang="fi-FI" sz="1800" dirty="0"/>
          </a:p>
          <a:p>
            <a:pPr marL="0" indent="0">
              <a:buNone/>
            </a:pPr>
            <a:endParaRPr lang="fi-FI" sz="1800" b="1" dirty="0" smtClean="0"/>
          </a:p>
          <a:p>
            <a:endParaRPr lang="fi-FI" sz="1800" dirty="0" smtClean="0"/>
          </a:p>
        </p:txBody>
      </p:sp>
    </p:spTree>
    <p:extLst>
      <p:ext uri="{BB962C8B-B14F-4D97-AF65-F5344CB8AC3E}">
        <p14:creationId xmlns:p14="http://schemas.microsoft.com/office/powerpoint/2010/main" val="33689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457200" y="1767419"/>
            <a:ext cx="8381999" cy="4057915"/>
          </a:xfrm>
        </p:spPr>
        <p:txBody>
          <a:bodyPr/>
          <a:lstStyle/>
          <a:p>
            <a:pPr marL="0" indent="0">
              <a:buNone/>
            </a:pPr>
            <a:r>
              <a:rPr lang="fi-FI" sz="1800" b="1" dirty="0" smtClean="0"/>
              <a:t>Muut </a:t>
            </a:r>
            <a:r>
              <a:rPr lang="fi-FI" sz="1800" b="1" dirty="0"/>
              <a:t>katu- ja liikkumisen verkoston osat sekä kävely- pyöräily- ja </a:t>
            </a:r>
            <a:r>
              <a:rPr lang="fi-FI" sz="1800" b="1" dirty="0" smtClean="0"/>
              <a:t>ulkoilureitit</a:t>
            </a:r>
          </a:p>
          <a:p>
            <a:pPr marL="0" indent="0">
              <a:buNone/>
            </a:pPr>
            <a:endParaRPr lang="fi-FI" sz="1800" dirty="0"/>
          </a:p>
          <a:p>
            <a:r>
              <a:rPr lang="fi-FI" sz="1800" dirty="0"/>
              <a:t>Muita katu- ja liikkumisen verkon osia sekä kävely- pyöräily- ja ulkoilureitit on esitetty </a:t>
            </a:r>
            <a:r>
              <a:rPr lang="fi-FI" sz="1800" dirty="0" smtClean="0"/>
              <a:t>havainnollistaen seuraavassa diassa.</a:t>
            </a:r>
            <a:endParaRPr lang="fi-FI" sz="1800" dirty="0"/>
          </a:p>
          <a:p>
            <a:endParaRPr lang="fi-FI" sz="1800" dirty="0" smtClean="0"/>
          </a:p>
          <a:p>
            <a:r>
              <a:rPr lang="fi-FI" sz="1800" dirty="0" smtClean="0"/>
              <a:t>Diassa </a:t>
            </a:r>
            <a:r>
              <a:rPr lang="fi-FI" sz="1800" dirty="0"/>
              <a:t>esitetyllä havainnollistamisella tunnistetaan reittien tarve sekä varmistetaan kytkeytyminen alueen ulkopuolisiin </a:t>
            </a:r>
            <a:r>
              <a:rPr lang="fi-FI" sz="1800" dirty="0" err="1" smtClean="0"/>
              <a:t>reitistöihin</a:t>
            </a:r>
            <a:r>
              <a:rPr lang="fi-FI" sz="1800" dirty="0" smtClean="0"/>
              <a:t>.</a:t>
            </a:r>
          </a:p>
          <a:p>
            <a:endParaRPr lang="fi-FI" sz="1800" dirty="0" smtClean="0"/>
          </a:p>
          <a:p>
            <a:r>
              <a:rPr lang="fi-FI" sz="1800" dirty="0" smtClean="0"/>
              <a:t>Tarkempi </a:t>
            </a:r>
            <a:r>
              <a:rPr lang="fi-FI" sz="1800" dirty="0"/>
              <a:t>suunnittelu tehdään asemakaavatasolla</a:t>
            </a:r>
            <a:r>
              <a:rPr lang="fi-FI" sz="1800" dirty="0" smtClean="0"/>
              <a:t>.</a:t>
            </a:r>
            <a:endParaRPr lang="fi-FI" sz="1800" dirty="0"/>
          </a:p>
          <a:p>
            <a:pPr marL="0" indent="0">
              <a:buNone/>
            </a:pPr>
            <a:endParaRPr lang="fi-FI" sz="1800" b="1" dirty="0" smtClean="0"/>
          </a:p>
          <a:p>
            <a:endParaRPr lang="fi-FI" sz="1800" dirty="0" smtClean="0"/>
          </a:p>
        </p:txBody>
      </p:sp>
    </p:spTree>
    <p:extLst>
      <p:ext uri="{BB962C8B-B14F-4D97-AF65-F5344CB8AC3E}">
        <p14:creationId xmlns:p14="http://schemas.microsoft.com/office/powerpoint/2010/main" val="21326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513385" y="249793"/>
            <a:ext cx="173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Vaiheistus</a:t>
            </a:r>
            <a:endParaRPr lang="fi-FI" sz="2400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610" y="847725"/>
            <a:ext cx="5701214" cy="4191000"/>
          </a:xfrm>
          <a:prstGeom prst="rect">
            <a:avLst/>
          </a:prstGeom>
        </p:spPr>
      </p:pic>
      <p:graphicFrame>
        <p:nvGraphicFramePr>
          <p:cNvPr id="7" name="Taulukk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504789"/>
              </p:ext>
            </p:extLst>
          </p:nvPr>
        </p:nvGraphicFramePr>
        <p:xfrm>
          <a:off x="4521201" y="3275035"/>
          <a:ext cx="4622799" cy="3527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13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216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1299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i-FI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Vaihe</a:t>
                      </a:r>
                      <a:endParaRPr lang="fi-FI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i-FI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Vaihekohtaisia</a:t>
                      </a:r>
                      <a:r>
                        <a:rPr lang="fi-FI" sz="14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tavoitteita</a:t>
                      </a:r>
                      <a:endParaRPr lang="fi-FI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51297"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1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baseline="0" dirty="0" smtClean="0"/>
                        <a:t>Itäharjun alueen syöttöliikenteen mahdollistava </a:t>
                      </a:r>
                      <a:r>
                        <a:rPr lang="fi-FI" sz="1200" baseline="0" dirty="0" err="1" smtClean="0"/>
                        <a:t>Helsinginkadun</a:t>
                      </a:r>
                      <a:r>
                        <a:rPr lang="fi-FI" sz="1200" baseline="0" dirty="0" smtClean="0"/>
                        <a:t> liittymä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baseline="0" dirty="0" smtClean="0"/>
                        <a:t>Kupittaan ja Itäharjun liittäminen yhteen kansirakenteella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baseline="0" dirty="0" smtClean="0"/>
                        <a:t>Nopea asuntotuotannon aloitus + kaupungin tonttivaranto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baseline="0" dirty="0" smtClean="0"/>
                        <a:t>Joukkoliikenneakselin mahdollistaminen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baseline="0" dirty="0" smtClean="0"/>
                        <a:t>Kumppanuudet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baseline="0" dirty="0" smtClean="0"/>
                        <a:t>Mahdollinen korkea rakentaminen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0806"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2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ctr" defTabSz="457200" rtl="0" eaLnBrk="1" latinLnBrk="0" hangingPunct="1">
                        <a:buFontTx/>
                        <a:buChar char="-"/>
                      </a:pPr>
                      <a:r>
                        <a:rPr lang="fi-FI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Hippoksentien jatkeen huomiointi</a:t>
                      </a:r>
                    </a:p>
                    <a:p>
                      <a:pPr marL="171450" indent="-171450" algn="ctr" defTabSz="457200" rtl="0" eaLnBrk="1" latinLnBrk="0" hangingPunct="1">
                        <a:buFontTx/>
                        <a:buChar char="-"/>
                      </a:pPr>
                      <a:r>
                        <a:rPr lang="fi-FI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Alueen vihersydämen luominen</a:t>
                      </a:r>
                    </a:p>
                    <a:p>
                      <a:pPr marL="171450" indent="-171450" algn="ctr" defTabSz="457200" rtl="0" eaLnBrk="1" latinLnBrk="0" hangingPunct="1">
                        <a:buFontTx/>
                        <a:buChar char="-"/>
                      </a:pPr>
                      <a:r>
                        <a:rPr lang="fi-FI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Kaupungin tonttivaranto</a:t>
                      </a:r>
                    </a:p>
                    <a:p>
                      <a:pPr marL="171450" indent="-171450" algn="ctr" defTabSz="457200" rtl="0" eaLnBrk="1" latinLnBrk="0" hangingPunct="1">
                        <a:buFontTx/>
                        <a:buChar char="-"/>
                      </a:pPr>
                      <a:r>
                        <a:rPr lang="fi-FI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Palveluhybridin varaus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00007"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3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ctr" defTabSz="457200" rtl="0" eaLnBrk="1" latinLnBrk="0" hangingPunct="1">
                        <a:buFontTx/>
                        <a:buChar char="-"/>
                      </a:pPr>
                      <a:r>
                        <a:rPr lang="fi-FI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Työpaikkarakentamisen laajentumisalue</a:t>
                      </a:r>
                    </a:p>
                    <a:p>
                      <a:pPr marL="171450" indent="-171450" algn="ctr" defTabSz="457200" rtl="0" eaLnBrk="1" latinLnBrk="0" hangingPunct="1">
                        <a:buFontTx/>
                        <a:buChar char="-"/>
                      </a:pPr>
                      <a:r>
                        <a:rPr lang="fi-FI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Leipomotoiminnan mahdollistaminen alueella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465"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4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ctr" defTabSz="457200" rtl="0" eaLnBrk="1" latinLnBrk="0" hangingPunct="1">
                        <a:buFontTx/>
                        <a:buChar char="-"/>
                      </a:pPr>
                      <a:r>
                        <a:rPr lang="fi-FI" sz="12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Asuntotuotannon laajentamisalueet</a:t>
                      </a:r>
                      <a:endParaRPr lang="fi-FI" sz="120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368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513384" y="249793"/>
            <a:ext cx="35823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Vaiheet</a:t>
            </a:r>
            <a:endParaRPr lang="fi-FI" sz="2400" dirty="0"/>
          </a:p>
        </p:txBody>
      </p:sp>
      <p:graphicFrame>
        <p:nvGraphicFramePr>
          <p:cNvPr id="6" name="Taulukk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499774"/>
              </p:ext>
            </p:extLst>
          </p:nvPr>
        </p:nvGraphicFramePr>
        <p:xfrm>
          <a:off x="85725" y="1467525"/>
          <a:ext cx="8982075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92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387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7720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22685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8582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i-FI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Vaihe</a:t>
                      </a:r>
                      <a:endParaRPr lang="fi-FI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i-FI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Suunnittelu</a:t>
                      </a:r>
                      <a:endParaRPr lang="fi-FI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i-FI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Toteutus</a:t>
                      </a:r>
                      <a:endParaRPr lang="fi-FI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i-FI" sz="1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Huomioitava</a:t>
                      </a:r>
                      <a:endParaRPr lang="fi-FI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8582"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1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dirty="0" smtClean="0"/>
                        <a:t>3</a:t>
                      </a:r>
                      <a:r>
                        <a:rPr lang="fi-FI" sz="1200" baseline="0" dirty="0" smtClean="0"/>
                        <a:t> asemakaavaa jotka ohjelmoitu 2018 – 2020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baseline="0" dirty="0" smtClean="0"/>
                        <a:t>Kansikilpailu 2018 -2019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dirty="0" smtClean="0"/>
                        <a:t>Silta</a:t>
                      </a:r>
                      <a:r>
                        <a:rPr lang="fi-FI" sz="1200" baseline="0" dirty="0" smtClean="0"/>
                        <a:t> 2021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baseline="0" dirty="0" err="1" smtClean="0"/>
                        <a:t>Helsinginkadun</a:t>
                      </a:r>
                      <a:r>
                        <a:rPr lang="fi-FI" sz="1200" baseline="0" dirty="0" smtClean="0"/>
                        <a:t> liittymä 2020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Mahdolliset</a:t>
                      </a:r>
                      <a:r>
                        <a:rPr lang="fi-FI" sz="1200" baseline="0" dirty="0" smtClean="0"/>
                        <a:t> kumppanuudet, Joukkoliikenneyhteys, Alueen rakennuskanta (väliaikaiskäytöt), Pyritään varaamaan rakennuspaikkoja nopeallakin aikataululla toteutettavaksi, Vuokrasopimuksia ei jatketa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8582"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2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Ei ohjelmoitu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- Ei</a:t>
                      </a:r>
                      <a:r>
                        <a:rPr lang="fi-FI" sz="1200" baseline="0" dirty="0" smtClean="0"/>
                        <a:t> ohjelmoitu</a:t>
                      </a:r>
                    </a:p>
                    <a:p>
                      <a:pPr algn="ctr"/>
                      <a:r>
                        <a:rPr lang="fi-FI" sz="1200" baseline="0" dirty="0" smtClean="0"/>
                        <a:t>- Palveluhybridi 2025-2027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Palvelukeskukselle</a:t>
                      </a:r>
                      <a:r>
                        <a:rPr lang="fi-FI" sz="1200" baseline="0" dirty="0" smtClean="0"/>
                        <a:t> varaus (hybridi), Hippoksentien jatkeen varmistaminen, Vihersydän, Vuokrasopimusten päättyessä ei jatketa, </a:t>
                      </a:r>
                      <a:r>
                        <a:rPr lang="fi-FI" sz="1200" baseline="0" dirty="0" err="1" smtClean="0"/>
                        <a:t>Huom</a:t>
                      </a:r>
                      <a:r>
                        <a:rPr lang="fi-FI" sz="1200" baseline="0" dirty="0" smtClean="0"/>
                        <a:t>! YIT/Lemminkäisen omistus ja sen aikataulutus (mahdollisesti vaiheeseen 1)</a:t>
                      </a:r>
                      <a:endParaRPr lang="fi-FI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08582"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3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Ei ohjelmoitu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E</a:t>
                      </a:r>
                      <a:r>
                        <a:rPr lang="fi-FI" sz="1200" baseline="0" dirty="0" smtClean="0"/>
                        <a:t>i ohjelmoitu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Uusi rakentaminen ei saa sijoittua nykyisiä rakennuksia lähemmäksi joukkoliikenneväylää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582">
                <a:tc>
                  <a:txBody>
                    <a:bodyPr/>
                    <a:lstStyle/>
                    <a:p>
                      <a:pPr algn="ctr"/>
                      <a:r>
                        <a:rPr lang="fi-FI" sz="1600" dirty="0" smtClean="0"/>
                        <a:t>4</a:t>
                      </a:r>
                      <a:endParaRPr lang="fi-FI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Ei ohjelmoitu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Ei ohjelmoitu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Sopimusten jatko tällä alueella mahdollinen huomioiden kuitenkin, että pidetään sopimukset alueella yhtenäisinä ja kohtuullisen pituisina.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8582">
                <a:tc>
                  <a:txBody>
                    <a:bodyPr/>
                    <a:lstStyle/>
                    <a:p>
                      <a:pPr algn="ctr"/>
                      <a:r>
                        <a:rPr lang="fi-FI" sz="1200" dirty="0" smtClean="0"/>
                        <a:t>Esirakentaminen ja kynnys-investoinnit</a:t>
                      </a:r>
                      <a:endParaRPr lang="fi-FI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dirty="0" smtClean="0"/>
                        <a:t>Pilaantuneiden</a:t>
                      </a:r>
                      <a:r>
                        <a:rPr lang="fi-FI" sz="1200" baseline="0" dirty="0" smtClean="0"/>
                        <a:t> maiden strategia 2018</a:t>
                      </a:r>
                      <a:endParaRPr lang="fi-FI" sz="1200" baseline="0" dirty="0"/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baseline="0" dirty="0" smtClean="0"/>
                        <a:t>Joukkoliikenneakselia koskeva päätös 2018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dirty="0" smtClean="0"/>
                        <a:t>Kansi</a:t>
                      </a:r>
                      <a:r>
                        <a:rPr lang="fi-FI" sz="1200" baseline="0" dirty="0" smtClean="0"/>
                        <a:t> 2020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baseline="0" dirty="0" err="1" smtClean="0"/>
                        <a:t>Helsinginkadun</a:t>
                      </a:r>
                      <a:r>
                        <a:rPr lang="fi-FI" sz="1200" baseline="0" dirty="0" smtClean="0"/>
                        <a:t> liittymä 2020</a:t>
                      </a:r>
                      <a:endParaRPr lang="fi-FI" sz="1200" baseline="0" dirty="0"/>
                    </a:p>
                    <a:p>
                      <a:pPr marL="171450" indent="-171450" algn="ctr">
                        <a:buFontTx/>
                        <a:buChar char="-"/>
                      </a:pPr>
                      <a:endParaRPr lang="fi-FI" sz="1200" baseline="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dirty="0" smtClean="0"/>
                        <a:t>Joukkoliikenneakselin ja Hippoksentien jatkeen</a:t>
                      </a:r>
                      <a:r>
                        <a:rPr lang="fi-FI" sz="1200" baseline="0" dirty="0" smtClean="0"/>
                        <a:t> toteutus huomioitava kaikissa vaiheissa</a:t>
                      </a:r>
                      <a:endParaRPr lang="fi-FI" sz="1200" dirty="0" smtClean="0"/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dirty="0" smtClean="0"/>
                        <a:t>Vihersydän liittyy vaiheeseen 2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200" dirty="0" smtClean="0"/>
                        <a:t>Hippoksentien jatke liittyy vaiheeseen 2</a:t>
                      </a:r>
                      <a:endParaRPr lang="fi-FI" sz="12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0451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/>
          <p:cNvSpPr txBox="1"/>
          <p:nvPr/>
        </p:nvSpPr>
        <p:spPr>
          <a:xfrm>
            <a:off x="579331" y="309576"/>
            <a:ext cx="43652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 smtClean="0"/>
              <a:t>Ohjelmoidut </a:t>
            </a:r>
            <a:r>
              <a:rPr lang="fi-FI" sz="2400" dirty="0"/>
              <a:t>p</a:t>
            </a:r>
            <a:r>
              <a:rPr lang="fi-FI" sz="2400" dirty="0" smtClean="0"/>
              <a:t>rojektit</a:t>
            </a:r>
            <a:endParaRPr lang="fi-FI" sz="2400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234" y="1007533"/>
            <a:ext cx="6375827" cy="4526263"/>
          </a:xfrm>
          <a:prstGeom prst="rect">
            <a:avLst/>
          </a:prstGeom>
        </p:spPr>
      </p:pic>
      <p:graphicFrame>
        <p:nvGraphicFramePr>
          <p:cNvPr id="4" name="Taulukko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6889037"/>
              </p:ext>
            </p:extLst>
          </p:nvPr>
        </p:nvGraphicFramePr>
        <p:xfrm>
          <a:off x="4944533" y="3274996"/>
          <a:ext cx="4037542" cy="2499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6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9989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05603">
                <a:tc>
                  <a:txBody>
                    <a:bodyPr/>
                    <a:lstStyle/>
                    <a:p>
                      <a:pPr marL="0" algn="ctr" defTabSz="457200" rtl="0" eaLnBrk="1" latinLnBrk="0" hangingPunct="1"/>
                      <a:r>
                        <a:rPr lang="fi-FI" sz="12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Projekti</a:t>
                      </a:r>
                      <a:endParaRPr lang="fi-FI" sz="12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200" dirty="0" smtClean="0"/>
                        <a:t>Projektin vaiheistus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22215">
                <a:tc>
                  <a:txBody>
                    <a:bodyPr/>
                    <a:lstStyle/>
                    <a:p>
                      <a:pPr algn="ctr"/>
                      <a:r>
                        <a:rPr lang="fi-FI" sz="1100" dirty="0" smtClean="0"/>
                        <a:t>Itäharjun Voimakatu</a:t>
                      </a:r>
                      <a:endParaRPr lang="fi-FI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000" baseline="0" dirty="0" smtClean="0"/>
                        <a:t>Suunnittelu 2019-2020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000" baseline="0" dirty="0" smtClean="0"/>
                        <a:t>Infra toteutus alkaa 2021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000" baseline="0" dirty="0" smtClean="0"/>
                        <a:t>Tonttien rakentaminen alkaen 2020</a:t>
                      </a:r>
                      <a:endParaRPr lang="fi-FI" sz="1000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0596">
                <a:tc>
                  <a:txBody>
                    <a:bodyPr/>
                    <a:lstStyle/>
                    <a:p>
                      <a:pPr algn="ctr"/>
                      <a:r>
                        <a:rPr lang="fi-FI" sz="1100" dirty="0" smtClean="0"/>
                        <a:t>Itäharjun</a:t>
                      </a:r>
                      <a:r>
                        <a:rPr lang="fi-FI" sz="1100" baseline="0" dirty="0" smtClean="0"/>
                        <a:t> kärki ja Kupittaan kansi</a:t>
                      </a:r>
                      <a:endParaRPr lang="fi-FI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000" dirty="0" smtClean="0"/>
                        <a:t>Kilpailu 2018-2019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000" dirty="0" smtClean="0"/>
                        <a:t>Suunnittelu 2019</a:t>
                      </a:r>
                      <a:r>
                        <a:rPr lang="fi-FI" sz="1000" baseline="0" dirty="0" smtClean="0"/>
                        <a:t>-2020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000" baseline="0" dirty="0" smtClean="0"/>
                        <a:t>Infran ja sillan toteutus alkaen 2021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000" baseline="0" dirty="0" smtClean="0"/>
                        <a:t>Tonttien luovutus alkaen 2021</a:t>
                      </a:r>
                      <a:endParaRPr lang="fi-FI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0596">
                <a:tc>
                  <a:txBody>
                    <a:bodyPr/>
                    <a:lstStyle/>
                    <a:p>
                      <a:pPr algn="ctr"/>
                      <a:r>
                        <a:rPr lang="fi-FI" sz="1100" dirty="0" smtClean="0"/>
                        <a:t>Itäharjun</a:t>
                      </a:r>
                      <a:r>
                        <a:rPr lang="fi-FI" sz="1100" baseline="0" dirty="0" smtClean="0"/>
                        <a:t> liittymä</a:t>
                      </a:r>
                      <a:endParaRPr lang="fi-FI" sz="11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000" dirty="0" smtClean="0"/>
                        <a:t>Suunnittelu 2018-2019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000" dirty="0" smtClean="0"/>
                        <a:t>Infran toteutus 2020 alkaen</a:t>
                      </a:r>
                    </a:p>
                    <a:p>
                      <a:pPr marL="171450" indent="-171450" algn="ctr">
                        <a:buFontTx/>
                        <a:buChar char="-"/>
                      </a:pPr>
                      <a:r>
                        <a:rPr lang="fi-FI" sz="1000" dirty="0" smtClean="0"/>
                        <a:t>Uusi liittymä 2021 käytössä</a:t>
                      </a:r>
                      <a:endParaRPr lang="fi-FI" sz="1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cxnSp>
        <p:nvCxnSpPr>
          <p:cNvPr id="8" name="Suora nuoliyhdysviiva 7"/>
          <p:cNvCxnSpPr/>
          <p:nvPr/>
        </p:nvCxnSpPr>
        <p:spPr>
          <a:xfrm flipH="1" flipV="1">
            <a:off x="3886201" y="2421467"/>
            <a:ext cx="1236132" cy="1574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/>
          <p:cNvCxnSpPr/>
          <p:nvPr/>
        </p:nvCxnSpPr>
        <p:spPr>
          <a:xfrm flipH="1" flipV="1">
            <a:off x="2761932" y="2286000"/>
            <a:ext cx="2225199" cy="24468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uora nuoliyhdysviiva 13"/>
          <p:cNvCxnSpPr/>
          <p:nvPr/>
        </p:nvCxnSpPr>
        <p:spPr>
          <a:xfrm flipH="1" flipV="1">
            <a:off x="3005667" y="3403601"/>
            <a:ext cx="2116666" cy="20066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9754"/>
            <a:ext cx="9144000" cy="6379536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33339" y="143423"/>
            <a:ext cx="80329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2" algn="just">
              <a:spcAft>
                <a:spcPts val="0"/>
              </a:spcAft>
            </a:pPr>
            <a:r>
              <a:rPr lang="fi-FI" sz="3600" b="1" dirty="0" smtClean="0"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Joukkoliikennekäytävän varaus</a:t>
            </a:r>
            <a:endParaRPr lang="fi-FI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51583"/>
            <a:ext cx="4064000" cy="281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40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380" y="1"/>
            <a:ext cx="10289380" cy="6858000"/>
          </a:xfrm>
          <a:prstGeom prst="rect">
            <a:avLst/>
          </a:prstGeom>
        </p:spPr>
      </p:pic>
      <p:sp>
        <p:nvSpPr>
          <p:cNvPr id="12" name="Puolivapaa piirto 11"/>
          <p:cNvSpPr/>
          <p:nvPr/>
        </p:nvSpPr>
        <p:spPr>
          <a:xfrm>
            <a:off x="482600" y="1481667"/>
            <a:ext cx="8644467" cy="2963333"/>
          </a:xfrm>
          <a:custGeom>
            <a:avLst/>
            <a:gdLst>
              <a:gd name="connsiteX0" fmla="*/ 8644467 w 8644467"/>
              <a:gd name="connsiteY0" fmla="*/ 2963333 h 2963333"/>
              <a:gd name="connsiteX1" fmla="*/ 7899400 w 8644467"/>
              <a:gd name="connsiteY1" fmla="*/ 2480733 h 2963333"/>
              <a:gd name="connsiteX2" fmla="*/ 7306733 w 8644467"/>
              <a:gd name="connsiteY2" fmla="*/ 2057400 h 2963333"/>
              <a:gd name="connsiteX3" fmla="*/ 5223933 w 8644467"/>
              <a:gd name="connsiteY3" fmla="*/ 1244600 h 2963333"/>
              <a:gd name="connsiteX4" fmla="*/ 2692400 w 8644467"/>
              <a:gd name="connsiteY4" fmla="*/ 626533 h 2963333"/>
              <a:gd name="connsiteX5" fmla="*/ 2387600 w 8644467"/>
              <a:gd name="connsiteY5" fmla="*/ 787400 h 2963333"/>
              <a:gd name="connsiteX6" fmla="*/ 1930400 w 8644467"/>
              <a:gd name="connsiteY6" fmla="*/ 1159933 h 2963333"/>
              <a:gd name="connsiteX7" fmla="*/ 1617133 w 8644467"/>
              <a:gd name="connsiteY7" fmla="*/ 1185333 h 2963333"/>
              <a:gd name="connsiteX8" fmla="*/ 1202267 w 8644467"/>
              <a:gd name="connsiteY8" fmla="*/ 1032933 h 2963333"/>
              <a:gd name="connsiteX9" fmla="*/ 0 w 8644467"/>
              <a:gd name="connsiteY9" fmla="*/ 33866 h 2963333"/>
              <a:gd name="connsiteX10" fmla="*/ 59267 w 8644467"/>
              <a:gd name="connsiteY10" fmla="*/ 0 h 2963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644467" h="2963333">
                <a:moveTo>
                  <a:pt x="8644467" y="2963333"/>
                </a:moveTo>
                <a:lnTo>
                  <a:pt x="7899400" y="2480733"/>
                </a:lnTo>
                <a:lnTo>
                  <a:pt x="7306733" y="2057400"/>
                </a:lnTo>
                <a:lnTo>
                  <a:pt x="5223933" y="1244600"/>
                </a:lnTo>
                <a:lnTo>
                  <a:pt x="2692400" y="626533"/>
                </a:lnTo>
                <a:lnTo>
                  <a:pt x="2387600" y="787400"/>
                </a:lnTo>
                <a:lnTo>
                  <a:pt x="1930400" y="1159933"/>
                </a:lnTo>
                <a:lnTo>
                  <a:pt x="1617133" y="1185333"/>
                </a:lnTo>
                <a:lnTo>
                  <a:pt x="1202267" y="1032933"/>
                </a:lnTo>
                <a:lnTo>
                  <a:pt x="0" y="33866"/>
                </a:lnTo>
                <a:lnTo>
                  <a:pt x="59267" y="0"/>
                </a:lnTo>
              </a:path>
            </a:pathLst>
          </a:custGeom>
          <a:noFill/>
          <a:ln w="571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Puolivapaa piirto 12"/>
          <p:cNvSpPr/>
          <p:nvPr/>
        </p:nvSpPr>
        <p:spPr>
          <a:xfrm>
            <a:off x="2853267" y="2201333"/>
            <a:ext cx="4540776" cy="3420534"/>
          </a:xfrm>
          <a:custGeom>
            <a:avLst/>
            <a:gdLst>
              <a:gd name="connsiteX0" fmla="*/ 4487333 w 4487333"/>
              <a:gd name="connsiteY0" fmla="*/ 0 h 3344334"/>
              <a:gd name="connsiteX1" fmla="*/ 4114800 w 4487333"/>
              <a:gd name="connsiteY1" fmla="*/ 1507067 h 3344334"/>
              <a:gd name="connsiteX2" fmla="*/ 2683933 w 4487333"/>
              <a:gd name="connsiteY2" fmla="*/ 1888067 h 3344334"/>
              <a:gd name="connsiteX3" fmla="*/ 1617133 w 4487333"/>
              <a:gd name="connsiteY3" fmla="*/ 2700867 h 3344334"/>
              <a:gd name="connsiteX4" fmla="*/ 872066 w 4487333"/>
              <a:gd name="connsiteY4" fmla="*/ 3064934 h 3344334"/>
              <a:gd name="connsiteX5" fmla="*/ 0 w 4487333"/>
              <a:gd name="connsiteY5" fmla="*/ 3344334 h 3344334"/>
              <a:gd name="connsiteX6" fmla="*/ 127000 w 4487333"/>
              <a:gd name="connsiteY6" fmla="*/ 3285067 h 3344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7333" h="3344334">
                <a:moveTo>
                  <a:pt x="4487333" y="0"/>
                </a:moveTo>
                <a:lnTo>
                  <a:pt x="4114800" y="1507067"/>
                </a:lnTo>
                <a:lnTo>
                  <a:pt x="2683933" y="1888067"/>
                </a:lnTo>
                <a:lnTo>
                  <a:pt x="1617133" y="2700867"/>
                </a:lnTo>
                <a:lnTo>
                  <a:pt x="872066" y="3064934"/>
                </a:lnTo>
                <a:lnTo>
                  <a:pt x="0" y="3344334"/>
                </a:lnTo>
                <a:lnTo>
                  <a:pt x="127000" y="3285067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4" name="Puolivapaa piirto 13"/>
          <p:cNvSpPr/>
          <p:nvPr/>
        </p:nvSpPr>
        <p:spPr>
          <a:xfrm>
            <a:off x="1303867" y="728133"/>
            <a:ext cx="7814733" cy="2599267"/>
          </a:xfrm>
          <a:custGeom>
            <a:avLst/>
            <a:gdLst>
              <a:gd name="connsiteX0" fmla="*/ 7814733 w 7814733"/>
              <a:gd name="connsiteY0" fmla="*/ 2599267 h 2599267"/>
              <a:gd name="connsiteX1" fmla="*/ 6290733 w 7814733"/>
              <a:gd name="connsiteY1" fmla="*/ 1557867 h 2599267"/>
              <a:gd name="connsiteX2" fmla="*/ 711200 w 7814733"/>
              <a:gd name="connsiteY2" fmla="*/ 254000 h 2599267"/>
              <a:gd name="connsiteX3" fmla="*/ 0 w 7814733"/>
              <a:gd name="connsiteY3" fmla="*/ 0 h 25992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14733" h="2599267">
                <a:moveTo>
                  <a:pt x="7814733" y="2599267"/>
                </a:moveTo>
                <a:lnTo>
                  <a:pt x="6290733" y="1557867"/>
                </a:lnTo>
                <a:lnTo>
                  <a:pt x="711200" y="254000"/>
                </a:ln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5" name="Puolivapaa piirto 14"/>
          <p:cNvSpPr/>
          <p:nvPr/>
        </p:nvSpPr>
        <p:spPr>
          <a:xfrm>
            <a:off x="2616200" y="2827867"/>
            <a:ext cx="3725333" cy="3953933"/>
          </a:xfrm>
          <a:custGeom>
            <a:avLst/>
            <a:gdLst>
              <a:gd name="connsiteX0" fmla="*/ 3725333 w 3725333"/>
              <a:gd name="connsiteY0" fmla="*/ 3953933 h 3953933"/>
              <a:gd name="connsiteX1" fmla="*/ 0 w 3725333"/>
              <a:gd name="connsiteY1" fmla="*/ 0 h 3953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725333" h="3953933">
                <a:moveTo>
                  <a:pt x="3725333" y="3953933"/>
                </a:moveTo>
                <a:lnTo>
                  <a:pt x="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cxnSp>
        <p:nvCxnSpPr>
          <p:cNvPr id="19" name="Suora yhdysviiva 18"/>
          <p:cNvCxnSpPr/>
          <p:nvPr/>
        </p:nvCxnSpPr>
        <p:spPr>
          <a:xfrm flipH="1" flipV="1">
            <a:off x="1303867" y="821267"/>
            <a:ext cx="1007533" cy="151553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uolivapaa piirto 19"/>
          <p:cNvSpPr/>
          <p:nvPr/>
        </p:nvSpPr>
        <p:spPr>
          <a:xfrm>
            <a:off x="2048933" y="1151467"/>
            <a:ext cx="584200" cy="745066"/>
          </a:xfrm>
          <a:custGeom>
            <a:avLst/>
            <a:gdLst>
              <a:gd name="connsiteX0" fmla="*/ 0 w 584200"/>
              <a:gd name="connsiteY0" fmla="*/ 745066 h 745066"/>
              <a:gd name="connsiteX1" fmla="*/ 448734 w 584200"/>
              <a:gd name="connsiteY1" fmla="*/ 423333 h 745066"/>
              <a:gd name="connsiteX2" fmla="*/ 584200 w 584200"/>
              <a:gd name="connsiteY2" fmla="*/ 0 h 745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4200" h="745066">
                <a:moveTo>
                  <a:pt x="0" y="745066"/>
                </a:moveTo>
                <a:lnTo>
                  <a:pt x="448734" y="423333"/>
                </a:lnTo>
                <a:lnTo>
                  <a:pt x="584200" y="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Suorakulmio 21"/>
          <p:cNvSpPr/>
          <p:nvPr/>
        </p:nvSpPr>
        <p:spPr>
          <a:xfrm>
            <a:off x="413658" y="254585"/>
            <a:ext cx="7229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 algn="just">
              <a:spcAft>
                <a:spcPts val="0"/>
              </a:spcAft>
            </a:pPr>
            <a:r>
              <a:rPr lang="fi-FI" sz="36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Tarvittavat katualuevaraukset</a:t>
            </a:r>
          </a:p>
        </p:txBody>
      </p:sp>
      <p:sp>
        <p:nvSpPr>
          <p:cNvPr id="3" name="Ellipsi 2"/>
          <p:cNvSpPr/>
          <p:nvPr/>
        </p:nvSpPr>
        <p:spPr>
          <a:xfrm>
            <a:off x="3638024" y="3800948"/>
            <a:ext cx="939800" cy="901700"/>
          </a:xfrm>
          <a:prstGeom prst="ellipse">
            <a:avLst/>
          </a:prstGeom>
          <a:solidFill>
            <a:srgbClr val="FFC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6" name="Tekstiruutu 15"/>
          <p:cNvSpPr txBox="1"/>
          <p:nvPr/>
        </p:nvSpPr>
        <p:spPr>
          <a:xfrm>
            <a:off x="3454202" y="3673266"/>
            <a:ext cx="1994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err="1" smtClean="0"/>
              <a:t>Helsinginkadun</a:t>
            </a:r>
            <a:r>
              <a:rPr lang="fi-FI" b="1" dirty="0" smtClean="0"/>
              <a:t> liittymä</a:t>
            </a:r>
            <a:endParaRPr lang="fi-FI" b="1" dirty="0"/>
          </a:p>
        </p:txBody>
      </p:sp>
      <p:sp>
        <p:nvSpPr>
          <p:cNvPr id="17" name="Tekstiruutu 16"/>
          <p:cNvSpPr txBox="1"/>
          <p:nvPr/>
        </p:nvSpPr>
        <p:spPr>
          <a:xfrm>
            <a:off x="5127114" y="3832568"/>
            <a:ext cx="252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 smtClean="0"/>
              <a:t>Hippoksentien silta ja Hippoksentien jatke </a:t>
            </a:r>
            <a:endParaRPr lang="fi-FI" b="1" dirty="0"/>
          </a:p>
        </p:txBody>
      </p:sp>
    </p:spTree>
    <p:extLst>
      <p:ext uri="{BB962C8B-B14F-4D97-AF65-F5344CB8AC3E}">
        <p14:creationId xmlns:p14="http://schemas.microsoft.com/office/powerpoint/2010/main" val="301010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397933" y="1267885"/>
            <a:ext cx="8381999" cy="4057915"/>
          </a:xfrm>
        </p:spPr>
        <p:txBody>
          <a:bodyPr/>
          <a:lstStyle/>
          <a:p>
            <a:pPr marL="0" indent="0">
              <a:buNone/>
            </a:pPr>
            <a:r>
              <a:rPr lang="fi-FI" sz="1800" b="1" dirty="0" smtClean="0"/>
              <a:t>Liikenneverkko</a:t>
            </a:r>
          </a:p>
          <a:p>
            <a:pPr marL="0" indent="0">
              <a:buNone/>
            </a:pPr>
            <a:endParaRPr lang="fi-FI" sz="1800" dirty="0"/>
          </a:p>
          <a:p>
            <a:r>
              <a:rPr lang="fi-FI" sz="1800" dirty="0" smtClean="0"/>
              <a:t>Liikenneverkko toimii jatkosuunnittelun perustana yhdistäen eri vaiheissa laadittavat asemakaavat toisiinsa.</a:t>
            </a:r>
          </a:p>
          <a:p>
            <a:endParaRPr lang="fi-FI" sz="1800" dirty="0" smtClean="0"/>
          </a:p>
          <a:p>
            <a:r>
              <a:rPr lang="fi-FI" sz="1800" dirty="0" smtClean="0"/>
              <a:t>Liikenneverkon keskeiset osa-alueet:</a:t>
            </a:r>
          </a:p>
          <a:p>
            <a:pPr lvl="1"/>
            <a:r>
              <a:rPr lang="fi-FI" sz="1800" dirty="0" smtClean="0"/>
              <a:t>Joukkoliikennekäytävä</a:t>
            </a:r>
          </a:p>
          <a:p>
            <a:pPr lvl="1"/>
            <a:r>
              <a:rPr lang="fi-FI" sz="1800" dirty="0" smtClean="0"/>
              <a:t>Kansi / siltarakenne</a:t>
            </a:r>
          </a:p>
          <a:p>
            <a:pPr lvl="1"/>
            <a:r>
              <a:rPr lang="fi-FI" sz="1800" dirty="0" err="1" smtClean="0"/>
              <a:t>Helsinginkadun</a:t>
            </a:r>
            <a:r>
              <a:rPr lang="fi-FI" sz="1800" dirty="0" smtClean="0"/>
              <a:t> uusi liittymä</a:t>
            </a:r>
          </a:p>
          <a:p>
            <a:pPr lvl="1"/>
            <a:r>
              <a:rPr lang="fi-FI" sz="1800" dirty="0" smtClean="0"/>
              <a:t>Hippoksentien jatke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468904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457200" y="1809751"/>
            <a:ext cx="8381999" cy="4057915"/>
          </a:xfrm>
        </p:spPr>
        <p:txBody>
          <a:bodyPr/>
          <a:lstStyle/>
          <a:p>
            <a:pPr marL="0" indent="0">
              <a:buNone/>
            </a:pPr>
            <a:r>
              <a:rPr lang="fi-FI" sz="1800" b="1" dirty="0" smtClean="0"/>
              <a:t>Joukkoliikennekäytävä</a:t>
            </a:r>
          </a:p>
          <a:p>
            <a:endParaRPr lang="fi-FI" sz="1800" dirty="0" smtClean="0"/>
          </a:p>
          <a:p>
            <a:r>
              <a:rPr lang="fi-FI" sz="1800" dirty="0" smtClean="0"/>
              <a:t>Raitiotie/superbussin </a:t>
            </a:r>
            <a:r>
              <a:rPr lang="fi-FI" sz="1800" dirty="0"/>
              <a:t>yleissuunnitelmaan perustuen tehdään kiinteistökohtaiset aluevaraukset </a:t>
            </a:r>
            <a:r>
              <a:rPr lang="fi-FI" sz="1800" dirty="0" smtClean="0"/>
              <a:t>joukkoliikennekäytävälle</a:t>
            </a:r>
            <a:r>
              <a:rPr lang="fi-FI" sz="1800" b="1" dirty="0" smtClean="0"/>
              <a:t>.</a:t>
            </a:r>
            <a:endParaRPr lang="fi-FI" sz="1800" dirty="0"/>
          </a:p>
          <a:p>
            <a:endParaRPr lang="fi-FI" sz="1800" dirty="0"/>
          </a:p>
          <a:p>
            <a:r>
              <a:rPr lang="fi-FI" sz="1800" dirty="0"/>
              <a:t>Raitiotien yleissuunnitelman mukainen aluevaraus mahdollistaa myös superbussivaihtoehdon tain muun vastaavan joukkoliikenneratkaisun toteutuksen aluevaraukselle.</a:t>
            </a:r>
          </a:p>
          <a:p>
            <a:pPr marL="0" indent="0">
              <a:buNone/>
            </a:pPr>
            <a:endParaRPr lang="fi-FI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287850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/>
          <p:cNvSpPr>
            <a:spLocks noGrp="1"/>
          </p:cNvSpPr>
          <p:nvPr>
            <p:ph type="body" idx="1"/>
          </p:nvPr>
        </p:nvSpPr>
        <p:spPr>
          <a:xfrm>
            <a:off x="457200" y="1369485"/>
            <a:ext cx="8381999" cy="4057915"/>
          </a:xfrm>
        </p:spPr>
        <p:txBody>
          <a:bodyPr/>
          <a:lstStyle/>
          <a:p>
            <a:pPr marL="0" indent="0">
              <a:buNone/>
            </a:pPr>
            <a:r>
              <a:rPr lang="fi-FI" sz="1800" b="1" dirty="0" err="1"/>
              <a:t>Helsinginkadun</a:t>
            </a:r>
            <a:r>
              <a:rPr lang="fi-FI" sz="1800" b="1" dirty="0"/>
              <a:t> ylittävä joukkoliikenteen silta + </a:t>
            </a:r>
            <a:r>
              <a:rPr lang="fi-FI" sz="1800" b="1" dirty="0" smtClean="0"/>
              <a:t>kansivaraus</a:t>
            </a:r>
          </a:p>
          <a:p>
            <a:pPr marL="0" indent="0">
              <a:buNone/>
            </a:pPr>
            <a:endParaRPr lang="fi-FI" sz="1800" b="1" dirty="0" smtClean="0"/>
          </a:p>
          <a:p>
            <a:r>
              <a:rPr lang="fi-FI" sz="1800" dirty="0" smtClean="0"/>
              <a:t>Tarkempi </a:t>
            </a:r>
            <a:r>
              <a:rPr lang="fi-FI" sz="1800" dirty="0"/>
              <a:t>tarkastelu ja aluevaraus tehdään kansikilpailun ja asemakaavoituksen yhteydessä. Kannen rakenne tulee olla jatkosuunnittelussa liitettävissä osaksi Itäharjun kolmion kärkeen sijoittuvaa keskustamaista rakentamista.</a:t>
            </a:r>
          </a:p>
          <a:p>
            <a:endParaRPr lang="fi-FI" sz="1800" dirty="0"/>
          </a:p>
          <a:p>
            <a:r>
              <a:rPr lang="fi-FI" sz="1800" dirty="0" smtClean="0"/>
              <a:t>Myös kannen </a:t>
            </a:r>
            <a:r>
              <a:rPr lang="fi-FI" sz="1800" dirty="0"/>
              <a:t>alle jäävät alapuoliset tilat ja niiden käyttö pyritään ratkaisemaan erillisellä kanteen sidotulla </a:t>
            </a:r>
            <a:r>
              <a:rPr lang="fi-FI" sz="1800" dirty="0" smtClean="0"/>
              <a:t>kilpailulla</a:t>
            </a:r>
            <a:r>
              <a:rPr lang="fi-FI" sz="1800" dirty="0"/>
              <a:t>. Tavoitteena on, että kannen alapuoliset alueet saadaan osaksi laadukasta, toimivaa kaupunkirakennetta. Käyttötarkoitus voi olla esim. </a:t>
            </a:r>
            <a:r>
              <a:rPr lang="fi-FI" sz="1800" dirty="0" smtClean="0"/>
              <a:t>pysäköinti.</a:t>
            </a:r>
            <a:endParaRPr lang="fi-FI" sz="1800" dirty="0"/>
          </a:p>
          <a:p>
            <a:pPr marL="0" indent="0">
              <a:buNone/>
            </a:pPr>
            <a:endParaRPr lang="fi-FI" sz="1800" dirty="0"/>
          </a:p>
          <a:p>
            <a:r>
              <a:rPr lang="fi-FI" sz="1800" dirty="0"/>
              <a:t>Kannen kriittinen korkeusasema sekä </a:t>
            </a:r>
            <a:r>
              <a:rPr lang="fi-FI" sz="1800" dirty="0" smtClean="0"/>
              <a:t>kaltevuudet </a:t>
            </a:r>
            <a:r>
              <a:rPr lang="fi-FI" sz="1800" dirty="0"/>
              <a:t>raitiotien </a:t>
            </a:r>
            <a:r>
              <a:rPr lang="fi-FI" sz="1800" dirty="0" smtClean="0"/>
              <a:t>yleissuunnitelmasta.</a:t>
            </a:r>
            <a:endParaRPr lang="fi-FI" sz="1800" dirty="0"/>
          </a:p>
        </p:txBody>
      </p:sp>
    </p:spTree>
    <p:extLst>
      <p:ext uri="{BB962C8B-B14F-4D97-AF65-F5344CB8AC3E}">
        <p14:creationId xmlns:p14="http://schemas.microsoft.com/office/powerpoint/2010/main" val="1737119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alkoinen">
  <a:themeElements>
    <a:clrScheme name="Custom 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3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4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5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4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6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5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6.xml><?xml version="1.0" encoding="utf-8"?>
<a:theme xmlns:a="http://schemas.openxmlformats.org/drawingml/2006/main" name="7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6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8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9.xml><?xml version="1.0" encoding="utf-8"?>
<a:theme xmlns:a="http://schemas.openxmlformats.org/drawingml/2006/main" name="7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uvalliset">
  <a:themeElements>
    <a:clrScheme name="Custom 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EEB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0.xml><?xml version="1.0" encoding="utf-8"?>
<a:theme xmlns:a="http://schemas.openxmlformats.org/drawingml/2006/main" name="9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1.xml><?xml version="1.0" encoding="utf-8"?>
<a:theme xmlns:a="http://schemas.openxmlformats.org/drawingml/2006/main" name="8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Värilliset">
  <a:themeElements>
    <a:clrScheme name="Custom 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EEB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46BFEA"/>
      </a:hlink>
      <a:folHlink>
        <a:srgbClr val="408FBB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1_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Värilliset">
  <a:themeElements>
    <a:clrScheme name="Custom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Kuvalliset">
  <a:themeElements>
    <a:clrScheme name="Custom 5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6BFEA"/>
      </a:accent1>
      <a:accent2>
        <a:srgbClr val="408FBB"/>
      </a:accent2>
      <a:accent3>
        <a:srgbClr val="BDDEF8"/>
      </a:accent3>
      <a:accent4>
        <a:srgbClr val="4B4B4A"/>
      </a:accent4>
      <a:accent5>
        <a:srgbClr val="E30C6E"/>
      </a:accent5>
      <a:accent6>
        <a:srgbClr val="FFC233"/>
      </a:accent6>
      <a:hlink>
        <a:srgbClr val="00ACEF"/>
      </a:hlink>
      <a:folHlink>
        <a:srgbClr val="05367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haredContentType xmlns="Microsoft.SharePoint.Taxonomy.ContentTypeSync" SourceId="e907a47a-bef0-4de7-8dab-7bc0f3e3b801" ContentTypeId="0x010100C0195A1B6C5C44E9A6AB38BF336295CE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Kokousaineisto" ma:contentTypeID="0x010100C0195A1B6C5C44E9A6AB38BF336295CE00D180B55D9C1A6346B25C8C6E86A4D08E" ma:contentTypeVersion="20" ma:contentTypeDescription="Luo uusi asiakirja." ma:contentTypeScope="" ma:versionID="ea12658999f19e58a94f18ee7e43a038">
  <xsd:schema xmlns:xsd="http://www.w3.org/2001/XMLSchema" xmlns:xs="http://www.w3.org/2001/XMLSchema" xmlns:p="http://schemas.microsoft.com/office/2006/metadata/properties" xmlns:ns2="801a4ecc-5c06-4555-9dd1-0bf5b16740cf" xmlns:ns3="19d02b34-9341-4e96-af5b-89f5f494d2ab" xmlns:ns4="c5594e93-431a-47cf-beef-60475c0c57a3" targetNamespace="http://schemas.microsoft.com/office/2006/metadata/properties" ma:root="true" ma:fieldsID="47a9f1da2d17d91465024588495eaf6a" ns2:_="" ns3:_="" ns4:_="">
    <xsd:import namespace="801a4ecc-5c06-4555-9dd1-0bf5b16740cf"/>
    <xsd:import namespace="19d02b34-9341-4e96-af5b-89f5f494d2ab"/>
    <xsd:import namespace="c5594e93-431a-47cf-beef-60475c0c57a3"/>
    <xsd:element name="properties">
      <xsd:complexType>
        <xsd:sequence>
          <xsd:element name="documentManagement">
            <xsd:complexType>
              <xsd:all>
                <xsd:element ref="ns2:dotku_ContainsPersonalData" minOccurs="0"/>
                <xsd:element ref="ns2:dotku_Publicity"/>
                <xsd:element ref="ns2:dotku_Description" minOccurs="0"/>
                <xsd:element ref="ns2:dotku_MeetingMaterialYear" minOccurs="0"/>
                <xsd:element ref="ns2:dotku_MeetingMaterialDate"/>
                <xsd:element ref="ns2:dotku_MeetingMaterialType"/>
                <xsd:element ref="ns3:P_x00e4__x00e4_t_x00f6_ksentekotaso"/>
                <xsd:element ref="ns3:Toimielimen_x0020_kokouspvm"/>
                <xsd:element ref="ns4:Diaarinumero" minOccurs="0"/>
                <xsd:element ref="ns3:Kommenti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a4ecc-5c06-4555-9dd1-0bf5b16740cf" elementFormDefault="qualified">
    <xsd:import namespace="http://schemas.microsoft.com/office/2006/documentManagement/types"/>
    <xsd:import namespace="http://schemas.microsoft.com/office/infopath/2007/PartnerControls"/>
    <xsd:element name="dotku_ContainsPersonalData" ma:index="2" nillable="true" ma:displayName="Sisältää henkilötietoja" ma:default="" ma:description="Henkilötietolaki 3 § 1 mom" ma:format="Dropdown" ma:internalName="dotku_ContainsPersonalData">
      <xsd:simpleType>
        <xsd:restriction base="dms:Choice">
          <xsd:enumeration value="Ei sisällä henkilötietoja"/>
          <xsd:enumeration value="Sisältää henkilötietoja"/>
          <xsd:enumeration value="Sisältää arkaluonteisia henkilötietoja"/>
        </xsd:restriction>
      </xsd:simpleType>
    </xsd:element>
    <xsd:element name="dotku_Publicity" ma:index="3" ma:displayName="Julkisuus" ma:default="Julkinen" ma:format="Dropdown" ma:internalName="dotku_Publicity">
      <xsd:simpleType>
        <xsd:restriction base="dms:Choice">
          <xsd:enumeration value="Julkinen"/>
          <xsd:enumeration value="Salassa pidettävä"/>
        </xsd:restriction>
      </xsd:simpleType>
    </xsd:element>
    <xsd:element name="dotku_Description" ma:index="4" nillable="true" ma:displayName="Kuvaus" ma:internalName="dotku_Description">
      <xsd:simpleType>
        <xsd:restriction base="dms:Note">
          <xsd:maxLength value="255"/>
        </xsd:restriction>
      </xsd:simpleType>
    </xsd:element>
    <xsd:element name="dotku_MeetingMaterialYear" ma:index="5" nillable="true" ma:displayName="Vuosi" ma:internalName="dotku_MeetingMaterialYear" ma:readOnly="false">
      <xsd:simpleType>
        <xsd:restriction base="dms:Number"/>
      </xsd:simpleType>
    </xsd:element>
    <xsd:element name="dotku_MeetingMaterialDate" ma:index="6" ma:displayName="Päätös-/kokouspvm" ma:format="DateOnly" ma:internalName="dotku_MeetingMaterialDate">
      <xsd:simpleType>
        <xsd:restriction base="dms:DateTime"/>
      </xsd:simpleType>
    </xsd:element>
    <xsd:element name="dotku_MeetingMaterialType" ma:index="7" ma:displayName="Kokousaineiston tyyppi" ma:format="Dropdown" ma:internalName="dotku_MeetingMaterialType">
      <xsd:simpleType>
        <xsd:restriction base="dms:Choice">
          <xsd:enumeration value="Asia-/esityslista"/>
          <xsd:enumeration value="Liite"/>
          <xsd:enumeration value="Muistio"/>
          <xsd:enumeration value="Oheismateriaali"/>
          <xsd:enumeration value="Päätös"/>
          <xsd:enumeration value="Päätösehdotus"/>
          <xsd:enumeration value="Päätösesitys"/>
          <xsd:enumeration value="Päätöspöytäkirja"/>
          <xsd:enumeration value="Pöytäkirja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d02b34-9341-4e96-af5b-89f5f494d2ab" elementFormDefault="qualified">
    <xsd:import namespace="http://schemas.microsoft.com/office/2006/documentManagement/types"/>
    <xsd:import namespace="http://schemas.microsoft.com/office/infopath/2007/PartnerControls"/>
    <xsd:element name="P_x00e4__x00e4_t_x00f6_ksentekotaso" ma:index="14" ma:displayName="Päätöksentekotaso" ma:format="Dropdown" ma:internalName="P_x00e4__x00e4_t_x00f6_ksentekotaso" ma:readOnly="false">
      <xsd:simpleType>
        <xsd:restriction base="dms:Choice">
          <xsd:enumeration value="Kaupunginhallitus"/>
          <xsd:enumeration value="Kaupunginhallitus, kaupunkikehitysjaosto"/>
          <xsd:enumeration value="Kaupunginjohtaja"/>
          <xsd:enumeration value="Kaupunginjohtaja, henkilöstöasiat"/>
          <xsd:enumeration value="Kaupunginvaltuusto"/>
          <xsd:enumeration value="Konsernijaosto"/>
          <xsd:enumeration value="Kaupungin johtoryhmä"/>
        </xsd:restriction>
      </xsd:simpleType>
    </xsd:element>
    <xsd:element name="Toimielimen_x0020_kokouspvm" ma:index="15" ma:displayName="Toimielimen kokouspvm" ma:format="DateOnly" ma:internalName="Toimielimen_x0020_kokouspvm" ma:readOnly="false">
      <xsd:simpleType>
        <xsd:restriction base="dms:DateTime"/>
      </xsd:simpleType>
    </xsd:element>
    <xsd:element name="Kommentit" ma:index="17" nillable="true" ma:displayName="Kommentit" ma:internalName="Kommentit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594e93-431a-47cf-beef-60475c0c57a3" elementFormDefault="qualified">
    <xsd:import namespace="http://schemas.microsoft.com/office/2006/documentManagement/types"/>
    <xsd:import namespace="http://schemas.microsoft.com/office/infopath/2007/PartnerControls"/>
    <xsd:element name="Diaarinumero" ma:index="16" nillable="true" ma:displayName="Diaarinumero" ma:internalName="Diaarinumero" ma:readOnly="false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0" ma:displayName="Sisältölaji"/>
        <xsd:element ref="dc:title" minOccurs="0" maxOccurs="1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tku_MeetingMaterialDate xmlns="801a4ecc-5c06-4555-9dd1-0bf5b16740cf">2018-06-17T21:00:00+00:00</dotku_MeetingMaterialDate>
    <dotku_MeetingMaterialType xmlns="801a4ecc-5c06-4555-9dd1-0bf5b16740cf">Liite</dotku_MeetingMaterialType>
    <Toimielimen_x0020_kokouspvm xmlns="19d02b34-9341-4e96-af5b-89f5f494d2ab">2018-06-17T21:00:00+00:00</Toimielimen_x0020_kokouspvm>
    <P_x00e4__x00e4_t_x00f6_ksentekotaso xmlns="19d02b34-9341-4e96-af5b-89f5f494d2ab">Kaupunginhallitus</P_x00e4__x00e4_t_x00f6_ksentekotaso>
    <dotku_MeetingMaterialYear xmlns="801a4ecc-5c06-4555-9dd1-0bf5b16740cf" xsi:nil="true"/>
    <dotku_Description xmlns="801a4ecc-5c06-4555-9dd1-0bf5b16740cf" xsi:nil="true"/>
    <dotku_Publicity xmlns="801a4ecc-5c06-4555-9dd1-0bf5b16740cf">Julkinen</dotku_Publicity>
    <Kommentit xmlns="19d02b34-9341-4e96-af5b-89f5f494d2ab" xsi:nil="true"/>
    <Diaarinumero xmlns="c5594e93-431a-47cf-beef-60475c0c57a3" xsi:nil="true"/>
    <dotku_ContainsPersonalData xmlns="801a4ecc-5c06-4555-9dd1-0bf5b16740cf" xsi:nil="true"/>
  </documentManagement>
</p:properties>
</file>

<file path=customXml/itemProps1.xml><?xml version="1.0" encoding="utf-8"?>
<ds:datastoreItem xmlns:ds="http://schemas.openxmlformats.org/officeDocument/2006/customXml" ds:itemID="{85FB91D3-1690-455F-96DA-FF861AB74E6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CB6F22-D459-4242-8BB6-903DDC66AD70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A124E3F7-C9E2-47CC-B740-DF7031584A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01a4ecc-5c06-4555-9dd1-0bf5b16740cf"/>
    <ds:schemaRef ds:uri="19d02b34-9341-4e96-af5b-89f5f494d2ab"/>
    <ds:schemaRef ds:uri="c5594e93-431a-47cf-beef-60475c0c57a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F3C13EF-FB69-4359-9CEB-6A8316B921F0}">
  <ds:schemaRefs>
    <ds:schemaRef ds:uri="http://schemas.microsoft.com/office/2006/documentManagement/types"/>
    <ds:schemaRef ds:uri="http://purl.org/dc/terms/"/>
    <ds:schemaRef ds:uri="http://schemas.microsoft.com/office/2006/metadata/properties"/>
    <ds:schemaRef ds:uri="http://purl.org/dc/dcmitype/"/>
    <ds:schemaRef ds:uri="http://purl.org/dc/elements/1.1/"/>
    <ds:schemaRef ds:uri="http://schemas.microsoft.com/office/infopath/2007/PartnerControls"/>
    <ds:schemaRef ds:uri="801a4ecc-5c06-4555-9dd1-0bf5b16740cf"/>
    <ds:schemaRef ds:uri="http://schemas.openxmlformats.org/package/2006/metadata/core-properties"/>
    <ds:schemaRef ds:uri="c5594e93-431a-47cf-beef-60475c0c57a3"/>
    <ds:schemaRef ds:uri="19d02b34-9341-4e96-af5b-89f5f494d2ab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TURKU_PPT_4-3</Template>
  <TotalTime>8181</TotalTime>
  <Words>517</Words>
  <Application>Microsoft Office PowerPoint</Application>
  <PresentationFormat>Näytössä katseltava diaesitys (4:3)</PresentationFormat>
  <Paragraphs>130</Paragraphs>
  <Slides>11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21</vt:i4>
      </vt:variant>
      <vt:variant>
        <vt:lpstr>Dian otsikot</vt:lpstr>
      </vt:variant>
      <vt:variant>
        <vt:i4>11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Lucida Grande</vt:lpstr>
      <vt:lpstr>ヒラギノ角ゴ Pro W3</vt:lpstr>
      <vt:lpstr>Valkoinen</vt:lpstr>
      <vt:lpstr>Kuvalliset</vt:lpstr>
      <vt:lpstr>Värilliset</vt:lpstr>
      <vt:lpstr>1_Kuvalliset</vt:lpstr>
      <vt:lpstr>1_Office-teema</vt:lpstr>
      <vt:lpstr>1_Värilliset</vt:lpstr>
      <vt:lpstr>2_Kuvalliset</vt:lpstr>
      <vt:lpstr>2_Värilliset</vt:lpstr>
      <vt:lpstr>3_Kuvalliset</vt:lpstr>
      <vt:lpstr>3_Värilliset</vt:lpstr>
      <vt:lpstr>4_Värilliset</vt:lpstr>
      <vt:lpstr>5_Värilliset</vt:lpstr>
      <vt:lpstr>4_Kuvalliset</vt:lpstr>
      <vt:lpstr>6_Värilliset</vt:lpstr>
      <vt:lpstr>5_Kuvalliset</vt:lpstr>
      <vt:lpstr>7_Värilliset</vt:lpstr>
      <vt:lpstr>6_Kuvalliset</vt:lpstr>
      <vt:lpstr>8_Värilliset</vt:lpstr>
      <vt:lpstr>7_Kuvalliset</vt:lpstr>
      <vt:lpstr>9_Värilliset</vt:lpstr>
      <vt:lpstr>8_Kuvalliset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Turun kaupunki (hallinto x64)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Otsikko yhdelle tai kahdelle riville</dc:title>
  <dc:creator>Mustonen Janne</dc:creator>
  <cp:lastModifiedBy>Lundgren Marika</cp:lastModifiedBy>
  <cp:revision>184</cp:revision>
  <cp:lastPrinted>2018-05-25T06:44:55Z</cp:lastPrinted>
  <dcterms:created xsi:type="dcterms:W3CDTF">2017-08-28T07:54:18Z</dcterms:created>
  <dcterms:modified xsi:type="dcterms:W3CDTF">2018-06-15T12:26:22Z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0x010100C0195A1B6C5C44E9A6AB38BF336295CE00D180B55D9C1A6346B25C8C6E86A4D08E</vt:lpwstr>
  </property>
  <property fmtid="{D5CDD505-2E9C-101B-9397-08002B2CF9AE}" pid="3" name="h94c21d59b064f78a5c2e322551a3e88">
    <vt:lpwstr>Diaesitys|29bf125c-3304-4b20-a038-e327a30ca536</vt:lpwstr>
  </property>
  <property fmtid="{D5CDD505-2E9C-101B-9397-08002B2CF9AE}" pid="4" name="ec87dd8dbe3f4b87b196639a53969ad4">
    <vt:lpwstr>Suomi|ddab1725-3888-478f-9c8c-3eeceecd16e9</vt:lpwstr>
  </property>
  <property fmtid="{D5CDD505-2E9C-101B-9397-08002B2CF9AE}" pid="5" name="TaxCatchAll">
    <vt:lpwstr>6;#Videokuva|82098cdd-6e57-4a24-8887-90ce7bab4a54;#5;#Suomi|ddab1725-3888-478f-9c8c-3eeceecd16e9;#4;#Diaesitys|29bf125c-3304-4b20-a038-e327a30ca536;#7;#Äänitiedosto|2ce7008b-f285-403a-bd25-9c3fffad5372</vt:lpwstr>
  </property>
  <property fmtid="{D5CDD505-2E9C-101B-9397-08002B2CF9AE}" pid="6" name="bcb735522fc34cde8200f6a746f2dda6">
    <vt:lpwstr>Äänitiedosto|2ce7008b-f285-403a-bd25-9c3fffad5372</vt:lpwstr>
  </property>
  <property fmtid="{D5CDD505-2E9C-101B-9397-08002B2CF9AE}" pid="7" name="j08d1eaf84c644719eb3d45d656088a2">
    <vt:lpwstr>Videokuva|82098cdd-6e57-4a24-8887-90ce7bab4a54</vt:lpwstr>
  </property>
  <property fmtid="{D5CDD505-2E9C-101B-9397-08002B2CF9AE}" pid="8" name="_Kieli">
    <vt:lpwstr>5;#Suomi|ddab1725-3888-478f-9c8c-3eeceecd16e9</vt:lpwstr>
  </property>
  <property fmtid="{D5CDD505-2E9C-101B-9397-08002B2CF9AE}" pid="9" name="_Äänitiedoston tyyppi">
    <vt:lpwstr>7;#Äänitiedosto|2ce7008b-f285-403a-bd25-9c3fffad5372</vt:lpwstr>
  </property>
  <property fmtid="{D5CDD505-2E9C-101B-9397-08002B2CF9AE}" pid="10" name="_Esitysaineistojen tyyppi">
    <vt:lpwstr>4;#Diaesitys|29bf125c-3304-4b20-a038-e327a30ca536</vt:lpwstr>
  </property>
  <property fmtid="{D5CDD505-2E9C-101B-9397-08002B2CF9AE}" pid="11" name="Videotiedoston tyyppi">
    <vt:lpwstr>6;#Videokuva|82098cdd-6e57-4a24-8887-90ce7bab4a54</vt:lpwstr>
  </property>
</Properties>
</file>