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5"/>
    <p:sldMasterId id="2147483655" r:id="rId6"/>
    <p:sldMasterId id="2147483693" r:id="rId7"/>
    <p:sldMasterId id="2147483697" r:id="rId8"/>
    <p:sldMasterId id="2147483702" r:id="rId9"/>
    <p:sldMasterId id="2147483707" r:id="rId10"/>
    <p:sldMasterId id="2147483718" r:id="rId11"/>
    <p:sldMasterId id="2147483734" r:id="rId12"/>
    <p:sldMasterId id="2147483746" r:id="rId13"/>
    <p:sldMasterId id="2147483751" r:id="rId14"/>
  </p:sldMasterIdLst>
  <p:notesMasterIdLst>
    <p:notesMasterId r:id="rId29"/>
  </p:notesMasterIdLst>
  <p:handoutMasterIdLst>
    <p:handoutMasterId r:id="rId30"/>
  </p:handoutMasterIdLst>
  <p:sldIdLst>
    <p:sldId id="270" r:id="rId15"/>
    <p:sldId id="335" r:id="rId16"/>
    <p:sldId id="342" r:id="rId17"/>
    <p:sldId id="343" r:id="rId18"/>
    <p:sldId id="344" r:id="rId19"/>
    <p:sldId id="337" r:id="rId20"/>
    <p:sldId id="347" r:id="rId21"/>
    <p:sldId id="348" r:id="rId22"/>
    <p:sldId id="349" r:id="rId23"/>
    <p:sldId id="350" r:id="rId24"/>
    <p:sldId id="351" r:id="rId25"/>
    <p:sldId id="352" r:id="rId26"/>
    <p:sldId id="354" r:id="rId27"/>
    <p:sldId id="355"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orient="horz" pos="239">
          <p15:clr>
            <a:srgbClr val="A4A3A4"/>
          </p15:clr>
        </p15:guide>
        <p15:guide id="3" orient="horz" pos="2783">
          <p15:clr>
            <a:srgbClr val="A4A3A4"/>
          </p15:clr>
        </p15:guide>
        <p15:guide id="4" orient="horz" pos="1026">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7DCDC8"/>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eematyyli 1 - Korostu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3896" autoAdjust="0"/>
  </p:normalViewPr>
  <p:slideViewPr>
    <p:cSldViewPr snapToGrid="0" snapToObjects="1">
      <p:cViewPr varScale="1">
        <p:scale>
          <a:sx n="106" d="100"/>
          <a:sy n="106" d="100"/>
        </p:scale>
        <p:origin x="672" y="102"/>
      </p:cViewPr>
      <p:guideLst>
        <p:guide orient="horz" pos="711"/>
        <p:guide orient="horz" pos="239"/>
        <p:guide orient="horz" pos="2783"/>
        <p:guide orient="horz" pos="1026"/>
        <p:guide pos="865"/>
        <p:guide pos="5291"/>
        <p:guide pos="2879"/>
        <p:guide pos="55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6.xml"/><Relationship Id="rId19" Type="http://schemas.openxmlformats.org/officeDocument/2006/relationships/slide" Target="slides/slide5.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handoutMaster" Target="handoutMasters/handoutMaster1.xml"/><Relationship Id="rId8" Type="http://schemas.openxmlformats.org/officeDocument/2006/relationships/slideMaster" Target="slideMasters/slideMaster4.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 Id="rId4" Type="http://schemas.openxmlformats.org/officeDocument/2006/relationships/image" Target="../media/image2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 Id="rId4" Type="http://schemas.openxmlformats.org/officeDocument/2006/relationships/image" Target="../media/image2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8E4638-F92F-468E-87A9-B29828D9D74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i-FI"/>
        </a:p>
      </dgm:t>
    </dgm:pt>
    <dgm:pt modelId="{AFAEF0E0-B9F5-4E3B-8783-ADD009685AD9}">
      <dgm:prSet phldrT="[Teksti]" custT="1"/>
      <dgm:spPr>
        <a:solidFill>
          <a:srgbClr val="7DCDC8"/>
        </a:solidFill>
      </dgm:spPr>
      <dgm:t>
        <a:bodyPr/>
        <a:lstStyle/>
        <a:p>
          <a:r>
            <a:rPr lang="fi-FI" sz="2000" dirty="0" smtClean="0"/>
            <a:t>Kestävästi kasvava</a:t>
          </a:r>
          <a:endParaRPr lang="fi-FI" sz="2000" dirty="0"/>
        </a:p>
      </dgm:t>
    </dgm:pt>
    <dgm:pt modelId="{B579E172-DCDA-4521-96FD-32DE22518511}" type="sibTrans" cxnId="{C1CF5540-DFF5-4C22-A818-2D33E9A7A9E6}">
      <dgm:prSet/>
      <dgm:spPr/>
      <dgm:t>
        <a:bodyPr/>
        <a:lstStyle/>
        <a:p>
          <a:endParaRPr lang="fi-FI"/>
        </a:p>
      </dgm:t>
    </dgm:pt>
    <dgm:pt modelId="{8B745580-8AC3-488C-B07C-5A3653B268EE}" type="parTrans" cxnId="{C1CF5540-DFF5-4C22-A818-2D33E9A7A9E6}">
      <dgm:prSet/>
      <dgm:spPr/>
      <dgm:t>
        <a:bodyPr/>
        <a:lstStyle/>
        <a:p>
          <a:endParaRPr lang="fi-FI"/>
        </a:p>
      </dgm:t>
    </dgm:pt>
    <dgm:pt modelId="{66FC6AA2-0CDF-475F-AD4F-A97074A65CF4}">
      <dgm:prSet phldrT="[Teksti]" custT="1"/>
      <dgm:spPr>
        <a:solidFill>
          <a:srgbClr val="7DCDC8"/>
        </a:solidFill>
      </dgm:spPr>
      <dgm:t>
        <a:bodyPr/>
        <a:lstStyle/>
        <a:p>
          <a:r>
            <a:rPr lang="fi-FI" sz="2000" dirty="0" smtClean="0"/>
            <a:t>24/7/365 elävä</a:t>
          </a:r>
          <a:endParaRPr lang="fi-FI" sz="2000" dirty="0"/>
        </a:p>
      </dgm:t>
    </dgm:pt>
    <dgm:pt modelId="{28D756D6-EB86-4DE5-A660-75F659BB35A7}" type="sibTrans" cxnId="{75BF55A6-FC8A-46DA-92FE-C917731F9ACD}">
      <dgm:prSet/>
      <dgm:spPr/>
      <dgm:t>
        <a:bodyPr/>
        <a:lstStyle/>
        <a:p>
          <a:endParaRPr lang="fi-FI"/>
        </a:p>
      </dgm:t>
    </dgm:pt>
    <dgm:pt modelId="{C92F8610-E09C-4703-B8BC-E5A4B3990140}" type="parTrans" cxnId="{75BF55A6-FC8A-46DA-92FE-C917731F9ACD}">
      <dgm:prSet/>
      <dgm:spPr/>
      <dgm:t>
        <a:bodyPr/>
        <a:lstStyle/>
        <a:p>
          <a:endParaRPr lang="fi-FI"/>
        </a:p>
      </dgm:t>
    </dgm:pt>
    <dgm:pt modelId="{3AC2C045-3F41-49AD-B156-4341430FBF6D}">
      <dgm:prSet phldrT="[Teksti]" custT="1"/>
      <dgm:spPr>
        <a:solidFill>
          <a:srgbClr val="7DCDC8"/>
        </a:solidFill>
      </dgm:spPr>
      <dgm:t>
        <a:bodyPr/>
        <a:lstStyle/>
        <a:p>
          <a:r>
            <a:rPr lang="fi-FI" sz="2000" dirty="0" smtClean="0"/>
            <a:t>Logistisesti vetovoimainen</a:t>
          </a:r>
          <a:endParaRPr lang="fi-FI" sz="2000" dirty="0"/>
        </a:p>
      </dgm:t>
    </dgm:pt>
    <dgm:pt modelId="{8D5333CF-33CA-4D7C-991C-DD43F126C042}" type="sibTrans" cxnId="{387F402E-C0EB-4121-A7F4-7F05267F465C}">
      <dgm:prSet/>
      <dgm:spPr/>
      <dgm:t>
        <a:bodyPr/>
        <a:lstStyle/>
        <a:p>
          <a:endParaRPr lang="fi-FI"/>
        </a:p>
      </dgm:t>
    </dgm:pt>
    <dgm:pt modelId="{77AD361E-979B-4695-B91E-4B67616EE878}" type="parTrans" cxnId="{387F402E-C0EB-4121-A7F4-7F05267F465C}">
      <dgm:prSet/>
      <dgm:spPr/>
      <dgm:t>
        <a:bodyPr/>
        <a:lstStyle/>
        <a:p>
          <a:endParaRPr lang="fi-FI"/>
        </a:p>
      </dgm:t>
    </dgm:pt>
    <dgm:pt modelId="{11EECB4F-0248-4987-B8E7-557445FA87DA}">
      <dgm:prSet phldrT="[Teksti]" custT="1"/>
      <dgm:spPr>
        <a:solidFill>
          <a:srgbClr val="7DCDC8"/>
        </a:solidFill>
      </dgm:spPr>
      <dgm:t>
        <a:bodyPr/>
        <a:lstStyle/>
        <a:p>
          <a:r>
            <a:rPr lang="fi-FI" sz="2000" dirty="0" smtClean="0"/>
            <a:t>Rohkean kokeileva</a:t>
          </a:r>
          <a:endParaRPr lang="fi-FI" sz="2000" dirty="0"/>
        </a:p>
      </dgm:t>
    </dgm:pt>
    <dgm:pt modelId="{CE4787C9-23AF-4729-825B-D357FFC227F6}" type="sibTrans" cxnId="{A5BC68C9-B363-4056-BFA1-3A961ED38423}">
      <dgm:prSet/>
      <dgm:spPr/>
      <dgm:t>
        <a:bodyPr/>
        <a:lstStyle/>
        <a:p>
          <a:endParaRPr lang="fi-FI"/>
        </a:p>
      </dgm:t>
    </dgm:pt>
    <dgm:pt modelId="{6AC334CD-4A6D-46FF-B517-1232CD7F7CDD}" type="parTrans" cxnId="{A5BC68C9-B363-4056-BFA1-3A961ED38423}">
      <dgm:prSet/>
      <dgm:spPr/>
      <dgm:t>
        <a:bodyPr/>
        <a:lstStyle/>
        <a:p>
          <a:endParaRPr lang="fi-FI"/>
        </a:p>
      </dgm:t>
    </dgm:pt>
    <dgm:pt modelId="{58B9D844-D5A3-4DCF-B49D-C1078544B0CC}" type="pres">
      <dgm:prSet presAssocID="{538E4638-F92F-468E-87A9-B29828D9D74E}" presName="linear" presStyleCnt="0">
        <dgm:presLayoutVars>
          <dgm:dir/>
          <dgm:resizeHandles val="exact"/>
        </dgm:presLayoutVars>
      </dgm:prSet>
      <dgm:spPr/>
      <dgm:t>
        <a:bodyPr/>
        <a:lstStyle/>
        <a:p>
          <a:endParaRPr lang="fi-FI"/>
        </a:p>
      </dgm:t>
    </dgm:pt>
    <dgm:pt modelId="{CF046AE4-1FF9-444F-8533-E0EB2A1D5845}" type="pres">
      <dgm:prSet presAssocID="{11EECB4F-0248-4987-B8E7-557445FA87DA}" presName="comp" presStyleCnt="0"/>
      <dgm:spPr/>
    </dgm:pt>
    <dgm:pt modelId="{FDD25307-C50C-42D0-9BF3-275C9A1B15C4}" type="pres">
      <dgm:prSet presAssocID="{11EECB4F-0248-4987-B8E7-557445FA87DA}" presName="box" presStyleLbl="node1" presStyleIdx="0" presStyleCnt="4" custLinFactY="-7679" custLinFactNeighborX="-62515" custLinFactNeighborY="-100000"/>
      <dgm:spPr/>
      <dgm:t>
        <a:bodyPr/>
        <a:lstStyle/>
        <a:p>
          <a:endParaRPr lang="fi-FI"/>
        </a:p>
      </dgm:t>
    </dgm:pt>
    <dgm:pt modelId="{120A9A64-BFC0-41CE-8143-96776FA75319}" type="pres">
      <dgm:prSet presAssocID="{11EECB4F-0248-4987-B8E7-557445FA87DA}"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t>
        <a:bodyPr/>
        <a:lstStyle/>
        <a:p>
          <a:endParaRPr lang="fi-FI"/>
        </a:p>
      </dgm:t>
    </dgm:pt>
    <dgm:pt modelId="{3A63B3A5-C0FF-4104-8C56-3F2DFCD9BE62}" type="pres">
      <dgm:prSet presAssocID="{11EECB4F-0248-4987-B8E7-557445FA87DA}" presName="text" presStyleLbl="node1" presStyleIdx="0" presStyleCnt="4">
        <dgm:presLayoutVars>
          <dgm:bulletEnabled val="1"/>
        </dgm:presLayoutVars>
      </dgm:prSet>
      <dgm:spPr/>
      <dgm:t>
        <a:bodyPr/>
        <a:lstStyle/>
        <a:p>
          <a:endParaRPr lang="fi-FI"/>
        </a:p>
      </dgm:t>
    </dgm:pt>
    <dgm:pt modelId="{FF14F96A-5268-46FF-8385-6CD0F199DBF6}" type="pres">
      <dgm:prSet presAssocID="{CE4787C9-23AF-4729-825B-D357FFC227F6}" presName="spacer" presStyleCnt="0"/>
      <dgm:spPr/>
    </dgm:pt>
    <dgm:pt modelId="{E8429A95-4CD1-44E6-A317-5BFCC9FF9F4C}" type="pres">
      <dgm:prSet presAssocID="{3AC2C045-3F41-49AD-B156-4341430FBF6D}" presName="comp" presStyleCnt="0"/>
      <dgm:spPr/>
    </dgm:pt>
    <dgm:pt modelId="{8DEE2F08-7DC6-4744-B58C-1600A6061662}" type="pres">
      <dgm:prSet presAssocID="{3AC2C045-3F41-49AD-B156-4341430FBF6D}" presName="box" presStyleLbl="node1" presStyleIdx="1" presStyleCnt="4"/>
      <dgm:spPr/>
      <dgm:t>
        <a:bodyPr/>
        <a:lstStyle/>
        <a:p>
          <a:endParaRPr lang="fi-FI"/>
        </a:p>
      </dgm:t>
    </dgm:pt>
    <dgm:pt modelId="{85477F13-6624-475D-8CC0-420B15368C1E}" type="pres">
      <dgm:prSet presAssocID="{3AC2C045-3F41-49AD-B156-4341430FBF6D}"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F42E82AF-2681-4FF7-8894-BA2A6974F735}" type="pres">
      <dgm:prSet presAssocID="{3AC2C045-3F41-49AD-B156-4341430FBF6D}" presName="text" presStyleLbl="node1" presStyleIdx="1" presStyleCnt="4">
        <dgm:presLayoutVars>
          <dgm:bulletEnabled val="1"/>
        </dgm:presLayoutVars>
      </dgm:prSet>
      <dgm:spPr/>
      <dgm:t>
        <a:bodyPr/>
        <a:lstStyle/>
        <a:p>
          <a:endParaRPr lang="fi-FI"/>
        </a:p>
      </dgm:t>
    </dgm:pt>
    <dgm:pt modelId="{FCC3216F-2035-49FA-A73A-2B4A1B99E122}" type="pres">
      <dgm:prSet presAssocID="{8D5333CF-33CA-4D7C-991C-DD43F126C042}" presName="spacer" presStyleCnt="0"/>
      <dgm:spPr/>
    </dgm:pt>
    <dgm:pt modelId="{0813D80E-B446-4DDF-8359-5B6B99315ED0}" type="pres">
      <dgm:prSet presAssocID="{66FC6AA2-0CDF-475F-AD4F-A97074A65CF4}" presName="comp" presStyleCnt="0"/>
      <dgm:spPr/>
    </dgm:pt>
    <dgm:pt modelId="{64BF28D0-F978-490B-A0F3-4FE4FCEC3DB9}" type="pres">
      <dgm:prSet presAssocID="{66FC6AA2-0CDF-475F-AD4F-A97074A65CF4}" presName="box" presStyleLbl="node1" presStyleIdx="2" presStyleCnt="4"/>
      <dgm:spPr/>
      <dgm:t>
        <a:bodyPr/>
        <a:lstStyle/>
        <a:p>
          <a:endParaRPr lang="fi-FI"/>
        </a:p>
      </dgm:t>
    </dgm:pt>
    <dgm:pt modelId="{DC6EE4D3-5557-48A6-A3C1-C7813DCEC97E}" type="pres">
      <dgm:prSet presAssocID="{66FC6AA2-0CDF-475F-AD4F-A97074A65CF4}"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59000" b="-59000"/>
          </a:stretch>
        </a:blipFill>
      </dgm:spPr>
    </dgm:pt>
    <dgm:pt modelId="{BCC80960-DDFF-4F8C-9855-CD62F75D259C}" type="pres">
      <dgm:prSet presAssocID="{66FC6AA2-0CDF-475F-AD4F-A97074A65CF4}" presName="text" presStyleLbl="node1" presStyleIdx="2" presStyleCnt="4">
        <dgm:presLayoutVars>
          <dgm:bulletEnabled val="1"/>
        </dgm:presLayoutVars>
      </dgm:prSet>
      <dgm:spPr/>
      <dgm:t>
        <a:bodyPr/>
        <a:lstStyle/>
        <a:p>
          <a:endParaRPr lang="fi-FI"/>
        </a:p>
      </dgm:t>
    </dgm:pt>
    <dgm:pt modelId="{587D32D4-3766-42EC-AC23-D1FE29F04A89}" type="pres">
      <dgm:prSet presAssocID="{28D756D6-EB86-4DE5-A660-75F659BB35A7}" presName="spacer" presStyleCnt="0"/>
      <dgm:spPr/>
    </dgm:pt>
    <dgm:pt modelId="{C81952D8-13EB-463C-A659-CA77BE7881D9}" type="pres">
      <dgm:prSet presAssocID="{AFAEF0E0-B9F5-4E3B-8783-ADD009685AD9}" presName="comp" presStyleCnt="0"/>
      <dgm:spPr/>
    </dgm:pt>
    <dgm:pt modelId="{25A879F8-A631-4D4D-91D7-88F009512A60}" type="pres">
      <dgm:prSet presAssocID="{AFAEF0E0-B9F5-4E3B-8783-ADD009685AD9}" presName="box" presStyleLbl="node1" presStyleIdx="3" presStyleCnt="4"/>
      <dgm:spPr/>
      <dgm:t>
        <a:bodyPr/>
        <a:lstStyle/>
        <a:p>
          <a:endParaRPr lang="fi-FI"/>
        </a:p>
      </dgm:t>
    </dgm:pt>
    <dgm:pt modelId="{58089562-613D-4F13-B8FD-B93B9AAB2555}" type="pres">
      <dgm:prSet presAssocID="{AFAEF0E0-B9F5-4E3B-8783-ADD009685AD9}"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9000" b="-19000"/>
          </a:stretch>
        </a:blipFill>
      </dgm:spPr>
    </dgm:pt>
    <dgm:pt modelId="{1A9BA64F-FD27-4DE9-A1F9-9ACBA3EEEED8}" type="pres">
      <dgm:prSet presAssocID="{AFAEF0E0-B9F5-4E3B-8783-ADD009685AD9}" presName="text" presStyleLbl="node1" presStyleIdx="3" presStyleCnt="4">
        <dgm:presLayoutVars>
          <dgm:bulletEnabled val="1"/>
        </dgm:presLayoutVars>
      </dgm:prSet>
      <dgm:spPr/>
      <dgm:t>
        <a:bodyPr/>
        <a:lstStyle/>
        <a:p>
          <a:endParaRPr lang="fi-FI"/>
        </a:p>
      </dgm:t>
    </dgm:pt>
  </dgm:ptLst>
  <dgm:cxnLst>
    <dgm:cxn modelId="{4C6DD1A1-F00C-499C-9BA0-1F8A58608CF2}" type="presOf" srcId="{11EECB4F-0248-4987-B8E7-557445FA87DA}" destId="{FDD25307-C50C-42D0-9BF3-275C9A1B15C4}" srcOrd="0" destOrd="0" presId="urn:microsoft.com/office/officeart/2005/8/layout/vList4"/>
    <dgm:cxn modelId="{C7019DB8-3F7A-4786-89D4-872E4A886812}" type="presOf" srcId="{66FC6AA2-0CDF-475F-AD4F-A97074A65CF4}" destId="{BCC80960-DDFF-4F8C-9855-CD62F75D259C}" srcOrd="1" destOrd="0" presId="urn:microsoft.com/office/officeart/2005/8/layout/vList4"/>
    <dgm:cxn modelId="{83250B1D-B420-431E-95F2-CFE1FF00F554}" type="presOf" srcId="{538E4638-F92F-468E-87A9-B29828D9D74E}" destId="{58B9D844-D5A3-4DCF-B49D-C1078544B0CC}" srcOrd="0" destOrd="0" presId="urn:microsoft.com/office/officeart/2005/8/layout/vList4"/>
    <dgm:cxn modelId="{B90F889B-CE7E-489B-B08B-7A314D6EA284}" type="presOf" srcId="{AFAEF0E0-B9F5-4E3B-8783-ADD009685AD9}" destId="{1A9BA64F-FD27-4DE9-A1F9-9ACBA3EEEED8}" srcOrd="1" destOrd="0" presId="urn:microsoft.com/office/officeart/2005/8/layout/vList4"/>
    <dgm:cxn modelId="{10771C9D-9773-486A-8979-8D7B7DA25A74}" type="presOf" srcId="{11EECB4F-0248-4987-B8E7-557445FA87DA}" destId="{3A63B3A5-C0FF-4104-8C56-3F2DFCD9BE62}" srcOrd="1" destOrd="0" presId="urn:microsoft.com/office/officeart/2005/8/layout/vList4"/>
    <dgm:cxn modelId="{387F402E-C0EB-4121-A7F4-7F05267F465C}" srcId="{538E4638-F92F-468E-87A9-B29828D9D74E}" destId="{3AC2C045-3F41-49AD-B156-4341430FBF6D}" srcOrd="1" destOrd="0" parTransId="{77AD361E-979B-4695-B91E-4B67616EE878}" sibTransId="{8D5333CF-33CA-4D7C-991C-DD43F126C042}"/>
    <dgm:cxn modelId="{C2B6C1A0-0A0F-43CA-A62F-1CF0066CDC3C}" type="presOf" srcId="{66FC6AA2-0CDF-475F-AD4F-A97074A65CF4}" destId="{64BF28D0-F978-490B-A0F3-4FE4FCEC3DB9}" srcOrd="0" destOrd="0" presId="urn:microsoft.com/office/officeart/2005/8/layout/vList4"/>
    <dgm:cxn modelId="{A5BC68C9-B363-4056-BFA1-3A961ED38423}" srcId="{538E4638-F92F-468E-87A9-B29828D9D74E}" destId="{11EECB4F-0248-4987-B8E7-557445FA87DA}" srcOrd="0" destOrd="0" parTransId="{6AC334CD-4A6D-46FF-B517-1232CD7F7CDD}" sibTransId="{CE4787C9-23AF-4729-825B-D357FFC227F6}"/>
    <dgm:cxn modelId="{8F45D5CC-7BBF-42E9-BBE9-1EC7A318CB54}" type="presOf" srcId="{AFAEF0E0-B9F5-4E3B-8783-ADD009685AD9}" destId="{25A879F8-A631-4D4D-91D7-88F009512A60}" srcOrd="0" destOrd="0" presId="urn:microsoft.com/office/officeart/2005/8/layout/vList4"/>
    <dgm:cxn modelId="{FBDFD10F-2778-4DE2-99F4-B1D2CC635A96}" type="presOf" srcId="{3AC2C045-3F41-49AD-B156-4341430FBF6D}" destId="{8DEE2F08-7DC6-4744-B58C-1600A6061662}" srcOrd="0" destOrd="0" presId="urn:microsoft.com/office/officeart/2005/8/layout/vList4"/>
    <dgm:cxn modelId="{C1CF5540-DFF5-4C22-A818-2D33E9A7A9E6}" srcId="{538E4638-F92F-468E-87A9-B29828D9D74E}" destId="{AFAEF0E0-B9F5-4E3B-8783-ADD009685AD9}" srcOrd="3" destOrd="0" parTransId="{8B745580-8AC3-488C-B07C-5A3653B268EE}" sibTransId="{B579E172-DCDA-4521-96FD-32DE22518511}"/>
    <dgm:cxn modelId="{75BF55A6-FC8A-46DA-92FE-C917731F9ACD}" srcId="{538E4638-F92F-468E-87A9-B29828D9D74E}" destId="{66FC6AA2-0CDF-475F-AD4F-A97074A65CF4}" srcOrd="2" destOrd="0" parTransId="{C92F8610-E09C-4703-B8BC-E5A4B3990140}" sibTransId="{28D756D6-EB86-4DE5-A660-75F659BB35A7}"/>
    <dgm:cxn modelId="{001876E0-FFAB-4F8F-B87C-7F75BD3AA113}" type="presOf" srcId="{3AC2C045-3F41-49AD-B156-4341430FBF6D}" destId="{F42E82AF-2681-4FF7-8894-BA2A6974F735}" srcOrd="1" destOrd="0" presId="urn:microsoft.com/office/officeart/2005/8/layout/vList4"/>
    <dgm:cxn modelId="{169B556C-1F28-4A2D-87D9-6ED9A6160A26}" type="presParOf" srcId="{58B9D844-D5A3-4DCF-B49D-C1078544B0CC}" destId="{CF046AE4-1FF9-444F-8533-E0EB2A1D5845}" srcOrd="0" destOrd="0" presId="urn:microsoft.com/office/officeart/2005/8/layout/vList4"/>
    <dgm:cxn modelId="{97BBAE70-B31C-4095-A804-2823C887CF3E}" type="presParOf" srcId="{CF046AE4-1FF9-444F-8533-E0EB2A1D5845}" destId="{FDD25307-C50C-42D0-9BF3-275C9A1B15C4}" srcOrd="0" destOrd="0" presId="urn:microsoft.com/office/officeart/2005/8/layout/vList4"/>
    <dgm:cxn modelId="{C37710A4-A7D5-401B-88BD-FBA94A9B9A8B}" type="presParOf" srcId="{CF046AE4-1FF9-444F-8533-E0EB2A1D5845}" destId="{120A9A64-BFC0-41CE-8143-96776FA75319}" srcOrd="1" destOrd="0" presId="urn:microsoft.com/office/officeart/2005/8/layout/vList4"/>
    <dgm:cxn modelId="{0148EBFB-EA68-4E9F-947F-0B1F557997DD}" type="presParOf" srcId="{CF046AE4-1FF9-444F-8533-E0EB2A1D5845}" destId="{3A63B3A5-C0FF-4104-8C56-3F2DFCD9BE62}" srcOrd="2" destOrd="0" presId="urn:microsoft.com/office/officeart/2005/8/layout/vList4"/>
    <dgm:cxn modelId="{FC090398-B722-438B-92F4-0959CE328092}" type="presParOf" srcId="{58B9D844-D5A3-4DCF-B49D-C1078544B0CC}" destId="{FF14F96A-5268-46FF-8385-6CD0F199DBF6}" srcOrd="1" destOrd="0" presId="urn:microsoft.com/office/officeart/2005/8/layout/vList4"/>
    <dgm:cxn modelId="{E4578675-6D29-4ECA-88D9-EC77AB892629}" type="presParOf" srcId="{58B9D844-D5A3-4DCF-B49D-C1078544B0CC}" destId="{E8429A95-4CD1-44E6-A317-5BFCC9FF9F4C}" srcOrd="2" destOrd="0" presId="urn:microsoft.com/office/officeart/2005/8/layout/vList4"/>
    <dgm:cxn modelId="{389C3AE3-4287-4EF8-AC65-AD0022D0D699}" type="presParOf" srcId="{E8429A95-4CD1-44E6-A317-5BFCC9FF9F4C}" destId="{8DEE2F08-7DC6-4744-B58C-1600A6061662}" srcOrd="0" destOrd="0" presId="urn:microsoft.com/office/officeart/2005/8/layout/vList4"/>
    <dgm:cxn modelId="{9025496A-C63A-4717-9D67-6B3ABF563748}" type="presParOf" srcId="{E8429A95-4CD1-44E6-A317-5BFCC9FF9F4C}" destId="{85477F13-6624-475D-8CC0-420B15368C1E}" srcOrd="1" destOrd="0" presId="urn:microsoft.com/office/officeart/2005/8/layout/vList4"/>
    <dgm:cxn modelId="{EA15CD8E-822E-47A1-A735-9056781504BE}" type="presParOf" srcId="{E8429A95-4CD1-44E6-A317-5BFCC9FF9F4C}" destId="{F42E82AF-2681-4FF7-8894-BA2A6974F735}" srcOrd="2" destOrd="0" presId="urn:microsoft.com/office/officeart/2005/8/layout/vList4"/>
    <dgm:cxn modelId="{FDB01D2C-9830-4D50-A935-1195DB3D90D2}" type="presParOf" srcId="{58B9D844-D5A3-4DCF-B49D-C1078544B0CC}" destId="{FCC3216F-2035-49FA-A73A-2B4A1B99E122}" srcOrd="3" destOrd="0" presId="urn:microsoft.com/office/officeart/2005/8/layout/vList4"/>
    <dgm:cxn modelId="{6A3E1DDF-272F-4529-9D2F-62DADFC810C2}" type="presParOf" srcId="{58B9D844-D5A3-4DCF-B49D-C1078544B0CC}" destId="{0813D80E-B446-4DDF-8359-5B6B99315ED0}" srcOrd="4" destOrd="0" presId="urn:microsoft.com/office/officeart/2005/8/layout/vList4"/>
    <dgm:cxn modelId="{DD85E8EC-BADD-45E4-937F-AED759EB6132}" type="presParOf" srcId="{0813D80E-B446-4DDF-8359-5B6B99315ED0}" destId="{64BF28D0-F978-490B-A0F3-4FE4FCEC3DB9}" srcOrd="0" destOrd="0" presId="urn:microsoft.com/office/officeart/2005/8/layout/vList4"/>
    <dgm:cxn modelId="{5F23F0BF-34B9-4927-BBB1-F0EB5A8EEEC8}" type="presParOf" srcId="{0813D80E-B446-4DDF-8359-5B6B99315ED0}" destId="{DC6EE4D3-5557-48A6-A3C1-C7813DCEC97E}" srcOrd="1" destOrd="0" presId="urn:microsoft.com/office/officeart/2005/8/layout/vList4"/>
    <dgm:cxn modelId="{5953E958-4781-4786-A14F-731C164AF808}" type="presParOf" srcId="{0813D80E-B446-4DDF-8359-5B6B99315ED0}" destId="{BCC80960-DDFF-4F8C-9855-CD62F75D259C}" srcOrd="2" destOrd="0" presId="urn:microsoft.com/office/officeart/2005/8/layout/vList4"/>
    <dgm:cxn modelId="{849DFEE9-163A-4E57-9245-6C0C48FEA93C}" type="presParOf" srcId="{58B9D844-D5A3-4DCF-B49D-C1078544B0CC}" destId="{587D32D4-3766-42EC-AC23-D1FE29F04A89}" srcOrd="5" destOrd="0" presId="urn:microsoft.com/office/officeart/2005/8/layout/vList4"/>
    <dgm:cxn modelId="{C74E6839-69C5-4AC9-87FD-A8F12C52FAAD}" type="presParOf" srcId="{58B9D844-D5A3-4DCF-B49D-C1078544B0CC}" destId="{C81952D8-13EB-463C-A659-CA77BE7881D9}" srcOrd="6" destOrd="0" presId="urn:microsoft.com/office/officeart/2005/8/layout/vList4"/>
    <dgm:cxn modelId="{1651EC6E-5B9D-440C-A964-E3A200CAE05A}" type="presParOf" srcId="{C81952D8-13EB-463C-A659-CA77BE7881D9}" destId="{25A879F8-A631-4D4D-91D7-88F009512A60}" srcOrd="0" destOrd="0" presId="urn:microsoft.com/office/officeart/2005/8/layout/vList4"/>
    <dgm:cxn modelId="{EE7257FB-81C8-4E67-B1EB-381CF78B8B5A}" type="presParOf" srcId="{C81952D8-13EB-463C-A659-CA77BE7881D9}" destId="{58089562-613D-4F13-B8FD-B93B9AAB2555}" srcOrd="1" destOrd="0" presId="urn:microsoft.com/office/officeart/2005/8/layout/vList4"/>
    <dgm:cxn modelId="{E7437805-0D52-40FF-99C8-4DC550193BDA}" type="presParOf" srcId="{C81952D8-13EB-463C-A659-CA77BE7881D9}" destId="{1A9BA64F-FD27-4DE9-A1F9-9ACBA3EEEED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25307-C50C-42D0-9BF3-275C9A1B15C4}">
      <dsp:nvSpPr>
        <dsp:cNvPr id="0" name=""/>
        <dsp:cNvSpPr/>
      </dsp:nvSpPr>
      <dsp:spPr>
        <a:xfrm>
          <a:off x="0" y="0"/>
          <a:ext cx="3208037" cy="757650"/>
        </a:xfrm>
        <a:prstGeom prst="roundRect">
          <a:avLst>
            <a:gd name="adj" fmla="val 10000"/>
          </a:avLst>
        </a:prstGeom>
        <a:solidFill>
          <a:srgbClr val="7DCD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i-FI" sz="2000" kern="1200" dirty="0" smtClean="0"/>
            <a:t>Rohkean kokeileva</a:t>
          </a:r>
          <a:endParaRPr lang="fi-FI" sz="2000" kern="1200" dirty="0"/>
        </a:p>
      </dsp:txBody>
      <dsp:txXfrm>
        <a:off x="717372" y="0"/>
        <a:ext cx="2490664" cy="757650"/>
      </dsp:txXfrm>
    </dsp:sp>
    <dsp:sp modelId="{120A9A64-BFC0-41CE-8143-96776FA75319}">
      <dsp:nvSpPr>
        <dsp:cNvPr id="0" name=""/>
        <dsp:cNvSpPr/>
      </dsp:nvSpPr>
      <dsp:spPr>
        <a:xfrm>
          <a:off x="75765" y="75765"/>
          <a:ext cx="641607" cy="60612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EE2F08-7DC6-4744-B58C-1600A6061662}">
      <dsp:nvSpPr>
        <dsp:cNvPr id="0" name=""/>
        <dsp:cNvSpPr/>
      </dsp:nvSpPr>
      <dsp:spPr>
        <a:xfrm>
          <a:off x="0" y="833415"/>
          <a:ext cx="3208037" cy="757650"/>
        </a:xfrm>
        <a:prstGeom prst="roundRect">
          <a:avLst>
            <a:gd name="adj" fmla="val 10000"/>
          </a:avLst>
        </a:prstGeom>
        <a:solidFill>
          <a:srgbClr val="7DCD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i-FI" sz="2000" kern="1200" dirty="0" smtClean="0"/>
            <a:t>Logistisesti vetovoimainen</a:t>
          </a:r>
          <a:endParaRPr lang="fi-FI" sz="2000" kern="1200" dirty="0"/>
        </a:p>
      </dsp:txBody>
      <dsp:txXfrm>
        <a:off x="717372" y="833415"/>
        <a:ext cx="2490664" cy="757650"/>
      </dsp:txXfrm>
    </dsp:sp>
    <dsp:sp modelId="{85477F13-6624-475D-8CC0-420B15368C1E}">
      <dsp:nvSpPr>
        <dsp:cNvPr id="0" name=""/>
        <dsp:cNvSpPr/>
      </dsp:nvSpPr>
      <dsp:spPr>
        <a:xfrm>
          <a:off x="75765" y="909180"/>
          <a:ext cx="641607" cy="60612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BF28D0-F978-490B-A0F3-4FE4FCEC3DB9}">
      <dsp:nvSpPr>
        <dsp:cNvPr id="0" name=""/>
        <dsp:cNvSpPr/>
      </dsp:nvSpPr>
      <dsp:spPr>
        <a:xfrm>
          <a:off x="0" y="1666830"/>
          <a:ext cx="3208037" cy="757650"/>
        </a:xfrm>
        <a:prstGeom prst="roundRect">
          <a:avLst>
            <a:gd name="adj" fmla="val 10000"/>
          </a:avLst>
        </a:prstGeom>
        <a:solidFill>
          <a:srgbClr val="7DCD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i-FI" sz="2000" kern="1200" dirty="0" smtClean="0"/>
            <a:t>24/7/365 elävä</a:t>
          </a:r>
          <a:endParaRPr lang="fi-FI" sz="2000" kern="1200" dirty="0"/>
        </a:p>
      </dsp:txBody>
      <dsp:txXfrm>
        <a:off x="717372" y="1666830"/>
        <a:ext cx="2490664" cy="757650"/>
      </dsp:txXfrm>
    </dsp:sp>
    <dsp:sp modelId="{DC6EE4D3-5557-48A6-A3C1-C7813DCEC97E}">
      <dsp:nvSpPr>
        <dsp:cNvPr id="0" name=""/>
        <dsp:cNvSpPr/>
      </dsp:nvSpPr>
      <dsp:spPr>
        <a:xfrm>
          <a:off x="75765" y="1742595"/>
          <a:ext cx="641607" cy="60612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9000" b="-5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A879F8-A631-4D4D-91D7-88F009512A60}">
      <dsp:nvSpPr>
        <dsp:cNvPr id="0" name=""/>
        <dsp:cNvSpPr/>
      </dsp:nvSpPr>
      <dsp:spPr>
        <a:xfrm>
          <a:off x="0" y="2500245"/>
          <a:ext cx="3208037" cy="757650"/>
        </a:xfrm>
        <a:prstGeom prst="roundRect">
          <a:avLst>
            <a:gd name="adj" fmla="val 10000"/>
          </a:avLst>
        </a:prstGeom>
        <a:solidFill>
          <a:srgbClr val="7DCD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i-FI" sz="2000" kern="1200" dirty="0" smtClean="0"/>
            <a:t>Kestävästi kasvava</a:t>
          </a:r>
          <a:endParaRPr lang="fi-FI" sz="2000" kern="1200" dirty="0"/>
        </a:p>
      </dsp:txBody>
      <dsp:txXfrm>
        <a:off x="717372" y="2500245"/>
        <a:ext cx="2490664" cy="757650"/>
      </dsp:txXfrm>
    </dsp:sp>
    <dsp:sp modelId="{58089562-613D-4F13-B8FD-B93B9AAB2555}">
      <dsp:nvSpPr>
        <dsp:cNvPr id="0" name=""/>
        <dsp:cNvSpPr/>
      </dsp:nvSpPr>
      <dsp:spPr>
        <a:xfrm>
          <a:off x="75765" y="2576010"/>
          <a:ext cx="641607" cy="60612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21B35D-A554-1C46-A8D1-9D72DD41DD25}" type="datetimeFigureOut">
              <a:rPr lang="en-US" smtClean="0"/>
              <a:t>6/15/2018</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12B44-70AE-664D-804A-D050CCDBEB5F}" type="slidenum">
              <a:rPr lang="fi-FI" smtClean="0"/>
              <a:t>‹#›</a:t>
            </a:fld>
            <a:endParaRPr lang="fi-FI"/>
          </a:p>
        </p:txBody>
      </p:sp>
    </p:spTree>
    <p:extLst>
      <p:ext uri="{BB962C8B-B14F-4D97-AF65-F5344CB8AC3E}">
        <p14:creationId xmlns:p14="http://schemas.microsoft.com/office/powerpoint/2010/main" val="35069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FDA6A3-2602-4CE2-87F0-466C8B5B6D84}" type="datetimeFigureOut">
              <a:rPr lang="fi-FI" smtClean="0"/>
              <a:t>15.6.2018</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F4E1A-FB5B-4976-9EB5-FEB432EE673D}" type="slidenum">
              <a:rPr lang="fi-FI" smtClean="0"/>
              <a:t>‹#›</a:t>
            </a:fld>
            <a:endParaRPr lang="fi-FI"/>
          </a:p>
        </p:txBody>
      </p:sp>
    </p:spTree>
    <p:extLst>
      <p:ext uri="{BB962C8B-B14F-4D97-AF65-F5344CB8AC3E}">
        <p14:creationId xmlns:p14="http://schemas.microsoft.com/office/powerpoint/2010/main" val="220358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482A3-3189-40D9-AD13-315A05774FA3}"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911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06DF4E1A-FB5B-4976-9EB5-FEB432EE673D}" type="slidenum">
              <a:rPr lang="fi-FI" smtClean="0"/>
              <a:t>3</a:t>
            </a:fld>
            <a:endParaRPr lang="fi-FI"/>
          </a:p>
        </p:txBody>
      </p:sp>
    </p:spTree>
    <p:extLst>
      <p:ext uri="{BB962C8B-B14F-4D97-AF65-F5344CB8AC3E}">
        <p14:creationId xmlns:p14="http://schemas.microsoft.com/office/powerpoint/2010/main" val="292435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1C482A3-3189-40D9-AD13-315A05774FA3}" type="slidenum">
              <a:rPr lang="fi-FI" smtClean="0">
                <a:solidFill>
                  <a:prstClr val="black"/>
                </a:solidFill>
              </a:rPr>
              <a:pPr/>
              <a:t>8</a:t>
            </a:fld>
            <a:endParaRPr lang="fi-FI">
              <a:solidFill>
                <a:prstClr val="black"/>
              </a:solidFill>
            </a:endParaRPr>
          </a:p>
        </p:txBody>
      </p:sp>
    </p:spTree>
    <p:extLst>
      <p:ext uri="{BB962C8B-B14F-4D97-AF65-F5344CB8AC3E}">
        <p14:creationId xmlns:p14="http://schemas.microsoft.com/office/powerpoint/2010/main" val="411338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C482A3-3189-40D9-AD13-315A05774FA3}"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109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aseline="0" dirty="0" smtClean="0"/>
          </a:p>
        </p:txBody>
      </p:sp>
      <p:sp>
        <p:nvSpPr>
          <p:cNvPr id="4" name="Dian numeron paikkamerkki 3"/>
          <p:cNvSpPr>
            <a:spLocks noGrp="1"/>
          </p:cNvSpPr>
          <p:nvPr>
            <p:ph type="sldNum" sz="quarter" idx="10"/>
          </p:nvPr>
        </p:nvSpPr>
        <p:spPr/>
        <p:txBody>
          <a:bodyPr/>
          <a:lstStyle/>
          <a:p>
            <a:fld id="{A1C482A3-3189-40D9-AD13-315A05774FA3}" type="slidenum">
              <a:rPr lang="fi-FI" smtClean="0"/>
              <a:t>10</a:t>
            </a:fld>
            <a:endParaRPr lang="fi-FI"/>
          </a:p>
        </p:txBody>
      </p:sp>
    </p:spTree>
    <p:extLst>
      <p:ext uri="{BB962C8B-B14F-4D97-AF65-F5344CB8AC3E}">
        <p14:creationId xmlns:p14="http://schemas.microsoft.com/office/powerpoint/2010/main" val="602547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inna">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0678" b="14292"/>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9812" y="1337650"/>
            <a:ext cx="1119784" cy="1924816"/>
          </a:xfrm>
          <a:prstGeom prst="rect">
            <a:avLst/>
          </a:prstGeom>
        </p:spPr>
      </p:pic>
    </p:spTree>
    <p:extLst>
      <p:ext uri="{BB962C8B-B14F-4D97-AF65-F5344CB8AC3E}">
        <p14:creationId xmlns:p14="http://schemas.microsoft.com/office/powerpoint/2010/main" val="403501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kosivun_kuva+kuvateksti">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4266000"/>
          </a:xfrm>
          <a:blipFill rotWithShape="1">
            <a:blip r:embed="rId2"/>
            <a:srcRect/>
            <a:stretch>
              <a:fillRect t="-21446" b="-17496"/>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sp>
        <p:nvSpPr>
          <p:cNvPr id="11" name="Text Placeholder 9"/>
          <p:cNvSpPr>
            <a:spLocks noGrp="1"/>
          </p:cNvSpPr>
          <p:nvPr>
            <p:ph type="body" sz="quarter" idx="12" hasCustomPrompt="1"/>
          </p:nvPr>
        </p:nvSpPr>
        <p:spPr>
          <a:xfrm>
            <a:off x="2105662" y="4468631"/>
            <a:ext cx="6626252" cy="674869"/>
          </a:xfrm>
          <a:noFill/>
        </p:spPr>
        <p:txBody>
          <a:bodyPr lIns="0" tIns="0" rIns="0" bIns="0">
            <a:noAutofit/>
          </a:bodyPr>
          <a:lstStyle>
            <a:lvl1pPr marL="12700" indent="0">
              <a:lnSpc>
                <a:spcPct val="100000"/>
              </a:lnSpc>
              <a:spcAft>
                <a:spcPts val="0"/>
              </a:spcAft>
              <a:buFontTx/>
              <a:buNone/>
              <a:defRPr sz="17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smtClean="0"/>
              <a:t>Tähän lyhyt kuvateksti</a:t>
            </a:r>
            <a:endParaRPr lang="fi-FI"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390750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5143500"/>
          </a:xfrm>
          <a:blipFill rotWithShape="1">
            <a:blip r:embed="rId2"/>
            <a:srcRect/>
            <a:stretch>
              <a:fillRect t="-17927" b="-15407"/>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688279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oitusdia_sininen">
    <p:spTree>
      <p:nvGrpSpPr>
        <p:cNvPr id="1" name=""/>
        <p:cNvGrpSpPr/>
        <p:nvPr/>
      </p:nvGrpSpPr>
      <p:grpSpPr>
        <a:xfrm>
          <a:off x="0" y="0"/>
          <a:ext cx="0" cy="0"/>
          <a:chOff x="0" y="0"/>
          <a:chExt cx="0" cy="0"/>
        </a:xfrm>
      </p:grpSpPr>
      <p:pic>
        <p:nvPicPr>
          <p:cNvPr id="6" name="Picture 5"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662" y="795806"/>
            <a:ext cx="1370090" cy="717808"/>
          </a:xfrm>
          <a:prstGeom prst="rect">
            <a:avLst/>
          </a:prstGeom>
        </p:spPr>
      </p:pic>
      <p:sp>
        <p:nvSpPr>
          <p:cNvPr id="8" name="Subtitle 2"/>
          <p:cNvSpPr>
            <a:spLocks noGrp="1"/>
          </p:cNvSpPr>
          <p:nvPr>
            <p:ph type="subTitle" idx="1"/>
          </p:nvPr>
        </p:nvSpPr>
        <p:spPr>
          <a:xfrm>
            <a:off x="884911" y="3893082"/>
            <a:ext cx="5902175" cy="697424"/>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9" name="Title 1"/>
          <p:cNvSpPr>
            <a:spLocks noGrp="1"/>
          </p:cNvSpPr>
          <p:nvPr>
            <p:ph type="ctrTitle"/>
          </p:nvPr>
        </p:nvSpPr>
        <p:spPr>
          <a:xfrm>
            <a:off x="884911" y="1801907"/>
            <a:ext cx="7733725" cy="1385387"/>
          </a:xfrm>
        </p:spPr>
        <p:txBody>
          <a:bodyPr anchor="t">
            <a:noAutofit/>
          </a:bodyPr>
          <a:lstStyle>
            <a:lvl1pP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524207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lysluettelo_1-palsta">
    <p:bg>
      <p:bgPr>
        <a:solidFill>
          <a:srgbClr val="F26522"/>
        </a:solidFill>
        <a:effectLst/>
      </p:bgPr>
    </p:bg>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1563689" y="1376363"/>
            <a:ext cx="6734175"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a:t>
            </a:r>
            <a:br>
              <a:rPr lang="fi-FI" dirty="0" smtClean="0"/>
            </a:br>
            <a:r>
              <a:rPr lang="fi-FI" dirty="0" smtClean="0"/>
              <a:t>edit master text styles</a:t>
            </a:r>
          </a:p>
          <a:p>
            <a:pPr lvl="1"/>
            <a:r>
              <a:rPr lang="fi-FI" dirty="0" smtClean="0"/>
              <a:t>Second </a:t>
            </a:r>
            <a:r>
              <a:rPr lang="fi-FI" dirty="0" err="1" smtClean="0"/>
              <a:t>level</a:t>
            </a:r>
            <a:endParaRPr lang="fi-FI" dirty="0" smtClean="0"/>
          </a:p>
        </p:txBody>
      </p:sp>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Tree>
    <p:extLst>
      <p:ext uri="{BB962C8B-B14F-4D97-AF65-F5344CB8AC3E}">
        <p14:creationId xmlns:p14="http://schemas.microsoft.com/office/powerpoint/2010/main" val="4011899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lysluettelo_2-palstaa">
    <p:bg>
      <p:bgPr>
        <a:solidFill>
          <a:srgbClr val="7DCDC8"/>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
        <p:nvSpPr>
          <p:cNvPr id="10" name="Text Placeholder 2"/>
          <p:cNvSpPr>
            <a:spLocks noGrp="1"/>
          </p:cNvSpPr>
          <p:nvPr>
            <p:ph type="body" idx="1" hasCustomPrompt="1"/>
          </p:nvPr>
        </p:nvSpPr>
        <p:spPr>
          <a:xfrm>
            <a:off x="1563689" y="1376363"/>
            <a:ext cx="3306721"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baseline="0">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
        <p:nvSpPr>
          <p:cNvPr id="11" name="Text Placeholder 2"/>
          <p:cNvSpPr>
            <a:spLocks noGrp="1"/>
          </p:cNvSpPr>
          <p:nvPr>
            <p:ph type="body" idx="10" hasCustomPrompt="1"/>
          </p:nvPr>
        </p:nvSpPr>
        <p:spPr>
          <a:xfrm>
            <a:off x="5110472" y="1376363"/>
            <a:ext cx="3187392" cy="3043436"/>
          </a:xfrm>
          <a:prstGeom prst="rect">
            <a:avLst/>
          </a:prstGeom>
        </p:spPr>
        <p:txBody>
          <a:bodyPr vert="horz" lIns="0" tIns="45720" rIns="91440" bIns="45720" rtlCol="0">
            <a:noAutofit/>
          </a:bodyPr>
          <a:lstStyle>
            <a:lvl1pPr marL="306000" indent="-3429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Tree>
    <p:extLst>
      <p:ext uri="{BB962C8B-B14F-4D97-AF65-F5344CB8AC3E}">
        <p14:creationId xmlns:p14="http://schemas.microsoft.com/office/powerpoint/2010/main" val="2139733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121013"/>
            <a:ext cx="6031310" cy="1655030"/>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Text Placeholder 10"/>
          <p:cNvSpPr>
            <a:spLocks noGrp="1"/>
          </p:cNvSpPr>
          <p:nvPr>
            <p:ph type="body" sz="quarter" idx="10" hasCustomPrompt="1"/>
          </p:nvPr>
        </p:nvSpPr>
        <p:spPr>
          <a:xfrm>
            <a:off x="519910" y="2121012"/>
            <a:ext cx="1773017" cy="1087167"/>
          </a:xfrm>
          <a:prstGeom prst="rect">
            <a:avLst/>
          </a:prstGeom>
        </p:spPr>
        <p:txBody>
          <a:bodyPr anchor="t">
            <a:noAutofit/>
          </a:bodyPr>
          <a:lstStyle>
            <a:lvl1pPr algn="r">
              <a:lnSpc>
                <a:spcPts val="8500"/>
              </a:lnSpc>
              <a:spcAft>
                <a:spcPts val="0"/>
              </a:spcAft>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293347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7104061" cy="3043436"/>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1" y="379810"/>
            <a:ext cx="7782839" cy="748904"/>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159066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527423" y="1801906"/>
            <a:ext cx="8091213" cy="2408660"/>
          </a:xfrm>
        </p:spPr>
        <p:txBody>
          <a:bodyPr anchor="t">
            <a:noAutofit/>
          </a:bodyPr>
          <a:lstStyle>
            <a:lvl1pPr algn="ct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088170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2256229"/>
            <a:ext cx="8091213" cy="1385387"/>
          </a:xfrm>
        </p:spPr>
        <p:txBody>
          <a:bodyPr anchor="t">
            <a:noAutofit/>
          </a:bodyPr>
          <a:lstStyle>
            <a:lvl1pPr algn="ctr">
              <a:lnSpc>
                <a:spcPct val="90000"/>
              </a:lnSpc>
              <a:defRPr sz="5600">
                <a:solidFill>
                  <a:schemeClr val="bg1"/>
                </a:solidFill>
              </a:defRPr>
            </a:lvl1pPr>
          </a:lstStyle>
          <a:p>
            <a:r>
              <a:rPr lang="fi-FI" dirty="0" smtClean="0"/>
              <a:t>Kiitos!</a:t>
            </a:r>
            <a:endParaRPr lang="en-US" dirty="0"/>
          </a:p>
        </p:txBody>
      </p:sp>
      <p:pic>
        <p:nvPicPr>
          <p:cNvPr id="2" name="Picture 1" descr="LILJA_VALKOIN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3807" y="1103871"/>
            <a:ext cx="676860" cy="940836"/>
          </a:xfrm>
          <a:prstGeom prst="rect">
            <a:avLst/>
          </a:prstGeom>
        </p:spPr>
      </p:pic>
    </p:spTree>
    <p:extLst>
      <p:ext uri="{BB962C8B-B14F-4D97-AF65-F5344CB8AC3E}">
        <p14:creationId xmlns:p14="http://schemas.microsoft.com/office/powerpoint/2010/main" val="3430504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prstGeom prst="rect">
            <a:avLst/>
          </a:prstGeo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prstGeom prst="rect">
            <a:avLst/>
          </a:prstGeo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190792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atsas">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223" b="16901"/>
          <a:stretch/>
        </p:blipFill>
        <p:spPr>
          <a:xfrm>
            <a:off x="0" y="0"/>
            <a:ext cx="9144000" cy="4320541"/>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60" y="2808528"/>
            <a:ext cx="2162363" cy="1132890"/>
          </a:xfrm>
          <a:prstGeom prst="rect">
            <a:avLst/>
          </a:prstGeom>
        </p:spPr>
      </p:pic>
    </p:spTree>
    <p:extLst>
      <p:ext uri="{BB962C8B-B14F-4D97-AF65-F5344CB8AC3E}">
        <p14:creationId xmlns:p14="http://schemas.microsoft.com/office/powerpoint/2010/main" val="4201579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6734175" cy="3043436"/>
          </a:xfrm>
          <a:prstGeom prst="rect">
            <a:avLst/>
          </a:prstGeom>
        </p:spPr>
        <p:txBody>
          <a:bodyPr vert="horz" lIns="91440" tIns="45720" rIns="91440" bIns="45720" rtlCol="0">
            <a:noAutofit/>
          </a:bodyPr>
          <a:lstStyle>
            <a:lvl1pPr marL="134541" indent="-134541">
              <a:buFont typeface="Arial"/>
              <a:buChar char="•"/>
              <a:defRPr/>
            </a:lvl1pPr>
            <a:lvl2pPr marL="405000" indent="-135000">
              <a:buFont typeface="Lucida Grande"/>
              <a:buChar char="–"/>
              <a:defRPr/>
            </a:lvl2pPr>
            <a:lvl3pPr marL="675000" indent="-135000">
              <a:buSzPct val="60000"/>
              <a:buFont typeface="Courier New"/>
              <a:buChar char="o"/>
              <a:defRPr/>
            </a:lvl3pPr>
            <a:lvl4pPr marL="945000" indent="-135000">
              <a:buSzPct val="100000"/>
              <a:buFont typeface="Lucida Grande"/>
              <a:buChar char="–"/>
              <a:defRPr/>
            </a:lvl4pPr>
            <a:lvl5pPr marL="121500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379810"/>
            <a:ext cx="7412952" cy="748904"/>
          </a:xfrm>
          <a:prstGeom prst="rect">
            <a:avLst/>
          </a:prstGeom>
        </p:spPr>
        <p:txBody>
          <a:bodyPr vert="horz" lIns="0" tIns="0" rIns="91440" bIns="0" rtlCol="0" anchor="b">
            <a:noAutofit/>
          </a:bodyPr>
          <a:lstStyle>
            <a:lvl1pPr>
              <a:defRPr>
                <a:solidFill>
                  <a:srgbClr val="000000"/>
                </a:solidFill>
              </a:defRPr>
            </a:lvl1pPr>
          </a:lstStyle>
          <a:p>
            <a:r>
              <a:rPr lang="fi-FI" smtClean="0"/>
              <a:t>Muokkaa perustyyl. napsautt.</a:t>
            </a:r>
            <a:endParaRPr lang="en-US" dirty="0"/>
          </a:p>
        </p:txBody>
      </p:sp>
    </p:spTree>
    <p:extLst>
      <p:ext uri="{BB962C8B-B14F-4D97-AF65-F5344CB8AC3E}">
        <p14:creationId xmlns:p14="http://schemas.microsoft.com/office/powerpoint/2010/main" val="775673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379811"/>
            <a:ext cx="3829050" cy="1175939"/>
          </a:xfrm>
          <a:prstGeom prst="rect">
            <a:avLst/>
          </a:prstGeom>
        </p:spPr>
        <p:txBody>
          <a:bodyPr vert="horz" lIns="91440" tIns="45720" rIns="91440" bIns="45720" rtlCol="0">
            <a:noAutofit/>
          </a:bodyPr>
          <a:lstStyle>
            <a:lvl1pPr marL="0" indent="0">
              <a:buFontTx/>
              <a:buNone/>
              <a:defRPr/>
            </a:lvl1pPr>
            <a:lvl2pPr marL="270000" indent="-135000">
              <a:buFont typeface="Arial"/>
              <a:buChar char="•"/>
              <a:defRPr/>
            </a:lvl2pPr>
            <a:lvl3pPr marL="432000" indent="-135000">
              <a:buSzPct val="100000"/>
              <a:buFont typeface="Lucida Grande"/>
              <a:buChar char="-"/>
              <a:defRPr/>
            </a:lvl3pPr>
          </a:lstStyle>
          <a:p>
            <a:pPr lvl="0"/>
            <a:r>
              <a:rPr lang="fi-FI" smtClean="0"/>
              <a:t>Muokkaa tekstin perustyylejä napsauttamalla</a:t>
            </a:r>
          </a:p>
          <a:p>
            <a:pPr lvl="1"/>
            <a:r>
              <a:rPr lang="fi-FI" smtClean="0"/>
              <a:t>toinen taso</a:t>
            </a:r>
          </a:p>
        </p:txBody>
      </p:sp>
      <p:sp>
        <p:nvSpPr>
          <p:cNvPr id="5" name="Title Placeholder 1"/>
          <p:cNvSpPr>
            <a:spLocks noGrp="1"/>
          </p:cNvSpPr>
          <p:nvPr>
            <p:ph type="title"/>
          </p:nvPr>
        </p:nvSpPr>
        <p:spPr>
          <a:xfrm>
            <a:off x="884911" y="379810"/>
            <a:ext cx="3463327" cy="748904"/>
          </a:xfrm>
          <a:prstGeom prst="rect">
            <a:avLst/>
          </a:prstGeom>
        </p:spPr>
        <p:txBody>
          <a:bodyPr vert="horz" lIns="0" tIns="0" rIns="0" bIns="0" rtlCol="0" anchor="b">
            <a:noAutofit/>
          </a:bodyPr>
          <a:lstStyle>
            <a:lvl1pPr>
              <a:defRPr>
                <a:solidFill>
                  <a:srgbClr val="000000"/>
                </a:solidFill>
              </a:defRPr>
            </a:lvl1pPr>
          </a:lstStyle>
          <a:p>
            <a:r>
              <a:rPr lang="fi-FI" smtClean="0"/>
              <a:t>Muokkaa perustyyl. napsautt.</a:t>
            </a:r>
            <a:endParaRPr lang="en-US" dirty="0"/>
          </a:p>
        </p:txBody>
      </p:sp>
    </p:spTree>
    <p:extLst>
      <p:ext uri="{BB962C8B-B14F-4D97-AF65-F5344CB8AC3E}">
        <p14:creationId xmlns:p14="http://schemas.microsoft.com/office/powerpoint/2010/main" val="379148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27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306190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6734175" cy="3043436"/>
          </a:xfrm>
          <a:prstGeom prst="rect">
            <a:avLst/>
          </a:prstGeom>
        </p:spPr>
        <p:txBody>
          <a:bodyPr vert="horz" lIns="91440" tIns="45720" rIns="91440" bIns="45720" rtlCol="0">
            <a:noAutofit/>
          </a:bodyPr>
          <a:lstStyle>
            <a:lvl1pPr marL="134541" indent="-134541">
              <a:buFont typeface="Arial"/>
              <a:buChar char="•"/>
              <a:defRPr/>
            </a:lvl1pPr>
            <a:lvl2pPr marL="405000" indent="-135000">
              <a:buFont typeface="Lucida Grande"/>
              <a:buChar char="–"/>
              <a:defRPr/>
            </a:lvl2pPr>
            <a:lvl3pPr marL="675000" indent="-135000">
              <a:buSzPct val="60000"/>
              <a:buFont typeface="Courier New"/>
              <a:buChar char="o"/>
              <a:defRPr/>
            </a:lvl3pPr>
            <a:lvl4pPr marL="945000" indent="-135000">
              <a:buSzPct val="100000"/>
              <a:buFont typeface="Lucida Grande"/>
              <a:buChar char="–"/>
              <a:defRPr/>
            </a:lvl4pPr>
            <a:lvl5pPr marL="121500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379810"/>
            <a:ext cx="7412952" cy="748904"/>
          </a:xfrm>
          <a:prstGeom prst="rect">
            <a:avLst/>
          </a:prstGeom>
        </p:spPr>
        <p:txBody>
          <a:bodyPr vert="horz" lIns="0" tIns="0" rIns="91440" bIns="0" rtlCol="0" anchor="b">
            <a:noAutofit/>
          </a:bodyPr>
          <a:lstStyle>
            <a:lvl1pPr>
              <a:defRPr>
                <a:solidFill>
                  <a:srgbClr val="000000"/>
                </a:solidFill>
              </a:defRPr>
            </a:lvl1pPr>
          </a:lstStyle>
          <a:p>
            <a:r>
              <a:rPr lang="fi-FI" smtClean="0"/>
              <a:t>Muokkaa perustyyl. napsautt.</a:t>
            </a:r>
            <a:endParaRPr lang="en-US" dirty="0"/>
          </a:p>
        </p:txBody>
      </p:sp>
    </p:spTree>
    <p:extLst>
      <p:ext uri="{BB962C8B-B14F-4D97-AF65-F5344CB8AC3E}">
        <p14:creationId xmlns:p14="http://schemas.microsoft.com/office/powerpoint/2010/main" val="3199612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379811"/>
            <a:ext cx="3829050" cy="1175939"/>
          </a:xfrm>
          <a:prstGeom prst="rect">
            <a:avLst/>
          </a:prstGeom>
        </p:spPr>
        <p:txBody>
          <a:bodyPr vert="horz" lIns="91440" tIns="45720" rIns="91440" bIns="45720" rtlCol="0">
            <a:noAutofit/>
          </a:bodyPr>
          <a:lstStyle>
            <a:lvl1pPr marL="0" indent="0">
              <a:buFontTx/>
              <a:buNone/>
              <a:defRPr/>
            </a:lvl1pPr>
            <a:lvl2pPr marL="270000" indent="-135000">
              <a:buFont typeface="Arial"/>
              <a:buChar char="•"/>
              <a:defRPr/>
            </a:lvl2pPr>
            <a:lvl3pPr marL="432000" indent="-135000">
              <a:buSzPct val="100000"/>
              <a:buFont typeface="Lucida Grande"/>
              <a:buChar char="-"/>
              <a:defRPr/>
            </a:lvl3pPr>
          </a:lstStyle>
          <a:p>
            <a:pPr lvl="0"/>
            <a:r>
              <a:rPr lang="fi-FI" smtClean="0"/>
              <a:t>Muokkaa tekstin perustyylejä napsauttamalla</a:t>
            </a:r>
          </a:p>
          <a:p>
            <a:pPr lvl="1"/>
            <a:r>
              <a:rPr lang="fi-FI" smtClean="0"/>
              <a:t>toinen taso</a:t>
            </a:r>
          </a:p>
        </p:txBody>
      </p:sp>
      <p:sp>
        <p:nvSpPr>
          <p:cNvPr id="5" name="Title Placeholder 1"/>
          <p:cNvSpPr>
            <a:spLocks noGrp="1"/>
          </p:cNvSpPr>
          <p:nvPr>
            <p:ph type="title"/>
          </p:nvPr>
        </p:nvSpPr>
        <p:spPr>
          <a:xfrm>
            <a:off x="884911" y="379810"/>
            <a:ext cx="3463327" cy="748904"/>
          </a:xfrm>
          <a:prstGeom prst="rect">
            <a:avLst/>
          </a:prstGeom>
        </p:spPr>
        <p:txBody>
          <a:bodyPr vert="horz" lIns="0" tIns="0" rIns="0" bIns="0" rtlCol="0" anchor="b">
            <a:noAutofit/>
          </a:bodyPr>
          <a:lstStyle>
            <a:lvl1pPr>
              <a:defRPr>
                <a:solidFill>
                  <a:srgbClr val="000000"/>
                </a:solidFill>
              </a:defRPr>
            </a:lvl1pPr>
          </a:lstStyle>
          <a:p>
            <a:r>
              <a:rPr lang="fi-FI" smtClean="0"/>
              <a:t>Muokkaa perustyyl. napsautt.</a:t>
            </a:r>
            <a:endParaRPr lang="en-US" dirty="0"/>
          </a:p>
        </p:txBody>
      </p:sp>
    </p:spTree>
    <p:extLst>
      <p:ext uri="{BB962C8B-B14F-4D97-AF65-F5344CB8AC3E}">
        <p14:creationId xmlns:p14="http://schemas.microsoft.com/office/powerpoint/2010/main" val="2270548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a:xfrm>
            <a:off x="457200" y="4767263"/>
            <a:ext cx="2133600" cy="273844"/>
          </a:xfrm>
          <a:prstGeom prst="rect">
            <a:avLst/>
          </a:prstGeom>
        </p:spPr>
        <p:txBody>
          <a:bodyPr/>
          <a:lstStyle/>
          <a:p>
            <a:pPr fontAlgn="base">
              <a:spcBef>
                <a:spcPct val="0"/>
              </a:spcBef>
              <a:spcAft>
                <a:spcPct val="0"/>
              </a:spcAft>
            </a:pPr>
            <a:fld id="{9D982250-7A77-47CD-BB41-6A2C5EB639B0}" type="datetime1">
              <a:rPr lang="fi-FI" smtClean="0">
                <a:solidFill>
                  <a:prstClr val="black"/>
                </a:solidFill>
                <a:latin typeface="Calibri" charset="0"/>
              </a:rPr>
              <a:pPr fontAlgn="base">
                <a:spcBef>
                  <a:spcPct val="0"/>
                </a:spcBef>
                <a:spcAft>
                  <a:spcPct val="0"/>
                </a:spcAft>
              </a:pPr>
              <a:t>15.6.2018</a:t>
            </a:fld>
            <a:endParaRPr lang="fi-FI">
              <a:solidFill>
                <a:prstClr val="black"/>
              </a:solidFill>
              <a:latin typeface="Calibri" charset="0"/>
            </a:endParaRPr>
          </a:p>
        </p:txBody>
      </p:sp>
      <p:sp>
        <p:nvSpPr>
          <p:cNvPr id="4" name="Alatunnisteen paikkamerkki 3"/>
          <p:cNvSpPr>
            <a:spLocks noGrp="1"/>
          </p:cNvSpPr>
          <p:nvPr>
            <p:ph type="ftr" sz="quarter" idx="11"/>
          </p:nvPr>
        </p:nvSpPr>
        <p:spPr>
          <a:xfrm>
            <a:off x="3124200" y="4767263"/>
            <a:ext cx="2895600" cy="273844"/>
          </a:xfrm>
          <a:prstGeom prst="rect">
            <a:avLst/>
          </a:prstGeom>
        </p:spPr>
        <p:txBody>
          <a:bodyPr/>
          <a:lstStyle/>
          <a:p>
            <a:pPr fontAlgn="base">
              <a:spcBef>
                <a:spcPct val="0"/>
              </a:spcBef>
              <a:spcAft>
                <a:spcPct val="0"/>
              </a:spcAft>
            </a:pPr>
            <a:endParaRPr lang="fi-FI">
              <a:solidFill>
                <a:prstClr val="black"/>
              </a:solidFill>
              <a:latin typeface="Calibri" charset="0"/>
            </a:endParaRPr>
          </a:p>
        </p:txBody>
      </p:sp>
      <p:sp>
        <p:nvSpPr>
          <p:cNvPr id="5" name="Dian numeron paikkamerkki 4"/>
          <p:cNvSpPr>
            <a:spLocks noGrp="1"/>
          </p:cNvSpPr>
          <p:nvPr>
            <p:ph type="sldNum" sz="quarter" idx="12"/>
          </p:nvPr>
        </p:nvSpPr>
        <p:spPr>
          <a:xfrm>
            <a:off x="6553200" y="4767263"/>
            <a:ext cx="2133600" cy="273844"/>
          </a:xfrm>
          <a:prstGeom prst="rect">
            <a:avLst/>
          </a:prstGeom>
        </p:spPr>
        <p:txBody>
          <a:bodyPr/>
          <a:lstStyle/>
          <a:p>
            <a:pPr fontAlgn="base">
              <a:spcBef>
                <a:spcPct val="0"/>
              </a:spcBef>
              <a:spcAft>
                <a:spcPct val="0"/>
              </a:spcAft>
            </a:pPr>
            <a:fld id="{DAFB66E5-BB19-430C-9C81-BC5235C2CEB9}" type="slidenum">
              <a:rPr lang="fi-FI" smtClean="0">
                <a:solidFill>
                  <a:prstClr val="black"/>
                </a:solidFill>
                <a:latin typeface="Calibri" charset="0"/>
              </a:rPr>
              <a:pPr fontAlgn="base">
                <a:spcBef>
                  <a:spcPct val="0"/>
                </a:spcBef>
                <a:spcAft>
                  <a:spcPct val="0"/>
                </a:spcAft>
              </a:pPr>
              <a:t>‹#›</a:t>
            </a:fld>
            <a:endParaRPr lang="fi-FI">
              <a:solidFill>
                <a:prstClr val="black"/>
              </a:solidFill>
              <a:latin typeface="Calibri" charset="0"/>
            </a:endParaRPr>
          </a:p>
        </p:txBody>
      </p:sp>
    </p:spTree>
    <p:extLst>
      <p:ext uri="{BB962C8B-B14F-4D97-AF65-F5344CB8AC3E}">
        <p14:creationId xmlns:p14="http://schemas.microsoft.com/office/powerpoint/2010/main" val="3123410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79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6734175" cy="3043436"/>
          </a:xfrm>
          <a:prstGeom prst="rect">
            <a:avLst/>
          </a:prstGeom>
        </p:spPr>
        <p:txBody>
          <a:bodyPr vert="horz" lIns="91440" tIns="45720" rIns="91440" bIns="45720" rtlCol="0">
            <a:noAutofit/>
          </a:bodyPr>
          <a:lstStyle>
            <a:lvl1pPr marL="134541" indent="-134541">
              <a:buFont typeface="Arial"/>
              <a:buChar char="•"/>
              <a:defRPr/>
            </a:lvl1pPr>
            <a:lvl2pPr marL="405000" indent="-135000">
              <a:buFont typeface="Lucida Grande"/>
              <a:buChar char="–"/>
              <a:defRPr/>
            </a:lvl2pPr>
            <a:lvl3pPr marL="675000" indent="-135000">
              <a:buSzPct val="60000"/>
              <a:buFont typeface="Courier New"/>
              <a:buChar char="o"/>
              <a:defRPr/>
            </a:lvl3pPr>
            <a:lvl4pPr marL="945000" indent="-135000">
              <a:buSzPct val="100000"/>
              <a:buFont typeface="Lucida Grande"/>
              <a:buChar char="–"/>
              <a:defRPr/>
            </a:lvl4pPr>
            <a:lvl5pPr marL="121500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379810"/>
            <a:ext cx="7412952" cy="748904"/>
          </a:xfrm>
          <a:prstGeom prst="rect">
            <a:avLst/>
          </a:prstGeom>
        </p:spPr>
        <p:txBody>
          <a:bodyPr vert="horz" lIns="0" tIns="0" rIns="91440" bIns="0" rtlCol="0" anchor="b">
            <a:noAutofit/>
          </a:bodyPr>
          <a:lstStyle>
            <a:lvl1pPr>
              <a:defRPr>
                <a:solidFill>
                  <a:srgbClr val="000000"/>
                </a:solidFill>
              </a:defRPr>
            </a:lvl1pPr>
          </a:lstStyle>
          <a:p>
            <a:r>
              <a:rPr lang="fi-FI" smtClean="0"/>
              <a:t>Muokkaa perustyyl. napsautt.</a:t>
            </a:r>
            <a:endParaRPr lang="en-US" dirty="0"/>
          </a:p>
        </p:txBody>
      </p:sp>
    </p:spTree>
    <p:extLst>
      <p:ext uri="{BB962C8B-B14F-4D97-AF65-F5344CB8AC3E}">
        <p14:creationId xmlns:p14="http://schemas.microsoft.com/office/powerpoint/2010/main" val="2565962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379811"/>
            <a:ext cx="3829050" cy="1175939"/>
          </a:xfrm>
          <a:prstGeom prst="rect">
            <a:avLst/>
          </a:prstGeom>
        </p:spPr>
        <p:txBody>
          <a:bodyPr vert="horz" lIns="91440" tIns="45720" rIns="91440" bIns="45720" rtlCol="0">
            <a:noAutofit/>
          </a:bodyPr>
          <a:lstStyle>
            <a:lvl1pPr marL="0" indent="0">
              <a:buFontTx/>
              <a:buNone/>
              <a:defRPr/>
            </a:lvl1pPr>
            <a:lvl2pPr marL="270000" indent="-135000">
              <a:buFont typeface="Arial"/>
              <a:buChar char="•"/>
              <a:defRPr/>
            </a:lvl2pPr>
            <a:lvl3pPr marL="432000" indent="-135000">
              <a:buSzPct val="100000"/>
              <a:buFont typeface="Lucida Grande"/>
              <a:buChar char="-"/>
              <a:defRPr/>
            </a:lvl3pPr>
          </a:lstStyle>
          <a:p>
            <a:pPr lvl="0"/>
            <a:r>
              <a:rPr lang="fi-FI" smtClean="0"/>
              <a:t>Muokkaa tekstin perustyylejä napsauttamalla</a:t>
            </a:r>
          </a:p>
          <a:p>
            <a:pPr lvl="1"/>
            <a:r>
              <a:rPr lang="fi-FI" smtClean="0"/>
              <a:t>toinen taso</a:t>
            </a:r>
          </a:p>
        </p:txBody>
      </p:sp>
      <p:sp>
        <p:nvSpPr>
          <p:cNvPr id="5" name="Title Placeholder 1"/>
          <p:cNvSpPr>
            <a:spLocks noGrp="1"/>
          </p:cNvSpPr>
          <p:nvPr>
            <p:ph type="title"/>
          </p:nvPr>
        </p:nvSpPr>
        <p:spPr>
          <a:xfrm>
            <a:off x="884911" y="379810"/>
            <a:ext cx="3463327" cy="748904"/>
          </a:xfrm>
          <a:prstGeom prst="rect">
            <a:avLst/>
          </a:prstGeom>
        </p:spPr>
        <p:txBody>
          <a:bodyPr vert="horz" lIns="0" tIns="0" rIns="0" bIns="0" rtlCol="0" anchor="b">
            <a:noAutofit/>
          </a:bodyPr>
          <a:lstStyle>
            <a:lvl1pPr>
              <a:defRPr>
                <a:solidFill>
                  <a:srgbClr val="000000"/>
                </a:solidFill>
              </a:defRPr>
            </a:lvl1pPr>
          </a:lstStyle>
          <a:p>
            <a:r>
              <a:rPr lang="fi-FI" smtClean="0"/>
              <a:t>Muokkaa perustyyl. napsautt.</a:t>
            </a:r>
            <a:endParaRPr lang="en-US" dirty="0"/>
          </a:p>
        </p:txBody>
      </p:sp>
    </p:spTree>
    <p:extLst>
      <p:ext uri="{BB962C8B-B14F-4D97-AF65-F5344CB8AC3E}">
        <p14:creationId xmlns:p14="http://schemas.microsoft.com/office/powerpoint/2010/main" val="422193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urajoki">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3816" b="18934"/>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sp>
        <p:nvSpPr>
          <p:cNvPr id="3" name="TextBox 2"/>
          <p:cNvSpPr txBox="1"/>
          <p:nvPr userDrawn="1"/>
        </p:nvSpPr>
        <p:spPr>
          <a:xfrm>
            <a:off x="9240740" y="2108500"/>
            <a:ext cx="184666" cy="369332"/>
          </a:xfrm>
          <a:prstGeom prst="rect">
            <a:avLst/>
          </a:prstGeom>
          <a:noFill/>
        </p:spPr>
        <p:txBody>
          <a:bodyPr wrap="none" rtlCol="0">
            <a:spAutoFit/>
          </a:bodyPr>
          <a:lstStyle/>
          <a:p>
            <a:endParaRPr lang="en-US" dirty="0"/>
          </a:p>
        </p:txBody>
      </p:sp>
      <p:pic>
        <p:nvPicPr>
          <p:cNvPr id="6" name="Picture 5"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6377" y="886177"/>
            <a:ext cx="1633825" cy="2808411"/>
          </a:xfrm>
          <a:prstGeom prst="rect">
            <a:avLst/>
          </a:prstGeom>
        </p:spPr>
      </p:pic>
    </p:spTree>
    <p:extLst>
      <p:ext uri="{BB962C8B-B14F-4D97-AF65-F5344CB8AC3E}">
        <p14:creationId xmlns:p14="http://schemas.microsoft.com/office/powerpoint/2010/main" val="1854299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a:xfrm>
            <a:off x="457200" y="4767263"/>
            <a:ext cx="2133600" cy="273844"/>
          </a:xfrm>
          <a:prstGeom prst="rect">
            <a:avLst/>
          </a:prstGeom>
        </p:spPr>
        <p:txBody>
          <a:bodyPr/>
          <a:lstStyle/>
          <a:p>
            <a:pPr fontAlgn="base">
              <a:spcBef>
                <a:spcPct val="0"/>
              </a:spcBef>
              <a:spcAft>
                <a:spcPct val="0"/>
              </a:spcAft>
            </a:pPr>
            <a:fld id="{9D982250-7A77-47CD-BB41-6A2C5EB639B0}" type="datetime1">
              <a:rPr lang="fi-FI" smtClean="0">
                <a:solidFill>
                  <a:prstClr val="black"/>
                </a:solidFill>
                <a:latin typeface="Calibri" charset="0"/>
              </a:rPr>
              <a:pPr fontAlgn="base">
                <a:spcBef>
                  <a:spcPct val="0"/>
                </a:spcBef>
                <a:spcAft>
                  <a:spcPct val="0"/>
                </a:spcAft>
              </a:pPr>
              <a:t>15.6.2018</a:t>
            </a:fld>
            <a:endParaRPr lang="fi-FI">
              <a:solidFill>
                <a:prstClr val="black"/>
              </a:solidFill>
              <a:latin typeface="Calibri" charset="0"/>
            </a:endParaRPr>
          </a:p>
        </p:txBody>
      </p:sp>
      <p:sp>
        <p:nvSpPr>
          <p:cNvPr id="4" name="Alatunnisteen paikkamerkki 3"/>
          <p:cNvSpPr>
            <a:spLocks noGrp="1"/>
          </p:cNvSpPr>
          <p:nvPr>
            <p:ph type="ftr" sz="quarter" idx="11"/>
          </p:nvPr>
        </p:nvSpPr>
        <p:spPr>
          <a:xfrm>
            <a:off x="3124200" y="4767263"/>
            <a:ext cx="2895600" cy="273844"/>
          </a:xfrm>
          <a:prstGeom prst="rect">
            <a:avLst/>
          </a:prstGeom>
        </p:spPr>
        <p:txBody>
          <a:bodyPr/>
          <a:lstStyle/>
          <a:p>
            <a:pPr fontAlgn="base">
              <a:spcBef>
                <a:spcPct val="0"/>
              </a:spcBef>
              <a:spcAft>
                <a:spcPct val="0"/>
              </a:spcAft>
            </a:pPr>
            <a:endParaRPr lang="fi-FI">
              <a:solidFill>
                <a:prstClr val="black"/>
              </a:solidFill>
              <a:latin typeface="Calibri" charset="0"/>
            </a:endParaRPr>
          </a:p>
        </p:txBody>
      </p:sp>
      <p:sp>
        <p:nvSpPr>
          <p:cNvPr id="5" name="Dian numeron paikkamerkki 4"/>
          <p:cNvSpPr>
            <a:spLocks noGrp="1"/>
          </p:cNvSpPr>
          <p:nvPr>
            <p:ph type="sldNum" sz="quarter" idx="12"/>
          </p:nvPr>
        </p:nvSpPr>
        <p:spPr>
          <a:xfrm>
            <a:off x="6553200" y="4767263"/>
            <a:ext cx="2133600" cy="273844"/>
          </a:xfrm>
          <a:prstGeom prst="rect">
            <a:avLst/>
          </a:prstGeom>
        </p:spPr>
        <p:txBody>
          <a:bodyPr/>
          <a:lstStyle/>
          <a:p>
            <a:pPr fontAlgn="base">
              <a:spcBef>
                <a:spcPct val="0"/>
              </a:spcBef>
              <a:spcAft>
                <a:spcPct val="0"/>
              </a:spcAft>
            </a:pPr>
            <a:fld id="{DAFB66E5-BB19-430C-9C81-BC5235C2CEB9}" type="slidenum">
              <a:rPr lang="fi-FI" smtClean="0">
                <a:solidFill>
                  <a:prstClr val="black"/>
                </a:solidFill>
                <a:latin typeface="Calibri" charset="0"/>
              </a:rPr>
              <a:pPr fontAlgn="base">
                <a:spcBef>
                  <a:spcPct val="0"/>
                </a:spcBef>
                <a:spcAft>
                  <a:spcPct val="0"/>
                </a:spcAft>
              </a:pPr>
              <a:t>‹#›</a:t>
            </a:fld>
            <a:endParaRPr lang="fi-FI">
              <a:solidFill>
                <a:prstClr val="black"/>
              </a:solidFill>
              <a:latin typeface="Calibri" charset="0"/>
            </a:endParaRPr>
          </a:p>
        </p:txBody>
      </p:sp>
    </p:spTree>
    <p:extLst>
      <p:ext uri="{BB962C8B-B14F-4D97-AF65-F5344CB8AC3E}">
        <p14:creationId xmlns:p14="http://schemas.microsoft.com/office/powerpoint/2010/main" val="3894061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7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oitusdia_sininen">
    <p:spTree>
      <p:nvGrpSpPr>
        <p:cNvPr id="1" name=""/>
        <p:cNvGrpSpPr/>
        <p:nvPr/>
      </p:nvGrpSpPr>
      <p:grpSpPr>
        <a:xfrm>
          <a:off x="0" y="0"/>
          <a:ext cx="0" cy="0"/>
          <a:chOff x="0" y="0"/>
          <a:chExt cx="0" cy="0"/>
        </a:xfrm>
      </p:grpSpPr>
      <p:pic>
        <p:nvPicPr>
          <p:cNvPr id="6" name="Picture 5" descr="TURKUABO_WHITE-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662" y="795807"/>
            <a:ext cx="1370090" cy="717808"/>
          </a:xfrm>
          <a:prstGeom prst="rect">
            <a:avLst/>
          </a:prstGeom>
        </p:spPr>
      </p:pic>
      <p:sp>
        <p:nvSpPr>
          <p:cNvPr id="8" name="Subtitle 2"/>
          <p:cNvSpPr>
            <a:spLocks noGrp="1"/>
          </p:cNvSpPr>
          <p:nvPr>
            <p:ph type="subTitle" idx="1"/>
          </p:nvPr>
        </p:nvSpPr>
        <p:spPr>
          <a:xfrm>
            <a:off x="884912" y="3893083"/>
            <a:ext cx="5902175" cy="697424"/>
          </a:xfrm>
          <a:prstGeom prst="rect">
            <a:avLst/>
          </a:prstGeom>
        </p:spPr>
        <p:txBody>
          <a:bodyPr anchor="b"/>
          <a:lstStyle>
            <a:lvl1pPr marL="0" indent="0" algn="l">
              <a:buNone/>
              <a:defRPr>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9" name="Title 1"/>
          <p:cNvSpPr>
            <a:spLocks noGrp="1"/>
          </p:cNvSpPr>
          <p:nvPr>
            <p:ph type="ctrTitle"/>
          </p:nvPr>
        </p:nvSpPr>
        <p:spPr>
          <a:xfrm>
            <a:off x="884912" y="1801908"/>
            <a:ext cx="7733725" cy="1385387"/>
          </a:xfrm>
        </p:spPr>
        <p:txBody>
          <a:bodyPr anchor="t">
            <a:noAutofit/>
          </a:bodyPr>
          <a:lstStyle>
            <a:lvl1pP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93867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ällysluettelo_1-palsta">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1563689" y="1376364"/>
            <a:ext cx="6734175" cy="3043436"/>
          </a:xfrm>
          <a:prstGeom prst="rect">
            <a:avLst/>
          </a:prstGeom>
        </p:spPr>
        <p:txBody>
          <a:bodyPr vert="horz" lIns="0" tIns="45720" rIns="91440" bIns="45720" rtlCol="0">
            <a:noAutofit/>
          </a:bodyPr>
          <a:lstStyle>
            <a:lvl1pPr marL="305993" indent="-341992">
              <a:spcAft>
                <a:spcPts val="600"/>
              </a:spcAft>
              <a:buFont typeface="+mj-lt"/>
              <a:buAutoNum type="arabicPeriod"/>
              <a:defRPr b="1" cap="none">
                <a:solidFill>
                  <a:srgbClr val="FFFFFF"/>
                </a:solidFill>
              </a:defRPr>
            </a:lvl1pPr>
            <a:lvl2pPr marL="539737" indent="-179384">
              <a:spcAft>
                <a:spcPts val="600"/>
              </a:spcAft>
              <a:defRPr b="0" i="0" cap="none"/>
            </a:lvl2pPr>
            <a:lvl3pPr marL="791981">
              <a:spcAft>
                <a:spcPts val="600"/>
              </a:spcAft>
              <a:defRPr b="0" i="0" cap="none"/>
            </a:lvl3pPr>
            <a:lvl4pPr marL="1007975">
              <a:spcAft>
                <a:spcPts val="600"/>
              </a:spcAft>
              <a:defRPr b="0" i="0" cap="none"/>
            </a:lvl4pPr>
            <a:lvl5pPr marL="1223969">
              <a:spcAft>
                <a:spcPts val="600"/>
              </a:spcAft>
              <a:defRPr b="0" i="0" cap="none"/>
            </a:lvl5pPr>
          </a:lstStyle>
          <a:p>
            <a:pPr lvl="0"/>
            <a:r>
              <a:rPr lang="fi-FI" dirty="0" smtClean="0"/>
              <a:t>Click to </a:t>
            </a:r>
            <a:br>
              <a:rPr lang="fi-FI" dirty="0" smtClean="0"/>
            </a:br>
            <a:r>
              <a:rPr lang="fi-FI" dirty="0" smtClean="0"/>
              <a:t>edit master text styles</a:t>
            </a:r>
          </a:p>
          <a:p>
            <a:pPr lvl="1"/>
            <a:r>
              <a:rPr lang="fi-FI" dirty="0" smtClean="0"/>
              <a:t>Second </a:t>
            </a:r>
            <a:r>
              <a:rPr lang="fi-FI" dirty="0" err="1" smtClean="0"/>
              <a:t>level</a:t>
            </a:r>
            <a:endParaRPr lang="fi-FI" dirty="0" smtClean="0"/>
          </a:p>
        </p:txBody>
      </p:sp>
      <p:sp>
        <p:nvSpPr>
          <p:cNvPr id="5" name="Title Placeholder 1"/>
          <p:cNvSpPr>
            <a:spLocks noGrp="1"/>
          </p:cNvSpPr>
          <p:nvPr>
            <p:ph type="title" hasCustomPrompt="1"/>
          </p:nvPr>
        </p:nvSpPr>
        <p:spPr>
          <a:xfrm>
            <a:off x="1563689"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Tree>
    <p:extLst>
      <p:ext uri="{BB962C8B-B14F-4D97-AF65-F5344CB8AC3E}">
        <p14:creationId xmlns:p14="http://schemas.microsoft.com/office/powerpoint/2010/main" val="226110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ällysluettelo_2-palstaa">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
        <p:nvSpPr>
          <p:cNvPr id="10" name="Text Placeholder 2"/>
          <p:cNvSpPr>
            <a:spLocks noGrp="1"/>
          </p:cNvSpPr>
          <p:nvPr>
            <p:ph type="body" idx="1" hasCustomPrompt="1"/>
          </p:nvPr>
        </p:nvSpPr>
        <p:spPr>
          <a:xfrm>
            <a:off x="1563690" y="1376364"/>
            <a:ext cx="3306721" cy="3043436"/>
          </a:xfrm>
          <a:prstGeom prst="rect">
            <a:avLst/>
          </a:prstGeom>
        </p:spPr>
        <p:txBody>
          <a:bodyPr vert="horz" lIns="0" tIns="45720" rIns="91440" bIns="45720" rtlCol="0">
            <a:noAutofit/>
          </a:bodyPr>
          <a:lstStyle>
            <a:lvl1pPr marL="305993" indent="-341992">
              <a:spcAft>
                <a:spcPts val="600"/>
              </a:spcAft>
              <a:buFont typeface="+mj-lt"/>
              <a:buAutoNum type="arabicPeriod"/>
              <a:defRPr b="1" cap="none" baseline="0">
                <a:solidFill>
                  <a:srgbClr val="FFFFFF"/>
                </a:solidFill>
              </a:defRPr>
            </a:lvl1pPr>
            <a:lvl2pPr marL="539737" indent="-179384">
              <a:spcAft>
                <a:spcPts val="600"/>
              </a:spcAft>
              <a:defRPr b="0" i="0" cap="none"/>
            </a:lvl2pPr>
            <a:lvl3pPr marL="791981">
              <a:spcAft>
                <a:spcPts val="600"/>
              </a:spcAft>
              <a:defRPr b="0" i="0" cap="none"/>
            </a:lvl3pPr>
            <a:lvl4pPr marL="1007975">
              <a:spcAft>
                <a:spcPts val="600"/>
              </a:spcAft>
              <a:defRPr b="0" i="0" cap="none"/>
            </a:lvl4pPr>
            <a:lvl5pPr marL="1223969">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
        <p:nvSpPr>
          <p:cNvPr id="11" name="Text Placeholder 2"/>
          <p:cNvSpPr>
            <a:spLocks noGrp="1"/>
          </p:cNvSpPr>
          <p:nvPr>
            <p:ph type="body" idx="10" hasCustomPrompt="1"/>
          </p:nvPr>
        </p:nvSpPr>
        <p:spPr>
          <a:xfrm>
            <a:off x="5110472" y="1376364"/>
            <a:ext cx="3187392" cy="3043436"/>
          </a:xfrm>
          <a:prstGeom prst="rect">
            <a:avLst/>
          </a:prstGeom>
        </p:spPr>
        <p:txBody>
          <a:bodyPr vert="horz" lIns="0" tIns="45720" rIns="91440" bIns="45720" rtlCol="0">
            <a:noAutofit/>
          </a:bodyPr>
          <a:lstStyle>
            <a:lvl1pPr marL="305993" indent="-342892">
              <a:spcAft>
                <a:spcPts val="600"/>
              </a:spcAft>
              <a:buFont typeface="+mj-lt"/>
              <a:buAutoNum type="arabicPeriod"/>
              <a:defRPr b="1" cap="none">
                <a:solidFill>
                  <a:srgbClr val="FFFFFF"/>
                </a:solidFill>
              </a:defRPr>
            </a:lvl1pPr>
            <a:lvl2pPr marL="539737" indent="-179384">
              <a:spcAft>
                <a:spcPts val="600"/>
              </a:spcAft>
              <a:defRPr b="0" i="0" cap="none"/>
            </a:lvl2pPr>
            <a:lvl3pPr marL="791981">
              <a:spcAft>
                <a:spcPts val="600"/>
              </a:spcAft>
              <a:defRPr b="0" i="0" cap="none"/>
            </a:lvl3pPr>
            <a:lvl4pPr marL="1007975">
              <a:spcAft>
                <a:spcPts val="600"/>
              </a:spcAft>
              <a:defRPr b="0" i="0" cap="none"/>
            </a:lvl4pPr>
            <a:lvl5pPr marL="1223969">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Tree>
    <p:extLst>
      <p:ext uri="{BB962C8B-B14F-4D97-AF65-F5344CB8AC3E}">
        <p14:creationId xmlns:p14="http://schemas.microsoft.com/office/powerpoint/2010/main" val="413270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121013"/>
            <a:ext cx="6031310" cy="1655030"/>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Text Placeholder 10"/>
          <p:cNvSpPr>
            <a:spLocks noGrp="1"/>
          </p:cNvSpPr>
          <p:nvPr>
            <p:ph type="body" sz="quarter" idx="10" hasCustomPrompt="1"/>
          </p:nvPr>
        </p:nvSpPr>
        <p:spPr>
          <a:xfrm>
            <a:off x="519911" y="2121013"/>
            <a:ext cx="1773017" cy="1087167"/>
          </a:xfrm>
          <a:prstGeom prst="rect">
            <a:avLst/>
          </a:prstGeom>
        </p:spPr>
        <p:txBody>
          <a:bodyPr anchor="t">
            <a:noAutofit/>
          </a:bodyPr>
          <a:lstStyle>
            <a:lvl1pPr algn="r">
              <a:lnSpc>
                <a:spcPts val="8500"/>
              </a:lnSpc>
              <a:spcAft>
                <a:spcPts val="0"/>
              </a:spcAft>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345856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4"/>
            <a:ext cx="7104061" cy="3043436"/>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2" y="379810"/>
            <a:ext cx="7782839" cy="748904"/>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425284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3" name="Title 1"/>
          <p:cNvSpPr>
            <a:spLocks noGrp="1"/>
          </p:cNvSpPr>
          <p:nvPr>
            <p:ph type="ctrTitle"/>
          </p:nvPr>
        </p:nvSpPr>
        <p:spPr>
          <a:xfrm>
            <a:off x="527423" y="1801906"/>
            <a:ext cx="8091213" cy="2408660"/>
          </a:xfrm>
        </p:spPr>
        <p:txBody>
          <a:bodyPr anchor="t">
            <a:noAutofit/>
          </a:bodyPr>
          <a:lstStyle>
            <a:lvl1pPr algn="ct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83120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2256230"/>
            <a:ext cx="8091213" cy="1385387"/>
          </a:xfrm>
        </p:spPr>
        <p:txBody>
          <a:bodyPr anchor="t">
            <a:noAutofit/>
          </a:bodyPr>
          <a:lstStyle>
            <a:lvl1pPr algn="ctr">
              <a:lnSpc>
                <a:spcPct val="90000"/>
              </a:lnSpc>
              <a:defRPr sz="5600">
                <a:solidFill>
                  <a:schemeClr val="bg1"/>
                </a:solidFill>
              </a:defRPr>
            </a:lvl1pPr>
          </a:lstStyle>
          <a:p>
            <a:r>
              <a:rPr lang="fi-FI" dirty="0" smtClean="0"/>
              <a:t>Kiitos!</a:t>
            </a:r>
            <a:endParaRPr lang="en-US" dirty="0"/>
          </a:p>
        </p:txBody>
      </p:sp>
      <p:pic>
        <p:nvPicPr>
          <p:cNvPr id="2" name="Picture 1" descr="LILJA_VALKOIN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3807" y="1103871"/>
            <a:ext cx="676860" cy="940836"/>
          </a:xfrm>
          <a:prstGeom prst="rect">
            <a:avLst/>
          </a:prstGeom>
        </p:spPr>
      </p:pic>
    </p:spTree>
    <p:extLst>
      <p:ext uri="{BB962C8B-B14F-4D97-AF65-F5344CB8AC3E}">
        <p14:creationId xmlns:p14="http://schemas.microsoft.com/office/powerpoint/2010/main" val="249130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84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vallinen_välidi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97483" b="-40389"/>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6" name="Title 1"/>
          <p:cNvSpPr>
            <a:spLocks noGrp="1"/>
          </p:cNvSpPr>
          <p:nvPr>
            <p:ph type="ctrTitle"/>
          </p:nvPr>
        </p:nvSpPr>
        <p:spPr>
          <a:xfrm>
            <a:off x="2463403" y="3249004"/>
            <a:ext cx="6031310" cy="919319"/>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7" name="Text Placeholder 10"/>
          <p:cNvSpPr>
            <a:spLocks noGrp="1"/>
          </p:cNvSpPr>
          <p:nvPr>
            <p:ph type="body" sz="quarter" idx="11" hasCustomPrompt="1"/>
          </p:nvPr>
        </p:nvSpPr>
        <p:spPr>
          <a:xfrm>
            <a:off x="519910" y="3249003"/>
            <a:ext cx="1773017" cy="919319"/>
          </a:xfrm>
          <a:prstGeom prst="rect">
            <a:avLst/>
          </a:prstGeom>
        </p:spPr>
        <p:txBody>
          <a:bodyPr anchor="t">
            <a:noAutofit/>
          </a:bodyPr>
          <a:lstStyle>
            <a:lvl1pPr marL="0" indent="0" algn="r">
              <a:lnSpc>
                <a:spcPts val="8500"/>
              </a:lnSpc>
              <a:spcAft>
                <a:spcPts val="0"/>
              </a:spcAft>
              <a:buNone/>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3479576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4"/>
            <a:ext cx="6734175" cy="3043436"/>
          </a:xfrm>
          <a:prstGeom prst="rect">
            <a:avLst/>
          </a:prstGeom>
        </p:spPr>
        <p:txBody>
          <a:bodyPr vert="horz" lIns="91440" tIns="45720" rIns="91440" bIns="45720" rtlCol="0">
            <a:noAutofit/>
          </a:bodyPr>
          <a:lstStyle>
            <a:lvl1pPr marL="179384" indent="-179384">
              <a:buFont typeface="Arial"/>
              <a:buChar char="•"/>
              <a:defRPr/>
            </a:lvl1pPr>
            <a:lvl2pPr marL="539987" indent="-179996">
              <a:buFont typeface="Lucida Grande"/>
              <a:buChar char="–"/>
              <a:defRPr/>
            </a:lvl2pPr>
            <a:lvl3pPr marL="899978" indent="-179996">
              <a:buSzPct val="60000"/>
              <a:buFont typeface="Courier New"/>
              <a:buChar char="o"/>
              <a:defRPr/>
            </a:lvl3pPr>
            <a:lvl4pPr marL="1259969" indent="-179996">
              <a:buSzPct val="100000"/>
              <a:buFont typeface="Lucida Grande"/>
              <a:buChar char="–"/>
              <a:defRPr/>
            </a:lvl4pPr>
            <a:lvl5pPr marL="1619960">
              <a:defRPr/>
            </a:lvl5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1" y="379810"/>
            <a:ext cx="7412952" cy="748904"/>
          </a:xfrm>
          <a:prstGeom prst="rect">
            <a:avLst/>
          </a:prstGeom>
        </p:spPr>
        <p:txBody>
          <a:bodyPr vert="horz" lIns="0" tIns="0" rIns="9144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25612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79996">
              <a:lnSpc>
                <a:spcPts val="2200"/>
              </a:lnSpc>
              <a:buFont typeface="Arial"/>
              <a:buChar char="•"/>
              <a:defRPr sz="1700" baseline="0"/>
            </a:lvl2pPr>
            <a:lvl3pPr marL="539987" indent="-179996">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2"/>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186174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Osion_alku_valk_vaakakuv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3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_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79996">
              <a:lnSpc>
                <a:spcPts val="2200"/>
              </a:lnSpc>
              <a:buFont typeface="Arial"/>
              <a:buChar char="•"/>
              <a:defRPr sz="1700" baseline="0"/>
            </a:lvl2pPr>
            <a:lvl3pPr marL="539987" indent="-179996">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2"/>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313917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Osion_alku_valk_vaakakuv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59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5_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79996">
              <a:lnSpc>
                <a:spcPts val="2200"/>
              </a:lnSpc>
              <a:buFont typeface="Arial"/>
              <a:buChar char="•"/>
              <a:defRPr sz="1700" baseline="0"/>
            </a:lvl2pPr>
            <a:lvl3pPr marL="539987" indent="-179996">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2"/>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69115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Osion_alku_valk_vaakakuva">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70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sion_alku_valk_vaakakuv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06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sion_alku_valk_kaksi_kuvaa">
    <p:spTree>
      <p:nvGrpSpPr>
        <p:cNvPr id="1" name=""/>
        <p:cNvGrpSpPr/>
        <p:nvPr/>
      </p:nvGrpSpPr>
      <p:grpSpPr>
        <a:xfrm>
          <a:off x="0" y="0"/>
          <a:ext cx="0" cy="0"/>
          <a:chOff x="0" y="0"/>
          <a:chExt cx="0" cy="0"/>
        </a:xfrm>
      </p:grpSpPr>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VAAKA-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7684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okosivun_kuva+kuvateksti">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4266000"/>
          </a:xfrm>
          <a:blipFill rotWithShape="1">
            <a:blip r:embed="rId2"/>
            <a:srcRect/>
            <a:stretch>
              <a:fillRect t="-21446" b="-17496"/>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sp>
        <p:nvSpPr>
          <p:cNvPr id="11" name="Text Placeholder 9"/>
          <p:cNvSpPr>
            <a:spLocks noGrp="1"/>
          </p:cNvSpPr>
          <p:nvPr>
            <p:ph type="body" sz="quarter" idx="12" hasCustomPrompt="1"/>
          </p:nvPr>
        </p:nvSpPr>
        <p:spPr>
          <a:xfrm>
            <a:off x="2105662" y="4468631"/>
            <a:ext cx="6626252" cy="674869"/>
          </a:xfrm>
          <a:noFill/>
        </p:spPr>
        <p:txBody>
          <a:bodyPr lIns="0" tIns="0" rIns="0" bIns="0">
            <a:noAutofit/>
          </a:bodyPr>
          <a:lstStyle>
            <a:lvl1pPr marL="12700" indent="0">
              <a:lnSpc>
                <a:spcPct val="100000"/>
              </a:lnSpc>
              <a:spcAft>
                <a:spcPts val="0"/>
              </a:spcAft>
              <a:buFontTx/>
              <a:buNone/>
              <a:defRPr sz="17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smtClean="0"/>
              <a:t>Tähän lyhyt kuvateksti</a:t>
            </a:r>
            <a:endParaRPr lang="fi-FI"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94243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sion_alku_sin_vaakakuv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109318" b="-25744"/>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8"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9"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5981219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28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6734175" cy="3043436"/>
          </a:xfrm>
          <a:prstGeom prst="rect">
            <a:avLst/>
          </a:prstGeom>
        </p:spPr>
        <p:txBody>
          <a:bodyPr vert="horz" lIns="91440" tIns="45720" rIns="91440" bIns="45720" rtlCol="0">
            <a:noAutofit/>
          </a:bodyPr>
          <a:lstStyle>
            <a:lvl1pPr marL="179388" indent="-179388">
              <a:buFont typeface="Arial"/>
              <a:buChar char="•"/>
              <a:defRPr/>
            </a:lvl1pPr>
            <a:lvl2pPr marL="540000" indent="-180000">
              <a:buFont typeface="Lucida Grande"/>
              <a:buChar char="–"/>
              <a:defRPr/>
            </a:lvl2pPr>
            <a:lvl3pPr marL="900000" indent="-180000">
              <a:buSzPct val="60000"/>
              <a:buFont typeface="Courier New"/>
              <a:buChar char="o"/>
              <a:defRPr/>
            </a:lvl3pPr>
            <a:lvl4pPr marL="1260000" indent="-180000">
              <a:buSzPct val="100000"/>
              <a:buFont typeface="Lucida Grande"/>
              <a:buChar char="–"/>
              <a:defRPr/>
            </a:lvl4pPr>
            <a:lvl5pPr marL="1620000">
              <a:defRPr/>
            </a:lvl5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1" y="379810"/>
            <a:ext cx="7412952" cy="748904"/>
          </a:xfrm>
          <a:prstGeom prst="rect">
            <a:avLst/>
          </a:prstGeom>
        </p:spPr>
        <p:txBody>
          <a:bodyPr vert="horz" lIns="0" tIns="0" rIns="9144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57554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FD21510E-9719-4AFD-929D-8B4E8A0C470A}" type="datetimeFigureOut">
              <a:rPr lang="fi-FI" smtClean="0">
                <a:solidFill>
                  <a:prstClr val="black"/>
                </a:solidFill>
              </a:rPr>
              <a:pPr/>
              <a:t>15.6.2018</a:t>
            </a:fld>
            <a:endParaRPr lang="fi-FI">
              <a:solidFill>
                <a:prstClr val="black"/>
              </a:solidFill>
            </a:endParaRPr>
          </a:p>
        </p:txBody>
      </p:sp>
      <p:sp>
        <p:nvSpPr>
          <p:cNvPr id="5" name="Alatunnisteen paikkamerkki 4"/>
          <p:cNvSpPr>
            <a:spLocks noGrp="1"/>
          </p:cNvSpPr>
          <p:nvPr>
            <p:ph type="ftr" sz="quarter" idx="11"/>
          </p:nvPr>
        </p:nvSpPr>
        <p:spPr/>
        <p:txBody>
          <a:bodyPr/>
          <a:lstStyle/>
          <a:p>
            <a:endParaRPr lang="fi-FI">
              <a:solidFill>
                <a:prstClr val="black"/>
              </a:solidFill>
            </a:endParaRPr>
          </a:p>
        </p:txBody>
      </p:sp>
      <p:sp>
        <p:nvSpPr>
          <p:cNvPr id="6" name="Dian numeron paikkamerkki 5"/>
          <p:cNvSpPr>
            <a:spLocks noGrp="1"/>
          </p:cNvSpPr>
          <p:nvPr>
            <p:ph type="sldNum" sz="quarter" idx="12"/>
          </p:nvPr>
        </p:nvSpPr>
        <p:spPr/>
        <p:txBody>
          <a:bodyPr/>
          <a:lstStyle/>
          <a:p>
            <a:fld id="{CE33935F-8A1B-45D4-86D0-9B058FC6DE62}" type="slidenum">
              <a:rPr lang="fi-FI" smtClean="0">
                <a:solidFill>
                  <a:prstClr val="black"/>
                </a:solidFill>
              </a:rPr>
              <a:pPr/>
              <a:t>‹#›</a:t>
            </a:fld>
            <a:endParaRPr lang="fi-FI">
              <a:solidFill>
                <a:prstClr val="black"/>
              </a:solidFill>
            </a:endParaRPr>
          </a:p>
        </p:txBody>
      </p:sp>
    </p:spTree>
    <p:extLst>
      <p:ext uri="{BB962C8B-B14F-4D97-AF65-F5344CB8AC3E}">
        <p14:creationId xmlns:p14="http://schemas.microsoft.com/office/powerpoint/2010/main" val="41561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isällysluettelo_2-palstaa">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
        <p:nvSpPr>
          <p:cNvPr id="10" name="Text Placeholder 2"/>
          <p:cNvSpPr>
            <a:spLocks noGrp="1"/>
          </p:cNvSpPr>
          <p:nvPr>
            <p:ph type="body" idx="1" hasCustomPrompt="1"/>
          </p:nvPr>
        </p:nvSpPr>
        <p:spPr>
          <a:xfrm>
            <a:off x="1563689" y="1376363"/>
            <a:ext cx="3306721"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baseline="0">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
        <p:nvSpPr>
          <p:cNvPr id="11" name="Text Placeholder 2"/>
          <p:cNvSpPr>
            <a:spLocks noGrp="1"/>
          </p:cNvSpPr>
          <p:nvPr>
            <p:ph type="body" idx="10" hasCustomPrompt="1"/>
          </p:nvPr>
        </p:nvSpPr>
        <p:spPr>
          <a:xfrm>
            <a:off x="5110472" y="1376363"/>
            <a:ext cx="3187392" cy="3043436"/>
          </a:xfrm>
          <a:prstGeom prst="rect">
            <a:avLst/>
          </a:prstGeom>
        </p:spPr>
        <p:txBody>
          <a:bodyPr vert="horz" lIns="0" tIns="45720" rIns="91440" bIns="45720" rtlCol="0">
            <a:noAutofit/>
          </a:bodyPr>
          <a:lstStyle>
            <a:lvl1pPr marL="306000" indent="-3429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Tree>
    <p:extLst>
      <p:ext uri="{BB962C8B-B14F-4D97-AF65-F5344CB8AC3E}">
        <p14:creationId xmlns:p14="http://schemas.microsoft.com/office/powerpoint/2010/main" val="85270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121013"/>
            <a:ext cx="6031310" cy="1655030"/>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Text Placeholder 10"/>
          <p:cNvSpPr>
            <a:spLocks noGrp="1"/>
          </p:cNvSpPr>
          <p:nvPr>
            <p:ph type="body" sz="quarter" idx="10" hasCustomPrompt="1"/>
          </p:nvPr>
        </p:nvSpPr>
        <p:spPr>
          <a:xfrm>
            <a:off x="519910" y="2121012"/>
            <a:ext cx="1773017" cy="1087167"/>
          </a:xfrm>
          <a:prstGeom prst="rect">
            <a:avLst/>
          </a:prstGeom>
        </p:spPr>
        <p:txBody>
          <a:bodyPr anchor="t">
            <a:noAutofit/>
          </a:bodyPr>
          <a:lstStyle>
            <a:lvl1pPr algn="r">
              <a:lnSpc>
                <a:spcPts val="8500"/>
              </a:lnSpc>
              <a:spcAft>
                <a:spcPts val="0"/>
              </a:spcAft>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284256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2_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235755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3_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167827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4_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422962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4"/>
            <a:ext cx="6734175" cy="3043436"/>
          </a:xfrm>
          <a:prstGeom prst="rect">
            <a:avLst/>
          </a:prstGeom>
        </p:spPr>
        <p:txBody>
          <a:bodyPr vert="horz" lIns="91440" tIns="45720" rIns="91440" bIns="45720" rtlCol="0">
            <a:noAutofit/>
          </a:bodyPr>
          <a:lstStyle>
            <a:lvl1pPr marL="134538" indent="-134538">
              <a:buFont typeface="Arial"/>
              <a:buChar char="•"/>
              <a:defRPr/>
            </a:lvl1pPr>
            <a:lvl2pPr marL="404990" indent="-134997">
              <a:buFont typeface="Lucida Grande"/>
              <a:buChar char="–"/>
              <a:defRPr/>
            </a:lvl2pPr>
            <a:lvl3pPr marL="674984" indent="-134997">
              <a:buSzPct val="60000"/>
              <a:buFont typeface="Courier New"/>
              <a:buChar char="o"/>
              <a:defRPr/>
            </a:lvl3pPr>
            <a:lvl4pPr marL="944977" indent="-134997">
              <a:buSzPct val="100000"/>
              <a:buFont typeface="Lucida Grande"/>
              <a:buChar char="–"/>
              <a:defRPr/>
            </a:lvl4pPr>
            <a:lvl5pPr marL="121497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379810"/>
            <a:ext cx="7412952" cy="748904"/>
          </a:xfrm>
          <a:prstGeom prst="rect">
            <a:avLst/>
          </a:prstGeom>
        </p:spPr>
        <p:txBody>
          <a:bodyPr vert="horz" lIns="0" tIns="0" rIns="91440" bIns="0" rtlCol="0" anchor="b">
            <a:noAutofit/>
          </a:bodyPr>
          <a:lstStyle>
            <a:lvl1pPr>
              <a:defRPr>
                <a:solidFill>
                  <a:srgbClr val="000000"/>
                </a:solidFill>
              </a:defRPr>
            </a:lvl1pPr>
          </a:lstStyle>
          <a:p>
            <a:r>
              <a:rPr lang="fi-FI" smtClean="0"/>
              <a:t>Muokkaa perustyyl. napsautt.</a:t>
            </a:r>
            <a:endParaRPr lang="en-US" dirty="0"/>
          </a:p>
        </p:txBody>
      </p:sp>
    </p:spTree>
    <p:extLst>
      <p:ext uri="{BB962C8B-B14F-4D97-AF65-F5344CB8AC3E}">
        <p14:creationId xmlns:p14="http://schemas.microsoft.com/office/powerpoint/2010/main" val="35842944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379812"/>
            <a:ext cx="3829050" cy="1175939"/>
          </a:xfrm>
          <a:prstGeom prst="rect">
            <a:avLst/>
          </a:prstGeom>
        </p:spPr>
        <p:txBody>
          <a:bodyPr vert="horz" lIns="91440" tIns="45720" rIns="91440" bIns="45720" rtlCol="0">
            <a:noAutofit/>
          </a:bodyPr>
          <a:lstStyle>
            <a:lvl1pPr marL="0" indent="0">
              <a:buFontTx/>
              <a:buNone/>
              <a:defRPr/>
            </a:lvl1pPr>
            <a:lvl2pPr marL="269993" indent="-134997">
              <a:buFont typeface="Arial"/>
              <a:buChar char="•"/>
              <a:defRPr/>
            </a:lvl2pPr>
            <a:lvl3pPr marL="431990" indent="-134997">
              <a:buSzPct val="100000"/>
              <a:buFont typeface="Lucida Grande"/>
              <a:buChar char="-"/>
              <a:defRPr/>
            </a:lvl3pPr>
          </a:lstStyle>
          <a:p>
            <a:pPr lvl="0"/>
            <a:r>
              <a:rPr lang="fi-FI" smtClean="0"/>
              <a:t>Muokkaa tekstin perustyylejä napsauttamalla</a:t>
            </a:r>
          </a:p>
          <a:p>
            <a:pPr lvl="1"/>
            <a:r>
              <a:rPr lang="fi-FI" smtClean="0"/>
              <a:t>toinen taso</a:t>
            </a:r>
          </a:p>
        </p:txBody>
      </p:sp>
      <p:sp>
        <p:nvSpPr>
          <p:cNvPr id="5" name="Title Placeholder 1"/>
          <p:cNvSpPr>
            <a:spLocks noGrp="1"/>
          </p:cNvSpPr>
          <p:nvPr>
            <p:ph type="title"/>
          </p:nvPr>
        </p:nvSpPr>
        <p:spPr>
          <a:xfrm>
            <a:off x="884912" y="379810"/>
            <a:ext cx="3463327" cy="748904"/>
          </a:xfrm>
          <a:prstGeom prst="rect">
            <a:avLst/>
          </a:prstGeom>
        </p:spPr>
        <p:txBody>
          <a:bodyPr vert="horz" lIns="0" tIns="0" rIns="0" bIns="0" rtlCol="0" anchor="b">
            <a:noAutofit/>
          </a:bodyPr>
          <a:lstStyle>
            <a:lvl1pPr>
              <a:defRPr>
                <a:solidFill>
                  <a:srgbClr val="000000"/>
                </a:solidFill>
              </a:defRPr>
            </a:lvl1pPr>
          </a:lstStyle>
          <a:p>
            <a:r>
              <a:rPr lang="fi-FI" smtClean="0"/>
              <a:t>Muokkaa perustyyl. napsautt.</a:t>
            </a:r>
            <a:endParaRPr lang="en-US" dirty="0"/>
          </a:p>
        </p:txBody>
      </p:sp>
    </p:spTree>
    <p:extLst>
      <p:ext uri="{BB962C8B-B14F-4D97-AF65-F5344CB8AC3E}">
        <p14:creationId xmlns:p14="http://schemas.microsoft.com/office/powerpoint/2010/main" val="218527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12507934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54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79996">
              <a:lnSpc>
                <a:spcPts val="2200"/>
              </a:lnSpc>
              <a:buFont typeface="Arial"/>
              <a:buChar char="•"/>
              <a:defRPr sz="1700" baseline="0"/>
            </a:lvl2pPr>
            <a:lvl3pPr marL="539987" indent="-179996">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2"/>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123058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5"/>
            <a:ext cx="6734175" cy="3043436"/>
          </a:xfrm>
          <a:prstGeom prst="rect">
            <a:avLst/>
          </a:prstGeom>
        </p:spPr>
        <p:txBody>
          <a:bodyPr vert="horz" lIns="91440" tIns="45720" rIns="91440" bIns="45720" rtlCol="0">
            <a:noAutofit/>
          </a:bodyPr>
          <a:lstStyle>
            <a:lvl1pPr marL="134535" indent="-134535">
              <a:buFont typeface="Arial"/>
              <a:buChar char="•"/>
              <a:defRPr/>
            </a:lvl1pPr>
            <a:lvl2pPr marL="404980" indent="-134994">
              <a:buFont typeface="Lucida Grande"/>
              <a:buChar char="–"/>
              <a:defRPr/>
            </a:lvl2pPr>
            <a:lvl3pPr marL="674967" indent="-134994">
              <a:buSzPct val="60000"/>
              <a:buFont typeface="Courier New"/>
              <a:buChar char="o"/>
              <a:defRPr/>
            </a:lvl3pPr>
            <a:lvl4pPr marL="944954" indent="-134994">
              <a:buSzPct val="100000"/>
              <a:buFont typeface="Lucida Grande"/>
              <a:buChar char="–"/>
              <a:defRPr/>
            </a:lvl4pPr>
            <a:lvl5pPr marL="121494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379810"/>
            <a:ext cx="7412952" cy="748904"/>
          </a:xfrm>
          <a:prstGeom prst="rect">
            <a:avLst/>
          </a:prstGeom>
        </p:spPr>
        <p:txBody>
          <a:bodyPr vert="horz" lIns="0" tIns="0" rIns="91440" bIns="0" rtlCol="0" anchor="b">
            <a:noAutofit/>
          </a:bodyPr>
          <a:lstStyle>
            <a:lvl1pPr>
              <a:defRPr>
                <a:solidFill>
                  <a:srgbClr val="000000"/>
                </a:solidFill>
              </a:defRPr>
            </a:lvl1pPr>
          </a:lstStyle>
          <a:p>
            <a:r>
              <a:rPr lang="fi-FI" smtClean="0"/>
              <a:t>Muokkaa perustyyl. napsautt.</a:t>
            </a:r>
            <a:endParaRPr lang="en-US" dirty="0"/>
          </a:p>
        </p:txBody>
      </p:sp>
    </p:spTree>
    <p:extLst>
      <p:ext uri="{BB962C8B-B14F-4D97-AF65-F5344CB8AC3E}">
        <p14:creationId xmlns:p14="http://schemas.microsoft.com/office/powerpoint/2010/main" val="23268804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379813"/>
            <a:ext cx="3829050" cy="1175939"/>
          </a:xfrm>
          <a:prstGeom prst="rect">
            <a:avLst/>
          </a:prstGeom>
        </p:spPr>
        <p:txBody>
          <a:bodyPr vert="horz" lIns="91440" tIns="45720" rIns="91440" bIns="45720" rtlCol="0">
            <a:noAutofit/>
          </a:bodyPr>
          <a:lstStyle>
            <a:lvl1pPr marL="0" indent="0">
              <a:buFontTx/>
              <a:buNone/>
              <a:defRPr/>
            </a:lvl1pPr>
            <a:lvl2pPr marL="269987" indent="-134994">
              <a:buFont typeface="Arial"/>
              <a:buChar char="•"/>
              <a:defRPr/>
            </a:lvl2pPr>
            <a:lvl3pPr marL="431979" indent="-134994">
              <a:buSzPct val="100000"/>
              <a:buFont typeface="Lucida Grande"/>
              <a:buChar char="-"/>
              <a:defRPr/>
            </a:lvl3pPr>
          </a:lstStyle>
          <a:p>
            <a:pPr lvl="0"/>
            <a:r>
              <a:rPr lang="fi-FI" smtClean="0"/>
              <a:t>Muokkaa tekstin perustyylejä napsauttamalla</a:t>
            </a:r>
          </a:p>
          <a:p>
            <a:pPr lvl="1"/>
            <a:r>
              <a:rPr lang="fi-FI" smtClean="0"/>
              <a:t>toinen taso</a:t>
            </a:r>
          </a:p>
        </p:txBody>
      </p:sp>
      <p:sp>
        <p:nvSpPr>
          <p:cNvPr id="5" name="Title Placeholder 1"/>
          <p:cNvSpPr>
            <a:spLocks noGrp="1"/>
          </p:cNvSpPr>
          <p:nvPr>
            <p:ph type="title"/>
          </p:nvPr>
        </p:nvSpPr>
        <p:spPr>
          <a:xfrm>
            <a:off x="884913" y="379810"/>
            <a:ext cx="3463327" cy="748904"/>
          </a:xfrm>
          <a:prstGeom prst="rect">
            <a:avLst/>
          </a:prstGeom>
        </p:spPr>
        <p:txBody>
          <a:bodyPr vert="horz" lIns="0" tIns="0" rIns="0" bIns="0" rtlCol="0" anchor="b">
            <a:noAutofit/>
          </a:bodyPr>
          <a:lstStyle>
            <a:lvl1pPr>
              <a:defRPr>
                <a:solidFill>
                  <a:srgbClr val="000000"/>
                </a:solidFill>
              </a:defRPr>
            </a:lvl1pPr>
          </a:lstStyle>
          <a:p>
            <a:r>
              <a:rPr lang="fi-FI" smtClean="0"/>
              <a:t>Muokkaa perustyyl. napsautt.</a:t>
            </a:r>
            <a:endParaRPr lang="en-US" dirty="0"/>
          </a:p>
        </p:txBody>
      </p:sp>
    </p:spTree>
    <p:extLst>
      <p:ext uri="{BB962C8B-B14F-4D97-AF65-F5344CB8AC3E}">
        <p14:creationId xmlns:p14="http://schemas.microsoft.com/office/powerpoint/2010/main" val="20023721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29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79992">
              <a:lnSpc>
                <a:spcPts val="2200"/>
              </a:lnSpc>
              <a:buFont typeface="Arial"/>
              <a:buChar char="•"/>
              <a:defRPr sz="1700" baseline="0"/>
            </a:lvl2pPr>
            <a:lvl3pPr marL="539974" indent="-179992">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3"/>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386279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sion_alku_orans_pystykuva">
    <p:bg>
      <p:bgPr>
        <a:solidFill>
          <a:srgbClr val="F2652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1828012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363475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sion_alku_valk_kaksi_kuva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2" y="312964"/>
            <a:ext cx="4140000" cy="2160000"/>
          </a:xfrm>
          <a:blipFill rotWithShape="1">
            <a:blip r:embed="rId2"/>
            <a:srcRect/>
            <a:stretch>
              <a:fillRect t="-50014" b="-41652"/>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9" name="Picture Placeholder 4"/>
          <p:cNvSpPr>
            <a:spLocks noGrp="1"/>
          </p:cNvSpPr>
          <p:nvPr>
            <p:ph type="pic" sz="quarter" idx="14" hasCustomPrompt="1"/>
          </p:nvPr>
        </p:nvSpPr>
        <p:spPr>
          <a:xfrm>
            <a:off x="4570412" y="2648436"/>
            <a:ext cx="4140000" cy="2160000"/>
          </a:xfrm>
          <a:blipFill rotWithShape="1">
            <a:blip r:embed="rId3"/>
            <a:srcRect/>
            <a:stretch>
              <a:fillRect t="-20915" b="-12601"/>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pic>
        <p:nvPicPr>
          <p:cNvPr id="7" name="Picture 6" descr="TURKUABO_VAAKA-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220191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19.png"/><Relationship Id="rId5" Type="http://schemas.openxmlformats.org/officeDocument/2006/relationships/theme" Target="../theme/theme10.xml"/><Relationship Id="rId4" Type="http://schemas.openxmlformats.org/officeDocument/2006/relationships/slideLayout" Target="../slideLayouts/slideLayout65.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theme" Target="../theme/theme5.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9.png"/><Relationship Id="rId5" Type="http://schemas.openxmlformats.org/officeDocument/2006/relationships/theme" Target="../theme/theme6.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16.png"/><Relationship Id="rId2" Type="http://schemas.openxmlformats.org/officeDocument/2006/relationships/slideLayout" Target="../slideLayouts/slideLayout33.xml"/><Relationship Id="rId16" Type="http://schemas.openxmlformats.org/officeDocument/2006/relationships/theme" Target="../theme/theme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8.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image" Target="../media/image19.png"/><Relationship Id="rId5" Type="http://schemas.openxmlformats.org/officeDocument/2006/relationships/theme" Target="../theme/theme9.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76759950"/>
      </p:ext>
    </p:extLst>
  </p:cSld>
  <p:clrMap bg1="lt1" tx1="dk1" bg2="lt2" tx2="dk2" accent1="accent1" accent2="accent2" accent3="accent3" accent4="accent4" accent5="accent5" accent6="accent6" hlink="hlink" folHlink="folHlink"/>
  <p:sldLayoutIdLst>
    <p:sldLayoutId id="2147483677" r:id="rId1"/>
    <p:sldLayoutId id="2147483686" r:id="rId2"/>
    <p:sldLayoutId id="2147483688" r:id="rId3"/>
    <p:sldLayoutId id="2147483678" r:id="rId4"/>
    <p:sldLayoutId id="2147483689" r:id="rId5"/>
    <p:sldLayoutId id="2147483680" r:id="rId6"/>
    <p:sldLayoutId id="2147483681" r:id="rId7"/>
    <p:sldLayoutId id="2147483690" r:id="rId8"/>
    <p:sldLayoutId id="2147483682" r:id="rId9"/>
    <p:sldLayoutId id="2147483685" r:id="rId10"/>
    <p:sldLayoutId id="2147483691" r:id="rId11"/>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TURKUABO_VAAKA-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908" y="4469561"/>
            <a:ext cx="1241463" cy="486887"/>
          </a:xfrm>
          <a:prstGeom prst="rect">
            <a:avLst/>
          </a:prstGeom>
        </p:spPr>
      </p:pic>
      <p:sp>
        <p:nvSpPr>
          <p:cNvPr id="3" name="Text Placeholder 2"/>
          <p:cNvSpPr>
            <a:spLocks noGrp="1"/>
          </p:cNvSpPr>
          <p:nvPr>
            <p:ph type="body" idx="1"/>
          </p:nvPr>
        </p:nvSpPr>
        <p:spPr>
          <a:xfrm>
            <a:off x="1563688" y="1379390"/>
            <a:ext cx="6733382" cy="304184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396730621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Lst>
  <p:timing>
    <p:tnLst>
      <p:par>
        <p:cTn id="1" dur="indefinite" restart="never" nodeType="tmRoot"/>
      </p:par>
    </p:tnLst>
  </p:timing>
  <p:txStyles>
    <p:titleStyle>
      <a:lvl1pPr algn="l" defTabSz="342884" rtl="0" eaLnBrk="1" latinLnBrk="0" hangingPunct="1">
        <a:lnSpc>
          <a:spcPts val="2475"/>
        </a:lnSpc>
        <a:spcBef>
          <a:spcPct val="0"/>
        </a:spcBef>
        <a:buNone/>
        <a:defRPr sz="2400" b="1" kern="1200">
          <a:solidFill>
            <a:schemeClr val="tx1"/>
          </a:solidFill>
          <a:latin typeface="Arial"/>
          <a:ea typeface="+mj-ea"/>
          <a:cs typeface="Arial"/>
        </a:defRPr>
      </a:lvl1pPr>
    </p:titleStyle>
    <p:bodyStyle>
      <a:lvl1pPr marL="133344" indent="-133344" algn="l" defTabSz="342884" rtl="0" eaLnBrk="1" latinLnBrk="0" hangingPunct="1">
        <a:lnSpc>
          <a:spcPts val="1575"/>
        </a:lnSpc>
        <a:spcBef>
          <a:spcPts val="0"/>
        </a:spcBef>
        <a:spcAft>
          <a:spcPts val="900"/>
        </a:spcAft>
        <a:buFont typeface="Arial"/>
        <a:buChar char="•"/>
        <a:defRPr sz="1350" kern="1200">
          <a:solidFill>
            <a:schemeClr val="tx1"/>
          </a:solidFill>
          <a:latin typeface="Arial"/>
          <a:ea typeface="+mn-ea"/>
          <a:cs typeface="Arial"/>
        </a:defRPr>
      </a:lvl1pPr>
      <a:lvl2pPr marL="431979" indent="-134994" algn="l" defTabSz="342884" rtl="0" eaLnBrk="1" latinLnBrk="0" hangingPunct="1">
        <a:lnSpc>
          <a:spcPts val="1575"/>
        </a:lnSpc>
        <a:spcBef>
          <a:spcPts val="0"/>
        </a:spcBef>
        <a:spcAft>
          <a:spcPts val="900"/>
        </a:spcAft>
        <a:buFont typeface="Lucida Grande"/>
        <a:buChar char="–"/>
        <a:defRPr sz="1350" kern="1200">
          <a:solidFill>
            <a:schemeClr val="tx1"/>
          </a:solidFill>
          <a:latin typeface="Arial"/>
          <a:ea typeface="+mn-ea"/>
          <a:cs typeface="Arial"/>
        </a:defRPr>
      </a:lvl2pPr>
      <a:lvl3pPr marL="701966" indent="-134994" algn="l" defTabSz="342884" rtl="0" eaLnBrk="1" latinLnBrk="0" hangingPunct="1">
        <a:lnSpc>
          <a:spcPts val="1575"/>
        </a:lnSpc>
        <a:spcBef>
          <a:spcPts val="0"/>
        </a:spcBef>
        <a:spcAft>
          <a:spcPts val="900"/>
        </a:spcAft>
        <a:buSzPct val="60000"/>
        <a:buFont typeface="Courier New"/>
        <a:buChar char="o"/>
        <a:defRPr sz="1350" kern="1200">
          <a:solidFill>
            <a:schemeClr val="tx1"/>
          </a:solidFill>
          <a:latin typeface="Arial"/>
          <a:ea typeface="+mn-ea"/>
          <a:cs typeface="Arial"/>
        </a:defRPr>
      </a:lvl3pPr>
      <a:lvl4pPr marL="971952" indent="-134994" algn="l" defTabSz="342884" rtl="0" eaLnBrk="1" latinLnBrk="0" hangingPunct="1">
        <a:lnSpc>
          <a:spcPts val="1575"/>
        </a:lnSpc>
        <a:spcBef>
          <a:spcPts val="0"/>
        </a:spcBef>
        <a:spcAft>
          <a:spcPts val="900"/>
        </a:spcAft>
        <a:buSzPct val="100000"/>
        <a:buFont typeface="Lucida Grande"/>
        <a:buChar char="–"/>
        <a:defRPr sz="1350" kern="1200">
          <a:solidFill>
            <a:schemeClr val="tx1"/>
          </a:solidFill>
          <a:latin typeface="Arial"/>
          <a:ea typeface="+mn-ea"/>
          <a:cs typeface="Arial"/>
        </a:defRPr>
      </a:lvl4pPr>
      <a:lvl5pPr marL="1241938" indent="-134994" algn="l" defTabSz="342884" rtl="0" eaLnBrk="1" latinLnBrk="0" hangingPunct="1">
        <a:lnSpc>
          <a:spcPts val="1575"/>
        </a:lnSpc>
        <a:spcBef>
          <a:spcPts val="0"/>
        </a:spcBef>
        <a:spcAft>
          <a:spcPts val="900"/>
        </a:spcAft>
        <a:buFont typeface="Lucida Grande"/>
        <a:buChar char="-"/>
        <a:defRPr sz="1350" kern="1200">
          <a:solidFill>
            <a:schemeClr val="tx1"/>
          </a:solidFill>
          <a:latin typeface="Arial"/>
          <a:ea typeface="+mn-ea"/>
          <a:cs typeface="Arial"/>
        </a:defRPr>
      </a:lvl5pPr>
      <a:lvl6pPr marL="1885856" indent="-171442"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11" y="379811"/>
            <a:ext cx="7412952" cy="748902"/>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5"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pic>
        <p:nvPicPr>
          <p:cNvPr id="6" name="Picture 5" descr="TURKUABO_WHITE-01.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995672637"/>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4" r:id="rId3"/>
    <p:sldLayoutId id="2147483656" r:id="rId4"/>
    <p:sldLayoutId id="2147483657" r:id="rId5"/>
    <p:sldLayoutId id="2147483661" r:id="rId6"/>
    <p:sldLayoutId id="2147483662" r:id="rId7"/>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0" indent="0" algn="l" defTabSz="457200" rtl="0" eaLnBrk="1" latinLnBrk="0" hangingPunct="1">
        <a:lnSpc>
          <a:spcPts val="2100"/>
        </a:lnSpc>
        <a:spcBef>
          <a:spcPts val="0"/>
        </a:spcBef>
        <a:spcAft>
          <a:spcPts val="1200"/>
        </a:spcAft>
        <a:buFont typeface="Arial"/>
        <a:buNone/>
        <a:defRPr sz="1700" kern="1200">
          <a:solidFill>
            <a:schemeClr val="tx1"/>
          </a:solidFill>
          <a:latin typeface="Arial"/>
          <a:ea typeface="+mn-ea"/>
          <a:cs typeface="Arial"/>
        </a:defRPr>
      </a:lvl1pPr>
      <a:lvl2pPr marL="144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2pPr>
      <a:lvl3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3pPr>
      <a:lvl4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4pPr>
      <a:lvl5pPr marL="126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720970"/>
      </p:ext>
    </p:extLst>
  </p:cSld>
  <p:clrMap bg1="lt1" tx1="dk1" bg2="lt2" tx2="dk2" accent1="accent1" accent2="accent2" accent3="accent3" accent4="accent4" accent5="accent5" accent6="accent6" hlink="hlink" folHlink="folHlink"/>
  <p:sldLayoutIdLst>
    <p:sldLayoutId id="2147483717" r:id="rId1"/>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TURKUABO_VAAKA-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907" y="4469559"/>
            <a:ext cx="1241463" cy="486887"/>
          </a:xfrm>
          <a:prstGeom prst="rect">
            <a:avLst/>
          </a:prstGeom>
        </p:spPr>
      </p:pic>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382924391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1" r:id="rId3"/>
    <p:sldLayoutId id="2147483713" r:id="rId4"/>
  </p:sldLayoutIdLst>
  <p:timing>
    <p:tnLst>
      <p:par>
        <p:cTn id="1" dur="indefinite" restart="never" nodeType="tmRoot"/>
      </p:par>
    </p:tnLst>
  </p:timing>
  <p:txStyles>
    <p:titleStyle>
      <a:lvl1pPr algn="l" defTabSz="342900" rtl="0" eaLnBrk="1" latinLnBrk="0" hangingPunct="1">
        <a:lnSpc>
          <a:spcPts val="2475"/>
        </a:lnSpc>
        <a:spcBef>
          <a:spcPct val="0"/>
        </a:spcBef>
        <a:buNone/>
        <a:defRPr sz="2400" b="1" kern="1200">
          <a:solidFill>
            <a:schemeClr val="tx1"/>
          </a:solidFill>
          <a:latin typeface="Arial"/>
          <a:ea typeface="+mj-ea"/>
          <a:cs typeface="Arial"/>
        </a:defRPr>
      </a:lvl1pPr>
    </p:titleStyle>
    <p:bodyStyle>
      <a:lvl1pPr marL="133350" indent="-133350" algn="l" defTabSz="342900" rtl="0" eaLnBrk="1" latinLnBrk="0" hangingPunct="1">
        <a:lnSpc>
          <a:spcPts val="1575"/>
        </a:lnSpc>
        <a:spcBef>
          <a:spcPts val="0"/>
        </a:spcBef>
        <a:spcAft>
          <a:spcPts val="900"/>
        </a:spcAft>
        <a:buFont typeface="Arial"/>
        <a:buChar char="•"/>
        <a:defRPr sz="1350" kern="1200">
          <a:solidFill>
            <a:schemeClr val="tx1"/>
          </a:solidFill>
          <a:latin typeface="Arial"/>
          <a:ea typeface="+mn-ea"/>
          <a:cs typeface="Arial"/>
        </a:defRPr>
      </a:lvl1pPr>
      <a:lvl2pPr marL="432000" indent="-135000" algn="l" defTabSz="342900" rtl="0" eaLnBrk="1" latinLnBrk="0" hangingPunct="1">
        <a:lnSpc>
          <a:spcPts val="1575"/>
        </a:lnSpc>
        <a:spcBef>
          <a:spcPts val="0"/>
        </a:spcBef>
        <a:spcAft>
          <a:spcPts val="900"/>
        </a:spcAft>
        <a:buFont typeface="Lucida Grande"/>
        <a:buChar char="–"/>
        <a:defRPr sz="1350" kern="1200">
          <a:solidFill>
            <a:schemeClr val="tx1"/>
          </a:solidFill>
          <a:latin typeface="Arial"/>
          <a:ea typeface="+mn-ea"/>
          <a:cs typeface="Arial"/>
        </a:defRPr>
      </a:lvl2pPr>
      <a:lvl3pPr marL="702000" indent="-135000" algn="l" defTabSz="342900" rtl="0" eaLnBrk="1" latinLnBrk="0" hangingPunct="1">
        <a:lnSpc>
          <a:spcPts val="1575"/>
        </a:lnSpc>
        <a:spcBef>
          <a:spcPts val="0"/>
        </a:spcBef>
        <a:spcAft>
          <a:spcPts val="900"/>
        </a:spcAft>
        <a:buSzPct val="60000"/>
        <a:buFont typeface="Courier New"/>
        <a:buChar char="o"/>
        <a:defRPr sz="1350" kern="1200">
          <a:solidFill>
            <a:schemeClr val="tx1"/>
          </a:solidFill>
          <a:latin typeface="Arial"/>
          <a:ea typeface="+mn-ea"/>
          <a:cs typeface="Arial"/>
        </a:defRPr>
      </a:lvl3pPr>
      <a:lvl4pPr marL="972000" indent="-135000" algn="l" defTabSz="342900" rtl="0" eaLnBrk="1" latinLnBrk="0" hangingPunct="1">
        <a:lnSpc>
          <a:spcPts val="1575"/>
        </a:lnSpc>
        <a:spcBef>
          <a:spcPts val="0"/>
        </a:spcBef>
        <a:spcAft>
          <a:spcPts val="900"/>
        </a:spcAft>
        <a:buSzPct val="100000"/>
        <a:buFont typeface="Lucida Grande"/>
        <a:buChar char="–"/>
        <a:defRPr sz="1350" kern="1200">
          <a:solidFill>
            <a:schemeClr val="tx1"/>
          </a:solidFill>
          <a:latin typeface="Arial"/>
          <a:ea typeface="+mn-ea"/>
          <a:cs typeface="Arial"/>
        </a:defRPr>
      </a:lvl4pPr>
      <a:lvl5pPr marL="1242000" indent="-135000" algn="l" defTabSz="342900" rtl="0" eaLnBrk="1" latinLnBrk="0" hangingPunct="1">
        <a:lnSpc>
          <a:spcPts val="1575"/>
        </a:lnSpc>
        <a:spcBef>
          <a:spcPts val="0"/>
        </a:spcBef>
        <a:spcAft>
          <a:spcPts val="900"/>
        </a:spcAft>
        <a:buFont typeface="Lucida Grande"/>
        <a:buChar char="-"/>
        <a:defRPr sz="135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TURKUABO_VAAKA-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907" y="4469559"/>
            <a:ext cx="1241463" cy="486887"/>
          </a:xfrm>
          <a:prstGeom prst="rect">
            <a:avLst/>
          </a:prstGeom>
        </p:spPr>
      </p:pic>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424348020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iming>
    <p:tnLst>
      <p:par>
        <p:cTn id="1" dur="indefinite" restart="never" nodeType="tmRoot"/>
      </p:par>
    </p:tnLst>
  </p:timing>
  <p:txStyles>
    <p:titleStyle>
      <a:lvl1pPr algn="l" defTabSz="342900" rtl="0" eaLnBrk="1" latinLnBrk="0" hangingPunct="1">
        <a:lnSpc>
          <a:spcPts val="2475"/>
        </a:lnSpc>
        <a:spcBef>
          <a:spcPct val="0"/>
        </a:spcBef>
        <a:buNone/>
        <a:defRPr sz="2400" b="1" kern="1200">
          <a:solidFill>
            <a:schemeClr val="tx1"/>
          </a:solidFill>
          <a:latin typeface="Arial"/>
          <a:ea typeface="+mj-ea"/>
          <a:cs typeface="Arial"/>
        </a:defRPr>
      </a:lvl1pPr>
    </p:titleStyle>
    <p:bodyStyle>
      <a:lvl1pPr marL="133350" indent="-133350" algn="l" defTabSz="342900" rtl="0" eaLnBrk="1" latinLnBrk="0" hangingPunct="1">
        <a:lnSpc>
          <a:spcPts val="1575"/>
        </a:lnSpc>
        <a:spcBef>
          <a:spcPts val="0"/>
        </a:spcBef>
        <a:spcAft>
          <a:spcPts val="900"/>
        </a:spcAft>
        <a:buFont typeface="Arial"/>
        <a:buChar char="•"/>
        <a:defRPr sz="1350" kern="1200">
          <a:solidFill>
            <a:schemeClr val="tx1"/>
          </a:solidFill>
          <a:latin typeface="Arial"/>
          <a:ea typeface="+mn-ea"/>
          <a:cs typeface="Arial"/>
        </a:defRPr>
      </a:lvl1pPr>
      <a:lvl2pPr marL="432000" indent="-135000" algn="l" defTabSz="342900" rtl="0" eaLnBrk="1" latinLnBrk="0" hangingPunct="1">
        <a:lnSpc>
          <a:spcPts val="1575"/>
        </a:lnSpc>
        <a:spcBef>
          <a:spcPts val="0"/>
        </a:spcBef>
        <a:spcAft>
          <a:spcPts val="900"/>
        </a:spcAft>
        <a:buFont typeface="Lucida Grande"/>
        <a:buChar char="–"/>
        <a:defRPr sz="1350" kern="1200">
          <a:solidFill>
            <a:schemeClr val="tx1"/>
          </a:solidFill>
          <a:latin typeface="Arial"/>
          <a:ea typeface="+mn-ea"/>
          <a:cs typeface="Arial"/>
        </a:defRPr>
      </a:lvl2pPr>
      <a:lvl3pPr marL="702000" indent="-135000" algn="l" defTabSz="342900" rtl="0" eaLnBrk="1" latinLnBrk="0" hangingPunct="1">
        <a:lnSpc>
          <a:spcPts val="1575"/>
        </a:lnSpc>
        <a:spcBef>
          <a:spcPts val="0"/>
        </a:spcBef>
        <a:spcAft>
          <a:spcPts val="900"/>
        </a:spcAft>
        <a:buSzPct val="60000"/>
        <a:buFont typeface="Courier New"/>
        <a:buChar char="o"/>
        <a:defRPr sz="1350" kern="1200">
          <a:solidFill>
            <a:schemeClr val="tx1"/>
          </a:solidFill>
          <a:latin typeface="Arial"/>
          <a:ea typeface="+mn-ea"/>
          <a:cs typeface="Arial"/>
        </a:defRPr>
      </a:lvl3pPr>
      <a:lvl4pPr marL="972000" indent="-135000" algn="l" defTabSz="342900" rtl="0" eaLnBrk="1" latinLnBrk="0" hangingPunct="1">
        <a:lnSpc>
          <a:spcPts val="1575"/>
        </a:lnSpc>
        <a:spcBef>
          <a:spcPts val="0"/>
        </a:spcBef>
        <a:spcAft>
          <a:spcPts val="900"/>
        </a:spcAft>
        <a:buSzPct val="100000"/>
        <a:buFont typeface="Lucida Grande"/>
        <a:buChar char="–"/>
        <a:defRPr sz="1350" kern="1200">
          <a:solidFill>
            <a:schemeClr val="tx1"/>
          </a:solidFill>
          <a:latin typeface="Arial"/>
          <a:ea typeface="+mn-ea"/>
          <a:cs typeface="Arial"/>
        </a:defRPr>
      </a:lvl4pPr>
      <a:lvl5pPr marL="1242000" indent="-135000" algn="l" defTabSz="342900" rtl="0" eaLnBrk="1" latinLnBrk="0" hangingPunct="1">
        <a:lnSpc>
          <a:spcPts val="1575"/>
        </a:lnSpc>
        <a:spcBef>
          <a:spcPts val="0"/>
        </a:spcBef>
        <a:spcAft>
          <a:spcPts val="900"/>
        </a:spcAft>
        <a:buFont typeface="Lucida Grande"/>
        <a:buChar char="-"/>
        <a:defRPr sz="135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TURKUABO_VAAKA-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907" y="4469559"/>
            <a:ext cx="1241463" cy="486887"/>
          </a:xfrm>
          <a:prstGeom prst="rect">
            <a:avLst/>
          </a:prstGeom>
        </p:spPr>
      </p:pic>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16734758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iming>
    <p:tnLst>
      <p:par>
        <p:cTn id="1" dur="indefinite" restart="never" nodeType="tmRoot"/>
      </p:par>
    </p:tnLst>
  </p:timing>
  <p:txStyles>
    <p:titleStyle>
      <a:lvl1pPr algn="l" defTabSz="342900" rtl="0" eaLnBrk="1" latinLnBrk="0" hangingPunct="1">
        <a:lnSpc>
          <a:spcPts val="2475"/>
        </a:lnSpc>
        <a:spcBef>
          <a:spcPct val="0"/>
        </a:spcBef>
        <a:buNone/>
        <a:defRPr sz="2400" b="1" kern="1200">
          <a:solidFill>
            <a:schemeClr val="tx1"/>
          </a:solidFill>
          <a:latin typeface="Arial"/>
          <a:ea typeface="+mj-ea"/>
          <a:cs typeface="Arial"/>
        </a:defRPr>
      </a:lvl1pPr>
    </p:titleStyle>
    <p:bodyStyle>
      <a:lvl1pPr marL="133350" indent="-133350" algn="l" defTabSz="342900" rtl="0" eaLnBrk="1" latinLnBrk="0" hangingPunct="1">
        <a:lnSpc>
          <a:spcPts val="1575"/>
        </a:lnSpc>
        <a:spcBef>
          <a:spcPts val="0"/>
        </a:spcBef>
        <a:spcAft>
          <a:spcPts val="900"/>
        </a:spcAft>
        <a:buFont typeface="Arial"/>
        <a:buChar char="•"/>
        <a:defRPr sz="1350" kern="1200">
          <a:solidFill>
            <a:schemeClr val="tx1"/>
          </a:solidFill>
          <a:latin typeface="Arial"/>
          <a:ea typeface="+mn-ea"/>
          <a:cs typeface="Arial"/>
        </a:defRPr>
      </a:lvl1pPr>
      <a:lvl2pPr marL="432000" indent="-135000" algn="l" defTabSz="342900" rtl="0" eaLnBrk="1" latinLnBrk="0" hangingPunct="1">
        <a:lnSpc>
          <a:spcPts val="1575"/>
        </a:lnSpc>
        <a:spcBef>
          <a:spcPts val="0"/>
        </a:spcBef>
        <a:spcAft>
          <a:spcPts val="900"/>
        </a:spcAft>
        <a:buFont typeface="Lucida Grande"/>
        <a:buChar char="–"/>
        <a:defRPr sz="1350" kern="1200">
          <a:solidFill>
            <a:schemeClr val="tx1"/>
          </a:solidFill>
          <a:latin typeface="Arial"/>
          <a:ea typeface="+mn-ea"/>
          <a:cs typeface="Arial"/>
        </a:defRPr>
      </a:lvl2pPr>
      <a:lvl3pPr marL="702000" indent="-135000" algn="l" defTabSz="342900" rtl="0" eaLnBrk="1" latinLnBrk="0" hangingPunct="1">
        <a:lnSpc>
          <a:spcPts val="1575"/>
        </a:lnSpc>
        <a:spcBef>
          <a:spcPts val="0"/>
        </a:spcBef>
        <a:spcAft>
          <a:spcPts val="900"/>
        </a:spcAft>
        <a:buSzPct val="60000"/>
        <a:buFont typeface="Courier New"/>
        <a:buChar char="o"/>
        <a:defRPr sz="1350" kern="1200">
          <a:solidFill>
            <a:schemeClr val="tx1"/>
          </a:solidFill>
          <a:latin typeface="Arial"/>
          <a:ea typeface="+mn-ea"/>
          <a:cs typeface="Arial"/>
        </a:defRPr>
      </a:lvl3pPr>
      <a:lvl4pPr marL="972000" indent="-135000" algn="l" defTabSz="342900" rtl="0" eaLnBrk="1" latinLnBrk="0" hangingPunct="1">
        <a:lnSpc>
          <a:spcPts val="1575"/>
        </a:lnSpc>
        <a:spcBef>
          <a:spcPts val="0"/>
        </a:spcBef>
        <a:spcAft>
          <a:spcPts val="900"/>
        </a:spcAft>
        <a:buSzPct val="100000"/>
        <a:buFont typeface="Lucida Grande"/>
        <a:buChar char="–"/>
        <a:defRPr sz="1350" kern="1200">
          <a:solidFill>
            <a:schemeClr val="tx1"/>
          </a:solidFill>
          <a:latin typeface="Arial"/>
          <a:ea typeface="+mn-ea"/>
          <a:cs typeface="Arial"/>
        </a:defRPr>
      </a:lvl4pPr>
      <a:lvl5pPr marL="1242000" indent="-135000" algn="l" defTabSz="342900" rtl="0" eaLnBrk="1" latinLnBrk="0" hangingPunct="1">
        <a:lnSpc>
          <a:spcPts val="1575"/>
        </a:lnSpc>
        <a:spcBef>
          <a:spcPts val="0"/>
        </a:spcBef>
        <a:spcAft>
          <a:spcPts val="900"/>
        </a:spcAft>
        <a:buFont typeface="Lucida Grande"/>
        <a:buChar char="-"/>
        <a:defRPr sz="135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3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11" y="379811"/>
            <a:ext cx="7412952" cy="748902"/>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5" name="Text Placeholder 2"/>
          <p:cNvSpPr>
            <a:spLocks noGrp="1"/>
          </p:cNvSpPr>
          <p:nvPr>
            <p:ph type="body" idx="1"/>
          </p:nvPr>
        </p:nvSpPr>
        <p:spPr>
          <a:xfrm>
            <a:off x="1563688" y="1379389"/>
            <a:ext cx="6733382" cy="3041843"/>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pic>
        <p:nvPicPr>
          <p:cNvPr id="6" name="Picture 5" descr="TURKUABO_WHITE-01.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29907" y="4421231"/>
            <a:ext cx="1021572" cy="535215"/>
          </a:xfrm>
          <a:prstGeom prst="rect">
            <a:avLst/>
          </a:prstGeom>
        </p:spPr>
      </p:pic>
    </p:spTree>
    <p:extLst>
      <p:ext uri="{BB962C8B-B14F-4D97-AF65-F5344CB8AC3E}">
        <p14:creationId xmlns:p14="http://schemas.microsoft.com/office/powerpoint/2010/main" val="371233430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189"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0" indent="0" algn="l" defTabSz="457189" rtl="0" eaLnBrk="1" latinLnBrk="0" hangingPunct="1">
        <a:lnSpc>
          <a:spcPts val="2100"/>
        </a:lnSpc>
        <a:spcBef>
          <a:spcPts val="0"/>
        </a:spcBef>
        <a:spcAft>
          <a:spcPts val="1200"/>
        </a:spcAft>
        <a:buFont typeface="Arial"/>
        <a:buNone/>
        <a:defRPr sz="1700" kern="1200">
          <a:solidFill>
            <a:schemeClr val="tx1"/>
          </a:solidFill>
          <a:latin typeface="Arial"/>
          <a:ea typeface="+mn-ea"/>
          <a:cs typeface="Arial"/>
        </a:defRPr>
      </a:lvl1pPr>
      <a:lvl2pPr marL="143996" indent="-179996" algn="l" defTabSz="457189"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2pPr>
      <a:lvl3pPr marL="539987" indent="-179996" algn="l" defTabSz="457189"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3pPr>
      <a:lvl4pPr marL="899978" indent="-179996" algn="l" defTabSz="457189"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4pPr>
      <a:lvl5pPr marL="1259969" indent="-179996" algn="l" defTabSz="457189"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3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1252779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TURKUABO_VAAKA-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908" y="4469560"/>
            <a:ext cx="1241463" cy="486887"/>
          </a:xfrm>
          <a:prstGeom prst="rect">
            <a:avLst/>
          </a:prstGeom>
        </p:spPr>
      </p:pic>
      <p:sp>
        <p:nvSpPr>
          <p:cNvPr id="3" name="Text Placeholder 2"/>
          <p:cNvSpPr>
            <a:spLocks noGrp="1"/>
          </p:cNvSpPr>
          <p:nvPr>
            <p:ph type="body" idx="1"/>
          </p:nvPr>
        </p:nvSpPr>
        <p:spPr>
          <a:xfrm>
            <a:off x="1563688" y="1379389"/>
            <a:ext cx="6733382" cy="304184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361327498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txStyles>
    <p:titleStyle>
      <a:lvl1pPr algn="l" defTabSz="342892" rtl="0" eaLnBrk="1" latinLnBrk="0" hangingPunct="1">
        <a:lnSpc>
          <a:spcPts val="2475"/>
        </a:lnSpc>
        <a:spcBef>
          <a:spcPct val="0"/>
        </a:spcBef>
        <a:buNone/>
        <a:defRPr sz="2400" b="1" kern="1200">
          <a:solidFill>
            <a:schemeClr val="tx1"/>
          </a:solidFill>
          <a:latin typeface="Arial"/>
          <a:ea typeface="+mj-ea"/>
          <a:cs typeface="Arial"/>
        </a:defRPr>
      </a:lvl1pPr>
    </p:titleStyle>
    <p:bodyStyle>
      <a:lvl1pPr marL="133347" indent="-133347" algn="l" defTabSz="342892" rtl="0" eaLnBrk="1" latinLnBrk="0" hangingPunct="1">
        <a:lnSpc>
          <a:spcPts val="1575"/>
        </a:lnSpc>
        <a:spcBef>
          <a:spcPts val="0"/>
        </a:spcBef>
        <a:spcAft>
          <a:spcPts val="900"/>
        </a:spcAft>
        <a:buFont typeface="Arial"/>
        <a:buChar char="•"/>
        <a:defRPr sz="1350" kern="1200">
          <a:solidFill>
            <a:schemeClr val="tx1"/>
          </a:solidFill>
          <a:latin typeface="Arial"/>
          <a:ea typeface="+mn-ea"/>
          <a:cs typeface="Arial"/>
        </a:defRPr>
      </a:lvl1pPr>
      <a:lvl2pPr marL="431990" indent="-134997" algn="l" defTabSz="342892" rtl="0" eaLnBrk="1" latinLnBrk="0" hangingPunct="1">
        <a:lnSpc>
          <a:spcPts val="1575"/>
        </a:lnSpc>
        <a:spcBef>
          <a:spcPts val="0"/>
        </a:spcBef>
        <a:spcAft>
          <a:spcPts val="900"/>
        </a:spcAft>
        <a:buFont typeface="Lucida Grande"/>
        <a:buChar char="–"/>
        <a:defRPr sz="1350" kern="1200">
          <a:solidFill>
            <a:schemeClr val="tx1"/>
          </a:solidFill>
          <a:latin typeface="Arial"/>
          <a:ea typeface="+mn-ea"/>
          <a:cs typeface="Arial"/>
        </a:defRPr>
      </a:lvl2pPr>
      <a:lvl3pPr marL="701983" indent="-134997" algn="l" defTabSz="342892" rtl="0" eaLnBrk="1" latinLnBrk="0" hangingPunct="1">
        <a:lnSpc>
          <a:spcPts val="1575"/>
        </a:lnSpc>
        <a:spcBef>
          <a:spcPts val="0"/>
        </a:spcBef>
        <a:spcAft>
          <a:spcPts val="900"/>
        </a:spcAft>
        <a:buSzPct val="60000"/>
        <a:buFont typeface="Courier New"/>
        <a:buChar char="o"/>
        <a:defRPr sz="1350" kern="1200">
          <a:solidFill>
            <a:schemeClr val="tx1"/>
          </a:solidFill>
          <a:latin typeface="Arial"/>
          <a:ea typeface="+mn-ea"/>
          <a:cs typeface="Arial"/>
        </a:defRPr>
      </a:lvl3pPr>
      <a:lvl4pPr marL="971976" indent="-134997" algn="l" defTabSz="342892" rtl="0" eaLnBrk="1" latinLnBrk="0" hangingPunct="1">
        <a:lnSpc>
          <a:spcPts val="1575"/>
        </a:lnSpc>
        <a:spcBef>
          <a:spcPts val="0"/>
        </a:spcBef>
        <a:spcAft>
          <a:spcPts val="900"/>
        </a:spcAft>
        <a:buSzPct val="100000"/>
        <a:buFont typeface="Lucida Grande"/>
        <a:buChar char="–"/>
        <a:defRPr sz="1350" kern="1200">
          <a:solidFill>
            <a:schemeClr val="tx1"/>
          </a:solidFill>
          <a:latin typeface="Arial"/>
          <a:ea typeface="+mn-ea"/>
          <a:cs typeface="Arial"/>
        </a:defRPr>
      </a:lvl4pPr>
      <a:lvl5pPr marL="1241969" indent="-134997" algn="l" defTabSz="342892" rtl="0" eaLnBrk="1" latinLnBrk="0" hangingPunct="1">
        <a:lnSpc>
          <a:spcPts val="1575"/>
        </a:lnSpc>
        <a:spcBef>
          <a:spcPts val="0"/>
        </a:spcBef>
        <a:spcAft>
          <a:spcPts val="900"/>
        </a:spcAft>
        <a:buFont typeface="Lucida Grande"/>
        <a:buChar char="-"/>
        <a:defRPr sz="1350" kern="1200">
          <a:solidFill>
            <a:schemeClr val="tx1"/>
          </a:solidFill>
          <a:latin typeface="Arial"/>
          <a:ea typeface="+mn-ea"/>
          <a:cs typeface="Arial"/>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8.png"/><Relationship Id="rId1" Type="http://schemas.openxmlformats.org/officeDocument/2006/relationships/slideLayout" Target="../slideLayouts/slideLayout23.xml"/><Relationship Id="rId5" Type="http://schemas.openxmlformats.org/officeDocument/2006/relationships/image" Target="../media/image21.JP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4911" y="2685981"/>
            <a:ext cx="7412952" cy="748904"/>
          </a:xfrm>
        </p:spPr>
        <p:txBody>
          <a:bodyPr/>
          <a:lstStyle/>
          <a:p>
            <a:r>
              <a:rPr lang="fi-FI" sz="4600" noProof="0" dirty="0" smtClean="0"/>
              <a:t>Turun Tiedepuisto</a:t>
            </a:r>
            <a:r>
              <a:rPr lang="fi-FI" noProof="0" dirty="0" smtClean="0"/>
              <a:t/>
            </a:r>
            <a:br>
              <a:rPr lang="fi-FI" noProof="0" dirty="0" smtClean="0"/>
            </a:br>
            <a:r>
              <a:rPr lang="fi-FI" sz="2800" dirty="0" smtClean="0"/>
              <a:t>-kärkihankkeen toimeenpano</a:t>
            </a:r>
            <a:endParaRPr lang="fi-FI" noProof="0" dirty="0"/>
          </a:p>
        </p:txBody>
      </p:sp>
      <p:sp>
        <p:nvSpPr>
          <p:cNvPr id="2" name="Subtitle 1"/>
          <p:cNvSpPr>
            <a:spLocks noGrp="1"/>
          </p:cNvSpPr>
          <p:nvPr>
            <p:ph type="body" idx="1"/>
          </p:nvPr>
        </p:nvSpPr>
        <p:spPr>
          <a:xfrm>
            <a:off x="884911" y="3722875"/>
            <a:ext cx="6349905" cy="3043436"/>
          </a:xfrm>
        </p:spPr>
        <p:txBody>
          <a:bodyPr/>
          <a:lstStyle/>
          <a:p>
            <a:pPr marL="0" indent="0">
              <a:buNone/>
            </a:pPr>
            <a:r>
              <a:rPr lang="fi-FI" dirty="0" smtClean="0"/>
              <a:t>Timo Hintsanen ja Riitta Birkstedt 12.6.2018</a:t>
            </a:r>
            <a:endParaRPr lang="fi-FI" noProof="0" dirty="0">
              <a:solidFill>
                <a:srgbClr val="FF0000"/>
              </a:solidFill>
            </a:endParaRPr>
          </a:p>
        </p:txBody>
      </p:sp>
    </p:spTree>
    <p:extLst>
      <p:ext uri="{BB962C8B-B14F-4D97-AF65-F5344CB8AC3E}">
        <p14:creationId xmlns:p14="http://schemas.microsoft.com/office/powerpoint/2010/main" val="790634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10"/>
          <p:cNvSpPr/>
          <p:nvPr/>
        </p:nvSpPr>
        <p:spPr>
          <a:xfrm>
            <a:off x="2434958" y="927957"/>
            <a:ext cx="7122583" cy="2215991"/>
          </a:xfrm>
          <a:prstGeom prst="rect">
            <a:avLst/>
          </a:prstGeom>
        </p:spPr>
        <p:txBody>
          <a:bodyPr wrap="square">
            <a:spAutoFit/>
          </a:bodyPr>
          <a:lstStyle/>
          <a:p>
            <a:pPr>
              <a:lnSpc>
                <a:spcPct val="80000"/>
              </a:lnSpc>
            </a:pPr>
            <a:r>
              <a:rPr lang="fi-FI" sz="4600" b="1" dirty="0" smtClean="0">
                <a:solidFill>
                  <a:schemeClr val="bg1"/>
                </a:solidFill>
                <a:latin typeface="Arial" charset="0"/>
                <a:ea typeface="Arial" charset="0"/>
                <a:cs typeface="Arial" charset="0"/>
              </a:rPr>
              <a:t>24/7/365 elävä</a:t>
            </a:r>
          </a:p>
          <a:p>
            <a:pPr>
              <a:lnSpc>
                <a:spcPct val="80000"/>
              </a:lnSpc>
            </a:pPr>
            <a:r>
              <a:rPr lang="fi-FI" sz="2600" b="1" dirty="0" smtClean="0">
                <a:solidFill>
                  <a:schemeClr val="bg1"/>
                </a:solidFill>
                <a:latin typeface="Arial" charset="0"/>
                <a:ea typeface="Arial" charset="0"/>
                <a:cs typeface="Arial" charset="0"/>
              </a:rPr>
              <a:t>kohtaamisten keidas</a:t>
            </a:r>
          </a:p>
          <a:p>
            <a:endParaRPr lang="fi-FI" dirty="0">
              <a:latin typeface="Arial" charset="0"/>
              <a:ea typeface="Arial" charset="0"/>
              <a:cs typeface="Arial" charset="0"/>
            </a:endParaRPr>
          </a:p>
          <a:p>
            <a:endParaRPr lang="fi-FI" sz="3200" dirty="0">
              <a:solidFill>
                <a:srgbClr val="FFFFFF"/>
              </a:solidFill>
              <a:latin typeface="Arial" charset="0"/>
              <a:ea typeface="Arial" charset="0"/>
              <a:cs typeface="Arial" charset="0"/>
            </a:endParaRPr>
          </a:p>
          <a:p>
            <a:pPr>
              <a:lnSpc>
                <a:spcPct val="80000"/>
              </a:lnSpc>
            </a:pPr>
            <a:endParaRPr lang="fi-FI" sz="3200" b="1" i="1" dirty="0">
              <a:solidFill>
                <a:schemeClr val="bg1"/>
              </a:solidFill>
              <a:latin typeface="Arial" charset="0"/>
              <a:ea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928" y="205408"/>
            <a:ext cx="1177265" cy="1830545"/>
          </a:xfrm>
          <a:prstGeom prst="rect">
            <a:avLst/>
          </a:prstGeom>
        </p:spPr>
      </p:pic>
      <p:sp>
        <p:nvSpPr>
          <p:cNvPr id="4" name="Tekstiruutu 3"/>
          <p:cNvSpPr txBox="1"/>
          <p:nvPr/>
        </p:nvSpPr>
        <p:spPr>
          <a:xfrm>
            <a:off x="839887" y="2367675"/>
            <a:ext cx="7389713" cy="3046988"/>
          </a:xfrm>
          <a:prstGeom prst="rect">
            <a:avLst/>
          </a:prstGeom>
          <a:noFill/>
        </p:spPr>
        <p:txBody>
          <a:bodyPr wrap="square" rtlCol="0">
            <a:spAutoFit/>
          </a:bodyPr>
          <a:lstStyle/>
          <a:p>
            <a:r>
              <a:rPr lang="fi-FI" sz="2400" dirty="0" smtClean="0">
                <a:solidFill>
                  <a:schemeClr val="bg1"/>
                </a:solidFill>
              </a:rPr>
              <a:t>TOIMENPITEET:</a:t>
            </a:r>
          </a:p>
          <a:p>
            <a:pPr marL="171450" indent="-171450">
              <a:buFont typeface="Arial" panose="020B0604020202020204" pitchFamily="34" charset="0"/>
              <a:buChar char="•"/>
            </a:pPr>
            <a:r>
              <a:rPr lang="fi-FI" sz="1600" dirty="0">
                <a:solidFill>
                  <a:schemeClr val="bg1"/>
                </a:solidFill>
              </a:rPr>
              <a:t>Kupittaan </a:t>
            </a:r>
            <a:r>
              <a:rPr lang="fi-FI" sz="1600" dirty="0" smtClean="0">
                <a:solidFill>
                  <a:schemeClr val="bg1"/>
                </a:solidFill>
              </a:rPr>
              <a:t>kansi:</a:t>
            </a:r>
          </a:p>
          <a:p>
            <a:pPr marL="628650" lvl="1" indent="-171450">
              <a:buFont typeface="Arial" panose="020B0604020202020204" pitchFamily="34" charset="0"/>
              <a:buChar char="•"/>
            </a:pPr>
            <a:r>
              <a:rPr lang="fi-FI" sz="1200" dirty="0" smtClean="0">
                <a:solidFill>
                  <a:schemeClr val="bg1"/>
                </a:solidFill>
              </a:rPr>
              <a:t>Kupittaan kannen kilpailutus ja kehittäminen. Itäharjun kärjen uudet korttelialueet.</a:t>
            </a:r>
            <a:endParaRPr lang="fi-FI" sz="1200" dirty="0">
              <a:solidFill>
                <a:schemeClr val="bg1"/>
              </a:solidFill>
            </a:endParaRPr>
          </a:p>
          <a:p>
            <a:pPr marL="171450" indent="-171450">
              <a:buFont typeface="Arial" panose="020B0604020202020204" pitchFamily="34" charset="0"/>
              <a:buChar char="•"/>
            </a:pPr>
            <a:r>
              <a:rPr lang="fi-FI" sz="1600" dirty="0" smtClean="0">
                <a:solidFill>
                  <a:schemeClr val="bg1"/>
                </a:solidFill>
              </a:rPr>
              <a:t>Alueen toimivuuden ja julkisten kaupunkitilojen kehittäminen:</a:t>
            </a:r>
          </a:p>
          <a:p>
            <a:pPr marL="628650" lvl="1" indent="-171450">
              <a:buFont typeface="Arial" panose="020B0604020202020204" pitchFamily="34" charset="0"/>
              <a:buChar char="•"/>
            </a:pPr>
            <a:r>
              <a:rPr lang="fi-FI" sz="1200" dirty="0" smtClean="0">
                <a:solidFill>
                  <a:schemeClr val="bg1"/>
                </a:solidFill>
              </a:rPr>
              <a:t>Julkisen tilan toimivuuden ja viihtyisyyden parantaminen. Viherrakentaminen ja uudet puistoalueet.</a:t>
            </a:r>
            <a:endParaRPr lang="fi-FI" sz="1200" dirty="0">
              <a:solidFill>
                <a:schemeClr val="bg1"/>
              </a:solidFill>
            </a:endParaRPr>
          </a:p>
          <a:p>
            <a:pPr marL="171450" indent="-171450">
              <a:buFont typeface="Arial" panose="020B0604020202020204" pitchFamily="34" charset="0"/>
              <a:buChar char="•"/>
            </a:pPr>
            <a:r>
              <a:rPr lang="fi-FI" sz="1600" dirty="0">
                <a:solidFill>
                  <a:schemeClr val="bg1"/>
                </a:solidFill>
              </a:rPr>
              <a:t>Tapahtumatoiminta ja </a:t>
            </a:r>
            <a:r>
              <a:rPr lang="fi-FI" sz="1600" dirty="0" smtClean="0">
                <a:solidFill>
                  <a:schemeClr val="bg1"/>
                </a:solidFill>
              </a:rPr>
              <a:t>palvelut:</a:t>
            </a:r>
          </a:p>
          <a:p>
            <a:pPr marL="628650" lvl="1" indent="-171450">
              <a:buFont typeface="Arial" panose="020B0604020202020204" pitchFamily="34" charset="0"/>
              <a:buChar char="•"/>
            </a:pPr>
            <a:r>
              <a:rPr lang="fi-FI" sz="1200" dirty="0">
                <a:solidFill>
                  <a:schemeClr val="bg1"/>
                </a:solidFill>
              </a:rPr>
              <a:t>Yhteisöllisyyttä vahvistavat tapahtumat. Palvelutarjonnan monipuolistaminen. Vapaakaupunki-ajattelun mukaiset kokeilut</a:t>
            </a:r>
            <a:r>
              <a:rPr lang="fi-FI" sz="1200" dirty="0" smtClean="0">
                <a:solidFill>
                  <a:schemeClr val="bg1"/>
                </a:solidFill>
              </a:rPr>
              <a:t>.</a:t>
            </a:r>
          </a:p>
          <a:p>
            <a:pPr marL="171450" indent="-171450">
              <a:buFont typeface="Arial" panose="020B0604020202020204" pitchFamily="34" charset="0"/>
              <a:buChar char="•"/>
            </a:pPr>
            <a:r>
              <a:rPr lang="fi-FI" sz="1600" dirty="0" smtClean="0">
                <a:solidFill>
                  <a:schemeClr val="bg1"/>
                </a:solidFill>
              </a:rPr>
              <a:t>Hyvinvoinnin referenssikaupunginosa:</a:t>
            </a:r>
          </a:p>
          <a:p>
            <a:pPr marL="628650" lvl="1" indent="-171450">
              <a:buFont typeface="Arial" panose="020B0604020202020204" pitchFamily="34" charset="0"/>
              <a:buChar char="•"/>
            </a:pPr>
            <a:r>
              <a:rPr lang="fi-FI" sz="1200" dirty="0" smtClean="0">
                <a:solidFill>
                  <a:schemeClr val="bg1"/>
                </a:solidFill>
              </a:rPr>
              <a:t>Hyvinvointia ja terveyttä edistävät alustat, ratkaisut ja palvelut osana alueen toimijoiden arkea.</a:t>
            </a:r>
            <a:endParaRPr lang="fi-FI" sz="1200" dirty="0">
              <a:solidFill>
                <a:schemeClr val="bg1"/>
              </a:solidFill>
            </a:endParaRPr>
          </a:p>
          <a:p>
            <a:pPr marL="628650" lvl="1" indent="-171450">
              <a:buFont typeface="Arial" panose="020B0604020202020204" pitchFamily="34" charset="0"/>
              <a:buChar char="•"/>
            </a:pPr>
            <a:endParaRPr lang="fi-FI" sz="1600" dirty="0">
              <a:solidFill>
                <a:schemeClr val="bg1"/>
              </a:solidFill>
            </a:endParaRPr>
          </a:p>
          <a:p>
            <a:endParaRPr lang="fi-FI" sz="2400" dirty="0">
              <a:solidFill>
                <a:schemeClr val="bg1"/>
              </a:solidFill>
            </a:endParaRPr>
          </a:p>
        </p:txBody>
      </p:sp>
    </p:spTree>
    <p:extLst>
      <p:ext uri="{BB962C8B-B14F-4D97-AF65-F5344CB8AC3E}">
        <p14:creationId xmlns:p14="http://schemas.microsoft.com/office/powerpoint/2010/main" val="33958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10"/>
          <p:cNvSpPr/>
          <p:nvPr/>
        </p:nvSpPr>
        <p:spPr>
          <a:xfrm>
            <a:off x="2409043" y="626728"/>
            <a:ext cx="7122583" cy="2215991"/>
          </a:xfrm>
          <a:prstGeom prst="rect">
            <a:avLst/>
          </a:prstGeom>
        </p:spPr>
        <p:txBody>
          <a:bodyPr wrap="square">
            <a:spAutoFit/>
          </a:bodyPr>
          <a:lstStyle/>
          <a:p>
            <a:pPr>
              <a:lnSpc>
                <a:spcPct val="80000"/>
              </a:lnSpc>
            </a:pPr>
            <a:r>
              <a:rPr lang="fi-FI" sz="4600" b="1" dirty="0" smtClean="0">
                <a:solidFill>
                  <a:schemeClr val="bg1"/>
                </a:solidFill>
                <a:latin typeface="Arial" charset="0"/>
                <a:ea typeface="Arial" charset="0"/>
                <a:cs typeface="Arial" charset="0"/>
              </a:rPr>
              <a:t>Kestävästi kasvava</a:t>
            </a:r>
          </a:p>
          <a:p>
            <a:pPr>
              <a:lnSpc>
                <a:spcPct val="80000"/>
              </a:lnSpc>
            </a:pPr>
            <a:r>
              <a:rPr lang="fi-FI" sz="2800" b="1" dirty="0" smtClean="0">
                <a:solidFill>
                  <a:schemeClr val="bg1"/>
                </a:solidFill>
                <a:latin typeface="Arial" charset="0"/>
                <a:ea typeface="Arial" charset="0"/>
                <a:cs typeface="Arial" charset="0"/>
              </a:rPr>
              <a:t>kaupunginosa</a:t>
            </a:r>
          </a:p>
          <a:p>
            <a:endParaRPr lang="fi-FI" dirty="0">
              <a:latin typeface="Arial" charset="0"/>
              <a:ea typeface="Arial" charset="0"/>
              <a:cs typeface="Arial" charset="0"/>
            </a:endParaRPr>
          </a:p>
          <a:p>
            <a:endParaRPr lang="fi-FI" sz="3200" dirty="0">
              <a:solidFill>
                <a:srgbClr val="FFFFFF"/>
              </a:solidFill>
              <a:latin typeface="Arial" charset="0"/>
              <a:ea typeface="Arial" charset="0"/>
              <a:cs typeface="Arial" charset="0"/>
            </a:endParaRPr>
          </a:p>
          <a:p>
            <a:pPr>
              <a:lnSpc>
                <a:spcPct val="80000"/>
              </a:lnSpc>
            </a:pPr>
            <a:endParaRPr lang="fi-FI" sz="3200" b="1" i="1" dirty="0">
              <a:solidFill>
                <a:schemeClr val="bg1"/>
              </a:solidFill>
              <a:latin typeface="Arial" charset="0"/>
              <a:ea typeface="Arial" charset="0"/>
              <a:cs typeface="Arial"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416" y="306385"/>
            <a:ext cx="1389295" cy="1207739"/>
          </a:xfrm>
          <a:prstGeom prst="rect">
            <a:avLst/>
          </a:prstGeom>
        </p:spPr>
      </p:pic>
      <p:sp>
        <p:nvSpPr>
          <p:cNvPr id="4" name="Tekstiruutu 3"/>
          <p:cNvSpPr txBox="1"/>
          <p:nvPr/>
        </p:nvSpPr>
        <p:spPr>
          <a:xfrm>
            <a:off x="839887" y="2367675"/>
            <a:ext cx="7389713" cy="2923877"/>
          </a:xfrm>
          <a:prstGeom prst="rect">
            <a:avLst/>
          </a:prstGeom>
          <a:noFill/>
        </p:spPr>
        <p:txBody>
          <a:bodyPr wrap="square" rtlCol="0">
            <a:spAutoFit/>
          </a:bodyPr>
          <a:lstStyle/>
          <a:p>
            <a:r>
              <a:rPr lang="fi-FI" sz="2400" dirty="0" smtClean="0">
                <a:solidFill>
                  <a:schemeClr val="bg1"/>
                </a:solidFill>
              </a:rPr>
              <a:t>TOIMENPITEET:</a:t>
            </a:r>
          </a:p>
          <a:p>
            <a:pPr marL="171450" indent="-171450">
              <a:buFont typeface="Arial" panose="020B0604020202020204" pitchFamily="34" charset="0"/>
              <a:buChar char="•"/>
            </a:pPr>
            <a:r>
              <a:rPr lang="fi-FI" sz="1600" dirty="0" smtClean="0">
                <a:solidFill>
                  <a:schemeClr val="bg1"/>
                </a:solidFill>
              </a:rPr>
              <a:t>Älykäs rakentaminen ja energiatehokkuus:</a:t>
            </a:r>
          </a:p>
          <a:p>
            <a:pPr marL="628650" lvl="1" indent="-171450">
              <a:buFont typeface="Arial" panose="020B0604020202020204" pitchFamily="34" charset="0"/>
              <a:buChar char="•"/>
            </a:pPr>
            <a:r>
              <a:rPr lang="fi-FI" sz="1200" dirty="0" smtClean="0">
                <a:solidFill>
                  <a:schemeClr val="bg1"/>
                </a:solidFill>
              </a:rPr>
              <a:t>Energiatehokkuutta ja hiilineutraaliutta tukevat kokeilut. Älykäs infra ja rakentaminen. Suunnitelma verkostokoulun toteutuksesta. Hybridirakentamisen edistäminen.</a:t>
            </a:r>
            <a:endParaRPr lang="fi-FI" sz="1200" dirty="0">
              <a:solidFill>
                <a:schemeClr val="bg1"/>
              </a:solidFill>
            </a:endParaRPr>
          </a:p>
          <a:p>
            <a:pPr marL="171450" indent="-171450">
              <a:buFont typeface="Arial" panose="020B0604020202020204" pitchFamily="34" charset="0"/>
              <a:buChar char="•"/>
            </a:pPr>
            <a:r>
              <a:rPr lang="fi-FI" sz="1600" dirty="0" smtClean="0">
                <a:solidFill>
                  <a:schemeClr val="bg1"/>
                </a:solidFill>
              </a:rPr>
              <a:t>Yhdyskuntasuunnittelu:</a:t>
            </a:r>
          </a:p>
          <a:p>
            <a:pPr marL="628650" lvl="1" indent="-171450">
              <a:buFont typeface="Arial" panose="020B0604020202020204" pitchFamily="34" charset="0"/>
              <a:buChar char="•"/>
            </a:pPr>
            <a:r>
              <a:rPr lang="fi-FI" sz="1200" dirty="0" smtClean="0">
                <a:solidFill>
                  <a:schemeClr val="bg1"/>
                </a:solidFill>
              </a:rPr>
              <a:t>Kehittäminen </a:t>
            </a:r>
            <a:r>
              <a:rPr lang="fi-FI" sz="1200" dirty="0" err="1" smtClean="0">
                <a:solidFill>
                  <a:schemeClr val="bg1"/>
                </a:solidFill>
              </a:rPr>
              <a:t>Masterplanissa</a:t>
            </a:r>
            <a:r>
              <a:rPr lang="fi-FI" sz="1200" dirty="0" smtClean="0">
                <a:solidFill>
                  <a:schemeClr val="bg1"/>
                </a:solidFill>
              </a:rPr>
              <a:t> osoitettujen isojen kokonaisuuksien kautta. Itäharjun asemakaavoitus ja liikenneverkko. Kokonaistavoitteita tukevat yksittäishankkeet.</a:t>
            </a:r>
          </a:p>
          <a:p>
            <a:pPr marL="171450" indent="-171450">
              <a:buFont typeface="Arial" panose="020B0604020202020204" pitchFamily="34" charset="0"/>
              <a:buChar char="•"/>
            </a:pPr>
            <a:r>
              <a:rPr lang="fi-FI" sz="1600" dirty="0" smtClean="0">
                <a:solidFill>
                  <a:schemeClr val="bg1"/>
                </a:solidFill>
              </a:rPr>
              <a:t>Jakamistalouden ratkaisut:</a:t>
            </a:r>
          </a:p>
          <a:p>
            <a:pPr marL="628650" lvl="1" indent="-171450">
              <a:buFont typeface="Arial" panose="020B0604020202020204" pitchFamily="34" charset="0"/>
              <a:buChar char="•"/>
            </a:pPr>
            <a:r>
              <a:rPr lang="fi-FI" sz="1200" dirty="0" smtClean="0">
                <a:solidFill>
                  <a:schemeClr val="bg1"/>
                </a:solidFill>
              </a:rPr>
              <a:t>Jakamistaloutta tukevien alustojen, ratkaisuiden ja palveluiden kehittäminen. Yhteiskäyttöpyörät ja -autot. </a:t>
            </a:r>
            <a:endParaRPr lang="fi-FI" sz="1200" dirty="0">
              <a:solidFill>
                <a:schemeClr val="bg1"/>
              </a:solidFill>
            </a:endParaRPr>
          </a:p>
          <a:p>
            <a:endParaRPr lang="fi-FI" sz="2400" dirty="0">
              <a:solidFill>
                <a:schemeClr val="bg1"/>
              </a:solidFill>
            </a:endParaRPr>
          </a:p>
          <a:p>
            <a:endParaRPr lang="fi-FI" sz="2400" dirty="0">
              <a:solidFill>
                <a:schemeClr val="bg1"/>
              </a:solidFill>
            </a:endParaRPr>
          </a:p>
        </p:txBody>
      </p:sp>
    </p:spTree>
    <p:extLst>
      <p:ext uri="{BB962C8B-B14F-4D97-AF65-F5344CB8AC3E}">
        <p14:creationId xmlns:p14="http://schemas.microsoft.com/office/powerpoint/2010/main" val="352436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634186" y="563981"/>
            <a:ext cx="7521672" cy="741567"/>
          </a:xfrm>
          <a:prstGeom prst="rect">
            <a:avLst/>
          </a:prstGeom>
        </p:spPr>
        <p:txBody>
          <a:bodyPr/>
          <a:lstStyle>
            <a:lvl1pPr algn="l" defTabSz="609585" rtl="0" eaLnBrk="1" latinLnBrk="0" hangingPunct="1">
              <a:lnSpc>
                <a:spcPts val="4400"/>
              </a:lnSpc>
              <a:spcBef>
                <a:spcPct val="0"/>
              </a:spcBef>
              <a:buNone/>
              <a:defRPr sz="4267" b="1" kern="1200">
                <a:solidFill>
                  <a:schemeClr val="bg1"/>
                </a:solidFill>
                <a:latin typeface="Arial"/>
                <a:ea typeface="+mj-ea"/>
                <a:cs typeface="Arial"/>
              </a:defRPr>
            </a:lvl1pPr>
          </a:lstStyle>
          <a:p>
            <a:r>
              <a:rPr lang="fi-FI" sz="3200" dirty="0">
                <a:solidFill>
                  <a:prstClr val="black"/>
                </a:solidFill>
              </a:rPr>
              <a:t>Smart and </a:t>
            </a:r>
            <a:r>
              <a:rPr lang="fi-FI" sz="3200" dirty="0" err="1">
                <a:solidFill>
                  <a:prstClr val="black"/>
                </a:solidFill>
              </a:rPr>
              <a:t>Wise</a:t>
            </a:r>
            <a:r>
              <a:rPr lang="fi-FI" sz="3200" dirty="0">
                <a:solidFill>
                  <a:prstClr val="black"/>
                </a:solidFill>
              </a:rPr>
              <a:t> Turku @ Tiedepuisto</a:t>
            </a:r>
          </a:p>
        </p:txBody>
      </p:sp>
      <p:sp>
        <p:nvSpPr>
          <p:cNvPr id="4" name="Tekstiruutu 3"/>
          <p:cNvSpPr txBox="1"/>
          <p:nvPr/>
        </p:nvSpPr>
        <p:spPr>
          <a:xfrm>
            <a:off x="3286415" y="4002148"/>
            <a:ext cx="1688998" cy="954107"/>
          </a:xfrm>
          <a:prstGeom prst="rect">
            <a:avLst/>
          </a:prstGeom>
          <a:noFill/>
        </p:spPr>
        <p:txBody>
          <a:bodyPr wrap="square" rtlCol="0">
            <a:spAutoFit/>
          </a:bodyPr>
          <a:lstStyle/>
          <a:p>
            <a:pPr marL="214313" indent="-214313" defTabSz="685800">
              <a:buFont typeface="Arial" panose="020B0604020202020204" pitchFamily="34" charset="0"/>
              <a:buChar char="•"/>
            </a:pPr>
            <a:r>
              <a:rPr lang="fi-FI" sz="800" dirty="0" smtClean="0">
                <a:solidFill>
                  <a:prstClr val="black"/>
                </a:solidFill>
              </a:rPr>
              <a:t>Ennakoiva kaupunkisuunnittelu</a:t>
            </a:r>
          </a:p>
          <a:p>
            <a:pPr marL="214313" indent="-214313" defTabSz="685800">
              <a:buFont typeface="Arial" panose="020B0604020202020204" pitchFamily="34" charset="0"/>
              <a:buChar char="•"/>
            </a:pPr>
            <a:r>
              <a:rPr lang="fi-FI" sz="800" dirty="0" smtClean="0">
                <a:solidFill>
                  <a:prstClr val="black"/>
                </a:solidFill>
              </a:rPr>
              <a:t>Älykkäät </a:t>
            </a:r>
            <a:r>
              <a:rPr lang="fi-FI" sz="800" dirty="0">
                <a:solidFill>
                  <a:prstClr val="black"/>
                </a:solidFill>
              </a:rPr>
              <a:t>rakennukset ja infra</a:t>
            </a:r>
          </a:p>
          <a:p>
            <a:pPr marL="214313" indent="-214313" defTabSz="685800">
              <a:buFont typeface="Arial" panose="020B0604020202020204" pitchFamily="34" charset="0"/>
              <a:buChar char="•"/>
            </a:pPr>
            <a:r>
              <a:rPr lang="fi-FI" sz="800" dirty="0" smtClean="0">
                <a:solidFill>
                  <a:prstClr val="black"/>
                </a:solidFill>
              </a:rPr>
              <a:t>5G-infrastruktuuri </a:t>
            </a:r>
          </a:p>
          <a:p>
            <a:pPr marL="214313" indent="-214313" defTabSz="685800">
              <a:buFont typeface="Arial" panose="020B0604020202020204" pitchFamily="34" charset="0"/>
              <a:buChar char="•"/>
            </a:pPr>
            <a:r>
              <a:rPr lang="fi-FI" sz="800" dirty="0" err="1" smtClean="0">
                <a:solidFill>
                  <a:prstClr val="black"/>
                </a:solidFill>
              </a:rPr>
              <a:t>IoT</a:t>
            </a:r>
            <a:r>
              <a:rPr lang="fi-FI" sz="800" dirty="0" smtClean="0">
                <a:solidFill>
                  <a:prstClr val="black"/>
                </a:solidFill>
              </a:rPr>
              <a:t>, anturit, sensorit</a:t>
            </a:r>
          </a:p>
          <a:p>
            <a:pPr defTabSz="685800"/>
            <a:endParaRPr lang="fi-FI" sz="800" dirty="0">
              <a:solidFill>
                <a:prstClr val="black"/>
              </a:solidFill>
            </a:endParaRPr>
          </a:p>
        </p:txBody>
      </p:sp>
      <p:sp>
        <p:nvSpPr>
          <p:cNvPr id="5" name="Tekstiruutu 4"/>
          <p:cNvSpPr txBox="1"/>
          <p:nvPr/>
        </p:nvSpPr>
        <p:spPr>
          <a:xfrm>
            <a:off x="58084" y="3999004"/>
            <a:ext cx="2120707" cy="954107"/>
          </a:xfrm>
          <a:prstGeom prst="rect">
            <a:avLst/>
          </a:prstGeom>
          <a:noFill/>
        </p:spPr>
        <p:txBody>
          <a:bodyPr wrap="square" rtlCol="0">
            <a:spAutoFit/>
          </a:bodyPr>
          <a:lstStyle/>
          <a:p>
            <a:pPr marL="214313" indent="-214313" defTabSz="685800">
              <a:buFont typeface="Arial" panose="020B0604020202020204" pitchFamily="34" charset="0"/>
              <a:buChar char="•"/>
            </a:pPr>
            <a:r>
              <a:rPr lang="fi-FI" sz="800" dirty="0">
                <a:solidFill>
                  <a:prstClr val="black"/>
                </a:solidFill>
              </a:rPr>
              <a:t>Uusiutuvat energianlähteet </a:t>
            </a:r>
          </a:p>
          <a:p>
            <a:pPr marL="214313" indent="-214313" defTabSz="685800">
              <a:buFont typeface="Arial" panose="020B0604020202020204" pitchFamily="34" charset="0"/>
              <a:buChar char="•"/>
            </a:pPr>
            <a:r>
              <a:rPr lang="fi-FI" sz="800" dirty="0">
                <a:solidFill>
                  <a:prstClr val="black"/>
                </a:solidFill>
              </a:rPr>
              <a:t>Hajautettu energiantuotanto ja -hallinta</a:t>
            </a:r>
          </a:p>
          <a:p>
            <a:pPr marL="214313" indent="-214313" defTabSz="685800">
              <a:buFont typeface="Arial" panose="020B0604020202020204" pitchFamily="34" charset="0"/>
              <a:buChar char="•"/>
            </a:pPr>
            <a:r>
              <a:rPr lang="fi-FI" sz="800" dirty="0">
                <a:solidFill>
                  <a:prstClr val="black"/>
                </a:solidFill>
              </a:rPr>
              <a:t>Älykäs sähkö- ja </a:t>
            </a:r>
            <a:r>
              <a:rPr lang="fi-FI" sz="800" dirty="0" smtClean="0">
                <a:solidFill>
                  <a:prstClr val="black"/>
                </a:solidFill>
              </a:rPr>
              <a:t>lämpöverkko</a:t>
            </a:r>
          </a:p>
          <a:p>
            <a:pPr marL="214313" indent="-214313" defTabSz="685800">
              <a:buFont typeface="Arial" panose="020B0604020202020204" pitchFamily="34" charset="0"/>
              <a:buChar char="•"/>
            </a:pPr>
            <a:r>
              <a:rPr lang="fi-FI" sz="800" dirty="0" smtClean="0">
                <a:solidFill>
                  <a:prstClr val="black"/>
                </a:solidFill>
              </a:rPr>
              <a:t>Turkulaisten energiakäänne</a:t>
            </a:r>
            <a:endParaRPr lang="fi-FI" sz="800" dirty="0">
              <a:solidFill>
                <a:prstClr val="black"/>
              </a:solidFill>
            </a:endParaRPr>
          </a:p>
          <a:p>
            <a:pPr defTabSz="685800"/>
            <a:endParaRPr lang="fi-FI" sz="800" dirty="0">
              <a:solidFill>
                <a:prstClr val="black"/>
              </a:solidFill>
            </a:endParaRPr>
          </a:p>
          <a:p>
            <a:pPr defTabSz="685800"/>
            <a:endParaRPr lang="fi-FI" sz="800" dirty="0">
              <a:solidFill>
                <a:prstClr val="black"/>
              </a:solidFill>
            </a:endParaRPr>
          </a:p>
        </p:txBody>
      </p:sp>
      <p:sp>
        <p:nvSpPr>
          <p:cNvPr id="6" name="Tekstiruutu 5"/>
          <p:cNvSpPr txBox="1"/>
          <p:nvPr/>
        </p:nvSpPr>
        <p:spPr>
          <a:xfrm>
            <a:off x="6107007" y="3992656"/>
            <a:ext cx="1725905" cy="1077218"/>
          </a:xfrm>
          <a:prstGeom prst="rect">
            <a:avLst/>
          </a:prstGeom>
          <a:noFill/>
        </p:spPr>
        <p:txBody>
          <a:bodyPr wrap="square" rtlCol="0">
            <a:spAutoFit/>
          </a:bodyPr>
          <a:lstStyle/>
          <a:p>
            <a:pPr marL="214313" indent="-214313" defTabSz="685800">
              <a:buFont typeface="Arial" panose="020B0604020202020204" pitchFamily="34" charset="0"/>
              <a:buChar char="•"/>
            </a:pPr>
            <a:r>
              <a:rPr lang="fi-FI" sz="800" dirty="0" smtClean="0">
                <a:solidFill>
                  <a:prstClr val="black"/>
                </a:solidFill>
              </a:rPr>
              <a:t>Tulevaisuuden liikkumisjärjestelmä</a:t>
            </a:r>
          </a:p>
          <a:p>
            <a:pPr marL="214313" indent="-214313" defTabSz="685800">
              <a:buFont typeface="Arial" panose="020B0604020202020204" pitchFamily="34" charset="0"/>
              <a:buChar char="•"/>
            </a:pPr>
            <a:r>
              <a:rPr lang="fi-FI" sz="800" dirty="0" smtClean="0">
                <a:solidFill>
                  <a:prstClr val="black"/>
                </a:solidFill>
              </a:rPr>
              <a:t>Älykäs </a:t>
            </a:r>
            <a:r>
              <a:rPr lang="fi-FI" sz="800" dirty="0">
                <a:solidFill>
                  <a:prstClr val="black"/>
                </a:solidFill>
              </a:rPr>
              <a:t>sähköinen joukkoliikenne</a:t>
            </a:r>
          </a:p>
          <a:p>
            <a:pPr marL="214313" indent="-214313" defTabSz="685800">
              <a:buFont typeface="Arial" panose="020B0604020202020204" pitchFamily="34" charset="0"/>
              <a:buChar char="•"/>
            </a:pPr>
            <a:r>
              <a:rPr lang="fi-FI" sz="800" dirty="0">
                <a:solidFill>
                  <a:prstClr val="black"/>
                </a:solidFill>
              </a:rPr>
              <a:t>Citylogistiikan uudet ratkaisut</a:t>
            </a:r>
          </a:p>
          <a:p>
            <a:pPr marL="214313" indent="-214313" defTabSz="685800">
              <a:buFont typeface="Arial" panose="020B0604020202020204" pitchFamily="34" charset="0"/>
              <a:buChar char="•"/>
            </a:pPr>
            <a:r>
              <a:rPr lang="fi-FI" sz="800" dirty="0">
                <a:solidFill>
                  <a:prstClr val="black"/>
                </a:solidFill>
              </a:rPr>
              <a:t>Pysäköintipalvelujen uudistaminen</a:t>
            </a:r>
          </a:p>
          <a:p>
            <a:pPr marL="214313" indent="-214313" defTabSz="685800">
              <a:buFont typeface="Arial" panose="020B0604020202020204" pitchFamily="34" charset="0"/>
              <a:buChar char="•"/>
            </a:pPr>
            <a:r>
              <a:rPr lang="fi-FI" sz="800" dirty="0">
                <a:solidFill>
                  <a:prstClr val="black"/>
                </a:solidFill>
              </a:rPr>
              <a:t>CIVITAS </a:t>
            </a:r>
            <a:r>
              <a:rPr lang="fi-FI" sz="800" dirty="0" smtClean="0">
                <a:solidFill>
                  <a:prstClr val="black"/>
                </a:solidFill>
              </a:rPr>
              <a:t>ECCENTRIC</a:t>
            </a:r>
            <a:endParaRPr lang="fi-FI" sz="800" dirty="0">
              <a:solidFill>
                <a:prstClr val="black"/>
              </a:solidFill>
            </a:endParaRPr>
          </a:p>
        </p:txBody>
      </p:sp>
      <p:sp>
        <p:nvSpPr>
          <p:cNvPr id="7" name="Nuoli oikealle 6"/>
          <p:cNvSpPr/>
          <p:nvPr/>
        </p:nvSpPr>
        <p:spPr>
          <a:xfrm rot="5400000">
            <a:off x="1107833" y="3694178"/>
            <a:ext cx="268664" cy="247454"/>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fi-FI" sz="1350" dirty="0">
              <a:solidFill>
                <a:prstClr val="white"/>
              </a:solidFill>
            </a:endParaRPr>
          </a:p>
        </p:txBody>
      </p:sp>
      <p:grpSp>
        <p:nvGrpSpPr>
          <p:cNvPr id="27" name="Ryhmä 26"/>
          <p:cNvGrpSpPr/>
          <p:nvPr/>
        </p:nvGrpSpPr>
        <p:grpSpPr>
          <a:xfrm>
            <a:off x="329825" y="1445443"/>
            <a:ext cx="8598653" cy="2423482"/>
            <a:chOff x="329825" y="1445443"/>
            <a:chExt cx="8598653" cy="2423482"/>
          </a:xfrm>
        </p:grpSpPr>
        <p:pic>
          <p:nvPicPr>
            <p:cNvPr id="10" name="Picture 6">
              <a:extLst>
                <a:ext uri="{FF2B5EF4-FFF2-40B4-BE49-F238E27FC236}">
                  <a16:creationId xmlns:a16="http://schemas.microsoft.com/office/drawing/2014/main" xmlns="" id="{B084A036-9C20-E54C-B25B-D831820EFA01}"/>
                </a:ext>
              </a:extLst>
            </p:cNvPr>
            <p:cNvPicPr>
              <a:picLocks noChangeAspect="1"/>
            </p:cNvPicPr>
            <p:nvPr/>
          </p:nvPicPr>
          <p:blipFill>
            <a:blip r:embed="rId2"/>
            <a:stretch>
              <a:fillRect/>
            </a:stretch>
          </p:blipFill>
          <p:spPr>
            <a:xfrm>
              <a:off x="7690497" y="1445443"/>
              <a:ext cx="990600" cy="1054100"/>
            </a:xfrm>
            <a:prstGeom prst="rect">
              <a:avLst/>
            </a:prstGeom>
          </p:spPr>
        </p:pic>
        <p:pic>
          <p:nvPicPr>
            <p:cNvPr id="11" name="Picture 4">
              <a:extLst>
                <a:ext uri="{FF2B5EF4-FFF2-40B4-BE49-F238E27FC236}">
                  <a16:creationId xmlns:a16="http://schemas.microsoft.com/office/drawing/2014/main" xmlns="" id="{89E25C87-5A98-EA44-B4A5-B93F2CD5796F}"/>
                </a:ext>
              </a:extLst>
            </p:cNvPr>
            <p:cNvPicPr>
              <a:picLocks noChangeAspect="1"/>
            </p:cNvPicPr>
            <p:nvPr/>
          </p:nvPicPr>
          <p:blipFill>
            <a:blip r:embed="rId3"/>
            <a:stretch>
              <a:fillRect/>
            </a:stretch>
          </p:blipFill>
          <p:spPr>
            <a:xfrm>
              <a:off x="649025" y="1896293"/>
              <a:ext cx="1092200" cy="584200"/>
            </a:xfrm>
            <a:prstGeom prst="rect">
              <a:avLst/>
            </a:prstGeom>
          </p:spPr>
        </p:pic>
        <p:pic>
          <p:nvPicPr>
            <p:cNvPr id="12" name="Picture 10">
              <a:extLst>
                <a:ext uri="{FF2B5EF4-FFF2-40B4-BE49-F238E27FC236}">
                  <a16:creationId xmlns:a16="http://schemas.microsoft.com/office/drawing/2014/main" xmlns="" id="{894E11FF-DE7C-CE4C-BB1F-089BE46E4A07}"/>
                </a:ext>
              </a:extLst>
            </p:cNvPr>
            <p:cNvPicPr>
              <a:picLocks noChangeAspect="1"/>
            </p:cNvPicPr>
            <p:nvPr/>
          </p:nvPicPr>
          <p:blipFill>
            <a:blip r:embed="rId4"/>
            <a:stretch>
              <a:fillRect/>
            </a:stretch>
          </p:blipFill>
          <p:spPr>
            <a:xfrm>
              <a:off x="2147237" y="1743893"/>
              <a:ext cx="1079500" cy="736600"/>
            </a:xfrm>
            <a:prstGeom prst="rect">
              <a:avLst/>
            </a:prstGeom>
          </p:spPr>
        </p:pic>
        <p:sp>
          <p:nvSpPr>
            <p:cNvPr id="13" name="Text Placeholder 2">
              <a:extLst>
                <a:ext uri="{FF2B5EF4-FFF2-40B4-BE49-F238E27FC236}">
                  <a16:creationId xmlns:a16="http://schemas.microsoft.com/office/drawing/2014/main" xmlns="" id="{10675AF1-4773-8D45-8696-7508E161A123}"/>
                </a:ext>
              </a:extLst>
            </p:cNvPr>
            <p:cNvSpPr txBox="1">
              <a:spLocks/>
            </p:cNvSpPr>
            <p:nvPr/>
          </p:nvSpPr>
          <p:spPr>
            <a:xfrm>
              <a:off x="3626487" y="2746116"/>
              <a:ext cx="1123651" cy="1122809"/>
            </a:xfrm>
            <a:prstGeom prst="rect">
              <a:avLst/>
            </a:prstGeom>
            <a:noFill/>
          </p:spPr>
          <p:txBody>
            <a:bodyPr vert="horz" lIns="0" tIns="0" rIns="0" bIns="0" rtlCol="0">
              <a:noAutofit/>
            </a:bodyPr>
            <a:lstStyle>
              <a:lvl1pPr marL="12700" indent="0" algn="l" defTabSz="685800" rtl="0" eaLnBrk="1" latinLnBrk="0" hangingPunct="1">
                <a:lnSpc>
                  <a:spcPts val="2200"/>
                </a:lnSpc>
                <a:spcBef>
                  <a:spcPts val="750"/>
                </a:spcBef>
                <a:buFontTx/>
                <a:buNone/>
                <a:defRPr sz="1700" kern="1200" baseline="0">
                  <a:solidFill>
                    <a:schemeClr val="tx1"/>
                  </a:solidFill>
                  <a:latin typeface="+mn-lt"/>
                  <a:ea typeface="+mn-ea"/>
                  <a:cs typeface="+mn-cs"/>
                </a:defRPr>
              </a:lvl1pPr>
              <a:lvl2pPr marL="0" indent="-180000" algn="l" defTabSz="685800" rtl="0" eaLnBrk="1" latinLnBrk="0" hangingPunct="1">
                <a:lnSpc>
                  <a:spcPts val="2200"/>
                </a:lnSpc>
                <a:spcBef>
                  <a:spcPts val="375"/>
                </a:spcBef>
                <a:buFont typeface="Arial"/>
                <a:buChar char="•"/>
                <a:defRPr sz="1700" kern="1200" baseline="0">
                  <a:solidFill>
                    <a:schemeClr val="tx1"/>
                  </a:solidFill>
                  <a:latin typeface="+mn-lt"/>
                  <a:ea typeface="+mn-ea"/>
                  <a:cs typeface="+mn-cs"/>
                </a:defRPr>
              </a:lvl2pPr>
              <a:lvl3pPr marL="360000" indent="-180000" algn="l" defTabSz="685800" rtl="0" eaLnBrk="1" latinLnBrk="0" hangingPunct="1">
                <a:lnSpc>
                  <a:spcPts val="2200"/>
                </a:lnSpc>
                <a:spcBef>
                  <a:spcPts val="375"/>
                </a:spcBef>
                <a:buSzPct val="90000"/>
                <a:buFont typeface="Lucida Grande"/>
                <a:buChar char="-"/>
                <a:defRPr sz="1800" kern="1200" baseline="0">
                  <a:solidFill>
                    <a:schemeClr val="tx1"/>
                  </a:solidFill>
                  <a:latin typeface="+mn-lt"/>
                  <a:ea typeface="+mn-ea"/>
                  <a:cs typeface="+mn-cs"/>
                </a:defRPr>
              </a:lvl3pPr>
              <a:lvl4pPr marL="1200150" indent="-171450" algn="l" defTabSz="685800" rtl="0" eaLnBrk="1" latinLnBrk="0" hangingPunct="1">
                <a:lnSpc>
                  <a:spcPts val="19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ts val="19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nSpc>
                  <a:spcPts val="1800"/>
                </a:lnSpc>
                <a:spcBef>
                  <a:spcPts val="0"/>
                </a:spcBef>
              </a:pPr>
              <a:r>
                <a:rPr lang="fi-FI" sz="1500" b="1" dirty="0">
                  <a:solidFill>
                    <a:srgbClr val="7DCDC8"/>
                  </a:solidFill>
                  <a:latin typeface="Helvetica" pitchFamily="2" charset="0"/>
                </a:rPr>
                <a:t>Kaupunki-</a:t>
              </a:r>
            </a:p>
            <a:p>
              <a:pPr marL="0">
                <a:lnSpc>
                  <a:spcPts val="1800"/>
                </a:lnSpc>
                <a:spcBef>
                  <a:spcPts val="0"/>
                </a:spcBef>
              </a:pPr>
              <a:r>
                <a:rPr lang="fi-FI" sz="1500" b="1" dirty="0">
                  <a:solidFill>
                    <a:srgbClr val="7DCDC8"/>
                  </a:solidFill>
                  <a:latin typeface="Helvetica" pitchFamily="2" charset="0"/>
                </a:rPr>
                <a:t>suunnittelu</a:t>
              </a:r>
              <a:endParaRPr lang="fi-FI" sz="1500" dirty="0">
                <a:solidFill>
                  <a:srgbClr val="7DCDC8"/>
                </a:solidFill>
                <a:latin typeface="Helvetica" pitchFamily="2" charset="0"/>
              </a:endParaRPr>
            </a:p>
          </p:txBody>
        </p:sp>
        <p:pic>
          <p:nvPicPr>
            <p:cNvPr id="14" name="Picture 22">
              <a:extLst>
                <a:ext uri="{FF2B5EF4-FFF2-40B4-BE49-F238E27FC236}">
                  <a16:creationId xmlns:a16="http://schemas.microsoft.com/office/drawing/2014/main" xmlns="" id="{6A8C9961-7512-144E-831C-975CB67140FF}"/>
                </a:ext>
              </a:extLst>
            </p:cNvPr>
            <p:cNvPicPr>
              <a:picLocks noChangeAspect="1"/>
            </p:cNvPicPr>
            <p:nvPr/>
          </p:nvPicPr>
          <p:blipFill>
            <a:blip r:embed="rId5"/>
            <a:stretch>
              <a:fillRect/>
            </a:stretch>
          </p:blipFill>
          <p:spPr>
            <a:xfrm>
              <a:off x="3626487" y="1591493"/>
              <a:ext cx="889000" cy="889000"/>
            </a:xfrm>
            <a:prstGeom prst="rect">
              <a:avLst/>
            </a:prstGeom>
          </p:spPr>
        </p:pic>
        <p:pic>
          <p:nvPicPr>
            <p:cNvPr id="15" name="Picture 24">
              <a:extLst>
                <a:ext uri="{FF2B5EF4-FFF2-40B4-BE49-F238E27FC236}">
                  <a16:creationId xmlns:a16="http://schemas.microsoft.com/office/drawing/2014/main" xmlns="" id="{5C080D10-B992-D541-BE65-EAE02C9F75BF}"/>
                </a:ext>
              </a:extLst>
            </p:cNvPr>
            <p:cNvPicPr>
              <a:picLocks noChangeAspect="1"/>
            </p:cNvPicPr>
            <p:nvPr/>
          </p:nvPicPr>
          <p:blipFill>
            <a:blip r:embed="rId6"/>
            <a:stretch>
              <a:fillRect/>
            </a:stretch>
          </p:blipFill>
          <p:spPr>
            <a:xfrm>
              <a:off x="5063995" y="1769293"/>
              <a:ext cx="901700" cy="711200"/>
            </a:xfrm>
            <a:prstGeom prst="rect">
              <a:avLst/>
            </a:prstGeom>
          </p:spPr>
        </p:pic>
        <p:pic>
          <p:nvPicPr>
            <p:cNvPr id="16" name="Picture 26">
              <a:extLst>
                <a:ext uri="{FF2B5EF4-FFF2-40B4-BE49-F238E27FC236}">
                  <a16:creationId xmlns:a16="http://schemas.microsoft.com/office/drawing/2014/main" xmlns="" id="{6AF42EDF-0D02-524F-A166-4FDEBB8AA278}"/>
                </a:ext>
              </a:extLst>
            </p:cNvPr>
            <p:cNvPicPr>
              <a:picLocks noChangeAspect="1"/>
            </p:cNvPicPr>
            <p:nvPr/>
          </p:nvPicPr>
          <p:blipFill>
            <a:blip r:embed="rId7"/>
            <a:stretch>
              <a:fillRect/>
            </a:stretch>
          </p:blipFill>
          <p:spPr>
            <a:xfrm>
              <a:off x="6371041" y="1464493"/>
              <a:ext cx="838200" cy="1016000"/>
            </a:xfrm>
            <a:prstGeom prst="rect">
              <a:avLst/>
            </a:prstGeom>
          </p:spPr>
        </p:pic>
        <p:cxnSp>
          <p:nvCxnSpPr>
            <p:cNvPr id="17" name="Straight Connector 30">
              <a:extLst>
                <a:ext uri="{FF2B5EF4-FFF2-40B4-BE49-F238E27FC236}">
                  <a16:creationId xmlns:a16="http://schemas.microsoft.com/office/drawing/2014/main" xmlns="" id="{C4336750-5DA7-254C-8BF7-396904694695}"/>
                </a:ext>
              </a:extLst>
            </p:cNvPr>
            <p:cNvCxnSpPr/>
            <p:nvPr/>
          </p:nvCxnSpPr>
          <p:spPr>
            <a:xfrm>
              <a:off x="1975220" y="1769293"/>
              <a:ext cx="0" cy="1861566"/>
            </a:xfrm>
            <a:prstGeom prst="line">
              <a:avLst/>
            </a:prstGeom>
            <a:ln>
              <a:solidFill>
                <a:srgbClr val="00A97A"/>
              </a:solidFill>
            </a:ln>
          </p:spPr>
          <p:style>
            <a:lnRef idx="3">
              <a:schemeClr val="dk1"/>
            </a:lnRef>
            <a:fillRef idx="0">
              <a:schemeClr val="dk1"/>
            </a:fillRef>
            <a:effectRef idx="2">
              <a:schemeClr val="dk1"/>
            </a:effectRef>
            <a:fontRef idx="minor">
              <a:schemeClr val="tx1"/>
            </a:fontRef>
          </p:style>
        </p:cxnSp>
        <p:cxnSp>
          <p:nvCxnSpPr>
            <p:cNvPr id="18" name="Straight Connector 31">
              <a:extLst>
                <a:ext uri="{FF2B5EF4-FFF2-40B4-BE49-F238E27FC236}">
                  <a16:creationId xmlns:a16="http://schemas.microsoft.com/office/drawing/2014/main" xmlns="" id="{AEB9004D-DDD8-314B-85D9-A936EF7FCAC2}"/>
                </a:ext>
              </a:extLst>
            </p:cNvPr>
            <p:cNvCxnSpPr/>
            <p:nvPr/>
          </p:nvCxnSpPr>
          <p:spPr>
            <a:xfrm>
              <a:off x="3450378" y="1769293"/>
              <a:ext cx="0" cy="1861566"/>
            </a:xfrm>
            <a:prstGeom prst="line">
              <a:avLst/>
            </a:prstGeom>
            <a:ln>
              <a:solidFill>
                <a:srgbClr val="00A97A"/>
              </a:solidFill>
            </a:ln>
          </p:spPr>
          <p:style>
            <a:lnRef idx="3">
              <a:schemeClr val="dk1"/>
            </a:lnRef>
            <a:fillRef idx="0">
              <a:schemeClr val="dk1"/>
            </a:fillRef>
            <a:effectRef idx="2">
              <a:schemeClr val="dk1"/>
            </a:effectRef>
            <a:fontRef idx="minor">
              <a:schemeClr val="tx1"/>
            </a:fontRef>
          </p:style>
        </p:cxnSp>
        <p:cxnSp>
          <p:nvCxnSpPr>
            <p:cNvPr id="19" name="Straight Connector 32">
              <a:extLst>
                <a:ext uri="{FF2B5EF4-FFF2-40B4-BE49-F238E27FC236}">
                  <a16:creationId xmlns:a16="http://schemas.microsoft.com/office/drawing/2014/main" xmlns="" id="{64D3CE24-9BA2-2348-9B3B-A82D5C5FE2A0}"/>
                </a:ext>
              </a:extLst>
            </p:cNvPr>
            <p:cNvCxnSpPr/>
            <p:nvPr/>
          </p:nvCxnSpPr>
          <p:spPr>
            <a:xfrm>
              <a:off x="4877546" y="1769291"/>
              <a:ext cx="0" cy="1861566"/>
            </a:xfrm>
            <a:prstGeom prst="line">
              <a:avLst/>
            </a:prstGeom>
            <a:ln>
              <a:solidFill>
                <a:srgbClr val="00A97A"/>
              </a:solidFill>
            </a:ln>
          </p:spPr>
          <p:style>
            <a:lnRef idx="3">
              <a:schemeClr val="dk1"/>
            </a:lnRef>
            <a:fillRef idx="0">
              <a:schemeClr val="dk1"/>
            </a:fillRef>
            <a:effectRef idx="2">
              <a:schemeClr val="dk1"/>
            </a:effectRef>
            <a:fontRef idx="minor">
              <a:schemeClr val="tx1"/>
            </a:fontRef>
          </p:style>
        </p:cxnSp>
        <p:cxnSp>
          <p:nvCxnSpPr>
            <p:cNvPr id="20" name="Straight Connector 33">
              <a:extLst>
                <a:ext uri="{FF2B5EF4-FFF2-40B4-BE49-F238E27FC236}">
                  <a16:creationId xmlns:a16="http://schemas.microsoft.com/office/drawing/2014/main" xmlns="" id="{CA620ACD-1979-6546-9798-DBDBBBFC71DE}"/>
                </a:ext>
              </a:extLst>
            </p:cNvPr>
            <p:cNvCxnSpPr/>
            <p:nvPr/>
          </p:nvCxnSpPr>
          <p:spPr>
            <a:xfrm>
              <a:off x="6169824" y="1769291"/>
              <a:ext cx="0" cy="1861566"/>
            </a:xfrm>
            <a:prstGeom prst="line">
              <a:avLst/>
            </a:prstGeom>
            <a:ln>
              <a:solidFill>
                <a:srgbClr val="00A97A"/>
              </a:solidFill>
            </a:ln>
          </p:spPr>
          <p:style>
            <a:lnRef idx="3">
              <a:schemeClr val="dk1"/>
            </a:lnRef>
            <a:fillRef idx="0">
              <a:schemeClr val="dk1"/>
            </a:fillRef>
            <a:effectRef idx="2">
              <a:schemeClr val="dk1"/>
            </a:effectRef>
            <a:fontRef idx="minor">
              <a:schemeClr val="tx1"/>
            </a:fontRef>
          </p:style>
        </p:cxnSp>
        <p:cxnSp>
          <p:nvCxnSpPr>
            <p:cNvPr id="21" name="Straight Connector 34">
              <a:extLst>
                <a:ext uri="{FF2B5EF4-FFF2-40B4-BE49-F238E27FC236}">
                  <a16:creationId xmlns:a16="http://schemas.microsoft.com/office/drawing/2014/main" xmlns="" id="{45F50E14-ECFD-CB46-B6F2-8C7E7AC040DD}"/>
                </a:ext>
              </a:extLst>
            </p:cNvPr>
            <p:cNvCxnSpPr/>
            <p:nvPr/>
          </p:nvCxnSpPr>
          <p:spPr>
            <a:xfrm>
              <a:off x="7449428" y="1769291"/>
              <a:ext cx="0" cy="1861566"/>
            </a:xfrm>
            <a:prstGeom prst="line">
              <a:avLst/>
            </a:prstGeom>
            <a:ln>
              <a:solidFill>
                <a:srgbClr val="00A97A"/>
              </a:solidFill>
            </a:ln>
          </p:spPr>
          <p:style>
            <a:lnRef idx="3">
              <a:schemeClr val="dk1"/>
            </a:lnRef>
            <a:fillRef idx="0">
              <a:schemeClr val="dk1"/>
            </a:fillRef>
            <a:effectRef idx="2">
              <a:schemeClr val="dk1"/>
            </a:effectRef>
            <a:fontRef idx="minor">
              <a:schemeClr val="tx1"/>
            </a:fontRef>
          </p:style>
        </p:cxnSp>
        <p:sp>
          <p:nvSpPr>
            <p:cNvPr id="22" name="Text Placeholder 2">
              <a:extLst>
                <a:ext uri="{FF2B5EF4-FFF2-40B4-BE49-F238E27FC236}">
                  <a16:creationId xmlns:a16="http://schemas.microsoft.com/office/drawing/2014/main" xmlns="" id="{7EA1C8FE-FA58-3B45-95DC-F01B99F058C0}"/>
                </a:ext>
              </a:extLst>
            </p:cNvPr>
            <p:cNvSpPr txBox="1">
              <a:spLocks/>
            </p:cNvSpPr>
            <p:nvPr/>
          </p:nvSpPr>
          <p:spPr>
            <a:xfrm>
              <a:off x="329825" y="2746116"/>
              <a:ext cx="1577226" cy="1122809"/>
            </a:xfrm>
            <a:prstGeom prst="rect">
              <a:avLst/>
            </a:prstGeom>
            <a:noFill/>
          </p:spPr>
          <p:txBody>
            <a:bodyPr vert="horz" lIns="0" tIns="0" rIns="0" bIns="0" rtlCol="0">
              <a:noAutofit/>
            </a:bodyPr>
            <a:lstStyle>
              <a:lvl1pPr marL="12700" indent="0" algn="l" defTabSz="457200" rtl="0" eaLnBrk="1" latinLnBrk="0" hangingPunct="1">
                <a:lnSpc>
                  <a:spcPct val="100000"/>
                </a:lnSpc>
                <a:spcBef>
                  <a:spcPts val="0"/>
                </a:spcBef>
                <a:spcAft>
                  <a:spcPts val="1200"/>
                </a:spcAft>
                <a:buFontTx/>
                <a:buNone/>
                <a:defRPr sz="1800" kern="1200" baseline="0">
                  <a:solidFill>
                    <a:schemeClr val="tx1"/>
                  </a:solidFill>
                  <a:latin typeface="Helvetica" pitchFamily="2" charset="0"/>
                  <a:ea typeface="+mn-ea"/>
                  <a:cs typeface="Arial"/>
                </a:defRPr>
              </a:lvl1pPr>
              <a:lvl2pPr marL="0" indent="-180000" algn="l" defTabSz="457200" rtl="0" eaLnBrk="1" latinLnBrk="0" hangingPunct="1">
                <a:lnSpc>
                  <a:spcPct val="100000"/>
                </a:lnSpc>
                <a:spcBef>
                  <a:spcPts val="0"/>
                </a:spcBef>
                <a:spcAft>
                  <a:spcPts val="1200"/>
                </a:spcAft>
                <a:buFont typeface="Arial"/>
                <a:buChar char="•"/>
                <a:defRPr sz="1800" kern="1200" baseline="0">
                  <a:solidFill>
                    <a:schemeClr val="tx1"/>
                  </a:solidFill>
                  <a:latin typeface="Helvetica" pitchFamily="2" charset="0"/>
                  <a:ea typeface="+mn-ea"/>
                  <a:cs typeface="Arial"/>
                </a:defRPr>
              </a:lvl2pPr>
              <a:lvl3pPr marL="360000" indent="-180000" algn="l" defTabSz="457200" rtl="0" eaLnBrk="1" latinLnBrk="0" hangingPunct="1">
                <a:lnSpc>
                  <a:spcPts val="2200"/>
                </a:lnSpc>
                <a:spcBef>
                  <a:spcPts val="0"/>
                </a:spcBef>
                <a:spcAft>
                  <a:spcPts val="1200"/>
                </a:spcAft>
                <a:buSzPct val="90000"/>
                <a:buFont typeface="Lucida Grande"/>
                <a:buChar char="-"/>
                <a:defRPr sz="1800" kern="1200" baseline="0">
                  <a:solidFill>
                    <a:schemeClr val="tx1"/>
                  </a:solidFill>
                  <a:latin typeface="Arial"/>
                  <a:ea typeface="+mn-ea"/>
                  <a:cs typeface="Arial"/>
                </a:defRPr>
              </a:lvl3pPr>
              <a:lvl4pPr marL="1260000" indent="-180000" algn="l" defTabSz="457200" rtl="0" eaLnBrk="1" latinLnBrk="0" hangingPunct="1">
                <a:lnSpc>
                  <a:spcPts val="1900"/>
                </a:lnSpc>
                <a:spcBef>
                  <a:spcPts val="0"/>
                </a:spcBef>
                <a:spcAft>
                  <a:spcPts val="1200"/>
                </a:spcAft>
                <a:buSzPct val="100000"/>
                <a:buFont typeface="Lucida Grande"/>
                <a:buChar char="–"/>
                <a:defRPr sz="1600" kern="1200">
                  <a:solidFill>
                    <a:schemeClr val="tx1"/>
                  </a:solidFill>
                  <a:latin typeface="Arial"/>
                  <a:ea typeface="+mn-ea"/>
                  <a:cs typeface="Arial"/>
                </a:defRPr>
              </a:lvl4pPr>
              <a:lvl5pPr marL="1620000" indent="-180000" algn="l" defTabSz="457200" rtl="0" eaLnBrk="1" latinLnBrk="0" hangingPunct="1">
                <a:lnSpc>
                  <a:spcPts val="1900"/>
                </a:lnSpc>
                <a:spcBef>
                  <a:spcPts val="0"/>
                </a:spcBef>
                <a:spcAft>
                  <a:spcPts val="1200"/>
                </a:spcAft>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lnSpc>
                  <a:spcPts val="1800"/>
                </a:lnSpc>
              </a:pPr>
              <a:r>
                <a:rPr lang="fi-FI" sz="1500" b="1" dirty="0">
                  <a:solidFill>
                    <a:srgbClr val="00A97A"/>
                  </a:solidFill>
                </a:rPr>
                <a:t>Hiilineutraalius</a:t>
              </a:r>
              <a:r>
                <a:rPr lang="fi-FI" sz="1500" dirty="0">
                  <a:solidFill>
                    <a:srgbClr val="00A97A"/>
                  </a:solidFill>
                </a:rPr>
                <a:t> </a:t>
              </a:r>
              <a:r>
                <a:rPr lang="fi-FI" sz="1500" b="1" dirty="0">
                  <a:solidFill>
                    <a:srgbClr val="00A97A"/>
                  </a:solidFill>
                </a:rPr>
                <a:t>ja resurssiviisaus</a:t>
              </a:r>
              <a:endParaRPr lang="fi-FI" sz="1500" dirty="0">
                <a:solidFill>
                  <a:srgbClr val="00A97A"/>
                </a:solidFill>
              </a:endParaRPr>
            </a:p>
          </p:txBody>
        </p:sp>
        <p:sp>
          <p:nvSpPr>
            <p:cNvPr id="23" name="Text Placeholder 2">
              <a:extLst>
                <a:ext uri="{FF2B5EF4-FFF2-40B4-BE49-F238E27FC236}">
                  <a16:creationId xmlns:a16="http://schemas.microsoft.com/office/drawing/2014/main" xmlns="" id="{6ECF05DC-DF7C-A649-A870-B62DE2960839}"/>
                </a:ext>
              </a:extLst>
            </p:cNvPr>
            <p:cNvSpPr txBox="1">
              <a:spLocks/>
            </p:cNvSpPr>
            <p:nvPr/>
          </p:nvSpPr>
          <p:spPr>
            <a:xfrm>
              <a:off x="2034460" y="2746116"/>
              <a:ext cx="1482674" cy="1122809"/>
            </a:xfrm>
            <a:prstGeom prst="rect">
              <a:avLst/>
            </a:prstGeom>
            <a:noFill/>
          </p:spPr>
          <p:txBody>
            <a:bodyPr vert="horz" lIns="0" tIns="0" rIns="0" bIns="0" rtlCol="0">
              <a:noAutofit/>
            </a:bodyPr>
            <a:lstStyle>
              <a:lvl1pPr marL="12700" indent="0" algn="l" defTabSz="685800" rtl="0" eaLnBrk="1" latinLnBrk="0" hangingPunct="1">
                <a:lnSpc>
                  <a:spcPts val="2200"/>
                </a:lnSpc>
                <a:spcBef>
                  <a:spcPts val="750"/>
                </a:spcBef>
                <a:buFontTx/>
                <a:buNone/>
                <a:defRPr sz="1700" kern="1200" baseline="0">
                  <a:solidFill>
                    <a:schemeClr val="tx1"/>
                  </a:solidFill>
                  <a:latin typeface="+mn-lt"/>
                  <a:ea typeface="+mn-ea"/>
                  <a:cs typeface="+mn-cs"/>
                </a:defRPr>
              </a:lvl1pPr>
              <a:lvl2pPr marL="0" indent="-180000" algn="l" defTabSz="685800" rtl="0" eaLnBrk="1" latinLnBrk="0" hangingPunct="1">
                <a:lnSpc>
                  <a:spcPts val="2200"/>
                </a:lnSpc>
                <a:spcBef>
                  <a:spcPts val="375"/>
                </a:spcBef>
                <a:buFont typeface="Arial"/>
                <a:buChar char="•"/>
                <a:defRPr sz="1700" kern="1200" baseline="0">
                  <a:solidFill>
                    <a:schemeClr val="tx1"/>
                  </a:solidFill>
                  <a:latin typeface="+mn-lt"/>
                  <a:ea typeface="+mn-ea"/>
                  <a:cs typeface="+mn-cs"/>
                </a:defRPr>
              </a:lvl2pPr>
              <a:lvl3pPr marL="360000" indent="-180000" algn="l" defTabSz="685800" rtl="0" eaLnBrk="1" latinLnBrk="0" hangingPunct="1">
                <a:lnSpc>
                  <a:spcPts val="2200"/>
                </a:lnSpc>
                <a:spcBef>
                  <a:spcPts val="375"/>
                </a:spcBef>
                <a:buSzPct val="90000"/>
                <a:buFont typeface="Lucida Grande"/>
                <a:buChar char="-"/>
                <a:defRPr sz="1800" kern="1200" baseline="0">
                  <a:solidFill>
                    <a:schemeClr val="tx1"/>
                  </a:solidFill>
                  <a:latin typeface="+mn-lt"/>
                  <a:ea typeface="+mn-ea"/>
                  <a:cs typeface="+mn-cs"/>
                </a:defRPr>
              </a:lvl3pPr>
              <a:lvl4pPr marL="1200150" indent="-171450" algn="l" defTabSz="685800" rtl="0" eaLnBrk="1" latinLnBrk="0" hangingPunct="1">
                <a:lnSpc>
                  <a:spcPts val="19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ts val="19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nSpc>
                  <a:spcPts val="1800"/>
                </a:lnSpc>
                <a:spcBef>
                  <a:spcPts val="0"/>
                </a:spcBef>
              </a:pPr>
              <a:r>
                <a:rPr lang="fi-FI" sz="1500" b="1" dirty="0">
                  <a:solidFill>
                    <a:srgbClr val="00ACEF"/>
                  </a:solidFill>
                  <a:latin typeface="Helvetica" pitchFamily="2" charset="0"/>
                </a:rPr>
                <a:t>Asiakkuuksien ja palvelujen hallinta</a:t>
              </a:r>
            </a:p>
          </p:txBody>
        </p:sp>
        <p:sp>
          <p:nvSpPr>
            <p:cNvPr id="24" name="Text Placeholder 2">
              <a:extLst>
                <a:ext uri="{FF2B5EF4-FFF2-40B4-BE49-F238E27FC236}">
                  <a16:creationId xmlns:a16="http://schemas.microsoft.com/office/drawing/2014/main" xmlns="" id="{04FF0181-A1A7-0549-8A91-1A8700B83779}"/>
                </a:ext>
              </a:extLst>
            </p:cNvPr>
            <p:cNvSpPr txBox="1">
              <a:spLocks/>
            </p:cNvSpPr>
            <p:nvPr/>
          </p:nvSpPr>
          <p:spPr>
            <a:xfrm>
              <a:off x="4928048" y="2746116"/>
              <a:ext cx="1209789" cy="523350"/>
            </a:xfrm>
            <a:prstGeom prst="rect">
              <a:avLst/>
            </a:prstGeom>
            <a:noFill/>
          </p:spPr>
          <p:txBody>
            <a:bodyPr vert="horz" lIns="0" tIns="0" rIns="0" bIns="0" rtlCol="0">
              <a:noAutofit/>
            </a:bodyPr>
            <a:lstStyle>
              <a:lvl1pPr marL="12700" indent="0" algn="l" defTabSz="685800" rtl="0" eaLnBrk="1" latinLnBrk="0" hangingPunct="1">
                <a:lnSpc>
                  <a:spcPts val="2200"/>
                </a:lnSpc>
                <a:spcBef>
                  <a:spcPts val="750"/>
                </a:spcBef>
                <a:buFontTx/>
                <a:buNone/>
                <a:defRPr sz="1700" kern="1200" baseline="0">
                  <a:solidFill>
                    <a:schemeClr val="tx1"/>
                  </a:solidFill>
                  <a:latin typeface="+mn-lt"/>
                  <a:ea typeface="+mn-ea"/>
                  <a:cs typeface="+mn-cs"/>
                </a:defRPr>
              </a:lvl1pPr>
              <a:lvl2pPr marL="0" indent="-180000" algn="l" defTabSz="685800" rtl="0" eaLnBrk="1" latinLnBrk="0" hangingPunct="1">
                <a:lnSpc>
                  <a:spcPts val="2200"/>
                </a:lnSpc>
                <a:spcBef>
                  <a:spcPts val="375"/>
                </a:spcBef>
                <a:buFont typeface="Arial"/>
                <a:buChar char="•"/>
                <a:defRPr sz="1700" kern="1200" baseline="0">
                  <a:solidFill>
                    <a:schemeClr val="tx1"/>
                  </a:solidFill>
                  <a:latin typeface="+mn-lt"/>
                  <a:ea typeface="+mn-ea"/>
                  <a:cs typeface="+mn-cs"/>
                </a:defRPr>
              </a:lvl2pPr>
              <a:lvl3pPr marL="360000" indent="-180000" algn="l" defTabSz="685800" rtl="0" eaLnBrk="1" latinLnBrk="0" hangingPunct="1">
                <a:lnSpc>
                  <a:spcPts val="2200"/>
                </a:lnSpc>
                <a:spcBef>
                  <a:spcPts val="375"/>
                </a:spcBef>
                <a:buSzPct val="90000"/>
                <a:buFont typeface="Lucida Grande"/>
                <a:buChar char="-"/>
                <a:defRPr sz="1800" kern="1200" baseline="0">
                  <a:solidFill>
                    <a:schemeClr val="tx1"/>
                  </a:solidFill>
                  <a:latin typeface="+mn-lt"/>
                  <a:ea typeface="+mn-ea"/>
                  <a:cs typeface="+mn-cs"/>
                </a:defRPr>
              </a:lvl3pPr>
              <a:lvl4pPr marL="1200150" indent="-171450" algn="l" defTabSz="685800" rtl="0" eaLnBrk="1" latinLnBrk="0" hangingPunct="1">
                <a:lnSpc>
                  <a:spcPts val="19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ts val="19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nSpc>
                  <a:spcPts val="1800"/>
                </a:lnSpc>
                <a:spcBef>
                  <a:spcPts val="0"/>
                </a:spcBef>
              </a:pPr>
              <a:r>
                <a:rPr lang="fi-FI" sz="1500" b="1" dirty="0">
                  <a:solidFill>
                    <a:srgbClr val="ED0C6E"/>
                  </a:solidFill>
                  <a:latin typeface="Helvetica" pitchFamily="2" charset="0"/>
                </a:rPr>
                <a:t>Turvallisuus</a:t>
              </a:r>
            </a:p>
          </p:txBody>
        </p:sp>
        <p:sp>
          <p:nvSpPr>
            <p:cNvPr id="25" name="Text Placeholder 2">
              <a:extLst>
                <a:ext uri="{FF2B5EF4-FFF2-40B4-BE49-F238E27FC236}">
                  <a16:creationId xmlns:a16="http://schemas.microsoft.com/office/drawing/2014/main" xmlns="" id="{C100C225-D782-2942-BDF4-A785FCCFD0B0}"/>
                </a:ext>
              </a:extLst>
            </p:cNvPr>
            <p:cNvSpPr txBox="1">
              <a:spLocks/>
            </p:cNvSpPr>
            <p:nvPr/>
          </p:nvSpPr>
          <p:spPr>
            <a:xfrm>
              <a:off x="6249488" y="2746116"/>
              <a:ext cx="1132950" cy="660978"/>
            </a:xfrm>
            <a:prstGeom prst="rect">
              <a:avLst/>
            </a:prstGeom>
            <a:noFill/>
          </p:spPr>
          <p:txBody>
            <a:bodyPr vert="horz" lIns="0" tIns="0" rIns="0" bIns="0" rtlCol="0">
              <a:noAutofit/>
            </a:bodyPr>
            <a:lstStyle>
              <a:lvl1pPr marL="12700" indent="0" algn="l" defTabSz="685800" rtl="0" eaLnBrk="1" latinLnBrk="0" hangingPunct="1">
                <a:lnSpc>
                  <a:spcPts val="2200"/>
                </a:lnSpc>
                <a:spcBef>
                  <a:spcPts val="750"/>
                </a:spcBef>
                <a:buFontTx/>
                <a:buNone/>
                <a:defRPr sz="1700" kern="1200" baseline="0">
                  <a:solidFill>
                    <a:schemeClr val="tx1"/>
                  </a:solidFill>
                  <a:latin typeface="+mn-lt"/>
                  <a:ea typeface="+mn-ea"/>
                  <a:cs typeface="+mn-cs"/>
                </a:defRPr>
              </a:lvl1pPr>
              <a:lvl2pPr marL="0" indent="-180000" algn="l" defTabSz="685800" rtl="0" eaLnBrk="1" latinLnBrk="0" hangingPunct="1">
                <a:lnSpc>
                  <a:spcPts val="2200"/>
                </a:lnSpc>
                <a:spcBef>
                  <a:spcPts val="375"/>
                </a:spcBef>
                <a:buFont typeface="Arial"/>
                <a:buChar char="•"/>
                <a:defRPr sz="1700" kern="1200" baseline="0">
                  <a:solidFill>
                    <a:schemeClr val="tx1"/>
                  </a:solidFill>
                  <a:latin typeface="+mn-lt"/>
                  <a:ea typeface="+mn-ea"/>
                  <a:cs typeface="+mn-cs"/>
                </a:defRPr>
              </a:lvl2pPr>
              <a:lvl3pPr marL="360000" indent="-180000" algn="l" defTabSz="685800" rtl="0" eaLnBrk="1" latinLnBrk="0" hangingPunct="1">
                <a:lnSpc>
                  <a:spcPts val="2200"/>
                </a:lnSpc>
                <a:spcBef>
                  <a:spcPts val="375"/>
                </a:spcBef>
                <a:buSzPct val="90000"/>
                <a:buFont typeface="Lucida Grande"/>
                <a:buChar char="-"/>
                <a:defRPr sz="1800" kern="1200" baseline="0">
                  <a:solidFill>
                    <a:schemeClr val="tx1"/>
                  </a:solidFill>
                  <a:latin typeface="+mn-lt"/>
                  <a:ea typeface="+mn-ea"/>
                  <a:cs typeface="+mn-cs"/>
                </a:defRPr>
              </a:lvl3pPr>
              <a:lvl4pPr marL="1200150" indent="-171450" algn="l" defTabSz="685800" rtl="0" eaLnBrk="1" latinLnBrk="0" hangingPunct="1">
                <a:lnSpc>
                  <a:spcPts val="19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ts val="19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nSpc>
                  <a:spcPts val="1800"/>
                </a:lnSpc>
                <a:spcBef>
                  <a:spcPts val="0"/>
                </a:spcBef>
              </a:pPr>
              <a:r>
                <a:rPr lang="fi-FI" sz="1500" b="1" dirty="0">
                  <a:solidFill>
                    <a:srgbClr val="FFB433"/>
                  </a:solidFill>
                  <a:latin typeface="Helvetica" pitchFamily="2" charset="0"/>
                </a:rPr>
                <a:t>Liikenne ja liikkuminen</a:t>
              </a:r>
            </a:p>
          </p:txBody>
        </p:sp>
        <p:sp>
          <p:nvSpPr>
            <p:cNvPr id="26" name="Text Placeholder 2">
              <a:extLst>
                <a:ext uri="{FF2B5EF4-FFF2-40B4-BE49-F238E27FC236}">
                  <a16:creationId xmlns:a16="http://schemas.microsoft.com/office/drawing/2014/main" xmlns="" id="{C1B331BA-7541-1241-9DB9-DDA3C65F7820}"/>
                </a:ext>
              </a:extLst>
            </p:cNvPr>
            <p:cNvSpPr txBox="1">
              <a:spLocks/>
            </p:cNvSpPr>
            <p:nvPr/>
          </p:nvSpPr>
          <p:spPr>
            <a:xfrm>
              <a:off x="7544893" y="2746116"/>
              <a:ext cx="1383585" cy="637629"/>
            </a:xfrm>
            <a:prstGeom prst="rect">
              <a:avLst/>
            </a:prstGeom>
            <a:noFill/>
          </p:spPr>
          <p:txBody>
            <a:bodyPr vert="horz" lIns="0" tIns="0" rIns="0" bIns="0" rtlCol="0">
              <a:noAutofit/>
            </a:bodyPr>
            <a:lstStyle>
              <a:lvl1pPr marL="12700" indent="0" algn="l" defTabSz="685800" rtl="0" eaLnBrk="1" latinLnBrk="0" hangingPunct="1">
                <a:lnSpc>
                  <a:spcPts val="2200"/>
                </a:lnSpc>
                <a:spcBef>
                  <a:spcPts val="750"/>
                </a:spcBef>
                <a:buFontTx/>
                <a:buNone/>
                <a:defRPr sz="1700" kern="1200" baseline="0">
                  <a:solidFill>
                    <a:schemeClr val="tx1"/>
                  </a:solidFill>
                  <a:latin typeface="+mn-lt"/>
                  <a:ea typeface="+mn-ea"/>
                  <a:cs typeface="+mn-cs"/>
                </a:defRPr>
              </a:lvl1pPr>
              <a:lvl2pPr marL="0" indent="-180000" algn="l" defTabSz="685800" rtl="0" eaLnBrk="1" latinLnBrk="0" hangingPunct="1">
                <a:lnSpc>
                  <a:spcPts val="2200"/>
                </a:lnSpc>
                <a:spcBef>
                  <a:spcPts val="375"/>
                </a:spcBef>
                <a:buFont typeface="Arial"/>
                <a:buChar char="•"/>
                <a:defRPr sz="1700" kern="1200" baseline="0">
                  <a:solidFill>
                    <a:schemeClr val="tx1"/>
                  </a:solidFill>
                  <a:latin typeface="+mn-lt"/>
                  <a:ea typeface="+mn-ea"/>
                  <a:cs typeface="+mn-cs"/>
                </a:defRPr>
              </a:lvl2pPr>
              <a:lvl3pPr marL="360000" indent="-180000" algn="l" defTabSz="685800" rtl="0" eaLnBrk="1" latinLnBrk="0" hangingPunct="1">
                <a:lnSpc>
                  <a:spcPts val="2200"/>
                </a:lnSpc>
                <a:spcBef>
                  <a:spcPts val="375"/>
                </a:spcBef>
                <a:buSzPct val="90000"/>
                <a:buFont typeface="Lucida Grande"/>
                <a:buChar char="-"/>
                <a:defRPr sz="1800" kern="1200" baseline="0">
                  <a:solidFill>
                    <a:schemeClr val="tx1"/>
                  </a:solidFill>
                  <a:latin typeface="+mn-lt"/>
                  <a:ea typeface="+mn-ea"/>
                  <a:cs typeface="+mn-cs"/>
                </a:defRPr>
              </a:lvl3pPr>
              <a:lvl4pPr marL="1200150" indent="-171450" algn="l" defTabSz="685800" rtl="0" eaLnBrk="1" latinLnBrk="0" hangingPunct="1">
                <a:lnSpc>
                  <a:spcPts val="19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ts val="19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nSpc>
                  <a:spcPts val="1800"/>
                </a:lnSpc>
                <a:spcBef>
                  <a:spcPts val="0"/>
                </a:spcBef>
              </a:pPr>
              <a:r>
                <a:rPr lang="fi-FI" sz="1500" b="1" dirty="0">
                  <a:solidFill>
                    <a:srgbClr val="F26522"/>
                  </a:solidFill>
                  <a:latin typeface="Helvetica" pitchFamily="2" charset="0"/>
                </a:rPr>
                <a:t>Syrjäytymisen ehkäiseminen</a:t>
              </a:r>
            </a:p>
          </p:txBody>
        </p:sp>
      </p:grpSp>
      <p:sp>
        <p:nvSpPr>
          <p:cNvPr id="28" name="Nuoli oikealle 27"/>
          <p:cNvSpPr/>
          <p:nvPr/>
        </p:nvSpPr>
        <p:spPr>
          <a:xfrm rot="5400000">
            <a:off x="4014831" y="3687993"/>
            <a:ext cx="268664" cy="247454"/>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fi-FI" sz="1350" dirty="0">
              <a:solidFill>
                <a:prstClr val="white"/>
              </a:solidFill>
            </a:endParaRPr>
          </a:p>
        </p:txBody>
      </p:sp>
      <p:sp>
        <p:nvSpPr>
          <p:cNvPr id="29" name="Nuoli oikealle 28"/>
          <p:cNvSpPr/>
          <p:nvPr/>
        </p:nvSpPr>
        <p:spPr>
          <a:xfrm rot="5400000">
            <a:off x="6681631" y="3687992"/>
            <a:ext cx="268664" cy="247454"/>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fi-FI" sz="1350" dirty="0">
              <a:solidFill>
                <a:prstClr val="white"/>
              </a:solidFill>
            </a:endParaRPr>
          </a:p>
        </p:txBody>
      </p:sp>
      <p:sp>
        <p:nvSpPr>
          <p:cNvPr id="30" name="Nuoli oikealle 29"/>
          <p:cNvSpPr/>
          <p:nvPr/>
        </p:nvSpPr>
        <p:spPr>
          <a:xfrm rot="5400000">
            <a:off x="2561332" y="3690500"/>
            <a:ext cx="268664" cy="247454"/>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fi-FI" sz="1350" dirty="0">
              <a:solidFill>
                <a:prstClr val="white"/>
              </a:solidFill>
            </a:endParaRPr>
          </a:p>
        </p:txBody>
      </p:sp>
      <p:sp>
        <p:nvSpPr>
          <p:cNvPr id="31" name="Nuoli oikealle 30"/>
          <p:cNvSpPr/>
          <p:nvPr/>
        </p:nvSpPr>
        <p:spPr>
          <a:xfrm rot="5400000">
            <a:off x="5362746" y="3687332"/>
            <a:ext cx="268664" cy="247454"/>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fi-FI" sz="1350" dirty="0">
              <a:solidFill>
                <a:prstClr val="white"/>
              </a:solidFill>
            </a:endParaRPr>
          </a:p>
        </p:txBody>
      </p:sp>
      <p:sp>
        <p:nvSpPr>
          <p:cNvPr id="32" name="Nuoli oikealle 31"/>
          <p:cNvSpPr/>
          <p:nvPr/>
        </p:nvSpPr>
        <p:spPr>
          <a:xfrm rot="5400000">
            <a:off x="8052620" y="3694178"/>
            <a:ext cx="268664" cy="247454"/>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fi-FI" sz="1350" dirty="0">
              <a:solidFill>
                <a:prstClr val="white"/>
              </a:solidFill>
            </a:endParaRPr>
          </a:p>
        </p:txBody>
      </p:sp>
      <p:sp>
        <p:nvSpPr>
          <p:cNvPr id="33" name="Tekstiruutu 32"/>
          <p:cNvSpPr txBox="1"/>
          <p:nvPr/>
        </p:nvSpPr>
        <p:spPr>
          <a:xfrm>
            <a:off x="1887006" y="4014751"/>
            <a:ext cx="1777581" cy="830997"/>
          </a:xfrm>
          <a:prstGeom prst="rect">
            <a:avLst/>
          </a:prstGeom>
          <a:noFill/>
        </p:spPr>
        <p:txBody>
          <a:bodyPr wrap="square" rtlCol="0">
            <a:spAutoFit/>
          </a:bodyPr>
          <a:lstStyle/>
          <a:p>
            <a:pPr marL="214313" indent="-214313" defTabSz="685800">
              <a:buFont typeface="Arial" panose="020B0604020202020204" pitchFamily="34" charset="0"/>
              <a:buChar char="•"/>
            </a:pPr>
            <a:r>
              <a:rPr lang="fi-FI" sz="800" dirty="0" smtClean="0">
                <a:solidFill>
                  <a:prstClr val="black"/>
                </a:solidFill>
              </a:rPr>
              <a:t>Palvelujen hallinnan kehittäminen</a:t>
            </a:r>
          </a:p>
          <a:p>
            <a:pPr marL="214313" indent="-214313" defTabSz="685800">
              <a:buFont typeface="Arial" panose="020B0604020202020204" pitchFamily="34" charset="0"/>
              <a:buChar char="•"/>
            </a:pPr>
            <a:r>
              <a:rPr lang="fi-FI" sz="800" dirty="0" smtClean="0">
                <a:solidFill>
                  <a:prstClr val="black"/>
                </a:solidFill>
              </a:rPr>
              <a:t>Toimitusketjujen hallinta</a:t>
            </a:r>
          </a:p>
          <a:p>
            <a:pPr marL="214313" indent="-214313" defTabSz="685800">
              <a:buFont typeface="Arial" panose="020B0604020202020204" pitchFamily="34" charset="0"/>
              <a:buChar char="•"/>
            </a:pPr>
            <a:r>
              <a:rPr lang="fi-FI" sz="800" dirty="0" smtClean="0">
                <a:solidFill>
                  <a:prstClr val="black"/>
                </a:solidFill>
              </a:rPr>
              <a:t>Asiakasohjauksen kehittäminen</a:t>
            </a:r>
            <a:endParaRPr lang="fi-FI" sz="800" dirty="0">
              <a:solidFill>
                <a:prstClr val="black"/>
              </a:solidFill>
            </a:endParaRPr>
          </a:p>
          <a:p>
            <a:pPr defTabSz="685800"/>
            <a:endParaRPr lang="fi-FI" sz="800" dirty="0">
              <a:solidFill>
                <a:prstClr val="black"/>
              </a:solidFill>
            </a:endParaRPr>
          </a:p>
        </p:txBody>
      </p:sp>
      <p:sp>
        <p:nvSpPr>
          <p:cNvPr id="35" name="Tekstiruutu 34"/>
          <p:cNvSpPr txBox="1"/>
          <p:nvPr/>
        </p:nvSpPr>
        <p:spPr>
          <a:xfrm>
            <a:off x="4710159" y="3992656"/>
            <a:ext cx="1589788" cy="954107"/>
          </a:xfrm>
          <a:prstGeom prst="rect">
            <a:avLst/>
          </a:prstGeom>
          <a:noFill/>
        </p:spPr>
        <p:txBody>
          <a:bodyPr wrap="square" rtlCol="0">
            <a:spAutoFit/>
          </a:bodyPr>
          <a:lstStyle/>
          <a:p>
            <a:pPr marL="214313" indent="-214313" defTabSz="685800">
              <a:buFont typeface="Arial" panose="020B0604020202020204" pitchFamily="34" charset="0"/>
              <a:buChar char="•"/>
            </a:pPr>
            <a:r>
              <a:rPr lang="fi-FI" sz="800" dirty="0" smtClean="0">
                <a:solidFill>
                  <a:prstClr val="black"/>
                </a:solidFill>
              </a:rPr>
              <a:t>Kaupunkilaisten osallisuus</a:t>
            </a:r>
          </a:p>
          <a:p>
            <a:pPr marL="214313" indent="-214313" defTabSz="685800">
              <a:buFont typeface="Arial" panose="020B0604020202020204" pitchFamily="34" charset="0"/>
              <a:buChar char="•"/>
            </a:pPr>
            <a:r>
              <a:rPr lang="fi-FI" sz="800" dirty="0" smtClean="0">
                <a:solidFill>
                  <a:prstClr val="black"/>
                </a:solidFill>
              </a:rPr>
              <a:t>Kyberturvallisuuden kasvattaminen</a:t>
            </a:r>
          </a:p>
          <a:p>
            <a:pPr marL="214313" indent="-214313" defTabSz="685800">
              <a:buFont typeface="Arial" panose="020B0604020202020204" pitchFamily="34" charset="0"/>
              <a:buChar char="•"/>
            </a:pPr>
            <a:r>
              <a:rPr lang="fi-FI" sz="800" dirty="0" smtClean="0">
                <a:solidFill>
                  <a:prstClr val="black"/>
                </a:solidFill>
              </a:rPr>
              <a:t>Turvallisuuteen liittyvä data-analytiikka</a:t>
            </a:r>
          </a:p>
          <a:p>
            <a:pPr defTabSz="685800"/>
            <a:endParaRPr lang="fi-FI" sz="800" dirty="0">
              <a:solidFill>
                <a:prstClr val="black"/>
              </a:solidFill>
            </a:endParaRPr>
          </a:p>
        </p:txBody>
      </p:sp>
      <p:sp>
        <p:nvSpPr>
          <p:cNvPr id="36" name="Tekstiruutu 35"/>
          <p:cNvSpPr txBox="1"/>
          <p:nvPr/>
        </p:nvSpPr>
        <p:spPr>
          <a:xfrm>
            <a:off x="7592803" y="3999004"/>
            <a:ext cx="1688998" cy="584775"/>
          </a:xfrm>
          <a:prstGeom prst="rect">
            <a:avLst/>
          </a:prstGeom>
          <a:noFill/>
        </p:spPr>
        <p:txBody>
          <a:bodyPr wrap="square" rtlCol="0">
            <a:spAutoFit/>
          </a:bodyPr>
          <a:lstStyle/>
          <a:p>
            <a:pPr marL="214313" indent="-214313" defTabSz="685800">
              <a:buFont typeface="Arial" panose="020B0604020202020204" pitchFamily="34" charset="0"/>
              <a:buChar char="•"/>
            </a:pPr>
            <a:r>
              <a:rPr lang="fi-FI" sz="800" dirty="0" smtClean="0">
                <a:solidFill>
                  <a:prstClr val="black"/>
                </a:solidFill>
              </a:rPr>
              <a:t>Alueelliseen eriytymiskehitykseen vaikuttaminen</a:t>
            </a:r>
          </a:p>
          <a:p>
            <a:pPr defTabSz="685800"/>
            <a:endParaRPr lang="fi-FI" sz="800" dirty="0">
              <a:solidFill>
                <a:prstClr val="black"/>
              </a:solidFill>
            </a:endParaRPr>
          </a:p>
        </p:txBody>
      </p:sp>
    </p:spTree>
    <p:extLst>
      <p:ext uri="{BB962C8B-B14F-4D97-AF65-F5344CB8AC3E}">
        <p14:creationId xmlns:p14="http://schemas.microsoft.com/office/powerpoint/2010/main" val="194452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3"/>
          <p:cNvGraphicFramePr>
            <a:graphicFrameLocks noGrp="1"/>
          </p:cNvGraphicFramePr>
          <p:nvPr/>
        </p:nvGraphicFramePr>
        <p:xfrm>
          <a:off x="1328809" y="1159292"/>
          <a:ext cx="7377087" cy="3070371"/>
        </p:xfrm>
        <a:graphic>
          <a:graphicData uri="http://schemas.openxmlformats.org/drawingml/2006/table">
            <a:tbl>
              <a:tblPr/>
              <a:tblGrid>
                <a:gridCol w="1383205">
                  <a:extLst>
                    <a:ext uri="{9D8B030D-6E8A-4147-A177-3AD203B41FA5}">
                      <a16:colId xmlns:a16="http://schemas.microsoft.com/office/drawing/2014/main" xmlns="" val="760517615"/>
                    </a:ext>
                  </a:extLst>
                </a:gridCol>
                <a:gridCol w="1959741">
                  <a:extLst>
                    <a:ext uri="{9D8B030D-6E8A-4147-A177-3AD203B41FA5}">
                      <a16:colId xmlns:a16="http://schemas.microsoft.com/office/drawing/2014/main" xmlns="" val="3251586808"/>
                    </a:ext>
                  </a:extLst>
                </a:gridCol>
                <a:gridCol w="837168">
                  <a:extLst>
                    <a:ext uri="{9D8B030D-6E8A-4147-A177-3AD203B41FA5}">
                      <a16:colId xmlns:a16="http://schemas.microsoft.com/office/drawing/2014/main" xmlns="" val="2473467581"/>
                    </a:ext>
                  </a:extLst>
                </a:gridCol>
                <a:gridCol w="3196973">
                  <a:extLst>
                    <a:ext uri="{9D8B030D-6E8A-4147-A177-3AD203B41FA5}">
                      <a16:colId xmlns:a16="http://schemas.microsoft.com/office/drawing/2014/main" xmlns="" val="771617651"/>
                    </a:ext>
                  </a:extLst>
                </a:gridCol>
              </a:tblGrid>
              <a:tr h="305370">
                <a:tc>
                  <a:txBody>
                    <a:bodyPr/>
                    <a:lstStyle/>
                    <a:p>
                      <a:pPr rtl="0">
                        <a:spcBef>
                          <a:spcPts val="0"/>
                        </a:spcBef>
                        <a:spcAft>
                          <a:spcPts val="0"/>
                        </a:spcAft>
                      </a:pPr>
                      <a:r>
                        <a:rPr lang="fi-FI" sz="1000" dirty="0">
                          <a:effectLst/>
                        </a:rPr>
                        <a:t>Osa-alue</a:t>
                      </a:r>
                    </a:p>
                  </a:txBody>
                  <a:tcPr marL="17813" marR="17813" marT="8907" marB="8907"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rtl="0">
                        <a:spcBef>
                          <a:spcPts val="0"/>
                        </a:spcBef>
                        <a:spcAft>
                          <a:spcPts val="0"/>
                        </a:spcAft>
                      </a:pPr>
                      <a:r>
                        <a:rPr lang="fi-FI" sz="1000">
                          <a:effectLst/>
                        </a:rPr>
                        <a:t>Mittari</a:t>
                      </a: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rtl="0">
                        <a:spcBef>
                          <a:spcPts val="0"/>
                        </a:spcBef>
                        <a:spcAft>
                          <a:spcPts val="0"/>
                        </a:spcAft>
                      </a:pPr>
                      <a:r>
                        <a:rPr lang="fi-FI" sz="1000">
                          <a:effectLst/>
                        </a:rPr>
                        <a:t>Mittayksikkö</a:t>
                      </a: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rtl="0">
                        <a:spcBef>
                          <a:spcPts val="0"/>
                        </a:spcBef>
                        <a:spcAft>
                          <a:spcPts val="0"/>
                        </a:spcAft>
                      </a:pPr>
                      <a:r>
                        <a:rPr lang="fi-FI" sz="1000" dirty="0">
                          <a:effectLst/>
                        </a:rPr>
                        <a:t>Määritelmä</a:t>
                      </a:r>
                    </a:p>
                  </a:txBody>
                  <a:tcPr marL="17813" marR="17813" marT="8907" marB="8907"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extLst>
                  <a:ext uri="{0D108BD9-81ED-4DB2-BD59-A6C34878D82A}">
                    <a16:rowId xmlns:a16="http://schemas.microsoft.com/office/drawing/2014/main" xmlns="" val="3010659573"/>
                  </a:ext>
                </a:extLst>
              </a:tr>
              <a:tr h="575461">
                <a:tc>
                  <a:txBody>
                    <a:bodyPr/>
                    <a:lstStyle/>
                    <a:p>
                      <a:pPr rtl="0"/>
                      <a:r>
                        <a:rPr lang="fi-FI" sz="1000" dirty="0" smtClean="0">
                          <a:effectLst/>
                        </a:rPr>
                        <a:t>Kestävästi kasvava kaupunki</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smtClean="0">
                          <a:effectLst/>
                        </a:rPr>
                        <a:t>Tiedepuiston alueelle kohdistuvat ulkopuoliset investoinnit </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smtClean="0">
                          <a:effectLst/>
                        </a:rPr>
                        <a:t>€/v</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a:effectLst/>
                        </a:rPr>
                        <a:t>Arvioidaan </a:t>
                      </a:r>
                      <a:r>
                        <a:rPr lang="fi-FI" sz="1000" dirty="0" smtClean="0">
                          <a:effectLst/>
                        </a:rPr>
                        <a:t>vuosittaiset ulkopuolista kiinnostusta alueeseen osoittavat rakennusinvestointipäätökset</a:t>
                      </a:r>
                      <a:r>
                        <a:rPr lang="fi-FI" sz="1000" baseline="0" dirty="0" smtClean="0">
                          <a:effectLst/>
                        </a:rPr>
                        <a:t> haettujen rakennuslupien perusteella.</a:t>
                      </a:r>
                      <a:endParaRPr lang="fi-FI" sz="1000" dirty="0">
                        <a:effectLst/>
                      </a:endParaRPr>
                    </a:p>
                  </a:txBody>
                  <a:tcPr marL="17813" marR="17813" marT="8907" marB="8907"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xmlns="" val="3688142405"/>
                  </a:ext>
                </a:extLst>
              </a:tr>
              <a:tr h="453053">
                <a:tc>
                  <a:txBody>
                    <a:bodyPr/>
                    <a:lstStyle/>
                    <a:p>
                      <a:pPr rtl="0"/>
                      <a:r>
                        <a:rPr lang="fi-FI" sz="1000">
                          <a:effectLst/>
                        </a:rPr>
                        <a:t> </a:t>
                      </a: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rtl="0"/>
                      <a:r>
                        <a:rPr lang="fi-FI" sz="1000" dirty="0" smtClean="0">
                          <a:effectLst/>
                        </a:rPr>
                        <a:t>Alueelle</a:t>
                      </a:r>
                      <a:r>
                        <a:rPr lang="fi-FI" sz="1000" baseline="0" dirty="0" smtClean="0">
                          <a:effectLst/>
                        </a:rPr>
                        <a:t> </a:t>
                      </a:r>
                      <a:r>
                        <a:rPr lang="fi-FI" sz="1000" dirty="0" smtClean="0">
                          <a:effectLst/>
                        </a:rPr>
                        <a:t>sijoittuvien yritysten kokonaismäärä.</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rtl="0"/>
                      <a:r>
                        <a:rPr lang="fi-FI" sz="1000" dirty="0" smtClean="0">
                          <a:effectLst/>
                        </a:rPr>
                        <a:t>lkm</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rtl="0"/>
                      <a:r>
                        <a:rPr lang="fi-FI" sz="1000" dirty="0">
                          <a:effectLst/>
                        </a:rPr>
                        <a:t>Arvioidaan </a:t>
                      </a:r>
                      <a:r>
                        <a:rPr lang="fi-FI" sz="1000" dirty="0" smtClean="0">
                          <a:effectLst/>
                        </a:rPr>
                        <a:t>yritysten</a:t>
                      </a:r>
                      <a:r>
                        <a:rPr lang="fi-FI" sz="1000" baseline="0" dirty="0" smtClean="0">
                          <a:effectLst/>
                        </a:rPr>
                        <a:t> sijoittumiskiinnostus ja –mahdollisuudet. Riippumaton yrityksen koosta.</a:t>
                      </a:r>
                      <a:endParaRPr lang="fi-FI" sz="1000" dirty="0">
                        <a:effectLst/>
                      </a:endParaRPr>
                    </a:p>
                  </a:txBody>
                  <a:tcPr marL="17813" marR="17813" marT="8907" marB="8907"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3450810075"/>
                  </a:ext>
                </a:extLst>
              </a:tr>
              <a:tr h="449624">
                <a:tc>
                  <a:txBody>
                    <a:bodyPr/>
                    <a:lstStyle/>
                    <a:p>
                      <a:pPr rtl="0"/>
                      <a:r>
                        <a:rPr lang="fi-FI" sz="1000">
                          <a:effectLst/>
                        </a:rPr>
                        <a:t> </a:t>
                      </a: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smtClean="0">
                          <a:effectLst/>
                        </a:rPr>
                        <a:t>Tiedepuiston työpaikkamäärien kehitys</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smtClean="0">
                          <a:effectLst/>
                        </a:rPr>
                        <a:t>lkm</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smtClean="0">
                          <a:effectLst/>
                        </a:rPr>
                        <a:t>Arvioidaan alueen</a:t>
                      </a:r>
                      <a:r>
                        <a:rPr lang="fi-FI" sz="1000" baseline="0" dirty="0" smtClean="0">
                          <a:effectLst/>
                        </a:rPr>
                        <a:t> kiinnostavuus ja kasvumahdollisuudet  kaupunkiseudun tärkeimpänä työpaikkakeskittymänä.</a:t>
                      </a:r>
                      <a:endParaRPr lang="fi-FI" sz="1000" dirty="0">
                        <a:effectLst/>
                      </a:endParaRPr>
                    </a:p>
                  </a:txBody>
                  <a:tcPr marL="17813" marR="17813" marT="8907" marB="8907"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xmlns="" val="2185582881"/>
                  </a:ext>
                </a:extLst>
              </a:tr>
              <a:tr h="571621">
                <a:tc>
                  <a:txBody>
                    <a:bodyPr/>
                    <a:lstStyle/>
                    <a:p>
                      <a:pPr rtl="0"/>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rtl="0"/>
                      <a:r>
                        <a:rPr lang="fi-FI" sz="1000" dirty="0" smtClean="0">
                          <a:effectLst/>
                        </a:rPr>
                        <a:t>Aluebrändin kansallinen ja kansainvälinen tunnistettavuus</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rtl="0"/>
                      <a:r>
                        <a:rPr lang="fi-FI" sz="1000" dirty="0" smtClean="0">
                          <a:effectLst/>
                        </a:rPr>
                        <a:t>muutos% </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rtl="0"/>
                      <a:r>
                        <a:rPr lang="fi-FI" sz="1000" dirty="0">
                          <a:effectLst/>
                        </a:rPr>
                        <a:t>Arvioidaan </a:t>
                      </a:r>
                      <a:r>
                        <a:rPr lang="fi-FI" sz="1000" dirty="0" smtClean="0">
                          <a:effectLst/>
                        </a:rPr>
                        <a:t>alueen</a:t>
                      </a:r>
                      <a:r>
                        <a:rPr lang="fi-FI" sz="1000" baseline="0" dirty="0" smtClean="0">
                          <a:effectLst/>
                        </a:rPr>
                        <a:t> </a:t>
                      </a:r>
                      <a:r>
                        <a:rPr lang="fi-FI" sz="1000" baseline="0" dirty="0" err="1" smtClean="0">
                          <a:effectLst/>
                        </a:rPr>
                        <a:t>brändäyksen</a:t>
                      </a:r>
                      <a:r>
                        <a:rPr lang="fi-FI" sz="1000" baseline="0" dirty="0" smtClean="0">
                          <a:effectLst/>
                        </a:rPr>
                        <a:t> onnistumista asiakaskyselyiden perusteella</a:t>
                      </a:r>
                      <a:endParaRPr lang="fi-FI" sz="1000" dirty="0">
                        <a:effectLst/>
                      </a:endParaRPr>
                    </a:p>
                  </a:txBody>
                  <a:tcPr marL="17813" marR="17813" marT="8907" marB="8907"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2879612023"/>
                  </a:ext>
                </a:extLst>
              </a:tr>
              <a:tr h="715242">
                <a:tc>
                  <a:txBody>
                    <a:bodyPr/>
                    <a:lstStyle/>
                    <a:p>
                      <a:pPr rtl="0"/>
                      <a:r>
                        <a:rPr lang="fi-FI" sz="1000" dirty="0" smtClean="0">
                          <a:effectLst/>
                        </a:rPr>
                        <a:t>Logistisesti vetovoimainen fiksun liikkumisen keskus</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smtClean="0">
                          <a:effectLst/>
                        </a:rPr>
                        <a:t>Kulkumuotojakauman kehitys alueella</a:t>
                      </a:r>
                    </a:p>
                    <a:p>
                      <a:pPr rtl="0"/>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smtClean="0">
                          <a:effectLst/>
                        </a:rPr>
                        <a:t>Kulkumuoto-</a:t>
                      </a:r>
                      <a:r>
                        <a:rPr lang="fi-FI" sz="1000" dirty="0" err="1" smtClean="0">
                          <a:effectLst/>
                        </a:rPr>
                        <a:t>jen</a:t>
                      </a:r>
                      <a:r>
                        <a:rPr lang="fi-FI" sz="1000" dirty="0" smtClean="0">
                          <a:effectLst/>
                        </a:rPr>
                        <a:t> %-osuudet</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smtClean="0">
                          <a:effectLst/>
                        </a:rPr>
                        <a:t>Arvioidaan kestävien liikkumismuotojen osuuden</a:t>
                      </a:r>
                      <a:r>
                        <a:rPr lang="fi-FI" sz="1000" baseline="0" dirty="0" smtClean="0">
                          <a:effectLst/>
                        </a:rPr>
                        <a:t> kasvu alueen saavutettavuuden  kehittämisessä.</a:t>
                      </a:r>
                      <a:endParaRPr lang="fi-FI" sz="1000" dirty="0">
                        <a:effectLst/>
                      </a:endParaRPr>
                    </a:p>
                  </a:txBody>
                  <a:tcPr marL="17813" marR="17813" marT="8907" marB="8907"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xmlns="" val="296230414"/>
                  </a:ext>
                </a:extLst>
              </a:tr>
            </a:tbl>
          </a:graphicData>
        </a:graphic>
      </p:graphicFrame>
      <p:sp>
        <p:nvSpPr>
          <p:cNvPr id="5" name="Rectangle 1"/>
          <p:cNvSpPr>
            <a:spLocks noChangeArrowheads="1"/>
          </p:cNvSpPr>
          <p:nvPr/>
        </p:nvSpPr>
        <p:spPr bwMode="auto">
          <a:xfrm>
            <a:off x="216212" y="209862"/>
            <a:ext cx="6738633" cy="102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2640" tIns="63480" rIns="63480" bIns="63480" numCol="1" anchor="ctr" anchorCtr="0" compatLnSpc="1">
            <a:prstTxWarp prst="textNoShape">
              <a:avLst/>
            </a:prstTxWarp>
            <a:spAutoFit/>
          </a:bodyPr>
          <a:lstStyle/>
          <a:p>
            <a:pPr defTabSz="914378" eaLnBrk="0" fontAlgn="base" hangingPunct="0">
              <a:spcBef>
                <a:spcPct val="0"/>
              </a:spcBef>
              <a:spcAft>
                <a:spcPct val="0"/>
              </a:spcAft>
            </a:pPr>
            <a:r>
              <a:rPr lang="fi-FI" altLang="fi-FI" sz="1400" b="1" dirty="0">
                <a:solidFill>
                  <a:srgbClr val="000000"/>
                </a:solidFill>
                <a:latin typeface="Arial" panose="020B0604020202020204" pitchFamily="34" charset="0"/>
                <a:cs typeface="Arial" panose="020B0604020202020204" pitchFamily="34" charset="0"/>
              </a:rPr>
              <a:t>Turun Tiedepuisto  -kärkihankkeen mittarit 1/2</a:t>
            </a:r>
            <a:endParaRPr lang="fi-FI" altLang="fi-FI" sz="1100" dirty="0">
              <a:solidFill>
                <a:srgbClr val="000000"/>
              </a:solidFill>
              <a:latin typeface="Arial" panose="020B0604020202020204" pitchFamily="34" charset="0"/>
              <a:cs typeface="Arial" panose="020B0604020202020204" pitchFamily="34" charset="0"/>
            </a:endParaRPr>
          </a:p>
          <a:p>
            <a:pPr defTabSz="914378" eaLnBrk="0" fontAlgn="base" hangingPunct="0">
              <a:spcBef>
                <a:spcPct val="0"/>
              </a:spcBef>
              <a:spcAft>
                <a:spcPct val="0"/>
              </a:spcAft>
            </a:pPr>
            <a:r>
              <a:rPr lang="fi-FI" altLang="fi-FI" sz="1100" dirty="0">
                <a:solidFill>
                  <a:srgbClr val="000000"/>
                </a:solidFill>
                <a:latin typeface="Arial" panose="020B0604020202020204" pitchFamily="34" charset="0"/>
                <a:cs typeface="Arial" panose="020B0604020202020204" pitchFamily="34" charset="0"/>
              </a:rPr>
              <a:t> </a:t>
            </a:r>
          </a:p>
          <a:p>
            <a:pPr defTabSz="914378" eaLnBrk="0" fontAlgn="base" hangingPunct="0">
              <a:spcBef>
                <a:spcPct val="0"/>
              </a:spcBef>
              <a:spcAft>
                <a:spcPct val="0"/>
              </a:spcAft>
            </a:pPr>
            <a:r>
              <a:rPr lang="fi-FI" altLang="fi-FI" sz="1100" b="1" dirty="0">
                <a:solidFill>
                  <a:srgbClr val="000000"/>
                </a:solidFill>
                <a:latin typeface="Arial" panose="020B0604020202020204" pitchFamily="34" charset="0"/>
                <a:cs typeface="Arial" panose="020B0604020202020204" pitchFamily="34" charset="0"/>
              </a:rPr>
              <a:t>Hankkeen toimenpiteiden etenemistä kuvaavat mittarit</a:t>
            </a:r>
            <a:endParaRPr lang="fi-FI" altLang="fi-FI" sz="1100" dirty="0">
              <a:solidFill>
                <a:srgbClr val="000000"/>
              </a:solidFill>
              <a:latin typeface="Arial" panose="020B0604020202020204" pitchFamily="34" charset="0"/>
              <a:cs typeface="Arial" panose="020B0604020202020204" pitchFamily="34" charset="0"/>
            </a:endParaRPr>
          </a:p>
          <a:p>
            <a:pPr defTabSz="914378" eaLnBrk="0" fontAlgn="base" hangingPunct="0">
              <a:spcBef>
                <a:spcPct val="0"/>
              </a:spcBef>
              <a:spcAft>
                <a:spcPct val="0"/>
              </a:spcAft>
            </a:pPr>
            <a:r>
              <a:rPr lang="fi-FI" altLang="fi-FI" sz="1100" dirty="0">
                <a:solidFill>
                  <a:srgbClr val="000000"/>
                </a:solidFill>
                <a:latin typeface="Arial" panose="020B0604020202020204" pitchFamily="34" charset="0"/>
                <a:cs typeface="Arial" panose="020B0604020202020204" pitchFamily="34" charset="0"/>
              </a:rPr>
              <a:t>Etenemistä kuvaavat mittarit kertovat, ovatko tehtävät edenneet suunnitellulla tavalla.</a:t>
            </a:r>
          </a:p>
          <a:p>
            <a:pPr defTabSz="914378" eaLnBrk="0" fontAlgn="base" hangingPunct="0">
              <a:spcBef>
                <a:spcPct val="0"/>
              </a:spcBef>
              <a:spcAft>
                <a:spcPct val="0"/>
              </a:spcAft>
            </a:pPr>
            <a:r>
              <a:rPr lang="fi-FI" altLang="fi-FI" sz="1100" dirty="0">
                <a:solidFill>
                  <a:srgbClr val="000000"/>
                </a:solidFill>
                <a:latin typeface="Arial" panose="020B0604020202020204" pitchFamily="34" charset="0"/>
                <a:cs typeface="Arial" panose="020B0604020202020204" pitchFamily="34" charset="0"/>
              </a:rPr>
              <a:t> </a:t>
            </a:r>
            <a:endParaRPr lang="fi-FI" altLang="fi-FI"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46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ulukko 3"/>
          <p:cNvGraphicFramePr>
            <a:graphicFrameLocks noGrp="1"/>
          </p:cNvGraphicFramePr>
          <p:nvPr/>
        </p:nvGraphicFramePr>
        <p:xfrm>
          <a:off x="1357904" y="1159292"/>
          <a:ext cx="7377087" cy="2867186"/>
        </p:xfrm>
        <a:graphic>
          <a:graphicData uri="http://schemas.openxmlformats.org/drawingml/2006/table">
            <a:tbl>
              <a:tblPr/>
              <a:tblGrid>
                <a:gridCol w="1383205">
                  <a:extLst>
                    <a:ext uri="{9D8B030D-6E8A-4147-A177-3AD203B41FA5}">
                      <a16:colId xmlns:a16="http://schemas.microsoft.com/office/drawing/2014/main" xmlns="" val="760517615"/>
                    </a:ext>
                  </a:extLst>
                </a:gridCol>
                <a:gridCol w="1972208">
                  <a:extLst>
                    <a:ext uri="{9D8B030D-6E8A-4147-A177-3AD203B41FA5}">
                      <a16:colId xmlns:a16="http://schemas.microsoft.com/office/drawing/2014/main" xmlns="" val="3251586808"/>
                    </a:ext>
                  </a:extLst>
                </a:gridCol>
                <a:gridCol w="824701">
                  <a:extLst>
                    <a:ext uri="{9D8B030D-6E8A-4147-A177-3AD203B41FA5}">
                      <a16:colId xmlns:a16="http://schemas.microsoft.com/office/drawing/2014/main" xmlns="" val="2473467581"/>
                    </a:ext>
                  </a:extLst>
                </a:gridCol>
                <a:gridCol w="3196973">
                  <a:extLst>
                    <a:ext uri="{9D8B030D-6E8A-4147-A177-3AD203B41FA5}">
                      <a16:colId xmlns:a16="http://schemas.microsoft.com/office/drawing/2014/main" xmlns="" val="771617651"/>
                    </a:ext>
                  </a:extLst>
                </a:gridCol>
              </a:tblGrid>
              <a:tr h="305370">
                <a:tc>
                  <a:txBody>
                    <a:bodyPr/>
                    <a:lstStyle/>
                    <a:p>
                      <a:pPr rtl="0">
                        <a:spcBef>
                          <a:spcPts val="0"/>
                        </a:spcBef>
                        <a:spcAft>
                          <a:spcPts val="0"/>
                        </a:spcAft>
                      </a:pPr>
                      <a:r>
                        <a:rPr lang="fi-FI" sz="1000" dirty="0">
                          <a:effectLst/>
                        </a:rPr>
                        <a:t>Osa-alue</a:t>
                      </a:r>
                    </a:p>
                  </a:txBody>
                  <a:tcPr marL="17813" marR="17813" marT="8907" marB="8907"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rtl="0">
                        <a:spcBef>
                          <a:spcPts val="0"/>
                        </a:spcBef>
                        <a:spcAft>
                          <a:spcPts val="0"/>
                        </a:spcAft>
                      </a:pPr>
                      <a:r>
                        <a:rPr lang="fi-FI" sz="1000">
                          <a:effectLst/>
                        </a:rPr>
                        <a:t>Mittari</a:t>
                      </a: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rtl="0">
                        <a:spcBef>
                          <a:spcPts val="0"/>
                        </a:spcBef>
                        <a:spcAft>
                          <a:spcPts val="0"/>
                        </a:spcAft>
                      </a:pPr>
                      <a:r>
                        <a:rPr lang="fi-FI" sz="1000">
                          <a:effectLst/>
                        </a:rPr>
                        <a:t>Mittayksikkö</a:t>
                      </a: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rtl="0">
                        <a:spcBef>
                          <a:spcPts val="0"/>
                        </a:spcBef>
                        <a:spcAft>
                          <a:spcPts val="0"/>
                        </a:spcAft>
                      </a:pPr>
                      <a:r>
                        <a:rPr lang="fi-FI" sz="1000" dirty="0">
                          <a:effectLst/>
                        </a:rPr>
                        <a:t>Määritelmä</a:t>
                      </a:r>
                    </a:p>
                  </a:txBody>
                  <a:tcPr marL="17813" marR="17813" marT="8907" marB="8907"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extLst>
                  <a:ext uri="{0D108BD9-81ED-4DB2-BD59-A6C34878D82A}">
                    <a16:rowId xmlns:a16="http://schemas.microsoft.com/office/drawing/2014/main" xmlns="" val="3010659573"/>
                  </a:ext>
                </a:extLst>
              </a:tr>
              <a:tr h="575461">
                <a:tc>
                  <a:txBody>
                    <a:bodyPr/>
                    <a:lstStyle/>
                    <a:p>
                      <a:pPr rtl="0"/>
                      <a:r>
                        <a:rPr lang="fi-FI" sz="1000" dirty="0" smtClean="0">
                          <a:effectLst/>
                        </a:rPr>
                        <a:t>24/7/365 elävä</a:t>
                      </a:r>
                    </a:p>
                    <a:p>
                      <a:pPr rtl="0"/>
                      <a:r>
                        <a:rPr lang="fi-FI" sz="1000" dirty="0" smtClean="0">
                          <a:effectLst/>
                        </a:rPr>
                        <a:t>kohtaamisten keidas</a:t>
                      </a: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smtClean="0">
                          <a:effectLst/>
                        </a:rPr>
                        <a:t>Tiedepuiston kokonaisasukasluku</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smtClean="0">
                          <a:effectLst/>
                        </a:rPr>
                        <a:t>asukas  lkm</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a:effectLst/>
                        </a:rPr>
                        <a:t>Arvioidaan </a:t>
                      </a:r>
                      <a:r>
                        <a:rPr lang="fi-FI" sz="1000" dirty="0" smtClean="0">
                          <a:effectLst/>
                        </a:rPr>
                        <a:t>alueen asukasmäärän kehitystä</a:t>
                      </a:r>
                      <a:r>
                        <a:rPr lang="fi-FI" sz="1000" baseline="0" dirty="0" smtClean="0">
                          <a:effectLst/>
                        </a:rPr>
                        <a:t> osana alueen toiminnallista monipuolistamista.</a:t>
                      </a:r>
                      <a:endParaRPr lang="fi-FI" sz="1000" dirty="0">
                        <a:effectLst/>
                      </a:endParaRPr>
                    </a:p>
                  </a:txBody>
                  <a:tcPr marL="17813" marR="17813" marT="8907" marB="8907"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xmlns="" val="3688142405"/>
                  </a:ext>
                </a:extLst>
              </a:tr>
              <a:tr h="463584">
                <a:tc>
                  <a:txBody>
                    <a:bodyPr/>
                    <a:lstStyle/>
                    <a:p>
                      <a:pPr rtl="0"/>
                      <a:r>
                        <a:rPr lang="fi-FI" sz="1000" dirty="0">
                          <a:effectLst/>
                        </a:rPr>
                        <a:t> </a:t>
                      </a: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rtl="0"/>
                      <a:r>
                        <a:rPr lang="fi-FI" sz="1000" dirty="0" smtClean="0">
                          <a:effectLst/>
                        </a:rPr>
                        <a:t>Alueen julkisten tapahtumien lukumäärä</a:t>
                      </a: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rtl="0"/>
                      <a:r>
                        <a:rPr lang="fi-FI" sz="1000" dirty="0" smtClean="0">
                          <a:effectLst/>
                        </a:rPr>
                        <a:t>kpl</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rtl="0"/>
                      <a:r>
                        <a:rPr lang="fi-FI" sz="1000" dirty="0">
                          <a:effectLst/>
                        </a:rPr>
                        <a:t>Arvioidaan </a:t>
                      </a:r>
                      <a:r>
                        <a:rPr lang="fi-FI" sz="1000" dirty="0" smtClean="0">
                          <a:effectLst/>
                        </a:rPr>
                        <a:t>alueen monipuolisuutta ja urbaania ympärivuotista elävyyttä vahvistavien tapahtumien kehitys.</a:t>
                      </a:r>
                      <a:endParaRPr lang="fi-FI" sz="1000" dirty="0">
                        <a:effectLst/>
                      </a:endParaRPr>
                    </a:p>
                  </a:txBody>
                  <a:tcPr marL="17813" marR="17813" marT="8907" marB="8907"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3450810075"/>
                  </a:ext>
                </a:extLst>
              </a:tr>
              <a:tr h="449624">
                <a:tc>
                  <a:txBody>
                    <a:bodyPr/>
                    <a:lstStyle/>
                    <a:p>
                      <a:pPr rtl="0"/>
                      <a:r>
                        <a:rPr lang="fi-FI" sz="1000" dirty="0">
                          <a:effectLst/>
                        </a:rPr>
                        <a:t> </a:t>
                      </a: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smtClean="0">
                          <a:effectLst/>
                        </a:rPr>
                        <a:t>Ulkoisen rahoituksen kokonaismäärä</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smtClean="0">
                          <a:effectLst/>
                        </a:rPr>
                        <a:t>€</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smtClean="0">
                          <a:effectLst/>
                        </a:rPr>
                        <a:t>Arvioidaan alueen kehittämiseen saatavan ulkoisen rahoituksen saaminen</a:t>
                      </a:r>
                    </a:p>
                  </a:txBody>
                  <a:tcPr marL="17813" marR="17813" marT="8907" marB="8907"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xmlns="" val="2185582881"/>
                  </a:ext>
                </a:extLst>
              </a:tr>
              <a:tr h="529702">
                <a:tc>
                  <a:txBody>
                    <a:bodyPr/>
                    <a:lstStyle/>
                    <a:p>
                      <a:pPr rtl="0"/>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rtl="0"/>
                      <a:r>
                        <a:rPr lang="fi-FI" sz="1000" dirty="0" smtClean="0">
                          <a:effectLst/>
                        </a:rPr>
                        <a:t>Aluebrändin kansallinen ja kansainvälinen tunnistettavuus</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rtl="0"/>
                      <a:r>
                        <a:rPr lang="fi-FI" sz="1000" dirty="0" smtClean="0">
                          <a:effectLst/>
                        </a:rPr>
                        <a:t>muutos % </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rtl="0"/>
                      <a:r>
                        <a:rPr lang="fi-FI" sz="1000" dirty="0">
                          <a:effectLst/>
                        </a:rPr>
                        <a:t>Arvioidaan </a:t>
                      </a:r>
                      <a:r>
                        <a:rPr lang="fi-FI" sz="1000" dirty="0" smtClean="0">
                          <a:effectLst/>
                        </a:rPr>
                        <a:t>alueen</a:t>
                      </a:r>
                      <a:r>
                        <a:rPr lang="fi-FI" sz="1000" baseline="0" dirty="0" smtClean="0">
                          <a:effectLst/>
                        </a:rPr>
                        <a:t> </a:t>
                      </a:r>
                      <a:r>
                        <a:rPr lang="fi-FI" sz="1000" baseline="0" dirty="0" err="1" smtClean="0">
                          <a:effectLst/>
                        </a:rPr>
                        <a:t>brändäyksen</a:t>
                      </a:r>
                      <a:r>
                        <a:rPr lang="fi-FI" sz="1000" baseline="0" dirty="0" smtClean="0">
                          <a:effectLst/>
                        </a:rPr>
                        <a:t> onnistumista asiakaskyselyiden perusteella</a:t>
                      </a:r>
                      <a:endParaRPr lang="fi-FI" sz="1000" dirty="0">
                        <a:effectLst/>
                      </a:endParaRPr>
                    </a:p>
                  </a:txBody>
                  <a:tcPr marL="17813" marR="17813" marT="8907" marB="8907"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2879612023"/>
                  </a:ext>
                </a:extLst>
              </a:tr>
              <a:tr h="532015">
                <a:tc>
                  <a:txBody>
                    <a:bodyPr/>
                    <a:lstStyle/>
                    <a:p>
                      <a:pPr rtl="0"/>
                      <a:endParaRPr lang="fi-FI" sz="1000" dirty="0" smtClean="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smtClean="0">
                          <a:effectLst/>
                        </a:rPr>
                        <a:t>Koettu tyytyväisyys alueen toimivuuteen ja viihtyisyyteen</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smtClean="0">
                          <a:effectLst/>
                        </a:rPr>
                        <a:t>% kehitys</a:t>
                      </a:r>
                      <a:endParaRPr lang="fi-FI" sz="1000" dirty="0">
                        <a:effectLst/>
                      </a:endParaRPr>
                    </a:p>
                  </a:txBody>
                  <a:tcPr marL="17813" marR="17813" marT="8907" marB="8907"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rtl="0"/>
                      <a:r>
                        <a:rPr lang="fi-FI" sz="1000" dirty="0" smtClean="0">
                          <a:effectLst/>
                        </a:rPr>
                        <a:t>Arvioidaan</a:t>
                      </a:r>
                      <a:r>
                        <a:rPr lang="fi-FI" sz="1000" baseline="0" dirty="0" smtClean="0">
                          <a:effectLst/>
                        </a:rPr>
                        <a:t> asiakaskyselyin </a:t>
                      </a:r>
                      <a:r>
                        <a:rPr lang="fi-FI" sz="1000" dirty="0" smtClean="0">
                          <a:effectLst/>
                        </a:rPr>
                        <a:t>tyytyväisyys alueen toimivuuteen, viihtyisyyteen</a:t>
                      </a:r>
                      <a:r>
                        <a:rPr lang="fi-FI" sz="1000" baseline="0" dirty="0" smtClean="0">
                          <a:effectLst/>
                        </a:rPr>
                        <a:t> ja sen kehitykseen.</a:t>
                      </a:r>
                      <a:endParaRPr lang="fi-FI" sz="1000" dirty="0" smtClean="0">
                        <a:effectLst/>
                      </a:endParaRPr>
                    </a:p>
                  </a:txBody>
                  <a:tcPr marL="17813" marR="17813" marT="8907" marB="8907"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xmlns="" val="296230414"/>
                  </a:ext>
                </a:extLst>
              </a:tr>
            </a:tbl>
          </a:graphicData>
        </a:graphic>
      </p:graphicFrame>
      <p:sp>
        <p:nvSpPr>
          <p:cNvPr id="5" name="Rectangle 1"/>
          <p:cNvSpPr>
            <a:spLocks noChangeArrowheads="1"/>
          </p:cNvSpPr>
          <p:nvPr/>
        </p:nvSpPr>
        <p:spPr bwMode="auto">
          <a:xfrm>
            <a:off x="216212" y="209862"/>
            <a:ext cx="6738633" cy="102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2640" tIns="63480" rIns="63480" bIns="63480" numCol="1" anchor="ctr" anchorCtr="0" compatLnSpc="1">
            <a:prstTxWarp prst="textNoShape">
              <a:avLst/>
            </a:prstTxWarp>
            <a:spAutoFit/>
          </a:bodyPr>
          <a:lstStyle/>
          <a:p>
            <a:pPr defTabSz="914378" eaLnBrk="0" fontAlgn="base" hangingPunct="0">
              <a:spcBef>
                <a:spcPct val="0"/>
              </a:spcBef>
              <a:spcAft>
                <a:spcPct val="0"/>
              </a:spcAft>
            </a:pPr>
            <a:r>
              <a:rPr lang="fi-FI" altLang="fi-FI" sz="1400" b="1" dirty="0">
                <a:solidFill>
                  <a:srgbClr val="000000"/>
                </a:solidFill>
                <a:latin typeface="Arial" panose="020B0604020202020204" pitchFamily="34" charset="0"/>
                <a:cs typeface="Arial" panose="020B0604020202020204" pitchFamily="34" charset="0"/>
              </a:rPr>
              <a:t>Turun Tiedepuisto  -kärkihankkeen mittarit 2/2</a:t>
            </a:r>
            <a:endParaRPr lang="fi-FI" altLang="fi-FI" sz="1100" dirty="0">
              <a:solidFill>
                <a:srgbClr val="000000"/>
              </a:solidFill>
              <a:latin typeface="Arial" panose="020B0604020202020204" pitchFamily="34" charset="0"/>
              <a:cs typeface="Arial" panose="020B0604020202020204" pitchFamily="34" charset="0"/>
            </a:endParaRPr>
          </a:p>
          <a:p>
            <a:pPr defTabSz="914378" eaLnBrk="0" fontAlgn="base" hangingPunct="0">
              <a:spcBef>
                <a:spcPct val="0"/>
              </a:spcBef>
              <a:spcAft>
                <a:spcPct val="0"/>
              </a:spcAft>
            </a:pPr>
            <a:r>
              <a:rPr lang="fi-FI" altLang="fi-FI" sz="1100" dirty="0">
                <a:solidFill>
                  <a:srgbClr val="000000"/>
                </a:solidFill>
                <a:latin typeface="Arial" panose="020B0604020202020204" pitchFamily="34" charset="0"/>
                <a:cs typeface="Arial" panose="020B0604020202020204" pitchFamily="34" charset="0"/>
              </a:rPr>
              <a:t> </a:t>
            </a:r>
          </a:p>
          <a:p>
            <a:pPr defTabSz="914378" eaLnBrk="0" fontAlgn="base" hangingPunct="0">
              <a:spcBef>
                <a:spcPct val="0"/>
              </a:spcBef>
              <a:spcAft>
                <a:spcPct val="0"/>
              </a:spcAft>
            </a:pPr>
            <a:r>
              <a:rPr lang="fi-FI" altLang="fi-FI" sz="1100" b="1" dirty="0">
                <a:solidFill>
                  <a:srgbClr val="000000"/>
                </a:solidFill>
                <a:latin typeface="Arial" panose="020B0604020202020204" pitchFamily="34" charset="0"/>
                <a:cs typeface="Arial" panose="020B0604020202020204" pitchFamily="34" charset="0"/>
              </a:rPr>
              <a:t>Hankkeen toimenpiteiden etenemistä kuvaavat mittarit</a:t>
            </a:r>
            <a:endParaRPr lang="fi-FI" altLang="fi-FI" sz="1100" dirty="0">
              <a:solidFill>
                <a:srgbClr val="000000"/>
              </a:solidFill>
              <a:latin typeface="Arial" panose="020B0604020202020204" pitchFamily="34" charset="0"/>
              <a:cs typeface="Arial" panose="020B0604020202020204" pitchFamily="34" charset="0"/>
            </a:endParaRPr>
          </a:p>
          <a:p>
            <a:pPr defTabSz="914378" eaLnBrk="0" fontAlgn="base" hangingPunct="0">
              <a:spcBef>
                <a:spcPct val="0"/>
              </a:spcBef>
              <a:spcAft>
                <a:spcPct val="0"/>
              </a:spcAft>
            </a:pPr>
            <a:r>
              <a:rPr lang="fi-FI" altLang="fi-FI" sz="1100" dirty="0">
                <a:solidFill>
                  <a:srgbClr val="000000"/>
                </a:solidFill>
                <a:latin typeface="Arial" panose="020B0604020202020204" pitchFamily="34" charset="0"/>
                <a:cs typeface="Arial" panose="020B0604020202020204" pitchFamily="34" charset="0"/>
              </a:rPr>
              <a:t>Etenemistä kuvaavat mittarit kertovat, ovatko tehtävät edenneet suunnitellulla tavalla.</a:t>
            </a:r>
          </a:p>
          <a:p>
            <a:pPr defTabSz="914378" eaLnBrk="0" fontAlgn="base" hangingPunct="0">
              <a:spcBef>
                <a:spcPct val="0"/>
              </a:spcBef>
              <a:spcAft>
                <a:spcPct val="0"/>
              </a:spcAft>
            </a:pPr>
            <a:r>
              <a:rPr lang="fi-FI" altLang="fi-FI" sz="1100" dirty="0">
                <a:solidFill>
                  <a:srgbClr val="000000"/>
                </a:solidFill>
                <a:latin typeface="Arial" panose="020B0604020202020204" pitchFamily="34" charset="0"/>
                <a:cs typeface="Arial" panose="020B0604020202020204" pitchFamily="34" charset="0"/>
              </a:rPr>
              <a:t> </a:t>
            </a:r>
            <a:endParaRPr lang="fi-FI" altLang="fi-FI" dirty="0">
              <a:solidFill>
                <a:prstClr val="black"/>
              </a:solidFill>
              <a:latin typeface="Arial" panose="020B0604020202020204" pitchFamily="34" charset="0"/>
            </a:endParaRPr>
          </a:p>
        </p:txBody>
      </p:sp>
    </p:spTree>
    <p:extLst>
      <p:ext uri="{BB962C8B-B14F-4D97-AF65-F5344CB8AC3E}">
        <p14:creationId xmlns:p14="http://schemas.microsoft.com/office/powerpoint/2010/main" val="45339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82883"/>
          </a:xfrm>
          <a:prstGeom prst="rect">
            <a:avLst/>
          </a:prstGeom>
        </p:spPr>
      </p:pic>
      <p:sp>
        <p:nvSpPr>
          <p:cNvPr id="7" name="Tekstiruutu 6"/>
          <p:cNvSpPr txBox="1"/>
          <p:nvPr/>
        </p:nvSpPr>
        <p:spPr>
          <a:xfrm>
            <a:off x="219808" y="328650"/>
            <a:ext cx="5785339" cy="2277547"/>
          </a:xfrm>
          <a:prstGeom prst="rect">
            <a:avLst/>
          </a:prstGeom>
          <a:noFill/>
        </p:spPr>
        <p:txBody>
          <a:bodyPr wrap="square" rtlCol="0">
            <a:spAutoFit/>
          </a:bodyPr>
          <a:lstStyle/>
          <a:p>
            <a:r>
              <a:rPr lang="fi-FI" sz="2800" b="1" dirty="0" smtClean="0">
                <a:solidFill>
                  <a:schemeClr val="bg1"/>
                </a:solidFill>
                <a:effectLst>
                  <a:outerShdw blurRad="38100" dist="38100" dir="2700000" algn="tl">
                    <a:srgbClr val="000000">
                      <a:alpha val="43137"/>
                    </a:srgbClr>
                  </a:outerShdw>
                </a:effectLst>
              </a:rPr>
              <a:t>Turun Tiedepuisto</a:t>
            </a:r>
          </a:p>
          <a:p>
            <a:endParaRPr lang="fi-FI" b="1" i="1" dirty="0">
              <a:solidFill>
                <a:schemeClr val="bg1"/>
              </a:solidFill>
              <a:effectLst>
                <a:outerShdw blurRad="38100" dist="38100" dir="2700000" algn="tl">
                  <a:srgbClr val="000000">
                    <a:alpha val="43137"/>
                  </a:srgbClr>
                </a:outerShdw>
              </a:effectLst>
            </a:endParaRPr>
          </a:p>
          <a:p>
            <a:r>
              <a:rPr lang="fi-FI" sz="2400" b="1" dirty="0">
                <a:solidFill>
                  <a:schemeClr val="bg1"/>
                </a:solidFill>
                <a:effectLst>
                  <a:outerShdw blurRad="38100" dist="38100" dir="2700000" algn="tl">
                    <a:srgbClr val="000000">
                      <a:alpha val="43137"/>
                    </a:srgbClr>
                  </a:outerShdw>
                </a:effectLst>
              </a:rPr>
              <a:t>Rohkean kokeileva ja </a:t>
            </a:r>
            <a:endParaRPr lang="fi-FI" sz="2400" b="1" dirty="0" smtClean="0">
              <a:solidFill>
                <a:schemeClr val="bg1"/>
              </a:solidFill>
              <a:effectLst>
                <a:outerShdw blurRad="38100" dist="38100" dir="2700000" algn="tl">
                  <a:srgbClr val="000000">
                    <a:alpha val="43137"/>
                  </a:srgbClr>
                </a:outerShdw>
              </a:effectLst>
            </a:endParaRPr>
          </a:p>
          <a:p>
            <a:r>
              <a:rPr lang="fi-FI" sz="2400" b="1" dirty="0" smtClean="0">
                <a:solidFill>
                  <a:schemeClr val="bg1"/>
                </a:solidFill>
                <a:effectLst>
                  <a:outerShdw blurRad="38100" dist="38100" dir="2700000" algn="tl">
                    <a:srgbClr val="000000">
                      <a:alpha val="43137"/>
                    </a:srgbClr>
                  </a:outerShdw>
                </a:effectLst>
              </a:rPr>
              <a:t>kansainvälisesti </a:t>
            </a:r>
            <a:r>
              <a:rPr lang="fi-FI" sz="2400" b="1" dirty="0">
                <a:solidFill>
                  <a:schemeClr val="bg1"/>
                </a:solidFill>
                <a:effectLst>
                  <a:outerShdw blurRad="38100" dist="38100" dir="2700000" algn="tl">
                    <a:srgbClr val="000000">
                      <a:alpha val="43137"/>
                    </a:srgbClr>
                  </a:outerShdw>
                </a:effectLst>
              </a:rPr>
              <a:t>verkottunut </a:t>
            </a:r>
            <a:endParaRPr lang="fi-FI" sz="2400" b="1" dirty="0" smtClean="0">
              <a:solidFill>
                <a:schemeClr val="bg1"/>
              </a:solidFill>
              <a:effectLst>
                <a:outerShdw blurRad="38100" dist="38100" dir="2700000" algn="tl">
                  <a:srgbClr val="000000">
                    <a:alpha val="43137"/>
                  </a:srgbClr>
                </a:outerShdw>
              </a:effectLst>
            </a:endParaRPr>
          </a:p>
          <a:p>
            <a:r>
              <a:rPr lang="fi-FI" sz="2400" b="1" dirty="0" smtClean="0">
                <a:solidFill>
                  <a:schemeClr val="bg1"/>
                </a:solidFill>
                <a:effectLst>
                  <a:outerShdw blurRad="38100" dist="38100" dir="2700000" algn="tl">
                    <a:srgbClr val="000000">
                      <a:alpha val="43137"/>
                    </a:srgbClr>
                  </a:outerShdw>
                </a:effectLst>
              </a:rPr>
              <a:t>osaamiskeskittymä </a:t>
            </a:r>
          </a:p>
          <a:p>
            <a:r>
              <a:rPr lang="fi-FI" sz="2400" b="1" dirty="0" smtClean="0">
                <a:solidFill>
                  <a:schemeClr val="bg1"/>
                </a:solidFill>
                <a:effectLst>
                  <a:outerShdw blurRad="38100" dist="38100" dir="2700000" algn="tl">
                    <a:srgbClr val="000000">
                      <a:alpha val="43137"/>
                    </a:srgbClr>
                  </a:outerShdw>
                </a:effectLst>
              </a:rPr>
              <a:t>kaupungin </a:t>
            </a:r>
            <a:r>
              <a:rPr lang="fi-FI" sz="2400" b="1" dirty="0">
                <a:solidFill>
                  <a:schemeClr val="bg1"/>
                </a:solidFill>
                <a:effectLst>
                  <a:outerShdw blurRad="38100" dist="38100" dir="2700000" algn="tl">
                    <a:srgbClr val="000000">
                      <a:alpha val="43137"/>
                    </a:srgbClr>
                  </a:outerShdw>
                </a:effectLst>
              </a:rPr>
              <a:t>sykkeessä.</a:t>
            </a:r>
          </a:p>
        </p:txBody>
      </p:sp>
      <p:grpSp>
        <p:nvGrpSpPr>
          <p:cNvPr id="3" name="Ryhmä 2"/>
          <p:cNvGrpSpPr/>
          <p:nvPr/>
        </p:nvGrpSpPr>
        <p:grpSpPr>
          <a:xfrm>
            <a:off x="0" y="3150444"/>
            <a:ext cx="9144000" cy="1376400"/>
            <a:chOff x="0" y="3150444"/>
            <a:chExt cx="9144000" cy="1376400"/>
          </a:xfrm>
        </p:grpSpPr>
        <p:sp>
          <p:nvSpPr>
            <p:cNvPr id="2" name="Suorakulmio 1"/>
            <p:cNvSpPr/>
            <p:nvPr/>
          </p:nvSpPr>
          <p:spPr>
            <a:xfrm>
              <a:off x="0" y="3150445"/>
              <a:ext cx="9144000" cy="13763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8" name="Kuva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21" y="3451842"/>
              <a:ext cx="1010539" cy="773602"/>
            </a:xfrm>
            <a:prstGeom prst="rect">
              <a:avLst/>
            </a:prstGeom>
          </p:spPr>
        </p:pic>
        <p:pic>
          <p:nvPicPr>
            <p:cNvPr id="9" name="Kuva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8601" y="3403076"/>
              <a:ext cx="1144803" cy="914978"/>
            </a:xfrm>
            <a:prstGeom prst="rect">
              <a:avLst/>
            </a:prstGeom>
          </p:spPr>
        </p:pic>
        <p:pic>
          <p:nvPicPr>
            <p:cNvPr id="10" name="Kuva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6028" y="3150444"/>
              <a:ext cx="896568" cy="1330373"/>
            </a:xfrm>
            <a:prstGeom prst="rect">
              <a:avLst/>
            </a:prstGeom>
          </p:spPr>
        </p:pic>
        <p:pic>
          <p:nvPicPr>
            <p:cNvPr id="11" name="Kuva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0122" y="3358520"/>
              <a:ext cx="1028496" cy="960247"/>
            </a:xfrm>
            <a:prstGeom prst="rect">
              <a:avLst/>
            </a:prstGeom>
          </p:spPr>
        </p:pic>
        <p:sp>
          <p:nvSpPr>
            <p:cNvPr id="12" name="Tekstiruutu 11"/>
            <p:cNvSpPr txBox="1"/>
            <p:nvPr/>
          </p:nvSpPr>
          <p:spPr>
            <a:xfrm>
              <a:off x="1094792" y="3651178"/>
              <a:ext cx="1257740" cy="584775"/>
            </a:xfrm>
            <a:prstGeom prst="rect">
              <a:avLst/>
            </a:prstGeom>
            <a:noFill/>
          </p:spPr>
          <p:txBody>
            <a:bodyPr wrap="square" rtlCol="0">
              <a:spAutoFit/>
            </a:bodyPr>
            <a:lstStyle/>
            <a:p>
              <a:r>
                <a:rPr lang="fi-FI" sz="1600" dirty="0" smtClean="0">
                  <a:solidFill>
                    <a:srgbClr val="7DCDC8"/>
                  </a:solidFill>
                </a:rPr>
                <a:t>Rohkean kokeileva</a:t>
              </a:r>
              <a:endParaRPr lang="fi-FI" sz="1600" dirty="0">
                <a:solidFill>
                  <a:srgbClr val="7DCDC8"/>
                </a:solidFill>
              </a:endParaRPr>
            </a:p>
          </p:txBody>
        </p:sp>
        <p:sp>
          <p:nvSpPr>
            <p:cNvPr id="13" name="Tekstiruutu 12"/>
            <p:cNvSpPr txBox="1"/>
            <p:nvPr/>
          </p:nvSpPr>
          <p:spPr>
            <a:xfrm>
              <a:off x="3309949" y="3678432"/>
              <a:ext cx="1492645" cy="584775"/>
            </a:xfrm>
            <a:prstGeom prst="rect">
              <a:avLst/>
            </a:prstGeom>
            <a:noFill/>
          </p:spPr>
          <p:txBody>
            <a:bodyPr wrap="square" rtlCol="0">
              <a:spAutoFit/>
            </a:bodyPr>
            <a:lstStyle/>
            <a:p>
              <a:r>
                <a:rPr lang="fi-FI" sz="1600" dirty="0" smtClean="0">
                  <a:solidFill>
                    <a:srgbClr val="7DCDC8"/>
                  </a:solidFill>
                </a:rPr>
                <a:t>Logistisesti vetovoimainen</a:t>
              </a:r>
              <a:endParaRPr lang="fi-FI" sz="1600" dirty="0">
                <a:solidFill>
                  <a:srgbClr val="7DCDC8"/>
                </a:solidFill>
              </a:endParaRPr>
            </a:p>
          </p:txBody>
        </p:sp>
        <p:sp>
          <p:nvSpPr>
            <p:cNvPr id="14" name="Tekstiruutu 13"/>
            <p:cNvSpPr txBox="1"/>
            <p:nvPr/>
          </p:nvSpPr>
          <p:spPr>
            <a:xfrm>
              <a:off x="5619534" y="3681693"/>
              <a:ext cx="1257740" cy="584775"/>
            </a:xfrm>
            <a:prstGeom prst="rect">
              <a:avLst/>
            </a:prstGeom>
            <a:noFill/>
          </p:spPr>
          <p:txBody>
            <a:bodyPr wrap="square" rtlCol="0">
              <a:spAutoFit/>
            </a:bodyPr>
            <a:lstStyle/>
            <a:p>
              <a:r>
                <a:rPr lang="fi-FI" sz="1600" dirty="0" smtClean="0">
                  <a:solidFill>
                    <a:srgbClr val="7DCDC8"/>
                  </a:solidFill>
                </a:rPr>
                <a:t>24/7/365 elävä</a:t>
              </a:r>
              <a:endParaRPr lang="fi-FI" sz="1600" dirty="0">
                <a:solidFill>
                  <a:srgbClr val="7DCDC8"/>
                </a:solidFill>
              </a:endParaRPr>
            </a:p>
          </p:txBody>
        </p:sp>
        <p:sp>
          <p:nvSpPr>
            <p:cNvPr id="15" name="Tekstiruutu 14"/>
            <p:cNvSpPr txBox="1"/>
            <p:nvPr/>
          </p:nvSpPr>
          <p:spPr>
            <a:xfrm>
              <a:off x="7615784" y="3677435"/>
              <a:ext cx="1257740" cy="584775"/>
            </a:xfrm>
            <a:prstGeom prst="rect">
              <a:avLst/>
            </a:prstGeom>
            <a:noFill/>
          </p:spPr>
          <p:txBody>
            <a:bodyPr wrap="square" rtlCol="0">
              <a:spAutoFit/>
            </a:bodyPr>
            <a:lstStyle/>
            <a:p>
              <a:r>
                <a:rPr lang="fi-FI" sz="1600" dirty="0" smtClean="0">
                  <a:solidFill>
                    <a:srgbClr val="7DCDC8"/>
                  </a:solidFill>
                </a:rPr>
                <a:t>Kestävästi kasvava</a:t>
              </a:r>
              <a:endParaRPr lang="fi-FI" sz="1600" dirty="0">
                <a:solidFill>
                  <a:srgbClr val="7DCDC8"/>
                </a:solidFill>
              </a:endParaRPr>
            </a:p>
          </p:txBody>
        </p:sp>
      </p:grpSp>
    </p:spTree>
    <p:extLst>
      <p:ext uri="{BB962C8B-B14F-4D97-AF65-F5344CB8AC3E}">
        <p14:creationId xmlns:p14="http://schemas.microsoft.com/office/powerpoint/2010/main" val="417377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p:cNvPicPr>
            <a:picLocks noChangeAspect="1"/>
          </p:cNvPicPr>
          <p:nvPr/>
        </p:nvPicPr>
        <p:blipFill>
          <a:blip r:embed="rId3">
            <a:duotone>
              <a:prstClr val="black"/>
              <a:schemeClr val="accent6">
                <a:tint val="45000"/>
                <a:satMod val="400000"/>
              </a:schemeClr>
            </a:duotone>
          </a:blip>
          <a:stretch>
            <a:fillRect/>
          </a:stretch>
        </p:blipFill>
        <p:spPr>
          <a:xfrm>
            <a:off x="0" y="-49113"/>
            <a:ext cx="9144000" cy="5192614"/>
          </a:xfrm>
          <a:prstGeom prst="rect">
            <a:avLst/>
          </a:prstGeom>
        </p:spPr>
      </p:pic>
      <p:sp>
        <p:nvSpPr>
          <p:cNvPr id="4" name="Otsikko 3"/>
          <p:cNvSpPr>
            <a:spLocks noGrp="1"/>
          </p:cNvSpPr>
          <p:nvPr>
            <p:ph type="title"/>
          </p:nvPr>
        </p:nvSpPr>
        <p:spPr>
          <a:xfrm>
            <a:off x="980496" y="3930378"/>
            <a:ext cx="7412952" cy="748904"/>
          </a:xfrm>
        </p:spPr>
        <p:txBody>
          <a:bodyPr/>
          <a:lstStyle/>
          <a:p>
            <a:pPr algn="ctr"/>
            <a:r>
              <a:rPr lang="fi-FI" sz="2600" dirty="0" smtClean="0">
                <a:solidFill>
                  <a:schemeClr val="bg1"/>
                </a:solidFill>
                <a:effectLst>
                  <a:outerShdw blurRad="38100" dist="38100" dir="2700000" algn="tl">
                    <a:srgbClr val="000000">
                      <a:alpha val="43137"/>
                    </a:srgbClr>
                  </a:outerShdw>
                </a:effectLst>
              </a:rPr>
              <a:t>Kaupunginvaltuuston päätös 14.5.2018 §91:</a:t>
            </a:r>
            <a:r>
              <a:rPr lang="fi-FI" dirty="0" smtClean="0">
                <a:solidFill>
                  <a:schemeClr val="bg1"/>
                </a:solidFill>
                <a:effectLst>
                  <a:outerShdw blurRad="38100" dist="38100" dir="2700000" algn="tl">
                    <a:srgbClr val="000000">
                      <a:alpha val="43137"/>
                    </a:srgbClr>
                  </a:outerShdw>
                </a:effectLst>
              </a:rPr>
              <a:t/>
            </a:r>
            <a:br>
              <a:rPr lang="fi-FI" dirty="0" smtClean="0">
                <a:solidFill>
                  <a:schemeClr val="bg1"/>
                </a:solidFill>
                <a:effectLst>
                  <a:outerShdw blurRad="38100" dist="38100" dir="2700000" algn="tl">
                    <a:srgbClr val="000000">
                      <a:alpha val="43137"/>
                    </a:srgbClr>
                  </a:outerShdw>
                </a:effectLst>
              </a:rPr>
            </a:br>
            <a:r>
              <a:rPr lang="fi-FI" i="1" dirty="0" smtClean="0">
                <a:solidFill>
                  <a:schemeClr val="bg1"/>
                </a:solidFill>
                <a:effectLst>
                  <a:outerShdw blurRad="38100" dist="38100" dir="2700000" algn="tl">
                    <a:srgbClr val="000000">
                      <a:alpha val="43137"/>
                    </a:srgbClr>
                  </a:outerShdw>
                </a:effectLst>
              </a:rPr>
              <a:t/>
            </a:r>
            <a:br>
              <a:rPr lang="fi-FI" i="1" dirty="0" smtClean="0">
                <a:solidFill>
                  <a:schemeClr val="bg1"/>
                </a:solidFill>
                <a:effectLst>
                  <a:outerShdw blurRad="38100" dist="38100" dir="2700000" algn="tl">
                    <a:srgbClr val="000000">
                      <a:alpha val="43137"/>
                    </a:srgbClr>
                  </a:outerShdw>
                </a:effectLst>
              </a:rPr>
            </a:br>
            <a:r>
              <a:rPr lang="fi-FI" sz="2400" i="1" dirty="0" smtClean="0">
                <a:solidFill>
                  <a:schemeClr val="bg1"/>
                </a:solidFill>
                <a:effectLst>
                  <a:outerShdw blurRad="38100" dist="38100" dir="2700000" algn="tl">
                    <a:srgbClr val="000000">
                      <a:alpha val="43137"/>
                    </a:srgbClr>
                  </a:outerShdw>
                </a:effectLst>
              </a:rPr>
              <a:t>”Turun </a:t>
            </a:r>
            <a:r>
              <a:rPr lang="fi-FI" sz="2400" i="1" dirty="0">
                <a:effectLst>
                  <a:outerShdw blurRad="38100" dist="38100" dir="2700000" algn="tl">
                    <a:srgbClr val="000000">
                      <a:alpha val="43137"/>
                    </a:srgbClr>
                  </a:outerShdw>
                </a:effectLst>
              </a:rPr>
              <a:t>T</a:t>
            </a:r>
            <a:r>
              <a:rPr lang="fi-FI" sz="2400" i="1" dirty="0" smtClean="0">
                <a:solidFill>
                  <a:schemeClr val="bg1"/>
                </a:solidFill>
                <a:effectLst>
                  <a:outerShdw blurRad="38100" dist="38100" dir="2700000" algn="tl">
                    <a:srgbClr val="000000">
                      <a:alpha val="43137"/>
                    </a:srgbClr>
                  </a:outerShdw>
                </a:effectLst>
              </a:rPr>
              <a:t>iedepuiston kärkihanke</a:t>
            </a:r>
            <a:r>
              <a:rPr lang="fi-FI" sz="2400" i="1" dirty="0" smtClean="0">
                <a:effectLst>
                  <a:outerShdw blurRad="38100" dist="38100" dir="2700000" algn="tl">
                    <a:srgbClr val="000000">
                      <a:alpha val="43137"/>
                    </a:srgbClr>
                  </a:outerShdw>
                </a:effectLst>
              </a:rPr>
              <a:t> </a:t>
            </a:r>
            <a:r>
              <a:rPr lang="fi-FI" sz="2400" i="1" dirty="0" smtClean="0">
                <a:solidFill>
                  <a:schemeClr val="bg1"/>
                </a:solidFill>
                <a:effectLst>
                  <a:outerShdw blurRad="38100" dist="38100" dir="2700000" algn="tl">
                    <a:srgbClr val="000000">
                      <a:alpha val="43137"/>
                    </a:srgbClr>
                  </a:outerShdw>
                </a:effectLst>
              </a:rPr>
              <a:t>ohjaa </a:t>
            </a:r>
            <a:r>
              <a:rPr lang="fi-FI" sz="2400" i="1" dirty="0">
                <a:solidFill>
                  <a:schemeClr val="bg1"/>
                </a:solidFill>
                <a:effectLst>
                  <a:outerShdw blurRad="38100" dist="38100" dir="2700000" algn="tl">
                    <a:srgbClr val="000000">
                      <a:alpha val="43137"/>
                    </a:srgbClr>
                  </a:outerShdw>
                </a:effectLst>
              </a:rPr>
              <a:t>kulloinkin toimivaltaisen toimielimen ja viranhaltijan valmistelua ja päätöksentekoa</a:t>
            </a:r>
            <a:r>
              <a:rPr lang="fi-FI" sz="2400" i="1" dirty="0" smtClean="0">
                <a:solidFill>
                  <a:schemeClr val="bg1"/>
                </a:solidFill>
                <a:effectLst>
                  <a:outerShdw blurRad="38100" dist="38100" dir="2700000" algn="tl">
                    <a:srgbClr val="000000">
                      <a:alpha val="43137"/>
                    </a:srgbClr>
                  </a:outerShdw>
                </a:effectLst>
              </a:rPr>
              <a:t>.”</a:t>
            </a:r>
            <a:r>
              <a:rPr lang="fi-FI" sz="2800" i="1" dirty="0" smtClean="0">
                <a:solidFill>
                  <a:schemeClr val="bg1"/>
                </a:solidFill>
                <a:effectLst>
                  <a:outerShdw blurRad="38100" dist="38100" dir="2700000" algn="tl">
                    <a:srgbClr val="000000">
                      <a:alpha val="43137"/>
                    </a:srgbClr>
                  </a:outerShdw>
                </a:effectLst>
              </a:rPr>
              <a:t/>
            </a:r>
            <a:br>
              <a:rPr lang="fi-FI" sz="2800" i="1" dirty="0" smtClean="0">
                <a:solidFill>
                  <a:schemeClr val="bg1"/>
                </a:solidFill>
                <a:effectLst>
                  <a:outerShdw blurRad="38100" dist="38100" dir="2700000" algn="tl">
                    <a:srgbClr val="000000">
                      <a:alpha val="43137"/>
                    </a:srgbClr>
                  </a:outerShdw>
                </a:effectLst>
              </a:rPr>
            </a:br>
            <a:r>
              <a:rPr lang="fi-FI" sz="2800" i="1" dirty="0">
                <a:effectLst>
                  <a:outerShdw blurRad="38100" dist="38100" dir="2700000" algn="tl">
                    <a:srgbClr val="000000">
                      <a:alpha val="43137"/>
                    </a:srgbClr>
                  </a:outerShdw>
                </a:effectLst>
              </a:rPr>
              <a:t/>
            </a:r>
            <a:br>
              <a:rPr lang="fi-FI" sz="2800" i="1" dirty="0">
                <a:effectLst>
                  <a:outerShdw blurRad="38100" dist="38100" dir="2700000" algn="tl">
                    <a:srgbClr val="000000">
                      <a:alpha val="43137"/>
                    </a:srgbClr>
                  </a:outerShdw>
                </a:effectLst>
              </a:rPr>
            </a:br>
            <a:r>
              <a:rPr lang="fi-FI" sz="2800" i="1" dirty="0" smtClean="0">
                <a:effectLst>
                  <a:outerShdw blurRad="38100" dist="38100" dir="2700000" algn="tl">
                    <a:srgbClr val="000000">
                      <a:alpha val="43137"/>
                    </a:srgbClr>
                  </a:outerShdw>
                </a:effectLst>
              </a:rPr>
              <a:t/>
            </a:r>
            <a:br>
              <a:rPr lang="fi-FI" sz="2800" i="1" dirty="0" smtClean="0">
                <a:effectLst>
                  <a:outerShdw blurRad="38100" dist="38100" dir="2700000" algn="tl">
                    <a:srgbClr val="000000">
                      <a:alpha val="43137"/>
                    </a:srgbClr>
                  </a:outerShdw>
                </a:effectLst>
              </a:rPr>
            </a:br>
            <a:r>
              <a:rPr lang="fi-FI" sz="1800" i="1" dirty="0" smtClean="0">
                <a:effectLst>
                  <a:outerShdw blurRad="38100" dist="38100" dir="2700000" algn="tl">
                    <a:srgbClr val="000000">
                      <a:alpha val="43137"/>
                    </a:srgbClr>
                  </a:outerShdw>
                </a:effectLst>
              </a:rPr>
              <a:t>:</a:t>
            </a:r>
            <a:endParaRPr lang="fi-FI" sz="1800" i="1" dirty="0">
              <a:solidFill>
                <a:schemeClr val="bg1"/>
              </a:solidFill>
              <a:effectLst>
                <a:outerShdw blurRad="38100" dist="38100" dir="2700000" algn="tl">
                  <a:srgbClr val="000000">
                    <a:alpha val="43137"/>
                  </a:srgbClr>
                </a:outerShdw>
              </a:effectLst>
            </a:endParaRPr>
          </a:p>
        </p:txBody>
      </p:sp>
      <p:pic>
        <p:nvPicPr>
          <p:cNvPr id="6" name="Kuva 5"/>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7188" y="4129391"/>
            <a:ext cx="1184065" cy="834575"/>
          </a:xfrm>
          <a:prstGeom prst="rect">
            <a:avLst/>
          </a:prstGeom>
        </p:spPr>
      </p:pic>
    </p:spTree>
    <p:extLst>
      <p:ext uri="{BB962C8B-B14F-4D97-AF65-F5344CB8AC3E}">
        <p14:creationId xmlns:p14="http://schemas.microsoft.com/office/powerpoint/2010/main" val="3403633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duotone>
              <a:prstClr val="black"/>
              <a:schemeClr val="accent6">
                <a:tint val="45000"/>
                <a:satMod val="400000"/>
              </a:schemeClr>
            </a:duotone>
          </a:blip>
          <a:stretch>
            <a:fillRect/>
          </a:stretch>
        </p:blipFill>
        <p:spPr>
          <a:xfrm>
            <a:off x="0" y="0"/>
            <a:ext cx="9217631" cy="5348692"/>
          </a:xfrm>
          <a:prstGeom prst="rect">
            <a:avLst/>
          </a:prstGeom>
        </p:spPr>
      </p:pic>
      <p:sp>
        <p:nvSpPr>
          <p:cNvPr id="4" name="Otsikko 3"/>
          <p:cNvSpPr>
            <a:spLocks noGrp="1"/>
          </p:cNvSpPr>
          <p:nvPr>
            <p:ph type="ctrTitle"/>
          </p:nvPr>
        </p:nvSpPr>
        <p:spPr>
          <a:xfrm>
            <a:off x="616227" y="404191"/>
            <a:ext cx="7322428" cy="2533580"/>
          </a:xfrm>
        </p:spPr>
        <p:txBody>
          <a:bodyPr/>
          <a:lstStyle/>
          <a:p>
            <a:r>
              <a:rPr lang="fi-FI" sz="2600" dirty="0" smtClean="0">
                <a:solidFill>
                  <a:schemeClr val="bg1"/>
                </a:solidFill>
                <a:effectLst>
                  <a:outerShdw blurRad="38100" dist="38100" dir="2700000" algn="tl">
                    <a:srgbClr val="000000">
                      <a:alpha val="43137"/>
                    </a:srgbClr>
                  </a:outerShdw>
                </a:effectLst>
              </a:rPr>
              <a:t>Turun Tiedepuiston kärkihankkeen 10 </a:t>
            </a:r>
            <a:br>
              <a:rPr lang="fi-FI" sz="2600" dirty="0" smtClean="0">
                <a:solidFill>
                  <a:schemeClr val="bg1"/>
                </a:solidFill>
                <a:effectLst>
                  <a:outerShdw blurRad="38100" dist="38100" dir="2700000" algn="tl">
                    <a:srgbClr val="000000">
                      <a:alpha val="43137"/>
                    </a:srgbClr>
                  </a:outerShdw>
                </a:effectLst>
              </a:rPr>
            </a:br>
            <a:r>
              <a:rPr lang="fi-FI" sz="2600" dirty="0" smtClean="0">
                <a:solidFill>
                  <a:schemeClr val="bg1"/>
                </a:solidFill>
                <a:effectLst>
                  <a:outerShdw blurRad="38100" dist="38100" dir="2700000" algn="tl">
                    <a:srgbClr val="000000">
                      <a:alpha val="43137"/>
                    </a:srgbClr>
                  </a:outerShdw>
                </a:effectLst>
              </a:rPr>
              <a:t>ohjaavaa periaatetta (</a:t>
            </a:r>
            <a:r>
              <a:rPr lang="fi-FI" sz="2600" dirty="0" err="1" smtClean="0">
                <a:solidFill>
                  <a:schemeClr val="bg1"/>
                </a:solidFill>
                <a:effectLst>
                  <a:outerShdw blurRad="38100" dist="38100" dir="2700000" algn="tl">
                    <a:srgbClr val="000000">
                      <a:alpha val="43137"/>
                    </a:srgbClr>
                  </a:outerShdw>
                </a:effectLst>
              </a:rPr>
              <a:t>kv</a:t>
            </a:r>
            <a:r>
              <a:rPr lang="fi-FI" sz="2600" dirty="0">
                <a:solidFill>
                  <a:schemeClr val="bg1"/>
                </a:solidFill>
                <a:effectLst>
                  <a:outerShdw blurRad="38100" dist="38100" dir="2700000" algn="tl">
                    <a:srgbClr val="000000">
                      <a:alpha val="43137"/>
                    </a:srgbClr>
                  </a:outerShdw>
                </a:effectLst>
              </a:rPr>
              <a:t> 14.5.2018 §</a:t>
            </a:r>
            <a:r>
              <a:rPr lang="fi-FI" sz="2600" dirty="0" smtClean="0">
                <a:solidFill>
                  <a:schemeClr val="bg1"/>
                </a:solidFill>
                <a:effectLst>
                  <a:outerShdw blurRad="38100" dist="38100" dir="2700000" algn="tl">
                    <a:srgbClr val="000000">
                      <a:alpha val="43137"/>
                    </a:srgbClr>
                  </a:outerShdw>
                </a:effectLst>
              </a:rPr>
              <a:t>91):</a:t>
            </a:r>
            <a:br>
              <a:rPr lang="fi-FI" sz="2600" dirty="0" smtClean="0">
                <a:solidFill>
                  <a:schemeClr val="bg1"/>
                </a:solidFill>
                <a:effectLst>
                  <a:outerShdw blurRad="38100" dist="38100" dir="2700000" algn="tl">
                    <a:srgbClr val="000000">
                      <a:alpha val="43137"/>
                    </a:srgbClr>
                  </a:outerShdw>
                </a:effectLst>
              </a:rPr>
            </a:br>
            <a:r>
              <a:rPr lang="fi-FI" sz="2600" dirty="0">
                <a:solidFill>
                  <a:schemeClr val="bg1"/>
                </a:solidFill>
                <a:effectLst>
                  <a:outerShdw blurRad="38100" dist="38100" dir="2700000" algn="tl">
                    <a:srgbClr val="000000">
                      <a:alpha val="43137"/>
                    </a:srgbClr>
                  </a:outerShdw>
                </a:effectLst>
              </a:rPr>
              <a:t/>
            </a:r>
            <a:br>
              <a:rPr lang="fi-FI" sz="2600" dirty="0">
                <a:solidFill>
                  <a:schemeClr val="bg1"/>
                </a:solidFill>
                <a:effectLst>
                  <a:outerShdw blurRad="38100" dist="38100" dir="2700000" algn="tl">
                    <a:srgbClr val="000000">
                      <a:alpha val="43137"/>
                    </a:srgbClr>
                  </a:outerShdw>
                </a:effectLst>
              </a:rPr>
            </a:br>
            <a:r>
              <a:rPr lang="fi-FI" sz="1800" dirty="0">
                <a:solidFill>
                  <a:schemeClr val="bg1"/>
                </a:solidFill>
                <a:effectLst>
                  <a:outerShdw blurRad="38100" dist="38100" dir="2700000" algn="tl">
                    <a:srgbClr val="000000">
                      <a:alpha val="43137"/>
                    </a:srgbClr>
                  </a:outerShdw>
                </a:effectLst>
              </a:rPr>
              <a:t>1.	Turun Tiedepuisto on kaupunkiseudun merkittävin kehityskohde. </a:t>
            </a:r>
            <a:br>
              <a:rPr lang="fi-FI" sz="1800" dirty="0">
                <a:solidFill>
                  <a:schemeClr val="bg1"/>
                </a:solidFill>
                <a:effectLst>
                  <a:outerShdw blurRad="38100" dist="38100" dir="2700000" algn="tl">
                    <a:srgbClr val="000000">
                      <a:alpha val="43137"/>
                    </a:srgbClr>
                  </a:outerShdw>
                </a:effectLst>
              </a:rPr>
            </a:br>
            <a:r>
              <a:rPr lang="fi-FI" sz="1800" dirty="0">
                <a:solidFill>
                  <a:schemeClr val="bg1"/>
                </a:solidFill>
                <a:effectLst>
                  <a:outerShdw blurRad="38100" dist="38100" dir="2700000" algn="tl">
                    <a:srgbClr val="000000">
                      <a:alpha val="43137"/>
                    </a:srgbClr>
                  </a:outerShdw>
                </a:effectLst>
              </a:rPr>
              <a:t/>
            </a:r>
            <a:br>
              <a:rPr lang="fi-FI" sz="1800" dirty="0">
                <a:solidFill>
                  <a:schemeClr val="bg1"/>
                </a:solidFill>
                <a:effectLst>
                  <a:outerShdw blurRad="38100" dist="38100" dir="2700000" algn="tl">
                    <a:srgbClr val="000000">
                      <a:alpha val="43137"/>
                    </a:srgbClr>
                  </a:outerShdw>
                </a:effectLst>
              </a:rPr>
            </a:br>
            <a:r>
              <a:rPr lang="fi-FI" sz="1800" dirty="0">
                <a:solidFill>
                  <a:schemeClr val="bg1"/>
                </a:solidFill>
                <a:effectLst>
                  <a:outerShdw blurRad="38100" dist="38100" dir="2700000" algn="tl">
                    <a:srgbClr val="000000">
                      <a:alpha val="43137"/>
                    </a:srgbClr>
                  </a:outerShdw>
                </a:effectLst>
              </a:rPr>
              <a:t>2.	Turun Tiedepuiston kaupunkirakennetta monipuolistetaan kärkihankkeen tavoitteiden ohjaamalla tavalla. Ensisijaisena painopisteenä on </a:t>
            </a:r>
            <a:r>
              <a:rPr lang="fi-FI" sz="1800" dirty="0" smtClean="0">
                <a:solidFill>
                  <a:schemeClr val="bg1"/>
                </a:solidFill>
                <a:effectLst>
                  <a:outerShdw blurRad="38100" dist="38100" dir="2700000" algn="tl">
                    <a:srgbClr val="000000">
                      <a:alpha val="43137"/>
                    </a:srgbClr>
                  </a:outerShdw>
                </a:effectLst>
              </a:rPr>
              <a:t>työpaikkoihin </a:t>
            </a:r>
            <a:r>
              <a:rPr lang="fi-FI" sz="1800" dirty="0">
                <a:solidFill>
                  <a:schemeClr val="bg1"/>
                </a:solidFill>
                <a:effectLst>
                  <a:outerShdw blurRad="38100" dist="38100" dir="2700000" algn="tl">
                    <a:srgbClr val="000000">
                      <a:alpha val="43137"/>
                    </a:srgbClr>
                  </a:outerShdw>
                </a:effectLst>
              </a:rPr>
              <a:t>ja osaamiseen perustuvan vetovoiman kasvu. </a:t>
            </a:r>
            <a:br>
              <a:rPr lang="fi-FI" sz="1800" dirty="0">
                <a:solidFill>
                  <a:schemeClr val="bg1"/>
                </a:solidFill>
                <a:effectLst>
                  <a:outerShdw blurRad="38100" dist="38100" dir="2700000" algn="tl">
                    <a:srgbClr val="000000">
                      <a:alpha val="43137"/>
                    </a:srgbClr>
                  </a:outerShdw>
                </a:effectLst>
              </a:rPr>
            </a:br>
            <a:r>
              <a:rPr lang="fi-FI" sz="1800" dirty="0">
                <a:solidFill>
                  <a:schemeClr val="bg1"/>
                </a:solidFill>
                <a:effectLst>
                  <a:outerShdw blurRad="38100" dist="38100" dir="2700000" algn="tl">
                    <a:srgbClr val="000000">
                      <a:alpha val="43137"/>
                    </a:srgbClr>
                  </a:outerShdw>
                </a:effectLst>
              </a:rPr>
              <a:t/>
            </a:r>
            <a:br>
              <a:rPr lang="fi-FI" sz="1800" dirty="0">
                <a:solidFill>
                  <a:schemeClr val="bg1"/>
                </a:solidFill>
                <a:effectLst>
                  <a:outerShdw blurRad="38100" dist="38100" dir="2700000" algn="tl">
                    <a:srgbClr val="000000">
                      <a:alpha val="43137"/>
                    </a:srgbClr>
                  </a:outerShdw>
                </a:effectLst>
              </a:rPr>
            </a:br>
            <a:r>
              <a:rPr lang="fi-FI" sz="1800" dirty="0">
                <a:solidFill>
                  <a:schemeClr val="bg1"/>
                </a:solidFill>
                <a:effectLst>
                  <a:outerShdw blurRad="38100" dist="38100" dir="2700000" algn="tl">
                    <a:srgbClr val="000000">
                      <a:alpha val="43137"/>
                    </a:srgbClr>
                  </a:outerShdw>
                </a:effectLst>
              </a:rPr>
              <a:t>3.	Turun Tiedepuiston kehittämisellä tuetaan tunnin junan täysimääräistä hyötyä valtakunnallisen ja seudun kasvun hyväksi. </a:t>
            </a:r>
            <a:br>
              <a:rPr lang="fi-FI" sz="1800" dirty="0">
                <a:solidFill>
                  <a:schemeClr val="bg1"/>
                </a:solidFill>
                <a:effectLst>
                  <a:outerShdw blurRad="38100" dist="38100" dir="2700000" algn="tl">
                    <a:srgbClr val="000000">
                      <a:alpha val="43137"/>
                    </a:srgbClr>
                  </a:outerShdw>
                </a:effectLst>
              </a:rPr>
            </a:br>
            <a:r>
              <a:rPr lang="fi-FI" sz="1800" dirty="0">
                <a:solidFill>
                  <a:schemeClr val="bg1"/>
                </a:solidFill>
                <a:effectLst>
                  <a:outerShdw blurRad="38100" dist="38100" dir="2700000" algn="tl">
                    <a:srgbClr val="000000">
                      <a:alpha val="43137"/>
                    </a:srgbClr>
                  </a:outerShdw>
                </a:effectLst>
              </a:rPr>
              <a:t/>
            </a:r>
            <a:br>
              <a:rPr lang="fi-FI" sz="1800" dirty="0">
                <a:solidFill>
                  <a:schemeClr val="bg1"/>
                </a:solidFill>
                <a:effectLst>
                  <a:outerShdw blurRad="38100" dist="38100" dir="2700000" algn="tl">
                    <a:srgbClr val="000000">
                      <a:alpha val="43137"/>
                    </a:srgbClr>
                  </a:outerShdw>
                </a:effectLst>
              </a:rPr>
            </a:br>
            <a:r>
              <a:rPr lang="fi-FI" sz="1800" dirty="0">
                <a:solidFill>
                  <a:schemeClr val="bg1"/>
                </a:solidFill>
                <a:effectLst>
                  <a:outerShdw blurRad="38100" dist="38100" dir="2700000" algn="tl">
                    <a:srgbClr val="000000">
                      <a:alpha val="43137"/>
                    </a:srgbClr>
                  </a:outerShdw>
                </a:effectLst>
              </a:rPr>
              <a:t>4.	Turun Tiedepuistossa liikkuminen on fiksua. </a:t>
            </a:r>
            <a:br>
              <a:rPr lang="fi-FI" sz="1800" dirty="0">
                <a:solidFill>
                  <a:schemeClr val="bg1"/>
                </a:solidFill>
                <a:effectLst>
                  <a:outerShdw blurRad="38100" dist="38100" dir="2700000" algn="tl">
                    <a:srgbClr val="000000">
                      <a:alpha val="43137"/>
                    </a:srgbClr>
                  </a:outerShdw>
                </a:effectLst>
              </a:rPr>
            </a:br>
            <a:r>
              <a:rPr lang="fi-FI" sz="1800" dirty="0">
                <a:solidFill>
                  <a:schemeClr val="bg1"/>
                </a:solidFill>
                <a:effectLst>
                  <a:outerShdw blurRad="38100" dist="38100" dir="2700000" algn="tl">
                    <a:srgbClr val="000000">
                      <a:alpha val="43137"/>
                    </a:srgbClr>
                  </a:outerShdw>
                </a:effectLst>
              </a:rPr>
              <a:t/>
            </a:r>
            <a:br>
              <a:rPr lang="fi-FI" sz="1800" dirty="0">
                <a:solidFill>
                  <a:schemeClr val="bg1"/>
                </a:solidFill>
                <a:effectLst>
                  <a:outerShdw blurRad="38100" dist="38100" dir="2700000" algn="tl">
                    <a:srgbClr val="000000">
                      <a:alpha val="43137"/>
                    </a:srgbClr>
                  </a:outerShdw>
                </a:effectLst>
              </a:rPr>
            </a:br>
            <a:r>
              <a:rPr lang="fi-FI" sz="1800" dirty="0">
                <a:solidFill>
                  <a:schemeClr val="bg1"/>
                </a:solidFill>
                <a:effectLst>
                  <a:outerShdw blurRad="38100" dist="38100" dir="2700000" algn="tl">
                    <a:srgbClr val="000000">
                      <a:alpha val="43137"/>
                    </a:srgbClr>
                  </a:outerShdw>
                </a:effectLst>
              </a:rPr>
              <a:t>5.	Turun Tiedepuisto on hyvinvoinnin kaupunginosa. </a:t>
            </a:r>
            <a:r>
              <a:rPr lang="fi-FI" sz="1600" dirty="0">
                <a:solidFill>
                  <a:schemeClr val="bg1"/>
                </a:solidFill>
                <a:effectLst>
                  <a:outerShdw blurRad="38100" dist="38100" dir="2700000" algn="tl">
                    <a:srgbClr val="000000">
                      <a:alpha val="43137"/>
                    </a:srgbClr>
                  </a:outerShdw>
                </a:effectLst>
              </a:rPr>
              <a:t/>
            </a:r>
            <a:br>
              <a:rPr lang="fi-FI" sz="1600" dirty="0">
                <a:solidFill>
                  <a:schemeClr val="bg1"/>
                </a:solidFill>
                <a:effectLst>
                  <a:outerShdw blurRad="38100" dist="38100" dir="2700000" algn="tl">
                    <a:srgbClr val="000000">
                      <a:alpha val="43137"/>
                    </a:srgbClr>
                  </a:outerShdw>
                </a:effectLst>
              </a:rPr>
            </a:br>
            <a:r>
              <a:rPr lang="fi-FI" sz="1600" dirty="0">
                <a:solidFill>
                  <a:schemeClr val="bg1"/>
                </a:solidFill>
                <a:effectLst>
                  <a:outerShdw blurRad="38100" dist="38100" dir="2700000" algn="tl">
                    <a:srgbClr val="000000">
                      <a:alpha val="43137"/>
                    </a:srgbClr>
                  </a:outerShdw>
                </a:effectLst>
              </a:rPr>
              <a:t/>
            </a:r>
            <a:br>
              <a:rPr lang="fi-FI" sz="1600" dirty="0">
                <a:solidFill>
                  <a:schemeClr val="bg1"/>
                </a:solidFill>
                <a:effectLst>
                  <a:outerShdw blurRad="38100" dist="38100" dir="2700000" algn="tl">
                    <a:srgbClr val="000000">
                      <a:alpha val="43137"/>
                    </a:srgbClr>
                  </a:outerShdw>
                </a:effectLst>
              </a:rPr>
            </a:br>
            <a:endParaRPr lang="fi-FI" sz="2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1811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duotone>
              <a:prstClr val="black"/>
              <a:schemeClr val="accent6">
                <a:tint val="45000"/>
                <a:satMod val="400000"/>
              </a:schemeClr>
            </a:duotone>
          </a:blip>
          <a:stretch>
            <a:fillRect/>
          </a:stretch>
        </p:blipFill>
        <p:spPr>
          <a:xfrm>
            <a:off x="0" y="0"/>
            <a:ext cx="9217631" cy="5348692"/>
          </a:xfrm>
          <a:prstGeom prst="rect">
            <a:avLst/>
          </a:prstGeom>
        </p:spPr>
      </p:pic>
      <p:sp>
        <p:nvSpPr>
          <p:cNvPr id="4" name="Otsikko 3"/>
          <p:cNvSpPr>
            <a:spLocks noGrp="1"/>
          </p:cNvSpPr>
          <p:nvPr>
            <p:ph type="ctrTitle"/>
          </p:nvPr>
        </p:nvSpPr>
        <p:spPr>
          <a:xfrm>
            <a:off x="616227" y="404191"/>
            <a:ext cx="7322428" cy="2533580"/>
          </a:xfrm>
        </p:spPr>
        <p:txBody>
          <a:bodyPr/>
          <a:lstStyle/>
          <a:p>
            <a:r>
              <a:rPr lang="fi-FI" sz="2600" dirty="0" smtClean="0">
                <a:solidFill>
                  <a:schemeClr val="bg1"/>
                </a:solidFill>
                <a:effectLst>
                  <a:outerShdw blurRad="38100" dist="38100" dir="2700000" algn="tl">
                    <a:srgbClr val="000000">
                      <a:alpha val="43137"/>
                    </a:srgbClr>
                  </a:outerShdw>
                </a:effectLst>
              </a:rPr>
              <a:t>Turun Tiedepuiston kärkihankkeen 10 </a:t>
            </a:r>
            <a:br>
              <a:rPr lang="fi-FI" sz="2600" dirty="0" smtClean="0">
                <a:solidFill>
                  <a:schemeClr val="bg1"/>
                </a:solidFill>
                <a:effectLst>
                  <a:outerShdw blurRad="38100" dist="38100" dir="2700000" algn="tl">
                    <a:srgbClr val="000000">
                      <a:alpha val="43137"/>
                    </a:srgbClr>
                  </a:outerShdw>
                </a:effectLst>
              </a:rPr>
            </a:br>
            <a:r>
              <a:rPr lang="fi-FI" sz="2600" dirty="0" smtClean="0">
                <a:solidFill>
                  <a:schemeClr val="bg1"/>
                </a:solidFill>
                <a:effectLst>
                  <a:outerShdw blurRad="38100" dist="38100" dir="2700000" algn="tl">
                    <a:srgbClr val="000000">
                      <a:alpha val="43137"/>
                    </a:srgbClr>
                  </a:outerShdw>
                </a:effectLst>
              </a:rPr>
              <a:t>ohjaavaa </a:t>
            </a:r>
            <a:r>
              <a:rPr lang="fi-FI" sz="2600" dirty="0">
                <a:solidFill>
                  <a:schemeClr val="bg1"/>
                </a:solidFill>
                <a:effectLst>
                  <a:outerShdw blurRad="38100" dist="38100" dir="2700000" algn="tl">
                    <a:srgbClr val="000000">
                      <a:alpha val="43137"/>
                    </a:srgbClr>
                  </a:outerShdw>
                </a:effectLst>
              </a:rPr>
              <a:t>periaatetta (</a:t>
            </a:r>
            <a:r>
              <a:rPr lang="fi-FI" sz="2600" dirty="0" err="1">
                <a:solidFill>
                  <a:schemeClr val="bg1"/>
                </a:solidFill>
                <a:effectLst>
                  <a:outerShdw blurRad="38100" dist="38100" dir="2700000" algn="tl">
                    <a:srgbClr val="000000">
                      <a:alpha val="43137"/>
                    </a:srgbClr>
                  </a:outerShdw>
                </a:effectLst>
              </a:rPr>
              <a:t>kv</a:t>
            </a:r>
            <a:r>
              <a:rPr lang="fi-FI" sz="2600" dirty="0">
                <a:solidFill>
                  <a:schemeClr val="bg1"/>
                </a:solidFill>
                <a:effectLst>
                  <a:outerShdw blurRad="38100" dist="38100" dir="2700000" algn="tl">
                    <a:srgbClr val="000000">
                      <a:alpha val="43137"/>
                    </a:srgbClr>
                  </a:outerShdw>
                </a:effectLst>
              </a:rPr>
              <a:t> 14.5.2018 §91):</a:t>
            </a:r>
            <a:r>
              <a:rPr lang="fi-FI" sz="2600" dirty="0" smtClean="0">
                <a:solidFill>
                  <a:schemeClr val="bg1"/>
                </a:solidFill>
                <a:effectLst>
                  <a:outerShdw blurRad="38100" dist="38100" dir="2700000" algn="tl">
                    <a:srgbClr val="000000">
                      <a:alpha val="43137"/>
                    </a:srgbClr>
                  </a:outerShdw>
                </a:effectLst>
              </a:rPr>
              <a:t/>
            </a:r>
            <a:br>
              <a:rPr lang="fi-FI" sz="2600" dirty="0" smtClean="0">
                <a:solidFill>
                  <a:schemeClr val="bg1"/>
                </a:solidFill>
                <a:effectLst>
                  <a:outerShdw blurRad="38100" dist="38100" dir="2700000" algn="tl">
                    <a:srgbClr val="000000">
                      <a:alpha val="43137"/>
                    </a:srgbClr>
                  </a:outerShdw>
                </a:effectLst>
              </a:rPr>
            </a:br>
            <a:r>
              <a:rPr lang="fi-FI" sz="2600" dirty="0">
                <a:solidFill>
                  <a:schemeClr val="bg1"/>
                </a:solidFill>
                <a:effectLst>
                  <a:outerShdw blurRad="38100" dist="38100" dir="2700000" algn="tl">
                    <a:srgbClr val="000000">
                      <a:alpha val="43137"/>
                    </a:srgbClr>
                  </a:outerShdw>
                </a:effectLst>
              </a:rPr>
              <a:t/>
            </a:r>
            <a:br>
              <a:rPr lang="fi-FI" sz="2600" dirty="0">
                <a:solidFill>
                  <a:schemeClr val="bg1"/>
                </a:solidFill>
                <a:effectLst>
                  <a:outerShdw blurRad="38100" dist="38100" dir="2700000" algn="tl">
                    <a:srgbClr val="000000">
                      <a:alpha val="43137"/>
                    </a:srgbClr>
                  </a:outerShdw>
                </a:effectLst>
              </a:rPr>
            </a:br>
            <a:r>
              <a:rPr lang="fi-FI" sz="1800" dirty="0" smtClean="0">
                <a:solidFill>
                  <a:schemeClr val="bg1"/>
                </a:solidFill>
                <a:effectLst>
                  <a:outerShdw blurRad="38100" dist="38100" dir="2700000" algn="tl">
                    <a:srgbClr val="000000">
                      <a:alpha val="43137"/>
                    </a:srgbClr>
                  </a:outerShdw>
                </a:effectLst>
              </a:rPr>
              <a:t>6</a:t>
            </a:r>
            <a:r>
              <a:rPr lang="fi-FI" sz="1800" dirty="0">
                <a:solidFill>
                  <a:schemeClr val="bg1"/>
                </a:solidFill>
                <a:effectLst>
                  <a:outerShdw blurRad="38100" dist="38100" dir="2700000" algn="tl">
                    <a:srgbClr val="000000">
                      <a:alpha val="43137"/>
                    </a:srgbClr>
                  </a:outerShdw>
                </a:effectLst>
              </a:rPr>
              <a:t>.	Turun Tiedepuistossa investoidaan innovatiivisesti. </a:t>
            </a:r>
            <a:br>
              <a:rPr lang="fi-FI" sz="1800" dirty="0">
                <a:solidFill>
                  <a:schemeClr val="bg1"/>
                </a:solidFill>
                <a:effectLst>
                  <a:outerShdw blurRad="38100" dist="38100" dir="2700000" algn="tl">
                    <a:srgbClr val="000000">
                      <a:alpha val="43137"/>
                    </a:srgbClr>
                  </a:outerShdw>
                </a:effectLst>
              </a:rPr>
            </a:br>
            <a:r>
              <a:rPr lang="fi-FI" sz="1800" dirty="0">
                <a:solidFill>
                  <a:schemeClr val="bg1"/>
                </a:solidFill>
                <a:effectLst>
                  <a:outerShdw blurRad="38100" dist="38100" dir="2700000" algn="tl">
                    <a:srgbClr val="000000">
                      <a:alpha val="43137"/>
                    </a:srgbClr>
                  </a:outerShdw>
                </a:effectLst>
              </a:rPr>
              <a:t/>
            </a:r>
            <a:br>
              <a:rPr lang="fi-FI" sz="1800" dirty="0">
                <a:solidFill>
                  <a:schemeClr val="bg1"/>
                </a:solidFill>
                <a:effectLst>
                  <a:outerShdw blurRad="38100" dist="38100" dir="2700000" algn="tl">
                    <a:srgbClr val="000000">
                      <a:alpha val="43137"/>
                    </a:srgbClr>
                  </a:outerShdw>
                </a:effectLst>
              </a:rPr>
            </a:br>
            <a:r>
              <a:rPr lang="fi-FI" sz="1800" dirty="0">
                <a:solidFill>
                  <a:schemeClr val="bg1"/>
                </a:solidFill>
                <a:effectLst>
                  <a:outerShdw blurRad="38100" dist="38100" dir="2700000" algn="tl">
                    <a:srgbClr val="000000">
                      <a:alpha val="43137"/>
                    </a:srgbClr>
                  </a:outerShdw>
                </a:effectLst>
              </a:rPr>
              <a:t>7.	Turun Tiedepuiston julkinen kaupunkitila on korkeatasoista. </a:t>
            </a:r>
            <a:br>
              <a:rPr lang="fi-FI" sz="1800" dirty="0">
                <a:solidFill>
                  <a:schemeClr val="bg1"/>
                </a:solidFill>
                <a:effectLst>
                  <a:outerShdw blurRad="38100" dist="38100" dir="2700000" algn="tl">
                    <a:srgbClr val="000000">
                      <a:alpha val="43137"/>
                    </a:srgbClr>
                  </a:outerShdw>
                </a:effectLst>
              </a:rPr>
            </a:br>
            <a:r>
              <a:rPr lang="fi-FI" sz="1800" dirty="0">
                <a:solidFill>
                  <a:schemeClr val="bg1"/>
                </a:solidFill>
                <a:effectLst>
                  <a:outerShdw blurRad="38100" dist="38100" dir="2700000" algn="tl">
                    <a:srgbClr val="000000">
                      <a:alpha val="43137"/>
                    </a:srgbClr>
                  </a:outerShdw>
                </a:effectLst>
              </a:rPr>
              <a:t/>
            </a:r>
            <a:br>
              <a:rPr lang="fi-FI" sz="1800" dirty="0">
                <a:solidFill>
                  <a:schemeClr val="bg1"/>
                </a:solidFill>
                <a:effectLst>
                  <a:outerShdw blurRad="38100" dist="38100" dir="2700000" algn="tl">
                    <a:srgbClr val="000000">
                      <a:alpha val="43137"/>
                    </a:srgbClr>
                  </a:outerShdw>
                </a:effectLst>
              </a:rPr>
            </a:br>
            <a:r>
              <a:rPr lang="fi-FI" sz="1800" dirty="0">
                <a:solidFill>
                  <a:schemeClr val="bg1"/>
                </a:solidFill>
                <a:effectLst>
                  <a:outerShdw blurRad="38100" dist="38100" dir="2700000" algn="tl">
                    <a:srgbClr val="000000">
                      <a:alpha val="43137"/>
                    </a:srgbClr>
                  </a:outerShdw>
                </a:effectLst>
              </a:rPr>
              <a:t>8.	Turun Tiedepuistoa kehitetään yhteistyössä ja kumppanuuksin </a:t>
            </a:r>
            <a:r>
              <a:rPr lang="fi-FI" sz="1800" dirty="0" err="1">
                <a:solidFill>
                  <a:schemeClr val="bg1"/>
                </a:solidFill>
                <a:effectLst>
                  <a:outerShdw blurRad="38100" dist="38100" dir="2700000" algn="tl">
                    <a:srgbClr val="000000">
                      <a:alpha val="43137"/>
                    </a:srgbClr>
                  </a:outerShdw>
                </a:effectLst>
              </a:rPr>
              <a:t>Triple</a:t>
            </a:r>
            <a:r>
              <a:rPr lang="fi-FI" sz="1800" dirty="0">
                <a:solidFill>
                  <a:schemeClr val="bg1"/>
                </a:solidFill>
                <a:effectLst>
                  <a:outerShdw blurRad="38100" dist="38100" dir="2700000" algn="tl">
                    <a:srgbClr val="000000">
                      <a:alpha val="43137"/>
                    </a:srgbClr>
                  </a:outerShdw>
                </a:effectLst>
              </a:rPr>
              <a:t> </a:t>
            </a:r>
            <a:r>
              <a:rPr lang="fi-FI" sz="1800" dirty="0" err="1" smtClean="0">
                <a:solidFill>
                  <a:schemeClr val="bg1"/>
                </a:solidFill>
                <a:effectLst>
                  <a:outerShdw blurRad="38100" dist="38100" dir="2700000" algn="tl">
                    <a:srgbClr val="000000">
                      <a:alpha val="43137"/>
                    </a:srgbClr>
                  </a:outerShdw>
                </a:effectLst>
              </a:rPr>
              <a:t>Helix</a:t>
            </a:r>
            <a:r>
              <a:rPr lang="fi-FI" sz="1800" dirty="0" smtClean="0">
                <a:solidFill>
                  <a:schemeClr val="bg1"/>
                </a:solidFill>
                <a:effectLst>
                  <a:outerShdw blurRad="38100" dist="38100" dir="2700000" algn="tl">
                    <a:srgbClr val="000000">
                      <a:alpha val="43137"/>
                    </a:srgbClr>
                  </a:outerShdw>
                </a:effectLst>
              </a:rPr>
              <a:t> </a:t>
            </a:r>
            <a:r>
              <a:rPr lang="fi-FI" sz="1800" dirty="0">
                <a:solidFill>
                  <a:schemeClr val="bg1"/>
                </a:solidFill>
                <a:effectLst>
                  <a:outerShdw blurRad="38100" dist="38100" dir="2700000" algn="tl">
                    <a:srgbClr val="000000">
                      <a:alpha val="43137"/>
                    </a:srgbClr>
                  </a:outerShdw>
                </a:effectLst>
              </a:rPr>
              <a:t>-toimintamallin mukaisesti, julkisen ja yksityisen sektorin sekä </a:t>
            </a:r>
            <a:r>
              <a:rPr lang="fi-FI" sz="1800" dirty="0" smtClean="0">
                <a:solidFill>
                  <a:schemeClr val="bg1"/>
                </a:solidFill>
                <a:effectLst>
                  <a:outerShdw blurRad="38100" dist="38100" dir="2700000" algn="tl">
                    <a:srgbClr val="000000">
                      <a:alpha val="43137"/>
                    </a:srgbClr>
                  </a:outerShdw>
                </a:effectLst>
              </a:rPr>
              <a:t>yliopisto- </a:t>
            </a:r>
            <a:r>
              <a:rPr lang="fi-FI" sz="1800" dirty="0">
                <a:solidFill>
                  <a:schemeClr val="bg1"/>
                </a:solidFill>
                <a:effectLst>
                  <a:outerShdw blurRad="38100" dist="38100" dir="2700000" algn="tl">
                    <a:srgbClr val="000000">
                      <a:alpha val="43137"/>
                    </a:srgbClr>
                  </a:outerShdw>
                </a:effectLst>
              </a:rPr>
              <a:t>ja korkeakoulumaailman jatkuvalla yhteistyöllä. </a:t>
            </a:r>
            <a:br>
              <a:rPr lang="fi-FI" sz="1800" dirty="0">
                <a:solidFill>
                  <a:schemeClr val="bg1"/>
                </a:solidFill>
                <a:effectLst>
                  <a:outerShdw blurRad="38100" dist="38100" dir="2700000" algn="tl">
                    <a:srgbClr val="000000">
                      <a:alpha val="43137"/>
                    </a:srgbClr>
                  </a:outerShdw>
                </a:effectLst>
              </a:rPr>
            </a:br>
            <a:r>
              <a:rPr lang="fi-FI" sz="1800" dirty="0">
                <a:solidFill>
                  <a:schemeClr val="bg1"/>
                </a:solidFill>
                <a:effectLst>
                  <a:outerShdw blurRad="38100" dist="38100" dir="2700000" algn="tl">
                    <a:srgbClr val="000000">
                      <a:alpha val="43137"/>
                    </a:srgbClr>
                  </a:outerShdw>
                </a:effectLst>
              </a:rPr>
              <a:t/>
            </a:r>
            <a:br>
              <a:rPr lang="fi-FI" sz="1800" dirty="0">
                <a:solidFill>
                  <a:schemeClr val="bg1"/>
                </a:solidFill>
                <a:effectLst>
                  <a:outerShdw blurRad="38100" dist="38100" dir="2700000" algn="tl">
                    <a:srgbClr val="000000">
                      <a:alpha val="43137"/>
                    </a:srgbClr>
                  </a:outerShdw>
                </a:effectLst>
              </a:rPr>
            </a:br>
            <a:r>
              <a:rPr lang="fi-FI" sz="1800" dirty="0">
                <a:solidFill>
                  <a:schemeClr val="bg1"/>
                </a:solidFill>
                <a:effectLst>
                  <a:outerShdw blurRad="38100" dist="38100" dir="2700000" algn="tl">
                    <a:srgbClr val="000000">
                      <a:alpha val="43137"/>
                    </a:srgbClr>
                  </a:outerShdw>
                </a:effectLst>
              </a:rPr>
              <a:t>9.	Turun Tiedepuiston kehittäminen ohjelmoidaan kunnianhimoisesti ja </a:t>
            </a:r>
            <a:r>
              <a:rPr lang="fi-FI" sz="1800" dirty="0" smtClean="0">
                <a:solidFill>
                  <a:schemeClr val="bg1"/>
                </a:solidFill>
                <a:effectLst>
                  <a:outerShdw blurRad="38100" dist="38100" dir="2700000" algn="tl">
                    <a:srgbClr val="000000">
                      <a:alpha val="43137"/>
                    </a:srgbClr>
                  </a:outerShdw>
                </a:effectLst>
              </a:rPr>
              <a:t>isojen </a:t>
            </a:r>
            <a:r>
              <a:rPr lang="fi-FI" sz="1800" dirty="0">
                <a:solidFill>
                  <a:schemeClr val="bg1"/>
                </a:solidFill>
                <a:effectLst>
                  <a:outerShdw blurRad="38100" dist="38100" dir="2700000" algn="tl">
                    <a:srgbClr val="000000">
                      <a:alpha val="43137"/>
                    </a:srgbClr>
                  </a:outerShdw>
                </a:effectLst>
              </a:rPr>
              <a:t>kokonaisuuksien kautta. </a:t>
            </a:r>
            <a:br>
              <a:rPr lang="fi-FI" sz="1800" dirty="0">
                <a:solidFill>
                  <a:schemeClr val="bg1"/>
                </a:solidFill>
                <a:effectLst>
                  <a:outerShdw blurRad="38100" dist="38100" dir="2700000" algn="tl">
                    <a:srgbClr val="000000">
                      <a:alpha val="43137"/>
                    </a:srgbClr>
                  </a:outerShdw>
                </a:effectLst>
              </a:rPr>
            </a:br>
            <a:r>
              <a:rPr lang="fi-FI" sz="1800" dirty="0">
                <a:solidFill>
                  <a:schemeClr val="bg1"/>
                </a:solidFill>
                <a:effectLst>
                  <a:outerShdw blurRad="38100" dist="38100" dir="2700000" algn="tl">
                    <a:srgbClr val="000000">
                      <a:alpha val="43137"/>
                    </a:srgbClr>
                  </a:outerShdw>
                </a:effectLst>
              </a:rPr>
              <a:t/>
            </a:r>
            <a:br>
              <a:rPr lang="fi-FI" sz="1800" dirty="0">
                <a:solidFill>
                  <a:schemeClr val="bg1"/>
                </a:solidFill>
                <a:effectLst>
                  <a:outerShdw blurRad="38100" dist="38100" dir="2700000" algn="tl">
                    <a:srgbClr val="000000">
                      <a:alpha val="43137"/>
                    </a:srgbClr>
                  </a:outerShdw>
                </a:effectLst>
              </a:rPr>
            </a:br>
            <a:r>
              <a:rPr lang="fi-FI" sz="1800" dirty="0">
                <a:solidFill>
                  <a:schemeClr val="bg1"/>
                </a:solidFill>
                <a:effectLst>
                  <a:outerShdw blurRad="38100" dist="38100" dir="2700000" algn="tl">
                    <a:srgbClr val="000000">
                      <a:alpha val="43137"/>
                    </a:srgbClr>
                  </a:outerShdw>
                </a:effectLst>
              </a:rPr>
              <a:t>10.	</a:t>
            </a:r>
            <a:r>
              <a:rPr lang="fi-FI" sz="1800" dirty="0" smtClean="0">
                <a:solidFill>
                  <a:schemeClr val="bg1"/>
                </a:solidFill>
                <a:effectLst>
                  <a:outerShdw blurRad="38100" dist="38100" dir="2700000" algn="tl">
                    <a:srgbClr val="000000">
                      <a:alpha val="43137"/>
                    </a:srgbClr>
                  </a:outerShdw>
                </a:effectLst>
              </a:rPr>
              <a:t>Kärkihanke </a:t>
            </a:r>
            <a:r>
              <a:rPr lang="fi-FI" sz="1800" dirty="0">
                <a:solidFill>
                  <a:schemeClr val="bg1"/>
                </a:solidFill>
                <a:effectLst>
                  <a:outerShdw blurRad="38100" dist="38100" dir="2700000" algn="tl">
                    <a:srgbClr val="000000">
                      <a:alpha val="43137"/>
                    </a:srgbClr>
                  </a:outerShdw>
                </a:effectLst>
              </a:rPr>
              <a:t>ohjaa yleiskaavoitusta käynnissä </a:t>
            </a:r>
            <a:r>
              <a:rPr lang="fi-FI" sz="1800" dirty="0" smtClean="0">
                <a:solidFill>
                  <a:schemeClr val="bg1"/>
                </a:solidFill>
                <a:effectLst>
                  <a:outerShdw blurRad="38100" dist="38100" dir="2700000" algn="tl">
                    <a:srgbClr val="000000">
                      <a:alpha val="43137"/>
                    </a:srgbClr>
                  </a:outerShdw>
                </a:effectLst>
              </a:rPr>
              <a:t>olevalla </a:t>
            </a:r>
            <a:r>
              <a:rPr lang="fi-FI" sz="1800" dirty="0">
                <a:solidFill>
                  <a:schemeClr val="bg1"/>
                </a:solidFill>
                <a:effectLst>
                  <a:outerShdw blurRad="38100" dist="38100" dir="2700000" algn="tl">
                    <a:srgbClr val="000000">
                      <a:alpha val="43137"/>
                    </a:srgbClr>
                  </a:outerShdw>
                </a:effectLst>
              </a:rPr>
              <a:t>yleiskaavakierroksella kaupunkikehityksen uudistumisen painopis-teen sijoittuessa Itäharjun puolelle.</a:t>
            </a:r>
            <a:r>
              <a:rPr lang="fi-FI" sz="2600" dirty="0">
                <a:solidFill>
                  <a:schemeClr val="bg1"/>
                </a:solidFill>
                <a:effectLst>
                  <a:outerShdw blurRad="38100" dist="38100" dir="2700000" algn="tl">
                    <a:srgbClr val="000000">
                      <a:alpha val="43137"/>
                    </a:srgbClr>
                  </a:outerShdw>
                </a:effectLst>
              </a:rPr>
              <a:t/>
            </a:r>
            <a:br>
              <a:rPr lang="fi-FI" sz="2600" dirty="0">
                <a:solidFill>
                  <a:schemeClr val="bg1"/>
                </a:solidFill>
                <a:effectLst>
                  <a:outerShdw blurRad="38100" dist="38100" dir="2700000" algn="tl">
                    <a:srgbClr val="000000">
                      <a:alpha val="43137"/>
                    </a:srgbClr>
                  </a:outerShdw>
                </a:effectLst>
              </a:rPr>
            </a:br>
            <a:endParaRPr lang="fi-FI" sz="2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2923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790318" y="483704"/>
            <a:ext cx="7632950" cy="392344"/>
          </a:xfrm>
        </p:spPr>
        <p:txBody>
          <a:bodyPr/>
          <a:lstStyle/>
          <a:p>
            <a:r>
              <a:rPr lang="fi-FI" dirty="0" smtClean="0"/>
              <a:t>Tiedepuiston kärkihankkeen painopistealueet</a:t>
            </a:r>
            <a:endParaRPr lang="fi-FI" dirty="0"/>
          </a:p>
        </p:txBody>
      </p:sp>
      <p:graphicFrame>
        <p:nvGraphicFramePr>
          <p:cNvPr id="6" name="Kaaviokuva 5"/>
          <p:cNvGraphicFramePr/>
          <p:nvPr>
            <p:extLst>
              <p:ext uri="{D42A27DB-BD31-4B8C-83A1-F6EECF244321}">
                <p14:modId xmlns:p14="http://schemas.microsoft.com/office/powerpoint/2010/main" val="3216319085"/>
              </p:ext>
            </p:extLst>
          </p:nvPr>
        </p:nvGraphicFramePr>
        <p:xfrm>
          <a:off x="790318" y="1111828"/>
          <a:ext cx="3208037" cy="3259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iruutu 1"/>
          <p:cNvSpPr txBox="1"/>
          <p:nvPr/>
        </p:nvSpPr>
        <p:spPr>
          <a:xfrm>
            <a:off x="4174734" y="1111829"/>
            <a:ext cx="4560471" cy="830997"/>
          </a:xfrm>
          <a:prstGeom prst="rect">
            <a:avLst/>
          </a:prstGeom>
          <a:noFill/>
        </p:spPr>
        <p:txBody>
          <a:bodyPr wrap="square" rtlCol="0">
            <a:spAutoFit/>
          </a:bodyPr>
          <a:lstStyle/>
          <a:p>
            <a:r>
              <a:rPr lang="fi-FI" sz="1200" dirty="0" smtClean="0"/>
              <a:t>Turun Tiedepuisto profiloituu </a:t>
            </a:r>
            <a:r>
              <a:rPr lang="fi-FI" sz="1200" dirty="0"/>
              <a:t>kansainvälisesti merkittävänä ja rohkean kokeilevana innovaatio- ja osaamiskeskittymänä, </a:t>
            </a:r>
            <a:r>
              <a:rPr lang="fi-FI" sz="1200" dirty="0" smtClean="0"/>
              <a:t>ja </a:t>
            </a:r>
            <a:r>
              <a:rPr lang="fi-FI" sz="1200" dirty="0"/>
              <a:t>luo kilpailukyisen toiminta- ja kasvuympäristön osaamisintensiiviselle tutkimus- ja </a:t>
            </a:r>
            <a:r>
              <a:rPr lang="fi-FI" sz="1200" dirty="0" smtClean="0"/>
              <a:t>yritystoiminnalle.</a:t>
            </a:r>
            <a:endParaRPr lang="fi-FI" sz="1200" dirty="0">
              <a:solidFill>
                <a:srgbClr val="FF0000"/>
              </a:solidFill>
            </a:endParaRPr>
          </a:p>
        </p:txBody>
      </p:sp>
      <p:sp>
        <p:nvSpPr>
          <p:cNvPr id="5" name="Tekstiruutu 4"/>
          <p:cNvSpPr txBox="1"/>
          <p:nvPr/>
        </p:nvSpPr>
        <p:spPr>
          <a:xfrm>
            <a:off x="4174733" y="1950048"/>
            <a:ext cx="4560471" cy="830997"/>
          </a:xfrm>
          <a:prstGeom prst="rect">
            <a:avLst/>
          </a:prstGeom>
          <a:noFill/>
        </p:spPr>
        <p:txBody>
          <a:bodyPr wrap="square" rtlCol="0">
            <a:spAutoFit/>
          </a:bodyPr>
          <a:lstStyle/>
          <a:p>
            <a:r>
              <a:rPr lang="fi-FI" sz="1200" dirty="0" smtClean="0"/>
              <a:t>Turun Tiedepuisto on logistisesti vetovoimainen fiksun liikkumisen keskus, jossa saumattomasti toisiinsa kytkeytyvät  kestävän liikkumisen muodot ja niitä tukevat palvelut tekevät arjesta sujuvaa.</a:t>
            </a:r>
            <a:endParaRPr lang="fi-FI" sz="1200" dirty="0">
              <a:solidFill>
                <a:srgbClr val="FF0000"/>
              </a:solidFill>
            </a:endParaRPr>
          </a:p>
        </p:txBody>
      </p:sp>
      <p:sp>
        <p:nvSpPr>
          <p:cNvPr id="7" name="Tekstiruutu 6"/>
          <p:cNvSpPr txBox="1"/>
          <p:nvPr/>
        </p:nvSpPr>
        <p:spPr>
          <a:xfrm>
            <a:off x="4174732" y="2779576"/>
            <a:ext cx="4560471" cy="830997"/>
          </a:xfrm>
          <a:prstGeom prst="rect">
            <a:avLst/>
          </a:prstGeom>
          <a:noFill/>
        </p:spPr>
        <p:txBody>
          <a:bodyPr wrap="square" rtlCol="0">
            <a:spAutoFit/>
          </a:bodyPr>
          <a:lstStyle/>
          <a:p>
            <a:r>
              <a:rPr lang="fi-FI" sz="1200" dirty="0" smtClean="0"/>
              <a:t>Turun Tiedepuisto on </a:t>
            </a:r>
            <a:r>
              <a:rPr lang="fi-FI" sz="1200" dirty="0"/>
              <a:t>ympäri vuorokauden elävä ja viihtyisä </a:t>
            </a:r>
            <a:r>
              <a:rPr lang="fi-FI" sz="1200" dirty="0" smtClean="0"/>
              <a:t>kohtaamisten keidas, jossa </a:t>
            </a:r>
            <a:r>
              <a:rPr lang="fi-FI" sz="1200" dirty="0"/>
              <a:t>hyvinvointia ja terveyttä edistävät alustat, ratkaisut ja palvelut nivoutuvat luontevaksi </a:t>
            </a:r>
            <a:r>
              <a:rPr lang="fi-FI" sz="1200" dirty="0" smtClean="0"/>
              <a:t>osaksi alueen asukkaiden, opiskelijoiden </a:t>
            </a:r>
            <a:r>
              <a:rPr lang="fi-FI" sz="1200" dirty="0"/>
              <a:t>ja työntekijöiden </a:t>
            </a:r>
            <a:r>
              <a:rPr lang="fi-FI" sz="1200" dirty="0" smtClean="0"/>
              <a:t>arkea.</a:t>
            </a:r>
            <a:endParaRPr lang="fi-FI" sz="1200" dirty="0">
              <a:solidFill>
                <a:srgbClr val="FF0000"/>
              </a:solidFill>
            </a:endParaRPr>
          </a:p>
        </p:txBody>
      </p:sp>
      <p:sp>
        <p:nvSpPr>
          <p:cNvPr id="8" name="Tekstiruutu 7"/>
          <p:cNvSpPr txBox="1"/>
          <p:nvPr/>
        </p:nvSpPr>
        <p:spPr>
          <a:xfrm>
            <a:off x="4174736" y="3664028"/>
            <a:ext cx="4560471" cy="646331"/>
          </a:xfrm>
          <a:prstGeom prst="rect">
            <a:avLst/>
          </a:prstGeom>
          <a:noFill/>
        </p:spPr>
        <p:txBody>
          <a:bodyPr wrap="square" rtlCol="0">
            <a:spAutoFit/>
          </a:bodyPr>
          <a:lstStyle/>
          <a:p>
            <a:r>
              <a:rPr lang="fi-FI" sz="1200" dirty="0" smtClean="0"/>
              <a:t>Turun Tiedepuisto on kaupungin energiatehokkain rakennettu alue, jonka kehittämisessä painottuvat laadukkaan perusinfran lisäksi älykkään ja kestävän kaupungin ratkaisut ja teknologiat. </a:t>
            </a:r>
            <a:endParaRPr lang="fi-FI" sz="1200" dirty="0">
              <a:solidFill>
                <a:srgbClr val="FF0000"/>
              </a:solidFill>
            </a:endParaRPr>
          </a:p>
        </p:txBody>
      </p:sp>
    </p:spTree>
    <p:extLst>
      <p:ext uri="{BB962C8B-B14F-4D97-AF65-F5344CB8AC3E}">
        <p14:creationId xmlns:p14="http://schemas.microsoft.com/office/powerpoint/2010/main" val="302838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790318" y="483704"/>
            <a:ext cx="7632950" cy="392344"/>
          </a:xfrm>
        </p:spPr>
        <p:txBody>
          <a:bodyPr/>
          <a:lstStyle/>
          <a:p>
            <a:r>
              <a:rPr lang="fi-FI" dirty="0" smtClean="0"/>
              <a:t>Toimenpidekokonaisuudet painopistealueittain </a:t>
            </a:r>
            <a:br>
              <a:rPr lang="fi-FI" dirty="0" smtClean="0"/>
            </a:br>
            <a:r>
              <a:rPr lang="fi-FI" dirty="0" smtClean="0"/>
              <a:t>2018 - 2021</a:t>
            </a:r>
            <a:endParaRPr lang="fi-FI" dirty="0"/>
          </a:p>
        </p:txBody>
      </p:sp>
      <p:sp>
        <p:nvSpPr>
          <p:cNvPr id="5" name="Tekstiruutu 4"/>
          <p:cNvSpPr txBox="1"/>
          <p:nvPr/>
        </p:nvSpPr>
        <p:spPr>
          <a:xfrm>
            <a:off x="574845" y="2347243"/>
            <a:ext cx="2123589" cy="1569660"/>
          </a:xfrm>
          <a:prstGeom prst="rect">
            <a:avLst/>
          </a:prstGeom>
          <a:noFill/>
        </p:spPr>
        <p:txBody>
          <a:bodyPr wrap="square" rtlCol="0">
            <a:spAutoFit/>
          </a:bodyPr>
          <a:lstStyle/>
          <a:p>
            <a:r>
              <a:rPr lang="fi-FI" sz="1600" dirty="0" smtClean="0"/>
              <a:t>Rohkean kokeileva</a:t>
            </a:r>
          </a:p>
          <a:p>
            <a:r>
              <a:rPr lang="fi-FI" sz="1600" dirty="0" smtClean="0"/>
              <a:t>innovaatio- ja osaamiskeskittymä</a:t>
            </a:r>
            <a:br>
              <a:rPr lang="fi-FI" sz="1600" dirty="0" smtClean="0"/>
            </a:br>
            <a:endParaRPr lang="fi-FI" sz="1600" dirty="0" smtClean="0"/>
          </a:p>
          <a:p>
            <a:r>
              <a:rPr lang="fi-FI" sz="1600" dirty="0" smtClean="0"/>
              <a:t> </a:t>
            </a:r>
          </a:p>
          <a:p>
            <a:endParaRPr lang="fi-FI" sz="1600" i="1" dirty="0"/>
          </a:p>
        </p:txBody>
      </p:sp>
      <p:sp>
        <p:nvSpPr>
          <p:cNvPr id="7" name="Tekstiruutu 6"/>
          <p:cNvSpPr txBox="1"/>
          <p:nvPr/>
        </p:nvSpPr>
        <p:spPr>
          <a:xfrm>
            <a:off x="2698435" y="2347243"/>
            <a:ext cx="2212426" cy="830997"/>
          </a:xfrm>
          <a:prstGeom prst="rect">
            <a:avLst/>
          </a:prstGeom>
          <a:noFill/>
        </p:spPr>
        <p:txBody>
          <a:bodyPr wrap="square" rtlCol="0">
            <a:spAutoFit/>
          </a:bodyPr>
          <a:lstStyle/>
          <a:p>
            <a:r>
              <a:rPr lang="fi-FI" sz="1600" dirty="0" smtClean="0"/>
              <a:t>Logistiseksi veto-voimainen fiksun </a:t>
            </a:r>
            <a:r>
              <a:rPr lang="fi-FI" sz="1600" dirty="0"/>
              <a:t>liikkumisen </a:t>
            </a:r>
            <a:r>
              <a:rPr lang="fi-FI" sz="1600" dirty="0" smtClean="0"/>
              <a:t>keskus</a:t>
            </a:r>
            <a:endParaRPr lang="fi-FI" sz="1600" dirty="0"/>
          </a:p>
        </p:txBody>
      </p:sp>
      <p:sp>
        <p:nvSpPr>
          <p:cNvPr id="8" name="Suorakulmio 7"/>
          <p:cNvSpPr/>
          <p:nvPr/>
        </p:nvSpPr>
        <p:spPr>
          <a:xfrm>
            <a:off x="4788029" y="2360761"/>
            <a:ext cx="2065215" cy="830997"/>
          </a:xfrm>
          <a:prstGeom prst="rect">
            <a:avLst/>
          </a:prstGeom>
        </p:spPr>
        <p:txBody>
          <a:bodyPr wrap="square">
            <a:spAutoFit/>
          </a:bodyPr>
          <a:lstStyle/>
          <a:p>
            <a:r>
              <a:rPr lang="fi-FI" sz="1600" dirty="0"/>
              <a:t>24/7/365 </a:t>
            </a:r>
            <a:r>
              <a:rPr lang="fi-FI" sz="1600" dirty="0" smtClean="0"/>
              <a:t>elävä kohtaamisten</a:t>
            </a:r>
          </a:p>
          <a:p>
            <a:r>
              <a:rPr lang="fi-FI" sz="1600" dirty="0" smtClean="0"/>
              <a:t>keidas</a:t>
            </a:r>
            <a:endParaRPr lang="fi-FI" sz="1600" dirty="0"/>
          </a:p>
        </p:txBody>
      </p:sp>
      <p:sp>
        <p:nvSpPr>
          <p:cNvPr id="9" name="Suorakulmio 8"/>
          <p:cNvSpPr/>
          <p:nvPr/>
        </p:nvSpPr>
        <p:spPr>
          <a:xfrm>
            <a:off x="6928342" y="2344074"/>
            <a:ext cx="1835356" cy="830997"/>
          </a:xfrm>
          <a:prstGeom prst="rect">
            <a:avLst/>
          </a:prstGeom>
        </p:spPr>
        <p:txBody>
          <a:bodyPr wrap="square">
            <a:spAutoFit/>
          </a:bodyPr>
          <a:lstStyle/>
          <a:p>
            <a:r>
              <a:rPr lang="fi-FI" sz="1600" dirty="0" smtClean="0"/>
              <a:t>Kestävästi </a:t>
            </a:r>
          </a:p>
          <a:p>
            <a:r>
              <a:rPr lang="fi-FI" sz="1600" dirty="0" smtClean="0"/>
              <a:t>kasvava </a:t>
            </a:r>
          </a:p>
          <a:p>
            <a:r>
              <a:rPr lang="fi-FI" sz="1600" dirty="0" smtClean="0"/>
              <a:t>kaupunginosa </a:t>
            </a:r>
            <a:endParaRPr lang="fi-FI" sz="1600" dirty="0"/>
          </a:p>
        </p:txBody>
      </p:sp>
      <p:sp>
        <p:nvSpPr>
          <p:cNvPr id="11" name="Tekstiruutu 10"/>
          <p:cNvSpPr txBox="1"/>
          <p:nvPr/>
        </p:nvSpPr>
        <p:spPr>
          <a:xfrm>
            <a:off x="574844" y="3130948"/>
            <a:ext cx="2054424" cy="1477328"/>
          </a:xfrm>
          <a:prstGeom prst="rect">
            <a:avLst/>
          </a:prstGeom>
          <a:noFill/>
        </p:spPr>
        <p:txBody>
          <a:bodyPr wrap="square" rtlCol="0">
            <a:spAutoFit/>
          </a:bodyPr>
          <a:lstStyle/>
          <a:p>
            <a:pPr marL="171450" indent="-171450">
              <a:buFont typeface="Arial" panose="020B0604020202020204" pitchFamily="34" charset="0"/>
              <a:buChar char="•"/>
            </a:pPr>
            <a:r>
              <a:rPr lang="fi-FI" sz="1200" dirty="0" smtClean="0"/>
              <a:t>Innovaatio- ja kokeilualustat</a:t>
            </a:r>
          </a:p>
          <a:p>
            <a:pPr marL="171450" indent="-171450">
              <a:buFont typeface="Arial" panose="020B0604020202020204" pitchFamily="34" charset="0"/>
              <a:buChar char="•"/>
            </a:pPr>
            <a:r>
              <a:rPr lang="fi-FI" sz="1200" dirty="0" smtClean="0"/>
              <a:t>Toimijoiden välinen yhteistyö</a:t>
            </a:r>
          </a:p>
          <a:p>
            <a:pPr marL="171450" indent="-171450">
              <a:buFont typeface="Arial" panose="020B0604020202020204" pitchFamily="34" charset="0"/>
              <a:buChar char="•"/>
            </a:pPr>
            <a:r>
              <a:rPr lang="fi-FI" sz="1200" dirty="0" smtClean="0"/>
              <a:t>Tiedepuiston aluebrändi, markkinointi ja myynti</a:t>
            </a:r>
            <a:endParaRPr lang="fi-FI" sz="1200" dirty="0"/>
          </a:p>
          <a:p>
            <a:endParaRPr lang="fi-FI" dirty="0"/>
          </a:p>
        </p:txBody>
      </p:sp>
      <p:sp>
        <p:nvSpPr>
          <p:cNvPr id="12" name="Tekstiruutu 11"/>
          <p:cNvSpPr txBox="1"/>
          <p:nvPr/>
        </p:nvSpPr>
        <p:spPr>
          <a:xfrm>
            <a:off x="2698435" y="3130948"/>
            <a:ext cx="2054424" cy="2031325"/>
          </a:xfrm>
          <a:prstGeom prst="rect">
            <a:avLst/>
          </a:prstGeom>
          <a:noFill/>
        </p:spPr>
        <p:txBody>
          <a:bodyPr wrap="square" rtlCol="0">
            <a:spAutoFit/>
          </a:bodyPr>
          <a:lstStyle/>
          <a:p>
            <a:pPr marL="171450" indent="-171450">
              <a:buFont typeface="Arial" panose="020B0604020202020204" pitchFamily="34" charset="0"/>
              <a:buChar char="•"/>
            </a:pPr>
            <a:r>
              <a:rPr lang="fi-FI" sz="1200" dirty="0" smtClean="0"/>
              <a:t>Kävely- ja pyöräilyverkosto</a:t>
            </a:r>
          </a:p>
          <a:p>
            <a:pPr marL="171450" indent="-171450">
              <a:buFont typeface="Arial" panose="020B0604020202020204" pitchFamily="34" charset="0"/>
              <a:buChar char="•"/>
            </a:pPr>
            <a:r>
              <a:rPr lang="fi-FI" sz="1200" dirty="0" smtClean="0"/>
              <a:t>Pysäköintiverkosto ja </a:t>
            </a:r>
          </a:p>
          <a:p>
            <a:r>
              <a:rPr lang="fi-FI" sz="1200" dirty="0"/>
              <a:t> </a:t>
            </a:r>
            <a:r>
              <a:rPr lang="fi-FI" sz="1200" dirty="0" smtClean="0"/>
              <a:t>   -palvelut</a:t>
            </a:r>
          </a:p>
          <a:p>
            <a:pPr marL="171450" indent="-171450">
              <a:buFont typeface="Arial" panose="020B0604020202020204" pitchFamily="34" charset="0"/>
              <a:buChar char="•"/>
            </a:pPr>
            <a:r>
              <a:rPr lang="fi-FI" sz="1200" dirty="0" smtClean="0"/>
              <a:t>Joukkoliikenneyhteydet ja -palvelut</a:t>
            </a:r>
          </a:p>
          <a:p>
            <a:pPr marL="171450" indent="-171450">
              <a:buFont typeface="Arial" panose="020B0604020202020204" pitchFamily="34" charset="0"/>
              <a:buChar char="•"/>
            </a:pPr>
            <a:r>
              <a:rPr lang="fi-FI" sz="1200" dirty="0" smtClean="0"/>
              <a:t>Itäharjun liikenneverkko</a:t>
            </a:r>
          </a:p>
          <a:p>
            <a:pPr marL="171450" indent="-171450">
              <a:buFont typeface="Arial" panose="020B0604020202020204" pitchFamily="34" charset="0"/>
              <a:buChar char="•"/>
            </a:pPr>
            <a:r>
              <a:rPr lang="fi-FI" sz="1200" dirty="0" smtClean="0"/>
              <a:t>Kupittaan liikenne-terminaali</a:t>
            </a:r>
          </a:p>
          <a:p>
            <a:endParaRPr lang="fi-FI" dirty="0"/>
          </a:p>
        </p:txBody>
      </p:sp>
      <p:sp>
        <p:nvSpPr>
          <p:cNvPr id="13" name="Tekstiruutu 12"/>
          <p:cNvSpPr txBox="1"/>
          <p:nvPr/>
        </p:nvSpPr>
        <p:spPr>
          <a:xfrm>
            <a:off x="4788029" y="3132073"/>
            <a:ext cx="2054424" cy="1661993"/>
          </a:xfrm>
          <a:prstGeom prst="rect">
            <a:avLst/>
          </a:prstGeom>
          <a:noFill/>
        </p:spPr>
        <p:txBody>
          <a:bodyPr wrap="square" rtlCol="0">
            <a:spAutoFit/>
          </a:bodyPr>
          <a:lstStyle/>
          <a:p>
            <a:pPr marL="171450" indent="-171450">
              <a:buFont typeface="Arial" panose="020B0604020202020204" pitchFamily="34" charset="0"/>
              <a:buChar char="•"/>
            </a:pPr>
            <a:r>
              <a:rPr lang="fi-FI" sz="1200" dirty="0" smtClean="0"/>
              <a:t>Kupittaan kansi</a:t>
            </a:r>
          </a:p>
          <a:p>
            <a:pPr marL="171450" indent="-171450">
              <a:buFont typeface="Arial" panose="020B0604020202020204" pitchFamily="34" charset="0"/>
              <a:buChar char="•"/>
            </a:pPr>
            <a:r>
              <a:rPr lang="fi-FI" sz="1200" dirty="0" smtClean="0"/>
              <a:t>Alueen toimivuus ja julkiset kaupunkitilat</a:t>
            </a:r>
          </a:p>
          <a:p>
            <a:pPr marL="171450" indent="-171450">
              <a:buFont typeface="Arial" panose="020B0604020202020204" pitchFamily="34" charset="0"/>
              <a:buChar char="•"/>
            </a:pPr>
            <a:r>
              <a:rPr lang="fi-FI" sz="1200" dirty="0" smtClean="0"/>
              <a:t>Tapahtumatoiminta ja palvelut</a:t>
            </a:r>
          </a:p>
          <a:p>
            <a:pPr marL="171450" indent="-171450">
              <a:buFont typeface="Arial" panose="020B0604020202020204" pitchFamily="34" charset="0"/>
              <a:buChar char="•"/>
            </a:pPr>
            <a:r>
              <a:rPr lang="fi-FI" sz="1200" dirty="0" smtClean="0"/>
              <a:t>Hyvinvoinnin referenssi-kaupunginosa</a:t>
            </a:r>
            <a:endParaRPr lang="fi-FI" sz="1200" dirty="0"/>
          </a:p>
          <a:p>
            <a:endParaRPr lang="fi-FI" dirty="0"/>
          </a:p>
        </p:txBody>
      </p:sp>
      <p:sp>
        <p:nvSpPr>
          <p:cNvPr id="14" name="Tekstiruutu 13"/>
          <p:cNvSpPr txBox="1"/>
          <p:nvPr/>
        </p:nvSpPr>
        <p:spPr>
          <a:xfrm>
            <a:off x="6928342" y="3124612"/>
            <a:ext cx="2007764" cy="1292662"/>
          </a:xfrm>
          <a:prstGeom prst="rect">
            <a:avLst/>
          </a:prstGeom>
          <a:noFill/>
        </p:spPr>
        <p:txBody>
          <a:bodyPr wrap="square" rtlCol="0">
            <a:spAutoFit/>
          </a:bodyPr>
          <a:lstStyle/>
          <a:p>
            <a:pPr marL="171450" indent="-171450">
              <a:buFont typeface="Arial" panose="020B0604020202020204" pitchFamily="34" charset="0"/>
              <a:buChar char="•"/>
            </a:pPr>
            <a:r>
              <a:rPr lang="fi-FI" sz="1200" dirty="0" smtClean="0"/>
              <a:t>Älykäs rakentaminen ja energiatehokkuus</a:t>
            </a:r>
          </a:p>
          <a:p>
            <a:pPr marL="171450" indent="-171450">
              <a:buFont typeface="Arial" panose="020B0604020202020204" pitchFamily="34" charset="0"/>
              <a:buChar char="•"/>
            </a:pPr>
            <a:r>
              <a:rPr lang="fi-FI" sz="1200" dirty="0" smtClean="0"/>
              <a:t>Yhdyskuntasuunnittelu</a:t>
            </a:r>
          </a:p>
          <a:p>
            <a:pPr marL="171450" indent="-171450">
              <a:buFont typeface="Arial" panose="020B0604020202020204" pitchFamily="34" charset="0"/>
              <a:buChar char="•"/>
            </a:pPr>
            <a:r>
              <a:rPr lang="fi-FI" sz="1200" dirty="0" smtClean="0"/>
              <a:t>Jakamistalouden ratkaisut</a:t>
            </a:r>
          </a:p>
          <a:p>
            <a:endParaRPr lang="fi-FI" dirty="0"/>
          </a:p>
        </p:txBody>
      </p:sp>
      <p:pic>
        <p:nvPicPr>
          <p:cNvPr id="3" name="Kuva 2"/>
          <p:cNvPicPr>
            <a:picLocks noChangeAspect="1"/>
          </p:cNvPicPr>
          <p:nvPr/>
        </p:nvPicPr>
        <p:blipFill>
          <a:blip r:embed="rId2"/>
          <a:stretch>
            <a:fillRect/>
          </a:stretch>
        </p:blipFill>
        <p:spPr>
          <a:xfrm>
            <a:off x="6945370" y="1433305"/>
            <a:ext cx="1030313" cy="963251"/>
          </a:xfrm>
          <a:prstGeom prst="rect">
            <a:avLst/>
          </a:prstGeom>
        </p:spPr>
      </p:pic>
      <p:pic>
        <p:nvPicPr>
          <p:cNvPr id="18" name="Kuva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105" y="1011736"/>
            <a:ext cx="896568" cy="1335164"/>
          </a:xfrm>
          <a:prstGeom prst="rect">
            <a:avLst/>
          </a:prstGeom>
        </p:spPr>
      </p:pic>
      <p:pic>
        <p:nvPicPr>
          <p:cNvPr id="19" name="Kuva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7015" y="1357770"/>
            <a:ext cx="1144803" cy="914978"/>
          </a:xfrm>
          <a:prstGeom prst="rect">
            <a:avLst/>
          </a:prstGeom>
        </p:spPr>
      </p:pic>
      <p:pic>
        <p:nvPicPr>
          <p:cNvPr id="20" name="Kuva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779" y="1428458"/>
            <a:ext cx="1010539" cy="773602"/>
          </a:xfrm>
          <a:prstGeom prst="rect">
            <a:avLst/>
          </a:prstGeom>
        </p:spPr>
      </p:pic>
    </p:spTree>
    <p:extLst>
      <p:ext uri="{BB962C8B-B14F-4D97-AF65-F5344CB8AC3E}">
        <p14:creationId xmlns:p14="http://schemas.microsoft.com/office/powerpoint/2010/main" val="129152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8"/>
          <p:cNvSpPr/>
          <p:nvPr/>
        </p:nvSpPr>
        <p:spPr>
          <a:xfrm>
            <a:off x="2660835" y="1121180"/>
            <a:ext cx="7766050" cy="2215991"/>
          </a:xfrm>
          <a:prstGeom prst="rect">
            <a:avLst/>
          </a:prstGeom>
        </p:spPr>
        <p:txBody>
          <a:bodyPr wrap="square">
            <a:spAutoFit/>
          </a:bodyPr>
          <a:lstStyle/>
          <a:p>
            <a:pPr>
              <a:lnSpc>
                <a:spcPct val="80000"/>
              </a:lnSpc>
            </a:pPr>
            <a:r>
              <a:rPr lang="fi-FI" sz="4600" b="1" dirty="0" smtClean="0">
                <a:solidFill>
                  <a:prstClr val="white"/>
                </a:solidFill>
                <a:latin typeface="Arial" charset="0"/>
                <a:ea typeface="Arial" charset="0"/>
                <a:cs typeface="Arial" charset="0"/>
              </a:rPr>
              <a:t>Rohkean kokeileva</a:t>
            </a:r>
          </a:p>
          <a:p>
            <a:pPr>
              <a:lnSpc>
                <a:spcPct val="80000"/>
              </a:lnSpc>
            </a:pPr>
            <a:r>
              <a:rPr lang="fi-FI" sz="2600" b="1" dirty="0" smtClean="0">
                <a:solidFill>
                  <a:prstClr val="white"/>
                </a:solidFill>
                <a:latin typeface="Arial" charset="0"/>
                <a:ea typeface="Arial" charset="0"/>
                <a:cs typeface="Arial" charset="0"/>
              </a:rPr>
              <a:t>innovaatio- ja osaamiskeskittymä</a:t>
            </a:r>
          </a:p>
          <a:p>
            <a:endParaRPr lang="fi-FI" dirty="0">
              <a:solidFill>
                <a:prstClr val="black"/>
              </a:solidFill>
            </a:endParaRPr>
          </a:p>
          <a:p>
            <a:endParaRPr lang="fi-FI" sz="3200" dirty="0">
              <a:solidFill>
                <a:srgbClr val="FFFFFF"/>
              </a:solidFill>
            </a:endParaRPr>
          </a:p>
          <a:p>
            <a:pPr>
              <a:lnSpc>
                <a:spcPct val="80000"/>
              </a:lnSpc>
            </a:pPr>
            <a:endParaRPr lang="fi-FI" sz="3200" b="1" i="1" dirty="0">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520" y="795984"/>
            <a:ext cx="1440688" cy="1163372"/>
          </a:xfrm>
          <a:prstGeom prst="rect">
            <a:avLst/>
          </a:prstGeom>
        </p:spPr>
      </p:pic>
      <p:sp>
        <p:nvSpPr>
          <p:cNvPr id="4" name="Tekstiruutu 3"/>
          <p:cNvSpPr txBox="1"/>
          <p:nvPr/>
        </p:nvSpPr>
        <p:spPr>
          <a:xfrm>
            <a:off x="839887" y="2367675"/>
            <a:ext cx="7389713" cy="2369880"/>
          </a:xfrm>
          <a:prstGeom prst="rect">
            <a:avLst/>
          </a:prstGeom>
          <a:noFill/>
        </p:spPr>
        <p:txBody>
          <a:bodyPr wrap="square" rtlCol="0">
            <a:spAutoFit/>
          </a:bodyPr>
          <a:lstStyle/>
          <a:p>
            <a:r>
              <a:rPr lang="fi-FI" sz="2400" dirty="0" smtClean="0">
                <a:solidFill>
                  <a:schemeClr val="bg1"/>
                </a:solidFill>
              </a:rPr>
              <a:t>TOIMENPITEET:</a:t>
            </a:r>
          </a:p>
          <a:p>
            <a:pPr marL="171450" indent="-171450">
              <a:buFont typeface="Arial" panose="020B0604020202020204" pitchFamily="34" charset="0"/>
              <a:buChar char="•"/>
            </a:pPr>
            <a:r>
              <a:rPr lang="fi-FI" sz="1600" dirty="0" smtClean="0">
                <a:solidFill>
                  <a:schemeClr val="bg1"/>
                </a:solidFill>
              </a:rPr>
              <a:t>Innovaatio- ja kokeilualustojen kehittäminen:</a:t>
            </a:r>
          </a:p>
          <a:p>
            <a:pPr marL="628650" lvl="1" indent="-171450">
              <a:buFont typeface="Arial" panose="020B0604020202020204" pitchFamily="34" charset="0"/>
              <a:buChar char="•"/>
            </a:pPr>
            <a:r>
              <a:rPr lang="fi-FI" sz="1200" dirty="0" smtClean="0">
                <a:solidFill>
                  <a:schemeClr val="bg1"/>
                </a:solidFill>
              </a:rPr>
              <a:t>Temaattiset innovaatio- ja kokeilualustat. Alueen toimijoiden kasvun ja kansainvälistymisen tukeminen. Kumppanuuksien ja ulkoisten rahoituslähteiden hyödyntäminen kehittämisessä. </a:t>
            </a:r>
            <a:r>
              <a:rPr lang="fi-FI" sz="1600" dirty="0" smtClean="0">
                <a:solidFill>
                  <a:schemeClr val="bg1"/>
                </a:solidFill>
              </a:rPr>
              <a:t> </a:t>
            </a:r>
          </a:p>
          <a:p>
            <a:pPr marL="171450" indent="-171450">
              <a:buFont typeface="Arial" panose="020B0604020202020204" pitchFamily="34" charset="0"/>
              <a:buChar char="•"/>
            </a:pPr>
            <a:r>
              <a:rPr lang="fi-FI" sz="1600" dirty="0" smtClean="0">
                <a:solidFill>
                  <a:schemeClr val="bg1"/>
                </a:solidFill>
              </a:rPr>
              <a:t>Toimijoiden välinen yhteistyö:</a:t>
            </a:r>
          </a:p>
          <a:p>
            <a:pPr marL="628650" lvl="1" indent="-171450">
              <a:buFont typeface="Arial" panose="020B0604020202020204" pitchFamily="34" charset="0"/>
              <a:buChar char="•"/>
            </a:pPr>
            <a:r>
              <a:rPr lang="fi-FI" sz="1200" dirty="0" smtClean="0">
                <a:solidFill>
                  <a:schemeClr val="bg1"/>
                </a:solidFill>
              </a:rPr>
              <a:t>Yhteistoimintatapojen, -verkostojen ja –alustojen tavoitteellinen kehittäminen </a:t>
            </a:r>
            <a:r>
              <a:rPr lang="fi-FI" sz="1200" dirty="0" err="1" smtClean="0">
                <a:solidFill>
                  <a:schemeClr val="bg1"/>
                </a:solidFill>
              </a:rPr>
              <a:t>Triple</a:t>
            </a:r>
            <a:r>
              <a:rPr lang="fi-FI" sz="1200" dirty="0" smtClean="0">
                <a:solidFill>
                  <a:schemeClr val="bg1"/>
                </a:solidFill>
              </a:rPr>
              <a:t> </a:t>
            </a:r>
            <a:r>
              <a:rPr lang="fi-FI" sz="1200" dirty="0" err="1" smtClean="0">
                <a:solidFill>
                  <a:schemeClr val="bg1"/>
                </a:solidFill>
              </a:rPr>
              <a:t>Helix:in</a:t>
            </a:r>
            <a:r>
              <a:rPr lang="fi-FI" sz="1200" dirty="0" smtClean="0">
                <a:solidFill>
                  <a:schemeClr val="bg1"/>
                </a:solidFill>
              </a:rPr>
              <a:t> pohjalta. Temaattiset Turku </a:t>
            </a:r>
            <a:r>
              <a:rPr lang="fi-FI" sz="1200" dirty="0" err="1" smtClean="0">
                <a:solidFill>
                  <a:schemeClr val="bg1"/>
                </a:solidFill>
              </a:rPr>
              <a:t>Future</a:t>
            </a:r>
            <a:r>
              <a:rPr lang="fi-FI" sz="1200" dirty="0" smtClean="0">
                <a:solidFill>
                  <a:schemeClr val="bg1"/>
                </a:solidFill>
              </a:rPr>
              <a:t> Forum –tilaisuudet vuoropuhelun alustoina.</a:t>
            </a:r>
          </a:p>
          <a:p>
            <a:pPr marL="171450" indent="-171450">
              <a:buFont typeface="Arial" panose="020B0604020202020204" pitchFamily="34" charset="0"/>
              <a:buChar char="•"/>
            </a:pPr>
            <a:r>
              <a:rPr lang="fi-FI" sz="1600" dirty="0" smtClean="0">
                <a:solidFill>
                  <a:schemeClr val="bg1"/>
                </a:solidFill>
              </a:rPr>
              <a:t>Tiedepuiston tunnettuus ja brändi:</a:t>
            </a:r>
          </a:p>
          <a:p>
            <a:pPr marL="628650" lvl="1" indent="-171450">
              <a:buFont typeface="Arial" panose="020B0604020202020204" pitchFamily="34" charset="0"/>
              <a:buChar char="•"/>
            </a:pPr>
            <a:r>
              <a:rPr lang="fi-FI" sz="1200" dirty="0" smtClean="0">
                <a:solidFill>
                  <a:schemeClr val="bg1"/>
                </a:solidFill>
              </a:rPr>
              <a:t>Tiedepuiston aluebrändi ja markkinoinnillinen kokonaisuus. Ennakoiva tonttipolitiikka ja business-to-business -myynnin resursointi.</a:t>
            </a:r>
            <a:endParaRPr lang="fi-FI" sz="2400" dirty="0">
              <a:solidFill>
                <a:schemeClr val="bg1"/>
              </a:solidFill>
            </a:endParaRPr>
          </a:p>
        </p:txBody>
      </p:sp>
    </p:spTree>
    <p:extLst>
      <p:ext uri="{BB962C8B-B14F-4D97-AF65-F5344CB8AC3E}">
        <p14:creationId xmlns:p14="http://schemas.microsoft.com/office/powerpoint/2010/main" val="396478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orakulmio 10"/>
          <p:cNvSpPr/>
          <p:nvPr/>
        </p:nvSpPr>
        <p:spPr>
          <a:xfrm>
            <a:off x="2621078" y="379336"/>
            <a:ext cx="7122583" cy="2782300"/>
          </a:xfrm>
          <a:prstGeom prst="rect">
            <a:avLst/>
          </a:prstGeom>
        </p:spPr>
        <p:txBody>
          <a:bodyPr wrap="square">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fi-FI" sz="4600" b="1" i="0" u="none" strike="noStrike" kern="1200" cap="none" spc="0" normalizeH="0" baseline="0" noProof="0" dirty="0" smtClean="0">
                <a:ln>
                  <a:noFill/>
                </a:ln>
                <a:solidFill>
                  <a:prstClr val="white"/>
                </a:solidFill>
                <a:effectLst/>
                <a:uLnTx/>
                <a:uFillTx/>
                <a:latin typeface="Arial" charset="0"/>
                <a:ea typeface="Arial" charset="0"/>
                <a:cs typeface="Arial" charset="0"/>
              </a:rPr>
              <a:t>Logistisesti vetovoimainen</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fi-FI" sz="2600" b="1" i="0" u="none" strike="noStrike" kern="1200" cap="none" spc="0" normalizeH="0" baseline="0" noProof="0" dirty="0" smtClean="0">
                <a:ln>
                  <a:noFill/>
                </a:ln>
                <a:solidFill>
                  <a:prstClr val="white"/>
                </a:solidFill>
                <a:effectLst/>
                <a:uLnTx/>
                <a:uFillTx/>
                <a:latin typeface="Arial" charset="0"/>
                <a:ea typeface="Arial" charset="0"/>
                <a:cs typeface="Arial" charset="0"/>
              </a:rPr>
              <a:t>fiksun liikkumisen keskus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32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0" marR="0" lvl="0" indent="0" algn="l" defTabSz="457200" rtl="0" eaLnBrk="1" fontAlgn="auto" latinLnBrk="0" hangingPunct="1">
              <a:lnSpc>
                <a:spcPct val="80000"/>
              </a:lnSpc>
              <a:spcBef>
                <a:spcPts val="0"/>
              </a:spcBef>
              <a:spcAft>
                <a:spcPts val="0"/>
              </a:spcAft>
              <a:buClrTx/>
              <a:buSzTx/>
              <a:buFontTx/>
              <a:buNone/>
              <a:tabLst/>
              <a:defRPr/>
            </a:pPr>
            <a:endParaRPr kumimoji="0" lang="fi-FI" sz="3200" b="1" i="1" u="none" strike="noStrike" kern="1200" cap="none" spc="0" normalizeH="0" baseline="0" noProof="0" dirty="0">
              <a:ln>
                <a:noFill/>
              </a:ln>
              <a:solidFill>
                <a:prstClr val="white"/>
              </a:solidFill>
              <a:effectLst/>
              <a:uLnTx/>
              <a:uFillTx/>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416" y="740194"/>
            <a:ext cx="1486831" cy="1070826"/>
          </a:xfrm>
          <a:prstGeom prst="rect">
            <a:avLst/>
          </a:prstGeom>
        </p:spPr>
      </p:pic>
      <p:sp>
        <p:nvSpPr>
          <p:cNvPr id="5" name="Tekstiruutu 4"/>
          <p:cNvSpPr txBox="1"/>
          <p:nvPr/>
        </p:nvSpPr>
        <p:spPr>
          <a:xfrm>
            <a:off x="846512" y="2367675"/>
            <a:ext cx="7707765" cy="2985433"/>
          </a:xfrm>
          <a:prstGeom prst="rect">
            <a:avLst/>
          </a:prstGeom>
          <a:noFill/>
        </p:spPr>
        <p:txBody>
          <a:bodyPr wrap="square" rtlCol="0">
            <a:spAutoFit/>
          </a:bodyPr>
          <a:lstStyle/>
          <a:p>
            <a:r>
              <a:rPr lang="fi-FI" sz="2400" dirty="0" smtClean="0">
                <a:solidFill>
                  <a:schemeClr val="bg1"/>
                </a:solidFill>
              </a:rPr>
              <a:t>TOIMENPITEET:</a:t>
            </a:r>
          </a:p>
          <a:p>
            <a:pPr marL="171450" indent="-171450">
              <a:buFont typeface="Arial" panose="020B0604020202020204" pitchFamily="34" charset="0"/>
              <a:buChar char="•"/>
            </a:pPr>
            <a:r>
              <a:rPr lang="fi-FI" sz="1600" dirty="0" smtClean="0">
                <a:solidFill>
                  <a:schemeClr val="bg1"/>
                </a:solidFill>
              </a:rPr>
              <a:t>Liikkuminen alueen sisällä: </a:t>
            </a:r>
          </a:p>
          <a:p>
            <a:pPr marL="628650" lvl="1" indent="-171450">
              <a:buFont typeface="Arial" panose="020B0604020202020204" pitchFamily="34" charset="0"/>
              <a:buChar char="•"/>
            </a:pPr>
            <a:r>
              <a:rPr lang="fi-FI" sz="1200" dirty="0" smtClean="0">
                <a:solidFill>
                  <a:schemeClr val="bg1"/>
                </a:solidFill>
              </a:rPr>
              <a:t>Kestävän kulkumuotojakauman kehittäminen. Kävely- ja pyöräilyverkoston parantaminen. Robottibussikokeilu. </a:t>
            </a:r>
          </a:p>
          <a:p>
            <a:pPr marL="171450" indent="-171450">
              <a:buFont typeface="Arial" panose="020B0604020202020204" pitchFamily="34" charset="0"/>
              <a:buChar char="•"/>
            </a:pPr>
            <a:r>
              <a:rPr lang="fi-FI" sz="1600" dirty="0" smtClean="0">
                <a:solidFill>
                  <a:schemeClr val="bg1"/>
                </a:solidFill>
              </a:rPr>
              <a:t>Pysäköinti:</a:t>
            </a:r>
          </a:p>
          <a:p>
            <a:pPr marL="628650" lvl="1" indent="-171450">
              <a:buFont typeface="Arial" panose="020B0604020202020204" pitchFamily="34" charset="0"/>
              <a:buChar char="•"/>
            </a:pPr>
            <a:r>
              <a:rPr lang="fi-FI" sz="1200" dirty="0" smtClean="0">
                <a:solidFill>
                  <a:schemeClr val="bg1"/>
                </a:solidFill>
              </a:rPr>
              <a:t>Kattavan pysäköintiverkoston kehittäminen. Pysäköintipalveluiden uudistaminen.</a:t>
            </a:r>
            <a:endParaRPr lang="fi-FI" sz="1200" dirty="0">
              <a:solidFill>
                <a:schemeClr val="bg1"/>
              </a:solidFill>
            </a:endParaRPr>
          </a:p>
          <a:p>
            <a:pPr marL="171450" indent="-171450">
              <a:buFont typeface="Arial" panose="020B0604020202020204" pitchFamily="34" charset="0"/>
              <a:buChar char="•"/>
            </a:pPr>
            <a:r>
              <a:rPr lang="fi-FI" sz="1600" dirty="0" smtClean="0">
                <a:solidFill>
                  <a:schemeClr val="bg1"/>
                </a:solidFill>
              </a:rPr>
              <a:t>Joukkoliikenneyhteydet ja -palvelut:</a:t>
            </a:r>
          </a:p>
          <a:p>
            <a:pPr marL="628650" lvl="1" indent="-171450">
              <a:buFont typeface="Arial" panose="020B0604020202020204" pitchFamily="34" charset="0"/>
              <a:buChar char="•"/>
            </a:pPr>
            <a:r>
              <a:rPr lang="fi-FI" sz="1200" dirty="0" smtClean="0">
                <a:solidFill>
                  <a:schemeClr val="bg1"/>
                </a:solidFill>
              </a:rPr>
              <a:t>Runkolinjastouudistus ja kehärunkolinja. Liikkumisen digitaaliset ratkaisut ja liikkuminen palveluna.</a:t>
            </a:r>
            <a:endParaRPr lang="fi-FI" sz="1200" dirty="0">
              <a:solidFill>
                <a:schemeClr val="bg1"/>
              </a:solidFill>
            </a:endParaRPr>
          </a:p>
          <a:p>
            <a:pPr marL="171450" indent="-171450">
              <a:buFont typeface="Arial" panose="020B0604020202020204" pitchFamily="34" charset="0"/>
              <a:buChar char="•"/>
            </a:pPr>
            <a:r>
              <a:rPr lang="fi-FI" sz="1600" dirty="0">
                <a:solidFill>
                  <a:schemeClr val="bg1"/>
                </a:solidFill>
              </a:rPr>
              <a:t>Itäharjun </a:t>
            </a:r>
            <a:r>
              <a:rPr lang="fi-FI" sz="1600" dirty="0" smtClean="0">
                <a:solidFill>
                  <a:schemeClr val="bg1"/>
                </a:solidFill>
              </a:rPr>
              <a:t>pääliikenneväylät:</a:t>
            </a:r>
          </a:p>
          <a:p>
            <a:pPr marL="628650" lvl="1" indent="-171450">
              <a:buFont typeface="Arial" panose="020B0604020202020204" pitchFamily="34" charset="0"/>
              <a:buChar char="•"/>
            </a:pPr>
            <a:r>
              <a:rPr lang="fi-FI" sz="1200" dirty="0" smtClean="0">
                <a:solidFill>
                  <a:schemeClr val="bg1"/>
                </a:solidFill>
              </a:rPr>
              <a:t>Itäharjun liikenneverkko. </a:t>
            </a:r>
            <a:endParaRPr lang="fi-FI" sz="1200" dirty="0">
              <a:solidFill>
                <a:schemeClr val="bg1"/>
              </a:solidFill>
            </a:endParaRPr>
          </a:p>
          <a:p>
            <a:pPr marL="171450" indent="-171450">
              <a:buFont typeface="Arial" panose="020B0604020202020204" pitchFamily="34" charset="0"/>
              <a:buChar char="•"/>
            </a:pPr>
            <a:r>
              <a:rPr lang="fi-FI" sz="1600" dirty="0">
                <a:solidFill>
                  <a:schemeClr val="bg1"/>
                </a:solidFill>
              </a:rPr>
              <a:t>Kupittaan </a:t>
            </a:r>
            <a:r>
              <a:rPr lang="fi-FI" sz="1600" dirty="0" smtClean="0">
                <a:solidFill>
                  <a:schemeClr val="bg1"/>
                </a:solidFill>
              </a:rPr>
              <a:t>liikenneterminaali:</a:t>
            </a:r>
          </a:p>
          <a:p>
            <a:pPr marL="628650" lvl="1" indent="-171450">
              <a:buFont typeface="Arial" panose="020B0604020202020204" pitchFamily="34" charset="0"/>
              <a:buChar char="•"/>
            </a:pPr>
            <a:r>
              <a:rPr lang="fi-FI" sz="1200" dirty="0" smtClean="0">
                <a:solidFill>
                  <a:schemeClr val="bg1"/>
                </a:solidFill>
              </a:rPr>
              <a:t>Multimodaali liikenneterminaali. Liikkumispiste. Kupittaan asemanseudun kehittäminen.</a:t>
            </a:r>
            <a:endParaRPr lang="fi-FI" sz="1200" dirty="0">
              <a:solidFill>
                <a:schemeClr val="bg1"/>
              </a:solidFill>
            </a:endParaRPr>
          </a:p>
          <a:p>
            <a:endParaRPr lang="fi-FI" sz="2400" dirty="0">
              <a:solidFill>
                <a:schemeClr val="bg1"/>
              </a:solidFill>
            </a:endParaRPr>
          </a:p>
        </p:txBody>
      </p:sp>
    </p:spTree>
    <p:extLst>
      <p:ext uri="{BB962C8B-B14F-4D97-AF65-F5344CB8AC3E}">
        <p14:creationId xmlns:p14="http://schemas.microsoft.com/office/powerpoint/2010/main" val="400816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Kuvalliset">
  <a:themeElements>
    <a:clrScheme name="Custom 51">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TURKU_PPT_4-3">
  <a:themeElements>
    <a:clrScheme name="Custom 57">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46BFEA"/>
      </a:hlink>
      <a:folHlink>
        <a:srgbClr val="408F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ärilliset">
  <a:themeElements>
    <a:clrScheme name="Custom 52">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4.xml><?xml version="1.0" encoding="utf-8"?>
<a:theme xmlns:a="http://schemas.openxmlformats.org/drawingml/2006/main" name="TURKU_PPT_4-3">
  <a:themeElements>
    <a:clrScheme name="Custom 57">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46BFEA"/>
      </a:hlink>
      <a:folHlink>
        <a:srgbClr val="408F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URKU_PPT_4-3">
  <a:themeElements>
    <a:clrScheme name="Custom 57">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46BFEA"/>
      </a:hlink>
      <a:folHlink>
        <a:srgbClr val="408F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URKU_PPT_4-3">
  <a:themeElements>
    <a:clrScheme name="Custom 57">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46BFEA"/>
      </a:hlink>
      <a:folHlink>
        <a:srgbClr val="408F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Värilliset">
  <a:themeElements>
    <a:clrScheme name="Custom 52">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Kuvalliset">
  <a:themeElements>
    <a:clrScheme name="Custom 51">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TURKU_PPT_4-3">
  <a:themeElements>
    <a:clrScheme name="Custom 57">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46BFEA"/>
      </a:hlink>
      <a:folHlink>
        <a:srgbClr val="408F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907a47a-bef0-4de7-8dab-7bc0f3e3b801" ContentTypeId="0x010100C0195A1B6C5C44E9A6AB38BF336295CE" PreviousValue="false"/>
</file>

<file path=customXml/item3.xml><?xml version="1.0" encoding="utf-8"?>
<ct:contentTypeSchema xmlns:ct="http://schemas.microsoft.com/office/2006/metadata/contentType" xmlns:ma="http://schemas.microsoft.com/office/2006/metadata/properties/metaAttributes" ct:_="" ma:_="" ma:contentTypeName="Kokousaineisto" ma:contentTypeID="0x010100C0195A1B6C5C44E9A6AB38BF336295CE00D180B55D9C1A6346B25C8C6E86A4D08E" ma:contentTypeVersion="20" ma:contentTypeDescription="Luo uusi asiakirja." ma:contentTypeScope="" ma:versionID="ea12658999f19e58a94f18ee7e43a038">
  <xsd:schema xmlns:xsd="http://www.w3.org/2001/XMLSchema" xmlns:xs="http://www.w3.org/2001/XMLSchema" xmlns:p="http://schemas.microsoft.com/office/2006/metadata/properties" xmlns:ns2="801a4ecc-5c06-4555-9dd1-0bf5b16740cf" xmlns:ns3="19d02b34-9341-4e96-af5b-89f5f494d2ab" xmlns:ns4="c5594e93-431a-47cf-beef-60475c0c57a3" targetNamespace="http://schemas.microsoft.com/office/2006/metadata/properties" ma:root="true" ma:fieldsID="47a9f1da2d17d91465024588495eaf6a" ns2:_="" ns3:_="" ns4:_="">
    <xsd:import namespace="801a4ecc-5c06-4555-9dd1-0bf5b16740cf"/>
    <xsd:import namespace="19d02b34-9341-4e96-af5b-89f5f494d2ab"/>
    <xsd:import namespace="c5594e93-431a-47cf-beef-60475c0c57a3"/>
    <xsd:element name="properties">
      <xsd:complexType>
        <xsd:sequence>
          <xsd:element name="documentManagement">
            <xsd:complexType>
              <xsd:all>
                <xsd:element ref="ns2:dotku_ContainsPersonalData" minOccurs="0"/>
                <xsd:element ref="ns2:dotku_Publicity"/>
                <xsd:element ref="ns2:dotku_Description" minOccurs="0"/>
                <xsd:element ref="ns2:dotku_MeetingMaterialYear" minOccurs="0"/>
                <xsd:element ref="ns2:dotku_MeetingMaterialDate"/>
                <xsd:element ref="ns2:dotku_MeetingMaterialType"/>
                <xsd:element ref="ns3:P_x00e4__x00e4_t_x00f6_ksentekotaso"/>
                <xsd:element ref="ns3:Toimielimen_x0020_kokouspvm"/>
                <xsd:element ref="ns4:Diaarinumero" minOccurs="0"/>
                <xsd:element ref="ns3:Kommenti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a4ecc-5c06-4555-9dd1-0bf5b16740cf" elementFormDefault="qualified">
    <xsd:import namespace="http://schemas.microsoft.com/office/2006/documentManagement/types"/>
    <xsd:import namespace="http://schemas.microsoft.com/office/infopath/2007/PartnerControls"/>
    <xsd:element name="dotku_ContainsPersonalData" ma:index="2" nillable="true" ma:displayName="Sisältää henkilötietoja" ma:default="" ma:description="Henkilötietolaki 3 § 1 mom" ma:format="Dropdown" ma:internalName="dotku_ContainsPersonalData">
      <xsd:simpleType>
        <xsd:restriction base="dms:Choice">
          <xsd:enumeration value="Ei sisällä henkilötietoja"/>
          <xsd:enumeration value="Sisältää henkilötietoja"/>
          <xsd:enumeration value="Sisältää arkaluonteisia henkilötietoja"/>
        </xsd:restriction>
      </xsd:simpleType>
    </xsd:element>
    <xsd:element name="dotku_Publicity" ma:index="3" ma:displayName="Julkisuus" ma:default="Julkinen" ma:format="Dropdown" ma:internalName="dotku_Publicity">
      <xsd:simpleType>
        <xsd:restriction base="dms:Choice">
          <xsd:enumeration value="Julkinen"/>
          <xsd:enumeration value="Salassa pidettävä"/>
        </xsd:restriction>
      </xsd:simpleType>
    </xsd:element>
    <xsd:element name="dotku_Description" ma:index="4" nillable="true" ma:displayName="Kuvaus" ma:internalName="dotku_Description">
      <xsd:simpleType>
        <xsd:restriction base="dms:Note">
          <xsd:maxLength value="255"/>
        </xsd:restriction>
      </xsd:simpleType>
    </xsd:element>
    <xsd:element name="dotku_MeetingMaterialYear" ma:index="5" nillable="true" ma:displayName="Vuosi" ma:internalName="dotku_MeetingMaterialYear" ma:readOnly="false">
      <xsd:simpleType>
        <xsd:restriction base="dms:Number"/>
      </xsd:simpleType>
    </xsd:element>
    <xsd:element name="dotku_MeetingMaterialDate" ma:index="6" ma:displayName="Päätös-/kokouspvm" ma:format="DateOnly" ma:internalName="dotku_MeetingMaterialDate">
      <xsd:simpleType>
        <xsd:restriction base="dms:DateTime"/>
      </xsd:simpleType>
    </xsd:element>
    <xsd:element name="dotku_MeetingMaterialType" ma:index="7" ma:displayName="Kokousaineiston tyyppi" ma:format="Dropdown" ma:internalName="dotku_MeetingMaterialType">
      <xsd:simpleType>
        <xsd:restriction base="dms:Choice">
          <xsd:enumeration value="Asia-/esityslista"/>
          <xsd:enumeration value="Liite"/>
          <xsd:enumeration value="Muistio"/>
          <xsd:enumeration value="Oheismateriaali"/>
          <xsd:enumeration value="Päätös"/>
          <xsd:enumeration value="Päätösehdotus"/>
          <xsd:enumeration value="Päätösesitys"/>
          <xsd:enumeration value="Päätöspöytäkirja"/>
          <xsd:enumeration value="Pöytäkirja"/>
        </xsd:restriction>
      </xsd:simpleType>
    </xsd:element>
  </xsd:schema>
  <xsd:schema xmlns:xsd="http://www.w3.org/2001/XMLSchema" xmlns:xs="http://www.w3.org/2001/XMLSchema" xmlns:dms="http://schemas.microsoft.com/office/2006/documentManagement/types" xmlns:pc="http://schemas.microsoft.com/office/infopath/2007/PartnerControls" targetNamespace="19d02b34-9341-4e96-af5b-89f5f494d2ab" elementFormDefault="qualified">
    <xsd:import namespace="http://schemas.microsoft.com/office/2006/documentManagement/types"/>
    <xsd:import namespace="http://schemas.microsoft.com/office/infopath/2007/PartnerControls"/>
    <xsd:element name="P_x00e4__x00e4_t_x00f6_ksentekotaso" ma:index="14" ma:displayName="Päätöksentekotaso" ma:format="Dropdown" ma:internalName="P_x00e4__x00e4_t_x00f6_ksentekotaso" ma:readOnly="false">
      <xsd:simpleType>
        <xsd:restriction base="dms:Choice">
          <xsd:enumeration value="Kaupunginhallitus"/>
          <xsd:enumeration value="Kaupunginhallitus, kaupunkikehitysjaosto"/>
          <xsd:enumeration value="Kaupunginjohtaja"/>
          <xsd:enumeration value="Kaupunginjohtaja, henkilöstöasiat"/>
          <xsd:enumeration value="Kaupunginvaltuusto"/>
          <xsd:enumeration value="Konsernijaosto"/>
          <xsd:enumeration value="Kaupungin johtoryhmä"/>
        </xsd:restriction>
      </xsd:simpleType>
    </xsd:element>
    <xsd:element name="Toimielimen_x0020_kokouspvm" ma:index="15" ma:displayName="Toimielimen kokouspvm" ma:format="DateOnly" ma:internalName="Toimielimen_x0020_kokouspvm" ma:readOnly="false">
      <xsd:simpleType>
        <xsd:restriction base="dms:DateTime"/>
      </xsd:simpleType>
    </xsd:element>
    <xsd:element name="Kommentit" ma:index="17" nillable="true" ma:displayName="Kommentit" ma:internalName="Kommentit"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594e93-431a-47cf-beef-60475c0c57a3" elementFormDefault="qualified">
    <xsd:import namespace="http://schemas.microsoft.com/office/2006/documentManagement/types"/>
    <xsd:import namespace="http://schemas.microsoft.com/office/infopath/2007/PartnerControls"/>
    <xsd:element name="Diaarinumero" ma:index="16" nillable="true" ma:displayName="Diaarinumero" ma:internalName="Diaarinumero"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Sisältölaji"/>
        <xsd:element ref="dc:title" minOccurs="0" maxOccurs="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otku_MeetingMaterialDate xmlns="801a4ecc-5c06-4555-9dd1-0bf5b16740cf">2018-06-17T21:00:00+00:00</dotku_MeetingMaterialDate>
    <dotku_MeetingMaterialType xmlns="801a4ecc-5c06-4555-9dd1-0bf5b16740cf">Liite</dotku_MeetingMaterialType>
    <Toimielimen_x0020_kokouspvm xmlns="19d02b34-9341-4e96-af5b-89f5f494d2ab">2018-06-17T21:00:00+00:00</Toimielimen_x0020_kokouspvm>
    <P_x00e4__x00e4_t_x00f6_ksentekotaso xmlns="19d02b34-9341-4e96-af5b-89f5f494d2ab">Kaupunginhallitus</P_x00e4__x00e4_t_x00f6_ksentekotaso>
    <dotku_MeetingMaterialYear xmlns="801a4ecc-5c06-4555-9dd1-0bf5b16740cf" xsi:nil="true"/>
    <dotku_Description xmlns="801a4ecc-5c06-4555-9dd1-0bf5b16740cf" xsi:nil="true"/>
    <dotku_Publicity xmlns="801a4ecc-5c06-4555-9dd1-0bf5b16740cf">Julkinen</dotku_Publicity>
    <Kommentit xmlns="19d02b34-9341-4e96-af5b-89f5f494d2ab" xsi:nil="true"/>
    <Diaarinumero xmlns="c5594e93-431a-47cf-beef-60475c0c57a3" xsi:nil="true"/>
    <dotku_ContainsPersonalData xmlns="801a4ecc-5c06-4555-9dd1-0bf5b16740cf" xsi:nil="true"/>
  </documentManagement>
</p:properties>
</file>

<file path=customXml/itemProps1.xml><?xml version="1.0" encoding="utf-8"?>
<ds:datastoreItem xmlns:ds="http://schemas.openxmlformats.org/officeDocument/2006/customXml" ds:itemID="{F08AF296-4033-410F-85A0-615590C615E6}">
  <ds:schemaRefs>
    <ds:schemaRef ds:uri="http://schemas.microsoft.com/sharepoint/v3/contenttype/forms"/>
  </ds:schemaRefs>
</ds:datastoreItem>
</file>

<file path=customXml/itemProps2.xml><?xml version="1.0" encoding="utf-8"?>
<ds:datastoreItem xmlns:ds="http://schemas.openxmlformats.org/officeDocument/2006/customXml" ds:itemID="{CB57913B-C9C2-48C3-9000-FD440A1B1A09}">
  <ds:schemaRefs>
    <ds:schemaRef ds:uri="Microsoft.SharePoint.Taxonomy.ContentTypeSync"/>
  </ds:schemaRefs>
</ds:datastoreItem>
</file>

<file path=customXml/itemProps3.xml><?xml version="1.0" encoding="utf-8"?>
<ds:datastoreItem xmlns:ds="http://schemas.openxmlformats.org/officeDocument/2006/customXml" ds:itemID="{50B23363-53B4-410A-AA81-53D209D9F5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a4ecc-5c06-4555-9dd1-0bf5b16740cf"/>
    <ds:schemaRef ds:uri="19d02b34-9341-4e96-af5b-89f5f494d2ab"/>
    <ds:schemaRef ds:uri="c5594e93-431a-47cf-beef-60475c0c57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D169E74-6975-4BE4-90A9-51A273A3E511}">
  <ds:schemaRefs>
    <ds:schemaRef ds:uri="http://schemas.microsoft.com/office/2006/documentManagement/types"/>
    <ds:schemaRef ds:uri="http://www.w3.org/XML/1998/namespace"/>
    <ds:schemaRef ds:uri="http://schemas.microsoft.com/office/2006/metadata/properties"/>
    <ds:schemaRef ds:uri="http://purl.org/dc/dcmitype/"/>
    <ds:schemaRef ds:uri="http://purl.org/dc/elements/1.1/"/>
    <ds:schemaRef ds:uri="http://schemas.microsoft.com/office/infopath/2007/PartnerControls"/>
    <ds:schemaRef ds:uri="801a4ecc-5c06-4555-9dd1-0bf5b16740cf"/>
    <ds:schemaRef ds:uri="http://schemas.openxmlformats.org/package/2006/metadata/core-properties"/>
    <ds:schemaRef ds:uri="c5594e93-431a-47cf-beef-60475c0c57a3"/>
    <ds:schemaRef ds:uri="19d02b34-9341-4e96-af5b-89f5f494d2ab"/>
    <ds:schemaRef ds:uri="http://purl.org/dc/terms/"/>
  </ds:schemaRefs>
</ds:datastoreItem>
</file>

<file path=docProps/app.xml><?xml version="1.0" encoding="utf-8"?>
<Properties xmlns="http://schemas.openxmlformats.org/officeDocument/2006/extended-properties" xmlns:vt="http://schemas.openxmlformats.org/officeDocument/2006/docPropsVTypes">
  <Template>TURKU_PPT_16-9</Template>
  <TotalTime>5224</TotalTime>
  <Words>755</Words>
  <Application>Microsoft Office PowerPoint</Application>
  <PresentationFormat>Näytössä katseltava esitys (16:9)</PresentationFormat>
  <Paragraphs>185</Paragraphs>
  <Slides>14</Slides>
  <Notes>5</Notes>
  <HiddenSlides>0</HiddenSlides>
  <MMClips>0</MMClips>
  <ScaleCrop>false</ScaleCrop>
  <HeadingPairs>
    <vt:vector size="6" baseType="variant">
      <vt:variant>
        <vt:lpstr>Käytetyt fontit</vt:lpstr>
      </vt:variant>
      <vt:variant>
        <vt:i4>5</vt:i4>
      </vt:variant>
      <vt:variant>
        <vt:lpstr>Teema</vt:lpstr>
      </vt:variant>
      <vt:variant>
        <vt:i4>10</vt:i4>
      </vt:variant>
      <vt:variant>
        <vt:lpstr>Dian otsikot</vt:lpstr>
      </vt:variant>
      <vt:variant>
        <vt:i4>14</vt:i4>
      </vt:variant>
    </vt:vector>
  </HeadingPairs>
  <TitlesOfParts>
    <vt:vector size="29" baseType="lpstr">
      <vt:lpstr>Arial</vt:lpstr>
      <vt:lpstr>Calibri</vt:lpstr>
      <vt:lpstr>Courier New</vt:lpstr>
      <vt:lpstr>Helvetica</vt:lpstr>
      <vt:lpstr>Lucida Grande</vt:lpstr>
      <vt:lpstr>Kuvalliset</vt:lpstr>
      <vt:lpstr>Värilliset</vt:lpstr>
      <vt:lpstr>Office Theme</vt:lpstr>
      <vt:lpstr>TURKU_PPT_4-3</vt:lpstr>
      <vt:lpstr>1_TURKU_PPT_4-3</vt:lpstr>
      <vt:lpstr>2_TURKU_PPT_4-3</vt:lpstr>
      <vt:lpstr>1_Värilliset</vt:lpstr>
      <vt:lpstr>1_Kuvalliset</vt:lpstr>
      <vt:lpstr>3_TURKU_PPT_4-3</vt:lpstr>
      <vt:lpstr>4_TURKU_PPT_4-3</vt:lpstr>
      <vt:lpstr>Turun Tiedepuisto -kärkihankkeen toimeenpano</vt:lpstr>
      <vt:lpstr>PowerPoint-esitys</vt:lpstr>
      <vt:lpstr>Kaupunginvaltuuston päätös 14.5.2018 §91:  ”Turun Tiedepuiston kärkihanke ohjaa kulloinkin toimivaltaisen toimielimen ja viranhaltijan valmistelua ja päätöksentekoa.”   :</vt:lpstr>
      <vt:lpstr>Turun Tiedepuiston kärkihankkeen 10  ohjaavaa periaatetta (kv 14.5.2018 §91):  1. Turun Tiedepuisto on kaupunkiseudun merkittävin kehityskohde.   2. Turun Tiedepuiston kaupunkirakennetta monipuolistetaan kärkihankkeen tavoitteiden ohjaamalla tavalla. Ensisijaisena painopisteenä on työpaikkoihin ja osaamiseen perustuvan vetovoiman kasvu.   3. Turun Tiedepuiston kehittämisellä tuetaan tunnin junan täysimääräistä hyötyä valtakunnallisen ja seudun kasvun hyväksi.   4. Turun Tiedepuistossa liikkuminen on fiksua.   5. Turun Tiedepuisto on hyvinvoinnin kaupunginosa.   </vt:lpstr>
      <vt:lpstr>Turun Tiedepuiston kärkihankkeen 10  ohjaavaa periaatetta (kv 14.5.2018 §91):  6. Turun Tiedepuistossa investoidaan innovatiivisesti.   7. Turun Tiedepuiston julkinen kaupunkitila on korkeatasoista.   8. Turun Tiedepuistoa kehitetään yhteistyössä ja kumppanuuksin Triple Helix -toimintamallin mukaisesti, julkisen ja yksityisen sektorin sekä yliopisto- ja korkeakoulumaailman jatkuvalla yhteistyöllä.   9. Turun Tiedepuiston kehittäminen ohjelmoidaan kunnianhimoisesti ja isojen kokonaisuuksien kautta.   10. Kärkihanke ohjaa yleiskaavoitusta käynnissä olevalla yleiskaavakierroksella kaupunkikehityksen uudistumisen painopis-teen sijoittuessa Itäharjun puolelle. </vt:lpstr>
      <vt:lpstr>Tiedepuiston kärkihankkeen painopistealueet</vt:lpstr>
      <vt:lpstr>Toimenpidekokonaisuudet painopistealueittain  2018 - 2021</vt:lpstr>
      <vt:lpstr>PowerPoint-esitys</vt:lpstr>
      <vt:lpstr>PowerPoint-esitys</vt:lpstr>
      <vt:lpstr>PowerPoint-esitys</vt:lpstr>
      <vt:lpstr>PowerPoint-esitys</vt:lpstr>
      <vt:lpstr>PowerPoint-esitys</vt:lpstr>
      <vt:lpstr>PowerPoint-esitys</vt:lpstr>
      <vt:lpstr>PowerPoint-esitys</vt:lpstr>
    </vt:vector>
  </TitlesOfParts>
  <Company>Turun kaupunki (hallinto x64)</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yhdelle tai kahdelle riville</dc:title>
  <dc:creator>Birkstedt Riitta</dc:creator>
  <cp:lastModifiedBy>Lundgren Marika</cp:lastModifiedBy>
  <cp:revision>415</cp:revision>
  <cp:lastPrinted>2015-03-30T13:04:50Z</cp:lastPrinted>
  <dcterms:created xsi:type="dcterms:W3CDTF">2018-03-01T06:39:51Z</dcterms:created>
  <dcterms:modified xsi:type="dcterms:W3CDTF">2018-06-15T12:24:08Z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0x010100C0195A1B6C5C44E9A6AB38BF336295CE00D180B55D9C1A6346B25C8C6E86A4D08E</vt:lpwstr>
  </property>
  <property fmtid="{D5CDD505-2E9C-101B-9397-08002B2CF9AE}" pid="3" name="h94c21d59b064f78a5c2e322551a3e88">
    <vt:lpwstr>Diaesitys|29bf125c-3304-4b20-a038-e327a30ca536</vt:lpwstr>
  </property>
  <property fmtid="{D5CDD505-2E9C-101B-9397-08002B2CF9AE}" pid="4" name="ec87dd8dbe3f4b87b196639a53969ad4">
    <vt:lpwstr>Suomi|ddab1725-3888-478f-9c8c-3eeceecd16e9</vt:lpwstr>
  </property>
  <property fmtid="{D5CDD505-2E9C-101B-9397-08002B2CF9AE}" pid="5" name="TaxCatchAll">
    <vt:lpwstr>6;#Videokuva|82098cdd-6e57-4a24-8887-90ce7bab4a54;#5;#Suomi|ddab1725-3888-478f-9c8c-3eeceecd16e9;#4;#Diaesitys|29bf125c-3304-4b20-a038-e327a30ca536;#7;#Äänitiedosto|2ce7008b-f285-403a-bd25-9c3fffad5372</vt:lpwstr>
  </property>
  <property fmtid="{D5CDD505-2E9C-101B-9397-08002B2CF9AE}" pid="6" name="bcb735522fc34cde8200f6a746f2dda6">
    <vt:lpwstr>Äänitiedosto|2ce7008b-f285-403a-bd25-9c3fffad5372</vt:lpwstr>
  </property>
  <property fmtid="{D5CDD505-2E9C-101B-9397-08002B2CF9AE}" pid="7" name="j08d1eaf84c644719eb3d45d656088a2">
    <vt:lpwstr>Videokuva|82098cdd-6e57-4a24-8887-90ce7bab4a54</vt:lpwstr>
  </property>
  <property fmtid="{D5CDD505-2E9C-101B-9397-08002B2CF9AE}" pid="8" name="_Kieli">
    <vt:lpwstr>5;#Suomi|ddab1725-3888-478f-9c8c-3eeceecd16e9</vt:lpwstr>
  </property>
  <property fmtid="{D5CDD505-2E9C-101B-9397-08002B2CF9AE}" pid="9" name="_Äänitiedoston tyyppi">
    <vt:lpwstr>7;#Äänitiedosto|2ce7008b-f285-403a-bd25-9c3fffad5372</vt:lpwstr>
  </property>
  <property fmtid="{D5CDD505-2E9C-101B-9397-08002B2CF9AE}" pid="10" name="_Esitysaineistojen tyyppi">
    <vt:lpwstr>4;#Diaesitys|29bf125c-3304-4b20-a038-e327a30ca536</vt:lpwstr>
  </property>
  <property fmtid="{D5CDD505-2E9C-101B-9397-08002B2CF9AE}" pid="11" name="Videotiedoston tyyppi">
    <vt:lpwstr>6;#Videokuva|82098cdd-6e57-4a24-8887-90ce7bab4a54</vt:lpwstr>
  </property>
</Properties>
</file>