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5"/>
    <p:sldMasterId id="2147483655" r:id="rId6"/>
  </p:sldMasterIdLst>
  <p:handoutMasterIdLst>
    <p:handoutMasterId r:id="rId19"/>
  </p:handoutMasterIdLst>
  <p:sldIdLst>
    <p:sldId id="270" r:id="rId7"/>
    <p:sldId id="300" r:id="rId8"/>
    <p:sldId id="301" r:id="rId9"/>
    <p:sldId id="302" r:id="rId10"/>
    <p:sldId id="314" r:id="rId11"/>
    <p:sldId id="303" r:id="rId12"/>
    <p:sldId id="311" r:id="rId13"/>
    <p:sldId id="304" r:id="rId14"/>
    <p:sldId id="307" r:id="rId15"/>
    <p:sldId id="309" r:id="rId16"/>
    <p:sldId id="310" r:id="rId17"/>
    <p:sldId id="315" r:id="rId18"/>
  </p:sldIdLst>
  <p:sldSz cx="9144000" cy="5143500" type="screen16x9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9900" autoAdjust="0"/>
  </p:normalViewPr>
  <p:slideViewPr>
    <p:cSldViewPr snapToGrid="0" snapToObjects="1">
      <p:cViewPr varScale="1">
        <p:scale>
          <a:sx n="103" d="100"/>
          <a:sy n="103" d="100"/>
        </p:scale>
        <p:origin x="492" y="102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6/15/2018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  <p:sldLayoutId id="2147483692" r:id="rId8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4910" y="4087634"/>
            <a:ext cx="7733725" cy="776195"/>
          </a:xfrm>
        </p:spPr>
        <p:txBody>
          <a:bodyPr/>
          <a:lstStyle/>
          <a:p>
            <a:r>
              <a:rPr lang="fi-FI" noProof="0" dirty="0" smtClean="0"/>
              <a:t>Hyvinvoinnin ohjausryhmä 8.6.2018</a:t>
            </a:r>
            <a:endParaRPr lang="fi-FI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Turun kaupungin kuolinpesien säästörahaston ja Turun kaupungin sosiaalirahaston 2017 tuoton jako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smtClean="0"/>
              <a:t>Ehdotus vuoden 2017 tuoton käytöstä</a:t>
            </a:r>
            <a:endParaRPr lang="fi-FI" sz="3200" noProof="0" dirty="0"/>
          </a:p>
        </p:txBody>
      </p:sp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64160" y="759359"/>
            <a:ext cx="8006033" cy="16156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i-FI" noProof="0" dirty="0" smtClean="0"/>
              <a:t>Asukkaiden </a:t>
            </a:r>
            <a:r>
              <a:rPr lang="fi-FI" dirty="0"/>
              <a:t>osallistava </a:t>
            </a:r>
            <a:r>
              <a:rPr lang="fi-FI" dirty="0" smtClean="0"/>
              <a:t>toiminta neljässä </a:t>
            </a:r>
            <a:r>
              <a:rPr lang="fi-FI" dirty="0"/>
              <a:t>vanhuskeskuksessa</a:t>
            </a:r>
            <a:endParaRPr lang="fi-FI" noProof="0" dirty="0" smtClean="0"/>
          </a:p>
          <a:p>
            <a:pPr lvl="1">
              <a:spcAft>
                <a:spcPts val="0"/>
              </a:spcAft>
            </a:pPr>
            <a:r>
              <a:rPr lang="fi-FI" dirty="0" smtClean="0"/>
              <a:t>A</a:t>
            </a:r>
            <a:r>
              <a:rPr lang="fi-FI" noProof="0" dirty="0" err="1" smtClean="0"/>
              <a:t>mmattitaiteilijoiden</a:t>
            </a:r>
            <a:r>
              <a:rPr lang="fi-FI" noProof="0" dirty="0" smtClean="0"/>
              <a:t> palvelut erityisesti vuodeasukkaille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Toimintakulttuurin muutokseen tähtääviä työpajoja 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Haettu 40 000 euroa, ehdotus 20 000 (painotuksena toimintakulttuurin </a:t>
            </a:r>
            <a:r>
              <a:rPr lang="fi-FI" dirty="0"/>
              <a:t>muutos </a:t>
            </a:r>
            <a:r>
              <a:rPr lang="fi-FI" dirty="0" smtClean="0"/>
              <a:t>vanhuskeskuksissa </a:t>
            </a:r>
            <a:r>
              <a:rPr lang="fi-FI" dirty="0"/>
              <a:t>ja </a:t>
            </a:r>
            <a:r>
              <a:rPr lang="fi-FI" dirty="0" smtClean="0"/>
              <a:t>kotihoidossa) 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Perusteluna </a:t>
            </a:r>
            <a:r>
              <a:rPr lang="fi-FI" dirty="0"/>
              <a:t>ikäihmisten yksinäisyyden vähentäminen ja toimintakyky  </a:t>
            </a:r>
          </a:p>
          <a:p>
            <a:pPr>
              <a:spcAft>
                <a:spcPts val="0"/>
              </a:spcAft>
            </a:pPr>
            <a:r>
              <a:rPr lang="fi-FI" noProof="0" dirty="0" smtClean="0"/>
              <a:t>Vastuutaho </a:t>
            </a:r>
            <a:r>
              <a:rPr lang="fi-FI" dirty="0" smtClean="0"/>
              <a:t>H</a:t>
            </a:r>
            <a:r>
              <a:rPr lang="fi-FI" noProof="0" dirty="0" err="1" smtClean="0"/>
              <a:t>yto</a:t>
            </a:r>
            <a:r>
              <a:rPr lang="fi-FI" noProof="0" dirty="0" smtClean="0"/>
              <a:t>/Vanhus- ja vammaispalvelut</a:t>
            </a:r>
          </a:p>
          <a:p>
            <a:pPr marL="0" indent="0">
              <a:spcAft>
                <a:spcPts val="0"/>
              </a:spcAft>
              <a:buNone/>
            </a:pPr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10308" y="-106582"/>
            <a:ext cx="8593015" cy="748904"/>
          </a:xfrm>
        </p:spPr>
        <p:txBody>
          <a:bodyPr/>
          <a:lstStyle/>
          <a:p>
            <a:r>
              <a:rPr lang="fi-FI" dirty="0"/>
              <a:t>K</a:t>
            </a:r>
            <a:r>
              <a:rPr lang="fi-FI" dirty="0" smtClean="0"/>
              <a:t>ulttuurisen </a:t>
            </a:r>
            <a:r>
              <a:rPr lang="fi-FI" dirty="0"/>
              <a:t>työotteen </a:t>
            </a:r>
            <a:r>
              <a:rPr lang="fi-FI" dirty="0" smtClean="0"/>
              <a:t>kehittäminen</a:t>
            </a:r>
            <a:endParaRPr lang="fi-FI" noProof="0" dirty="0"/>
          </a:p>
        </p:txBody>
      </p:sp>
      <p:sp>
        <p:nvSpPr>
          <p:cNvPr id="4" name="Title Placeholder 2"/>
          <p:cNvSpPr txBox="1">
            <a:spLocks/>
          </p:cNvSpPr>
          <p:nvPr/>
        </p:nvSpPr>
        <p:spPr>
          <a:xfrm>
            <a:off x="410308" y="2556248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i-FI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914399" y="3305152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410308" y="2679034"/>
            <a:ext cx="5210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3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Vapaaehtoistyön tukeminen</a:t>
            </a:r>
          </a:p>
        </p:txBody>
      </p:sp>
      <p:sp>
        <p:nvSpPr>
          <p:cNvPr id="8" name="Suorakulmio 7"/>
          <p:cNvSpPr/>
          <p:nvPr/>
        </p:nvSpPr>
        <p:spPr>
          <a:xfrm>
            <a:off x="993232" y="3180742"/>
            <a:ext cx="81718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smtClean="0"/>
              <a:t>Uusien vapaaehtoisten koulutus 2-4x/vuosi</a:t>
            </a:r>
            <a:r>
              <a:rPr lang="fi-FI" sz="1600" smtClean="0"/>
              <a:t>, vapaaehtoisryhmän </a:t>
            </a:r>
            <a:r>
              <a:rPr lang="fi-FI" sz="1600" dirty="0" smtClean="0"/>
              <a:t>koulutus, vapaaehtoismessut </a:t>
            </a:r>
            <a:r>
              <a:rPr lang="fi-FI" sz="1600" dirty="0"/>
              <a:t>ja </a:t>
            </a:r>
            <a:r>
              <a:rPr lang="fi-FI" sz="1600" dirty="0" smtClean="0"/>
              <a:t>virkistys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smtClean="0"/>
              <a:t>Ehdotettu </a:t>
            </a:r>
            <a:r>
              <a:rPr lang="fi-FI" sz="1600" dirty="0"/>
              <a:t>ja edellytetään monitoimijaista </a:t>
            </a:r>
            <a:r>
              <a:rPr lang="fi-FI" sz="1600" dirty="0" smtClean="0"/>
              <a:t>yhteistyötä, vapaaehtoisten määrä 400 hlöä  </a:t>
            </a:r>
            <a:endParaRPr lang="fi-FI" sz="16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/>
              <a:t>Haettu 20 000 euroa, ehdotus 10 </a:t>
            </a:r>
            <a:r>
              <a:rPr lang="fi-FI" sz="1600" dirty="0" smtClean="0"/>
              <a:t>000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smtClean="0"/>
              <a:t>Perusteluna </a:t>
            </a:r>
            <a:r>
              <a:rPr lang="fi-FI" sz="1600" dirty="0"/>
              <a:t>ikäihmisten yksinäisyyden vähentäminen ja toimintakyky kumppanuudella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600" dirty="0" smtClean="0"/>
              <a:t>Vastuutaho </a:t>
            </a:r>
            <a:r>
              <a:rPr lang="fi-FI" sz="1600" dirty="0" err="1"/>
              <a:t>Hyto</a:t>
            </a:r>
            <a:r>
              <a:rPr lang="fi-FI" sz="1600" dirty="0"/>
              <a:t>/vanhus- ja vammaispalvelut</a:t>
            </a:r>
          </a:p>
        </p:txBody>
      </p:sp>
    </p:spTree>
    <p:extLst>
      <p:ext uri="{BB962C8B-B14F-4D97-AF65-F5344CB8AC3E}">
        <p14:creationId xmlns:p14="http://schemas.microsoft.com/office/powerpoint/2010/main" val="3793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759359"/>
            <a:ext cx="8006033" cy="16156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i-FI" noProof="0" dirty="0" smtClean="0"/>
              <a:t>Omaishoitajien toiminnallinen virkistyspäivä 2x/vuosi/hyvinvointikeskus 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Tavoitteena omaishoitajien yhteisöllisyyden vahvistaminen ja jaksamisen tuki</a:t>
            </a:r>
          </a:p>
          <a:p>
            <a:pPr>
              <a:spcAft>
                <a:spcPts val="0"/>
              </a:spcAft>
            </a:pPr>
            <a:r>
              <a:rPr lang="fi-FI" noProof="0" dirty="0" smtClean="0"/>
              <a:t>Haettu rahaa ohjelmaan, tarjoiluihin ja kuljetuksiin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Haettu 6 000 euroa, ehdotus </a:t>
            </a:r>
            <a:r>
              <a:rPr lang="fi-FI" dirty="0"/>
              <a:t>6</a:t>
            </a:r>
            <a:r>
              <a:rPr lang="fi-FI" dirty="0" smtClean="0"/>
              <a:t> 000</a:t>
            </a:r>
          </a:p>
          <a:p>
            <a:pPr>
              <a:spcAft>
                <a:spcPts val="0"/>
              </a:spcAft>
            </a:pPr>
            <a:r>
              <a:rPr lang="fi-FI" noProof="0" dirty="0" smtClean="0"/>
              <a:t>Vastuutaho </a:t>
            </a:r>
            <a:r>
              <a:rPr lang="fi-FI" dirty="0" smtClean="0"/>
              <a:t>H</a:t>
            </a:r>
            <a:r>
              <a:rPr lang="fi-FI" noProof="0" dirty="0" err="1" smtClean="0"/>
              <a:t>yto</a:t>
            </a:r>
            <a:r>
              <a:rPr lang="fi-FI" noProof="0" dirty="0" smtClean="0"/>
              <a:t>/Vanhus- ja vammaispalvelut</a:t>
            </a:r>
          </a:p>
          <a:p>
            <a:pPr marL="0" indent="0">
              <a:spcAft>
                <a:spcPts val="0"/>
              </a:spcAft>
              <a:buNone/>
            </a:pPr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10308" y="-106582"/>
            <a:ext cx="8593015" cy="748904"/>
          </a:xfrm>
        </p:spPr>
        <p:txBody>
          <a:bodyPr/>
          <a:lstStyle/>
          <a:p>
            <a:r>
              <a:rPr lang="fi-FI" dirty="0" smtClean="0"/>
              <a:t>Omaishoitajien virkistyspäivä</a:t>
            </a:r>
            <a:endParaRPr lang="fi-FI" noProof="0" dirty="0"/>
          </a:p>
        </p:txBody>
      </p:sp>
      <p:sp>
        <p:nvSpPr>
          <p:cNvPr id="4" name="Title Placeholder 2"/>
          <p:cNvSpPr txBox="1">
            <a:spLocks/>
          </p:cNvSpPr>
          <p:nvPr/>
        </p:nvSpPr>
        <p:spPr>
          <a:xfrm>
            <a:off x="410308" y="2556248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914399" y="3305152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Title Placeholder 2"/>
          <p:cNvSpPr txBox="1">
            <a:spLocks/>
          </p:cNvSpPr>
          <p:nvPr/>
        </p:nvSpPr>
        <p:spPr>
          <a:xfrm>
            <a:off x="453877" y="2216648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i-FI" dirty="0" smtClean="0"/>
          </a:p>
          <a:p>
            <a:r>
              <a:rPr lang="fi-FI" dirty="0" smtClean="0"/>
              <a:t>Pilke</a:t>
            </a:r>
            <a:endParaRPr lang="fi-FI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20614" y="2966973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sz="1600" dirty="0" smtClean="0"/>
              <a:t>Vertaistukiryhmät päihteitä käyttäville ikäihmisille 4 ryhmää/vk, 10-12 hlö/ryhmä</a:t>
            </a:r>
          </a:p>
          <a:p>
            <a:pPr>
              <a:spcAft>
                <a:spcPts val="0"/>
              </a:spcAft>
            </a:pPr>
            <a:r>
              <a:rPr lang="fi-FI" sz="1600" dirty="0" smtClean="0"/>
              <a:t>Haettu rahaa kuljetuksiin ja ruokailuihin</a:t>
            </a:r>
          </a:p>
          <a:p>
            <a:pPr>
              <a:spcAft>
                <a:spcPts val="0"/>
              </a:spcAft>
            </a:pPr>
            <a:r>
              <a:rPr lang="fi-FI" sz="1600" dirty="0" smtClean="0"/>
              <a:t>Haettu 20 000 euroa, ehdotus 15 000</a:t>
            </a:r>
          </a:p>
          <a:p>
            <a:pPr>
              <a:spcAft>
                <a:spcPts val="0"/>
              </a:spcAft>
            </a:pPr>
            <a:r>
              <a:rPr lang="fi-FI" sz="1600" dirty="0" smtClean="0"/>
              <a:t>Perusteluna </a:t>
            </a:r>
            <a:r>
              <a:rPr lang="fi-FI" sz="1600" dirty="0"/>
              <a:t>ikäihmisten toimintakyvyn ylläpito ja syrjäytymisen ehkäisy</a:t>
            </a:r>
          </a:p>
          <a:p>
            <a:pPr>
              <a:spcAft>
                <a:spcPts val="0"/>
              </a:spcAft>
            </a:pPr>
            <a:r>
              <a:rPr lang="fi-FI" sz="1600" dirty="0" smtClean="0"/>
              <a:t>Vastuutaho </a:t>
            </a:r>
            <a:r>
              <a:rPr lang="fi-FI" sz="1600" dirty="0" err="1"/>
              <a:t>H</a:t>
            </a:r>
            <a:r>
              <a:rPr lang="fi-FI" sz="1600" dirty="0" err="1" smtClean="0"/>
              <a:t>yto</a:t>
            </a:r>
            <a:r>
              <a:rPr lang="fi-FI" sz="1600" dirty="0" smtClean="0"/>
              <a:t>/vanhus- ja vammaispalvelut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51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/>
          <p:cNvSpPr txBox="1">
            <a:spLocks/>
          </p:cNvSpPr>
          <p:nvPr/>
        </p:nvSpPr>
        <p:spPr>
          <a:xfrm>
            <a:off x="374313" y="638869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dirty="0">
                <a:solidFill>
                  <a:prstClr val="white"/>
                </a:solidFill>
              </a:rPr>
              <a:t>Kotihoidon asiakkaiden aktiivisuuden vahvistaminen kulttuurin ja yhteisötaiteen </a:t>
            </a:r>
            <a:r>
              <a:rPr lang="fi-FI" dirty="0" smtClean="0">
                <a:solidFill>
                  <a:prstClr val="white"/>
                </a:solidFill>
              </a:rPr>
              <a:t>keinoin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605237" y="1623718"/>
            <a:ext cx="7362091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</a:rPr>
              <a:t>Yhdistää kolme </a:t>
            </a:r>
            <a:r>
              <a:rPr lang="fi-FI" sz="1400" dirty="0">
                <a:solidFill>
                  <a:prstClr val="black"/>
                </a:solidFill>
              </a:rPr>
              <a:t>kotihoitoon </a:t>
            </a:r>
            <a:r>
              <a:rPr lang="fi-FI" sz="1400" dirty="0" smtClean="0">
                <a:solidFill>
                  <a:prstClr val="black"/>
                </a:solidFill>
              </a:rPr>
              <a:t>haettua projektia: </a:t>
            </a:r>
            <a:r>
              <a:rPr lang="fi-FI" sz="1400" dirty="0">
                <a:solidFill>
                  <a:prstClr val="black"/>
                </a:solidFill>
              </a:rPr>
              <a:t>”Menneisyyden taikalaatikko</a:t>
            </a:r>
            <a:r>
              <a:rPr lang="fi-FI" sz="1400" dirty="0" smtClean="0">
                <a:solidFill>
                  <a:prstClr val="black"/>
                </a:solidFill>
              </a:rPr>
              <a:t>”, </a:t>
            </a:r>
            <a:r>
              <a:rPr lang="fi-FI" sz="1400" dirty="0">
                <a:solidFill>
                  <a:prstClr val="black"/>
                </a:solidFill>
              </a:rPr>
              <a:t>”Tanssikummi kotihoidossa” </a:t>
            </a:r>
            <a:r>
              <a:rPr lang="fi-FI" sz="1400" dirty="0" smtClean="0">
                <a:solidFill>
                  <a:prstClr val="black"/>
                </a:solidFill>
              </a:rPr>
              <a:t>ja </a:t>
            </a:r>
            <a:r>
              <a:rPr lang="fi-FI" sz="1400" dirty="0">
                <a:solidFill>
                  <a:prstClr val="black"/>
                </a:solidFill>
              </a:rPr>
              <a:t>”</a:t>
            </a:r>
            <a:r>
              <a:rPr lang="fi-FI" sz="1400" dirty="0" smtClean="0">
                <a:solidFill>
                  <a:prstClr val="black"/>
                </a:solidFill>
              </a:rPr>
              <a:t>Yhteisötaiteilija”, joiden suunnitelmat pitää </a:t>
            </a:r>
            <a:r>
              <a:rPr lang="fi-FI" sz="1400" dirty="0" err="1" smtClean="0">
                <a:solidFill>
                  <a:prstClr val="black"/>
                </a:solidFill>
              </a:rPr>
              <a:t>yhteensovittaa</a:t>
            </a:r>
            <a:r>
              <a:rPr lang="fi-FI" sz="1400" dirty="0" smtClean="0">
                <a:solidFill>
                  <a:prstClr val="black"/>
                </a:solidFill>
              </a:rPr>
              <a:t> </a:t>
            </a:r>
            <a:r>
              <a:rPr lang="fi-FI" sz="1400" dirty="0">
                <a:solidFill>
                  <a:prstClr val="black"/>
                </a:solidFill>
              </a:rPr>
              <a:t>ja tarkentaa </a:t>
            </a:r>
            <a:r>
              <a:rPr lang="fi-FI" sz="1400" dirty="0" smtClean="0">
                <a:solidFill>
                  <a:prstClr val="black"/>
                </a:solidFill>
              </a:rPr>
              <a:t>hyvinvointi- </a:t>
            </a:r>
            <a:r>
              <a:rPr lang="fi-FI" sz="1400" dirty="0">
                <a:solidFill>
                  <a:prstClr val="black"/>
                </a:solidFill>
              </a:rPr>
              <a:t>ja vapaa-aikatoimialojen yhteistyönä. </a:t>
            </a:r>
          </a:p>
          <a:p>
            <a:pPr>
              <a:spcAft>
                <a:spcPts val="0"/>
              </a:spcAft>
            </a:pPr>
            <a:r>
              <a:rPr lang="fi-FI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Tarkempi toteutussuunnitelma </a:t>
            </a:r>
            <a:r>
              <a:rPr lang="fi-FI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tulee esittää </a:t>
            </a:r>
            <a:r>
              <a:rPr lang="fi-FI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hyvinvoinnin </a:t>
            </a:r>
            <a:r>
              <a:rPr lang="fi-FI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ohjausryhmälle </a:t>
            </a:r>
            <a:r>
              <a:rPr lang="fi-FI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23.8 </a:t>
            </a:r>
            <a:r>
              <a:rPr lang="fi-FI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kokoukseen. </a:t>
            </a:r>
            <a:r>
              <a:rPr lang="fi-FI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Suunnitelman tulee sisältää </a:t>
            </a:r>
            <a:r>
              <a:rPr lang="fi-FI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konkreetista toimintaa sekä määrittelyt projektin omistajasta ja muista vastuutahoista sekä –henkilöistä.</a:t>
            </a:r>
            <a:endParaRPr lang="fi-FI" sz="1400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</a:rPr>
              <a:t>Yhteensä kolmelle projektille on haettu 208 684 euroa, ehdotus 15 000 suunnittelurahaa</a:t>
            </a:r>
          </a:p>
          <a:p>
            <a:pPr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</a:rPr>
              <a:t>Perusteluna ikäihmisten </a:t>
            </a:r>
            <a:r>
              <a:rPr lang="fi-FI" sz="1400" dirty="0">
                <a:solidFill>
                  <a:prstClr val="black"/>
                </a:solidFill>
              </a:rPr>
              <a:t>aktivointityö kulttuurin keinoin tulee </a:t>
            </a:r>
            <a:r>
              <a:rPr lang="fi-FI" sz="1400" dirty="0" smtClean="0">
                <a:solidFill>
                  <a:prstClr val="black"/>
                </a:solidFill>
              </a:rPr>
              <a:t>suunnitella kokonaisuutena hyvinvointi- ja vapaa-aikatoimialojen yhteistyönä</a:t>
            </a:r>
          </a:p>
          <a:p>
            <a:pPr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</a:rPr>
              <a:t>Vastuutaho määritellään, kun tarkempi toteutussuunnitelma on laadittu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040861" y="1298541"/>
            <a:ext cx="7257004" cy="304343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Kaupunginvaltuusto </a:t>
            </a:r>
            <a:r>
              <a:rPr lang="fi-FI" dirty="0" smtClean="0"/>
              <a:t>hyväksyi </a:t>
            </a:r>
            <a:r>
              <a:rPr lang="fi-FI" dirty="0"/>
              <a:t>kaupungille luovutettujen kuolinpesien säästörahaston sekä </a:t>
            </a:r>
            <a:r>
              <a:rPr lang="fi-FI" dirty="0" smtClean="0"/>
              <a:t>sosiaalirahaston </a:t>
            </a:r>
            <a:r>
              <a:rPr lang="fi-FI" dirty="0"/>
              <a:t>uudet säännöt 1.7.2017 lukien (diaari 4623-2017).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K</a:t>
            </a:r>
            <a:r>
              <a:rPr lang="fi-FI" dirty="0" smtClean="0"/>
              <a:t>äyttötarkoitus </a:t>
            </a:r>
            <a:r>
              <a:rPr lang="fi-FI" dirty="0"/>
              <a:t>on kaupungin strategian mukaisesti asiakas- ja tarvelähtöiset, matalan kynnyksen hyvinvointia edistävät palvelut huomioiden myös kulttuuriset hyvinvointipalvelut. Painopisteenä ovat ikääntyneet kuntalaiset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Hyvinvoinnin </a:t>
            </a:r>
            <a:r>
              <a:rPr lang="fi-FI" dirty="0"/>
              <a:t>ohjausryhmä tekee </a:t>
            </a:r>
            <a:r>
              <a:rPr lang="fi-FI" dirty="0" smtClean="0"/>
              <a:t>kaupunginhallitukselle ehdotuksen </a:t>
            </a:r>
            <a:r>
              <a:rPr lang="fi-FI" dirty="0"/>
              <a:t>rahastojen varojen käytöstä, arvioi rahoituksen uudelleensuuntaamisen kustannusvaikuttavuutta sekä varmistaa raportoinnin ja seurannan.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Käyttötarkoitus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3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021098" y="730184"/>
            <a:ext cx="7412953" cy="3043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Valmisteluryhmänä hyvinvoinnin ohjausryhmän </a:t>
            </a:r>
            <a:r>
              <a:rPr lang="fi-FI" sz="1400" dirty="0"/>
              <a:t>alaisuudessa toimivat </a:t>
            </a:r>
            <a:r>
              <a:rPr lang="fi-FI" sz="1400" dirty="0" smtClean="0"/>
              <a:t>alatyöryhmät </a:t>
            </a:r>
          </a:p>
          <a:p>
            <a:pPr marL="771750" lvl="2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Kulttuurihyvinvointi </a:t>
            </a:r>
            <a:endParaRPr lang="fi-FI" sz="1400" dirty="0"/>
          </a:p>
          <a:p>
            <a:pPr marL="771750" lvl="2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Terveet </a:t>
            </a:r>
            <a:r>
              <a:rPr lang="fi-FI" sz="1400" dirty="0"/>
              <a:t>elämäntavat ja yksinäisyyden ja ulkopuolisuuden </a:t>
            </a:r>
            <a:r>
              <a:rPr lang="fi-FI" sz="1400" dirty="0" smtClean="0"/>
              <a:t>vähentäminen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Vuoden 2017 ylijäämää jaettavissa 273 000 euroa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Ehdotuksessa huomioitu Hyvinvointi- ja aktiivisuusohjelman teemat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Valintojen tavoitteena: </a:t>
            </a:r>
            <a:r>
              <a:rPr lang="fi-FI" sz="1400" dirty="0"/>
              <a:t>Toimintakyvyn vahvistaminen, yksinäisyyden vähentäminen sekä </a:t>
            </a:r>
            <a:r>
              <a:rPr lang="fi-FI" sz="1400" dirty="0" smtClean="0"/>
              <a:t>aktiivisuus, osallisuus ja viihtyisä lähiympäristö</a:t>
            </a: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Kohderyhmäpainotuksena ikääntyneet kotona asuvat sekä asumispalveluiden asukkaat</a:t>
            </a:r>
          </a:p>
          <a:p>
            <a:pPr marL="519500" lvl="1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mukana myös muut ikäryhmät sekä henkilöstö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Ei perusbudjettiin kuuluvaa toimintaa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-9297"/>
            <a:ext cx="7412952" cy="748904"/>
          </a:xfrm>
        </p:spPr>
        <p:txBody>
          <a:bodyPr/>
          <a:lstStyle/>
          <a:p>
            <a:r>
              <a:rPr lang="fi-FI" dirty="0" smtClean="0"/>
              <a:t>Jaon periaatteet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4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235413" y="719595"/>
            <a:ext cx="7597301" cy="3043436"/>
          </a:xfrm>
        </p:spPr>
        <p:txBody>
          <a:bodyPr/>
          <a:lstStyle/>
          <a:p>
            <a:r>
              <a:rPr lang="fi-FI" dirty="0"/>
              <a:t>Hakemuksia tuli </a:t>
            </a:r>
            <a:r>
              <a:rPr lang="fi-FI" dirty="0" smtClean="0"/>
              <a:t>23 kappaletta, joiden yhteissumma oli 1 106 164 euroa</a:t>
            </a:r>
          </a:p>
          <a:p>
            <a:r>
              <a:rPr lang="fi-FI" dirty="0" smtClean="0"/>
              <a:t>Valinta kohdistettiin (yht. 273 000 euroa)</a:t>
            </a:r>
          </a:p>
          <a:p>
            <a:pPr lvl="1"/>
            <a:r>
              <a:rPr lang="fi-FI" dirty="0" smtClean="0"/>
              <a:t>Kuntalaisia aktivoiviin toimintoihin ja tapahtumiin (Pilke, Ikäihmisten  kulttuuritoiminta, Kotihoidon asiakkaiden aktiivisuuden vahvistaminen kulttuurin ja yhteisötaiteen keinoin, </a:t>
            </a:r>
            <a:r>
              <a:rPr lang="fi-FI" dirty="0"/>
              <a:t>Kirjasto, R</a:t>
            </a:r>
            <a:r>
              <a:rPr lang="fi-FI" dirty="0" smtClean="0"/>
              <a:t>uotsinkielinen kulttuuritoiminta, Vanhuspalveluiden asiakaslähtöisyys)</a:t>
            </a:r>
          </a:p>
          <a:p>
            <a:pPr lvl="1"/>
            <a:r>
              <a:rPr lang="fi-FI" dirty="0" smtClean="0"/>
              <a:t>Toimintoihin, joiden avulla kiinnitetään ihmiset peruspalveluihin (Kotihoidon virkistyspäivä, Voimaa vanhuuteen, Retket hyvinvointikeskuksiin, Virkut, Kimmoke)</a:t>
            </a:r>
          </a:p>
          <a:p>
            <a:pPr lvl="1"/>
            <a:r>
              <a:rPr lang="fi-FI" dirty="0" smtClean="0"/>
              <a:t>Osallistavaan aluekehittämiseen (Lausteen elohuone)</a:t>
            </a:r>
          </a:p>
          <a:p>
            <a:pPr lvl="1"/>
            <a:r>
              <a:rPr lang="fi-FI" dirty="0" smtClean="0"/>
              <a:t>Vapaaehtoisten ja omaishoitajien tukemiseen sekä henkilöstön osaamisen kehittämiseen (Vapaaehtoisten virkistys ja koulutus, </a:t>
            </a:r>
            <a:r>
              <a:rPr lang="fi-FI" sz="1800" dirty="0">
                <a:solidFill>
                  <a:srgbClr val="000000"/>
                </a:solidFill>
                <a:ea typeface="+mj-ea"/>
              </a:rPr>
              <a:t>Omaishoitajien </a:t>
            </a:r>
            <a:r>
              <a:rPr lang="fi-FI" sz="1800" dirty="0" smtClean="0">
                <a:solidFill>
                  <a:srgbClr val="000000"/>
                </a:solidFill>
                <a:ea typeface="+mj-ea"/>
              </a:rPr>
              <a:t>virkistyspäivät, </a:t>
            </a:r>
            <a:r>
              <a:rPr lang="fi-FI" dirty="0" smtClean="0"/>
              <a:t>Kulttuurinen työote)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77907" y="-155642"/>
            <a:ext cx="7412952" cy="748904"/>
          </a:xfrm>
        </p:spPr>
        <p:txBody>
          <a:bodyPr/>
          <a:lstStyle/>
          <a:p>
            <a:r>
              <a:rPr lang="fi-FI" dirty="0" smtClean="0"/>
              <a:t>Hakemukset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8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 txBox="1">
            <a:spLocks/>
          </p:cNvSpPr>
          <p:nvPr/>
        </p:nvSpPr>
        <p:spPr>
          <a:xfrm>
            <a:off x="327418" y="2591100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fi-FI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20614" y="3328281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  <p:sp>
        <p:nvSpPr>
          <p:cNvPr id="6" name="Title Placeholder 2"/>
          <p:cNvSpPr txBox="1">
            <a:spLocks/>
          </p:cNvSpPr>
          <p:nvPr/>
        </p:nvSpPr>
        <p:spPr>
          <a:xfrm>
            <a:off x="903046" y="1974514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dirty="0"/>
              <a:t>Lausteen elohuone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137967" y="2652760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sz="1400" dirty="0" smtClean="0"/>
              <a:t>Lausteen Kirjurinaukion kehittäminen kaikenikäisiä aktivoivaksi olohuoneeksi Hyvä arkiympäristö –toimintamallilla. Ensisijainen kohderyhmä 75+v </a:t>
            </a:r>
          </a:p>
          <a:p>
            <a:pPr>
              <a:spcAft>
                <a:spcPts val="0"/>
              </a:spcAft>
            </a:pPr>
            <a:r>
              <a:rPr lang="fi-FI" sz="1400" dirty="0"/>
              <a:t>Tukee lähiötuvan toimintaa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Virkistystä tukevat muutokset sekä liikkumaan aktivoivat välineet ja ohjaus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Suunnittelu, osallistaminen, konkreettiset muutostyöt. Laajat kiinteät muutostyöt </a:t>
            </a:r>
            <a:r>
              <a:rPr lang="fi-FI" sz="1400" dirty="0" err="1"/>
              <a:t>K</a:t>
            </a:r>
            <a:r>
              <a:rPr lang="fi-FI" sz="1400" dirty="0" err="1" smtClean="0"/>
              <a:t>ilan</a:t>
            </a:r>
            <a:r>
              <a:rPr lang="fi-FI" sz="1400" dirty="0" smtClean="0"/>
              <a:t> investoimissuunnitelmaan.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Haettu 100 000 euroa, ehdotus 70 000 (suunnitelma ja pienet investoinnit)</a:t>
            </a:r>
            <a:endParaRPr lang="fi-FI" sz="14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fi-FI" sz="1400" dirty="0" smtClean="0"/>
              <a:t>Perusteluna </a:t>
            </a:r>
            <a:r>
              <a:rPr lang="fi-FI" sz="1400" dirty="0"/>
              <a:t>eri ikäisten yhteisöllisyyden ja toimintakyvyn vahvistaminen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Vastuutaho </a:t>
            </a:r>
            <a:r>
              <a:rPr lang="fi-FI" sz="1400" dirty="0" err="1" smtClean="0"/>
              <a:t>Kyto</a:t>
            </a:r>
            <a:endParaRPr lang="fi-FI" sz="1400" dirty="0" smtClean="0"/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  <p:sp>
        <p:nvSpPr>
          <p:cNvPr id="8" name="Title Placeholder 2"/>
          <p:cNvSpPr txBox="1">
            <a:spLocks/>
          </p:cNvSpPr>
          <p:nvPr/>
        </p:nvSpPr>
        <p:spPr>
          <a:xfrm>
            <a:off x="410308" y="-209550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dirty="0" smtClean="0"/>
              <a:t>Kimmoke-toiminnan laajentaminen</a:t>
            </a:r>
            <a:endParaRPr lang="fi-FI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253362" y="539354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sz="1400" dirty="0" smtClean="0"/>
              <a:t>Kaveri- ja perhetoiminta sekä tapahtumiin osallistuminen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Haettu 25 000 euroa, ehdotus 20 000 (Nuoria </a:t>
            </a:r>
            <a:r>
              <a:rPr lang="fi-FI" sz="1400" dirty="0"/>
              <a:t>houkuttelevat sisällöt ja ryhmätoiminta 3 000 euroa, kaveri- ja </a:t>
            </a:r>
            <a:r>
              <a:rPr lang="fi-FI" sz="1400" dirty="0" smtClean="0"/>
              <a:t>perhetoiminta 10 </a:t>
            </a:r>
            <a:r>
              <a:rPr lang="fi-FI" sz="1400" dirty="0"/>
              <a:t>500 euroa, </a:t>
            </a:r>
            <a:r>
              <a:rPr lang="fi-FI" sz="1400" dirty="0" smtClean="0"/>
              <a:t>perheelle suunnatut sisällöt 3 000 euroa ja yksinäisyyttä torjuvat tilaisuudet 4000 euroa)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Perusteluna </a:t>
            </a:r>
            <a:r>
              <a:rPr lang="fi-FI" sz="1400" dirty="0"/>
              <a:t>kasautuvan syrjäytymisen ehkäisy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Vastuutaho Vapa/Kirjasto ja liikunta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9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7110" y="2895492"/>
            <a:ext cx="8806636" cy="16156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i-FI" sz="1400" noProof="0" dirty="0" smtClean="0"/>
              <a:t>Luetaan lapsille ja vanhuksille palvelutaloissa 4 000 euroa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Kirjastoparlamentti (kirjastokerho seniori-ikäisille) 9 000 euroa</a:t>
            </a:r>
          </a:p>
          <a:p>
            <a:pPr>
              <a:spcAft>
                <a:spcPts val="0"/>
              </a:spcAft>
            </a:pPr>
            <a:r>
              <a:rPr lang="fi-FI" sz="1400" noProof="0" dirty="0" smtClean="0"/>
              <a:t>Omakirjasto (kirjaston kotipalvelu) 20 000 euroa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Kirjaneuvola (kirjaston ja neuvolan yhteistyö) 10 000 euroa</a:t>
            </a:r>
          </a:p>
          <a:p>
            <a:pPr>
              <a:spcAft>
                <a:spcPts val="0"/>
              </a:spcAft>
            </a:pPr>
            <a:r>
              <a:rPr lang="fi-FI" sz="1400" noProof="0" dirty="0" smtClean="0"/>
              <a:t>Koordinaatio 5 000 euroa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Haettu 48 000 euroa, ehdotus 35 000 (kirjastoparlamentti, omakirjasto, kirjaneuvola)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Perusteluna </a:t>
            </a:r>
            <a:r>
              <a:rPr lang="fi-FI" sz="1400" dirty="0"/>
              <a:t>eri ikäryhmien aktivointi helposti saavutettavilla palveluilla</a:t>
            </a:r>
          </a:p>
          <a:p>
            <a:pPr>
              <a:spcAft>
                <a:spcPts val="0"/>
              </a:spcAft>
            </a:pPr>
            <a:r>
              <a:rPr lang="fi-FI" sz="1400" noProof="0" dirty="0" smtClean="0"/>
              <a:t>Vastuutaho Vapa/kirjastopalvelut</a:t>
            </a:r>
          </a:p>
          <a:p>
            <a:pPr marL="0" indent="0">
              <a:spcAft>
                <a:spcPts val="0"/>
              </a:spcAft>
              <a:buNone/>
            </a:pPr>
            <a:endParaRPr lang="fi-FI" noProof="0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953669" y="2217147"/>
            <a:ext cx="9452317" cy="748904"/>
          </a:xfrm>
        </p:spPr>
        <p:txBody>
          <a:bodyPr/>
          <a:lstStyle/>
          <a:p>
            <a:r>
              <a:rPr lang="fi-FI" dirty="0" smtClean="0"/>
              <a:t>Kirjasto</a:t>
            </a:r>
            <a:endParaRPr lang="fi-FI" noProof="0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430710" y="601040"/>
            <a:ext cx="7538192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sz="1400" dirty="0" smtClean="0"/>
              <a:t>Karaokea kaikille 10 x 4 vanhainkotia 8 000 euroa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2 Elävän musiikin kiertuetta 15 vanhainkotiin ja palvelutaloon 6 000 euroa 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Kalevalamusiikkikiertue päiväkotilasten kanssa 1 500 euroa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5 x Yhteislaulut Pansion me-talolla 500 euroa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Haettu 16 000 euroa, ehdotus 10 000 (karaoke, kalevalamusiikki, yhteislaulut)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Perusteluna </a:t>
            </a:r>
            <a:r>
              <a:rPr lang="fi-FI" sz="1400" dirty="0"/>
              <a:t>aktivoida eri ikäryhmiä osallistavan toiminnan kautta lähiöissä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Vastuutaho Vapa/kirjastopalvelut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  <p:sp>
        <p:nvSpPr>
          <p:cNvPr id="7" name="Title Placeholder 2"/>
          <p:cNvSpPr txBox="1">
            <a:spLocks/>
          </p:cNvSpPr>
          <p:nvPr/>
        </p:nvSpPr>
        <p:spPr>
          <a:xfrm>
            <a:off x="953299" y="-126779"/>
            <a:ext cx="781183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dirty="0" smtClean="0"/>
              <a:t>Kulttuuritoimintaa vanhuksille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70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1430709" y="367840"/>
            <a:ext cx="7538192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sz="1400" dirty="0" smtClean="0"/>
              <a:t>Sarja senioreiden (noin 130 hlöä) ja lasten toiminnallisia tapaamisia kahdessa senioreiden asumisyksikössä</a:t>
            </a:r>
          </a:p>
          <a:p>
            <a:pPr>
              <a:spcAft>
                <a:spcPts val="0"/>
              </a:spcAft>
            </a:pPr>
            <a:r>
              <a:rPr lang="fi-FI" sz="1400" dirty="0"/>
              <a:t>8</a:t>
            </a:r>
            <a:r>
              <a:rPr lang="fi-FI" sz="1400" dirty="0" smtClean="0"/>
              <a:t> x 15 hlön ryhmä, tapaamisia 6-8/ryhmä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Osarahoitus, kokonaiskulut 20 600 euroa 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Haettu 4 000 euroa, ehdotus 3 000</a:t>
            </a:r>
            <a:endParaRPr lang="fi-FI" sz="1400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fi-FI" sz="1400" dirty="0"/>
              <a:t>Perusteluna aktivoida ja vähentää yksinäisyyttä eri ikäryhmien kohtaamisella ja toiminnallisella ohjelmalla 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Vastuutaho Vapa/kirjastopalvelut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  <p:sp>
        <p:nvSpPr>
          <p:cNvPr id="7" name="Title Placeholder 2"/>
          <p:cNvSpPr txBox="1">
            <a:spLocks/>
          </p:cNvSpPr>
          <p:nvPr/>
        </p:nvSpPr>
        <p:spPr>
          <a:xfrm>
            <a:off x="398823" y="-180371"/>
            <a:ext cx="781183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sz="2800" dirty="0" smtClean="0"/>
              <a:t>Ruotsinkielinen kulttuuritoiminta</a:t>
            </a:r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74645" y="2531728"/>
            <a:ext cx="878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Vanhuspalveluiden asiakaslähtöisyys ja laitteet</a:t>
            </a:r>
            <a:endParaRPr lang="fi-FI" sz="2800" b="1" dirty="0">
              <a:solidFill>
                <a:schemeClr val="bg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1483566" y="2894458"/>
            <a:ext cx="74853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dirty="0" smtClean="0"/>
              <a:t>Pienten unelmien toteuttamisrahasto </a:t>
            </a:r>
            <a:r>
              <a:rPr lang="fi-FI" sz="1400" dirty="0"/>
              <a:t>4 </a:t>
            </a:r>
            <a:r>
              <a:rPr lang="fi-FI" sz="1400" dirty="0" smtClean="0"/>
              <a:t>vanhuskeskuksen asiakkaille (retket, ruokailu, esiintyjät) 10 000 euroa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dirty="0" smtClean="0"/>
              <a:t>Televisiot asumispalvelujen asiakkaille 20 000 euroa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dirty="0" smtClean="0"/>
              <a:t>Vesikuntoutus (allas, fysioterapeutti ja kuljetus) 5 000 euroa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dirty="0" smtClean="0"/>
              <a:t>Karaokelaitteet vanhusten asumispalveluihin 20 000 euroa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dirty="0" smtClean="0"/>
              <a:t>Tietokone 30 kpl ja </a:t>
            </a:r>
            <a:r>
              <a:rPr lang="fi-FI" sz="1400" dirty="0" err="1" smtClean="0"/>
              <a:t>some</a:t>
            </a:r>
            <a:r>
              <a:rPr lang="fi-FI" sz="1400" dirty="0" smtClean="0"/>
              <a:t>-tuki 50 000 euroa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dirty="0" smtClean="0"/>
              <a:t>Side </a:t>
            </a:r>
            <a:r>
              <a:rPr lang="fi-FI" sz="1400" dirty="0" err="1" smtClean="0"/>
              <a:t>by</a:t>
            </a:r>
            <a:r>
              <a:rPr lang="fi-FI" sz="1400" dirty="0" smtClean="0"/>
              <a:t> side –pyörät 2 kpl 13 000 euroa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dirty="0" smtClean="0"/>
              <a:t>Yht. </a:t>
            </a:r>
            <a:r>
              <a:rPr lang="fi-FI" sz="1400" dirty="0"/>
              <a:t>h</a:t>
            </a:r>
            <a:r>
              <a:rPr lang="fi-FI" sz="1400" dirty="0" smtClean="0"/>
              <a:t>aettu 118 </a:t>
            </a:r>
            <a:r>
              <a:rPr lang="fi-FI" sz="1400" dirty="0"/>
              <a:t>000 euroa, ehdotus </a:t>
            </a:r>
            <a:r>
              <a:rPr lang="fi-FI" sz="1400" dirty="0" smtClean="0"/>
              <a:t>10 000 (Pienet unelmat -rahasto)</a:t>
            </a:r>
            <a:endParaRPr lang="fi-FI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Perusteluna ikäihmisten aktivointi ja toimintakyky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400" dirty="0" smtClean="0"/>
              <a:t>Vastuutaho </a:t>
            </a:r>
            <a:r>
              <a:rPr lang="fi-FI" sz="1400" dirty="0" err="1" smtClean="0"/>
              <a:t>Hyto</a:t>
            </a:r>
            <a:r>
              <a:rPr lang="fi-FI" sz="1400" dirty="0" smtClean="0"/>
              <a:t>/vanhus- ja vammaispalvelut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0015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 txBox="1">
            <a:spLocks/>
          </p:cNvSpPr>
          <p:nvPr/>
        </p:nvSpPr>
        <p:spPr>
          <a:xfrm>
            <a:off x="327418" y="2053754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dirty="0"/>
              <a:t>Lähiöistä retket hyvinvointikeskuksiin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368007" y="2802658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sz="1400" dirty="0" smtClean="0"/>
              <a:t>Tutustumisretket hyvinvointikeskusten palveluihin lähiöiden ikäihmisille 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20 retkeä/vuosi, noin 800 hlöä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Rahaa haetaan kuljetuksiin ja tarjoiluihin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Haettu 8 000 euroa, ehdotus 4 000</a:t>
            </a:r>
          </a:p>
          <a:p>
            <a:pPr>
              <a:spcAft>
                <a:spcPts val="0"/>
              </a:spcAft>
            </a:pPr>
            <a:r>
              <a:rPr lang="fi-FI" sz="1400" dirty="0"/>
              <a:t>Hyvinvointikeskusten lisäksi tutustumiskohteiksi edellytetään lähiöissä toimivat vanhuspalveluyksiköt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Perusteluna </a:t>
            </a:r>
            <a:r>
              <a:rPr lang="fi-FI" sz="1400" dirty="0"/>
              <a:t>kiinnittää normaalipalveluihin ja ehkäistä yksinäisyyttä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Vastuutaho </a:t>
            </a:r>
            <a:r>
              <a:rPr lang="fi-FI" sz="1400" dirty="0" err="1"/>
              <a:t>H</a:t>
            </a:r>
            <a:r>
              <a:rPr lang="fi-FI" sz="1400" dirty="0" err="1" smtClean="0"/>
              <a:t>yto</a:t>
            </a:r>
            <a:r>
              <a:rPr lang="fi-FI" sz="1400" dirty="0" smtClean="0"/>
              <a:t>/vanhus- ja vammaispalvelut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  <p:sp>
        <p:nvSpPr>
          <p:cNvPr id="6" name="Title Placeholder 2"/>
          <p:cNvSpPr txBox="1">
            <a:spLocks/>
          </p:cNvSpPr>
          <p:nvPr/>
        </p:nvSpPr>
        <p:spPr>
          <a:xfrm>
            <a:off x="374313" y="118169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dirty="0" smtClean="0"/>
              <a:t>Kotihoidon asiakkaiden virkistyspäivä</a:t>
            </a:r>
            <a:endParaRPr lang="fi-FI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446005" y="867073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sz="1400" dirty="0" smtClean="0"/>
              <a:t>Tilaisuudet 2x/vuosi/hyvinvointikeskus kotihoidon asiakkaille, 200 hlöä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Rahaa haetaan kuljetuksiin, ruokailuun ja ohjelmaan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Haettu 4 000 euroa, ehdotus 3 000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Perusteluna </a:t>
            </a:r>
            <a:r>
              <a:rPr lang="fi-FI" sz="1400" dirty="0"/>
              <a:t>kiinnittää normaalipalveluihin ja ehkäistä yksinäisyyttä</a:t>
            </a:r>
          </a:p>
          <a:p>
            <a:pPr>
              <a:spcAft>
                <a:spcPts val="0"/>
              </a:spcAft>
            </a:pPr>
            <a:r>
              <a:rPr lang="fi-FI" sz="1400" dirty="0" smtClean="0"/>
              <a:t>Vastuutaho </a:t>
            </a:r>
            <a:r>
              <a:rPr lang="fi-FI" sz="1400" dirty="0" err="1"/>
              <a:t>H</a:t>
            </a:r>
            <a:r>
              <a:rPr lang="fi-FI" sz="1400" dirty="0" err="1" smtClean="0"/>
              <a:t>yto</a:t>
            </a:r>
            <a:r>
              <a:rPr lang="fi-FI" sz="1400" dirty="0" smtClean="0"/>
              <a:t>/vanhus- ja vammaispalvelut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1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 txBox="1">
            <a:spLocks/>
          </p:cNvSpPr>
          <p:nvPr/>
        </p:nvSpPr>
        <p:spPr>
          <a:xfrm>
            <a:off x="453877" y="2002632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dirty="0" smtClean="0"/>
              <a:t>Voimaa vanhuuteen  </a:t>
            </a:r>
            <a:endParaRPr lang="fi-FI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820614" y="2752957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dirty="0" smtClean="0"/>
              <a:t>Kotona asuvien ikäihmisten fyysisen toimintakyvyn vahvistaminen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Kuntosalin perustaminen 2 asuinalueelle 59 000 euroa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Voima- ja tasapainoharjoittelun ryhmätoiminnan laajentaminen 25 200 euroa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Kuljetukset toimintoihin 21 800 euroa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Haettu 105 480 euroa, ehdotus 47 000 (ryhmätoiminnat ja kuljetukset)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Perusteluna </a:t>
            </a:r>
            <a:r>
              <a:rPr lang="fi-FI" dirty="0"/>
              <a:t>toimintakyvyn vahvistaminen ja kotona asumisen tukeminen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Vastuutaho Vapa/Liikuntapalvelut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  <p:sp>
        <p:nvSpPr>
          <p:cNvPr id="6" name="Title Placeholder 2"/>
          <p:cNvSpPr txBox="1">
            <a:spLocks/>
          </p:cNvSpPr>
          <p:nvPr/>
        </p:nvSpPr>
        <p:spPr>
          <a:xfrm>
            <a:off x="374313" y="118169"/>
            <a:ext cx="8593015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dirty="0" smtClean="0"/>
              <a:t>Virkut</a:t>
            </a:r>
            <a:endParaRPr lang="fi-FI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67509" y="855350"/>
            <a:ext cx="8006033" cy="161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0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20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fi-FI" dirty="0" err="1" smtClean="0"/>
              <a:t>Psykososiaalinen</a:t>
            </a:r>
            <a:r>
              <a:rPr lang="fi-FI" dirty="0" smtClean="0"/>
              <a:t> ryhmätoiminta kotona asuville ikäihmisille, noin 100 hlöä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Haettu rahaa kuljetuksiin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Haettu 6 000 euroa, ehdotus 5 000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Perusteluna </a:t>
            </a:r>
            <a:r>
              <a:rPr lang="fi-FI" dirty="0"/>
              <a:t>ikäihmisten yksinäisyyden ehkäisy ja toimintakyky</a:t>
            </a:r>
          </a:p>
          <a:p>
            <a:pPr>
              <a:spcAft>
                <a:spcPts val="0"/>
              </a:spcAft>
            </a:pPr>
            <a:r>
              <a:rPr lang="fi-FI" dirty="0" smtClean="0"/>
              <a:t>Vastuutaho </a:t>
            </a:r>
            <a:r>
              <a:rPr lang="fi-FI" dirty="0" err="1" smtClean="0"/>
              <a:t>Hyto</a:t>
            </a:r>
            <a:r>
              <a:rPr lang="fi-FI" dirty="0" smtClean="0"/>
              <a:t>/Vanhus- ja vammaispalvelut</a:t>
            </a:r>
          </a:p>
          <a:p>
            <a:pPr marL="0" indent="0">
              <a:spcAft>
                <a:spcPts val="0"/>
              </a:spcAft>
              <a:buFont typeface="Arial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4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tku_MeetingMaterialDate xmlns="801a4ecc-5c06-4555-9dd1-0bf5b16740cf">2018-06-07T21:00:00+00:00</dotku_MeetingMaterialDate>
    <dotku_MeetingMaterialType xmlns="801a4ecc-5c06-4555-9dd1-0bf5b16740cf">Oheismateriaali</dotku_MeetingMaterialType>
    <dotku_MeetingMaterialYear xmlns="801a4ecc-5c06-4555-9dd1-0bf5b16740cf">2018</dotku_MeetingMaterialYear>
    <dotku_Description xmlns="801a4ecc-5c06-4555-9dd1-0bf5b16740cf" xsi:nil="true"/>
    <dotku_Publicity xmlns="801a4ecc-5c06-4555-9dd1-0bf5b16740cf">Julkinen</dotku_Publicity>
    <dotku_ContainsPersonalData xmlns="801a4ecc-5c06-4555-9dd1-0bf5b16740cf">Ei sisällä henkilötietoja</dotku_ContainsPersonalDat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907a47a-bef0-4de7-8dab-7bc0f3e3b801" ContentTypeId="0x010100C0195A1B6C5C44E9A6AB38BF336295CE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okousaineisto" ma:contentTypeID="0x010100C0195A1B6C5C44E9A6AB38BF336295CE00AF559FDC21891546997A7C4EC00EE6DC" ma:contentTypeVersion="20" ma:contentTypeDescription="Luo uusi asiakirja." ma:contentTypeScope="" ma:versionID="6fcc3757797568d3e346e9fdf6e34f38">
  <xsd:schema xmlns:xsd="http://www.w3.org/2001/XMLSchema" xmlns:xs="http://www.w3.org/2001/XMLSchema" xmlns:p="http://schemas.microsoft.com/office/2006/metadata/properties" xmlns:ns2="801a4ecc-5c06-4555-9dd1-0bf5b16740cf" targetNamespace="http://schemas.microsoft.com/office/2006/metadata/properties" ma:root="true" ma:fieldsID="38b4c4bc4c6878aba224b88cbef60227" ns2:_="">
    <xsd:import namespace="801a4ecc-5c06-4555-9dd1-0bf5b16740cf"/>
    <xsd:element name="properties">
      <xsd:complexType>
        <xsd:sequence>
          <xsd:element name="documentManagement">
            <xsd:complexType>
              <xsd:all>
                <xsd:element ref="ns2:dotku_ContainsPersonalData" minOccurs="0"/>
                <xsd:element ref="ns2:dotku_Publicity"/>
                <xsd:element ref="ns2:dotku_Description" minOccurs="0"/>
                <xsd:element ref="ns2:dotku_MeetingMaterialYear"/>
                <xsd:element ref="ns2:dotku_MeetingMaterialDate"/>
                <xsd:element ref="ns2:dotku_MeetingMaterial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4ecc-5c06-4555-9dd1-0bf5b16740cf" elementFormDefault="qualified">
    <xsd:import namespace="http://schemas.microsoft.com/office/2006/documentManagement/types"/>
    <xsd:import namespace="http://schemas.microsoft.com/office/infopath/2007/PartnerControls"/>
    <xsd:element name="dotku_ContainsPersonalData" ma:index="2" nillable="true" ma:displayName="Sisältää henkilötietoja" ma:default="" ma:description="Henkilötietolaki 3 § 1 mom" ma:format="Dropdown" ma:internalName="dotku_ContainsPersonalData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dotku_Publicity" ma:index="3" ma:displayName="Julkisuus" ma:default="Julkinen" ma:format="Dropdown" ma:internalName="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dotku_Description" ma:index="4" nillable="true" ma:displayName="Kuvaus" ma:internalName="dotku_Description">
      <xsd:simpleType>
        <xsd:restriction base="dms:Note">
          <xsd:maxLength value="255"/>
        </xsd:restriction>
      </xsd:simpleType>
    </xsd:element>
    <xsd:element name="dotku_MeetingMaterialYear" ma:index="5" ma:displayName="Vuosi" ma:internalName="dotku_MeetingMaterialYear" ma:readOnly="false">
      <xsd:simpleType>
        <xsd:restriction base="dms:Number"/>
      </xsd:simpleType>
    </xsd:element>
    <xsd:element name="dotku_MeetingMaterialDate" ma:index="6" ma:displayName="Päätös-/kokouspvm" ma:format="DateOnly" ma:internalName="dotku_MeetingMaterialDate">
      <xsd:simpleType>
        <xsd:restriction base="dms:DateTime"/>
      </xsd:simpleType>
    </xsd:element>
    <xsd:element name="dotku_MeetingMaterialType" ma:index="7" ma:displayName="Kokousaineiston tyyppi" ma:format="Dropdown" ma:internalName="dotku_MeetingMaterialType">
      <xsd:simpleType>
        <xsd:restriction base="dms:Choice">
          <xsd:enumeration value="Asia-/esityslista"/>
          <xsd:enumeration value="Liite"/>
          <xsd:enumeration value="Muistio"/>
          <xsd:enumeration value="Oheismateriaali"/>
          <xsd:enumeration value="Päätös"/>
          <xsd:enumeration value="Päätösehdotus"/>
          <xsd:enumeration value="Päätösesitys"/>
          <xsd:enumeration value="Päätöspöytäkirja"/>
          <xsd:enumeration value="Pöytäkirj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1FA43-0DD7-41EE-8E61-0552E88B9E9D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801a4ecc-5c06-4555-9dd1-0bf5b16740cf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9161FE-87C1-404D-AC80-6C10CDB0EF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054CAA-A53C-4050-96D9-5974C65B34E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E0DF5BE-A215-4F6A-8AD8-6028EC8FD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a4ecc-5c06-4555-9dd1-0bf5b1674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3472</TotalTime>
  <Words>1015</Words>
  <Application>Microsoft Office PowerPoint</Application>
  <PresentationFormat>Näytössä katseltava esitys (16:9)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Lucida Grande</vt:lpstr>
      <vt:lpstr>Kuvalliset</vt:lpstr>
      <vt:lpstr>Värilliset</vt:lpstr>
      <vt:lpstr>Turun kaupungin kuolinpesien säästörahaston ja Turun kaupungin sosiaalirahaston 2017 tuoton jako  Ehdotus vuoden 2017 tuoton käytöstä</vt:lpstr>
      <vt:lpstr>Käyttötarkoitus</vt:lpstr>
      <vt:lpstr>Jaon periaatteet</vt:lpstr>
      <vt:lpstr>Hakemukset</vt:lpstr>
      <vt:lpstr>PowerPoint-esitys</vt:lpstr>
      <vt:lpstr>Kirjasto</vt:lpstr>
      <vt:lpstr>PowerPoint-esitys</vt:lpstr>
      <vt:lpstr>PowerPoint-esitys</vt:lpstr>
      <vt:lpstr>PowerPoint-esitys</vt:lpstr>
      <vt:lpstr>Kulttuurisen työotteen kehittäminen</vt:lpstr>
      <vt:lpstr>Omaishoitajien virkistyspäivä</vt:lpstr>
      <vt:lpstr>PowerPoint-esitys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Testamenttirahojen käyttö</dc:title>
  <dc:creator>Luukkaa Maarit</dc:creator>
  <cp:lastModifiedBy>Lundgren Marika</cp:lastModifiedBy>
  <cp:revision>86</cp:revision>
  <cp:lastPrinted>2017-12-27T09:50:10Z</cp:lastPrinted>
  <dcterms:created xsi:type="dcterms:W3CDTF">2017-10-04T12:03:21Z</dcterms:created>
  <dcterms:modified xsi:type="dcterms:W3CDTF">2018-06-15T10:12:40Z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0x010100C0195A1B6C5C44E9A6AB38BF336295CE00AF559FDC21891546997A7C4EC00EE6DC</vt:lpwstr>
  </property>
</Properties>
</file>