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75" r:id="rId6"/>
    <p:sldMasterId id="2147483655" r:id="rId7"/>
  </p:sldMasterIdLst>
  <p:handoutMasterIdLst>
    <p:handoutMasterId r:id="rId29"/>
  </p:handoutMasterIdLst>
  <p:sldIdLst>
    <p:sldId id="274" r:id="rId8"/>
    <p:sldId id="325" r:id="rId9"/>
    <p:sldId id="275" r:id="rId10"/>
    <p:sldId id="278" r:id="rId11"/>
    <p:sldId id="326" r:id="rId12"/>
    <p:sldId id="276" r:id="rId13"/>
    <p:sldId id="303" r:id="rId14"/>
    <p:sldId id="314" r:id="rId15"/>
    <p:sldId id="315" r:id="rId16"/>
    <p:sldId id="323" r:id="rId17"/>
    <p:sldId id="297" r:id="rId18"/>
    <p:sldId id="316" r:id="rId19"/>
    <p:sldId id="317" r:id="rId20"/>
    <p:sldId id="318" r:id="rId21"/>
    <p:sldId id="324" r:id="rId22"/>
    <p:sldId id="301" r:id="rId23"/>
    <p:sldId id="319" r:id="rId24"/>
    <p:sldId id="320" r:id="rId25"/>
    <p:sldId id="321" r:id="rId26"/>
    <p:sldId id="322" r:id="rId27"/>
    <p:sldId id="263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11">
          <p15:clr>
            <a:srgbClr val="A4A3A4"/>
          </p15:clr>
        </p15:guide>
        <p15:guide id="2" orient="horz" pos="239">
          <p15:clr>
            <a:srgbClr val="A4A3A4"/>
          </p15:clr>
        </p15:guide>
        <p15:guide id="3" orient="horz" pos="2783">
          <p15:clr>
            <a:srgbClr val="A4A3A4"/>
          </p15:clr>
        </p15:guide>
        <p15:guide id="4" orient="horz" pos="1026">
          <p15:clr>
            <a:srgbClr val="A4A3A4"/>
          </p15:clr>
        </p15:guide>
        <p15:guide id="5" pos="865">
          <p15:clr>
            <a:srgbClr val="A4A3A4"/>
          </p15:clr>
        </p15:guide>
        <p15:guide id="6" pos="5291">
          <p15:clr>
            <a:srgbClr val="A4A3A4"/>
          </p15:clr>
        </p15:guide>
        <p15:guide id="7" pos="2879">
          <p15:clr>
            <a:srgbClr val="A4A3A4"/>
          </p15:clr>
        </p15:guide>
        <p15:guide id="8" pos="5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00A97A"/>
    <a:srgbClr val="7DCDC8"/>
    <a:srgbClr val="F26522"/>
    <a:srgbClr val="46BFEA"/>
    <a:srgbClr val="F9EF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96433" autoAdjust="0"/>
  </p:normalViewPr>
  <p:slideViewPr>
    <p:cSldViewPr snapToGrid="0" snapToObjects="1">
      <p:cViewPr varScale="1">
        <p:scale>
          <a:sx n="148" d="100"/>
          <a:sy n="148" d="100"/>
        </p:scale>
        <p:origin x="288" y="120"/>
      </p:cViewPr>
      <p:guideLst>
        <p:guide orient="horz" pos="711"/>
        <p:guide orient="horz" pos="239"/>
        <p:guide orient="horz" pos="2783"/>
        <p:guide orient="horz" pos="1026"/>
        <p:guide pos="865"/>
        <p:guide pos="5291"/>
        <p:guide pos="2879"/>
        <p:guide pos="557"/>
      </p:guideLst>
    </p:cSldViewPr>
  </p:slideViewPr>
  <p:outlineViewPr>
    <p:cViewPr>
      <p:scale>
        <a:sx n="33" d="100"/>
        <a:sy n="33" d="100"/>
      </p:scale>
      <p:origin x="0" y="-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1B35D-A554-1C46-A8D1-9D72DD41DD25}" type="datetimeFigureOut">
              <a:rPr lang="en-US" smtClean="0"/>
              <a:t>5/8/2018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12B44-70AE-664D-804A-D050CCDBEB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698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376363"/>
            <a:ext cx="6734175" cy="304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9388" indent="-179388">
              <a:buFont typeface="Arial"/>
              <a:buChar char="•"/>
              <a:defRPr/>
            </a:lvl1pPr>
            <a:lvl2pPr marL="540000" indent="-180000">
              <a:buFont typeface="Lucida Grande"/>
              <a:buChar char="–"/>
              <a:defRPr/>
            </a:lvl2pPr>
            <a:lvl3pPr marL="900000" indent="-180000">
              <a:buSzPct val="60000"/>
              <a:buFont typeface="Courier New"/>
              <a:buChar char="o"/>
              <a:defRPr/>
            </a:lvl3pPr>
            <a:lvl4pPr marL="1260000" indent="-180000">
              <a:buSzPct val="100000"/>
              <a:buFont typeface="Lucida Grande"/>
              <a:buChar char="–"/>
              <a:defRPr/>
            </a:lvl4pPr>
            <a:lvl5pPr marL="1620000"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678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pysty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4" y="0"/>
            <a:ext cx="4573587" cy="5143500"/>
          </a:xfrm>
          <a:blipFill rotWithShape="1">
            <a:blip r:embed="rId2"/>
            <a:srcRect/>
            <a:stretch>
              <a:fillRect t="-20531" b="-12849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12,7 x 19,05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2809656"/>
            <a:ext cx="3511708" cy="145671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7" y="1376358"/>
            <a:ext cx="3511708" cy="127529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7" name="Picture 6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21231"/>
            <a:ext cx="1023518" cy="5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54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ion_alku_valk_kaksi_kuva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2" y="312964"/>
            <a:ext cx="4140000" cy="2160000"/>
          </a:xfrm>
          <a:blipFill rotWithShape="1">
            <a:blip r:embed="rId2"/>
            <a:srcRect/>
            <a:stretch>
              <a:fillRect t="-50014" b="-41652"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1800"/>
              </a:lnSpc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2809656"/>
            <a:ext cx="3511708" cy="145671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7" y="1376358"/>
            <a:ext cx="3511708" cy="127529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570412" y="2648436"/>
            <a:ext cx="4140000" cy="2160000"/>
          </a:xfrm>
          <a:blipFill rotWithShape="1">
            <a:blip r:embed="rId3"/>
            <a:srcRect/>
            <a:stretch>
              <a:fillRect t="-20915" b="-12601"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1800"/>
              </a:lnSpc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  <p:pic>
        <p:nvPicPr>
          <p:cNvPr id="7" name="Picture 6" descr="TURKUABO_VAAKA-0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21231"/>
            <a:ext cx="1023518" cy="5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17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+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4266000"/>
          </a:xfrm>
          <a:blipFill rotWithShape="1">
            <a:blip r:embed="rId2"/>
            <a:srcRect/>
            <a:stretch>
              <a:fillRect t="-21446" b="-1749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</a:t>
            </a:r>
            <a:r>
              <a:rPr lang="en-US" dirty="0" smtClean="0"/>
              <a:t>25,4 </a:t>
            </a:r>
            <a:r>
              <a:rPr lang="en-US" dirty="0"/>
              <a:t>x </a:t>
            </a:r>
            <a:r>
              <a:rPr lang="en-US" dirty="0" smtClean="0"/>
              <a:t>15,8 </a:t>
            </a:r>
            <a:r>
              <a:rPr lang="en-US" dirty="0"/>
              <a:t>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105662" y="4468631"/>
            <a:ext cx="6626252" cy="674869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ct val="100000"/>
              </a:lnSpc>
              <a:spcAft>
                <a:spcPts val="0"/>
              </a:spcAft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smtClean="0"/>
              <a:t>Tähän lyhyt kuvateksti</a:t>
            </a:r>
            <a:endParaRPr lang="fi-FI" dirty="0"/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21230"/>
            <a:ext cx="1021572" cy="5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05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5143500"/>
          </a:xfrm>
          <a:blipFill rotWithShape="1">
            <a:blip r:embed="rId2"/>
            <a:srcRect/>
            <a:stretch>
              <a:fillRect t="-17927" b="-15407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</a:t>
            </a:r>
            <a:r>
              <a:rPr lang="en-US" dirty="0" smtClean="0"/>
              <a:t>25,4 </a:t>
            </a:r>
            <a:r>
              <a:rPr lang="en-US" dirty="0"/>
              <a:t>x </a:t>
            </a:r>
            <a:r>
              <a:rPr lang="en-US" dirty="0" smtClean="0"/>
              <a:t>15,8 </a:t>
            </a:r>
            <a:r>
              <a:rPr lang="en-US" dirty="0"/>
              <a:t>cm</a:t>
            </a:r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21230"/>
            <a:ext cx="1021572" cy="5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79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62" y="795806"/>
            <a:ext cx="1370090" cy="717808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84911" y="3893082"/>
            <a:ext cx="5902175" cy="69742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84911" y="1801907"/>
            <a:ext cx="7733725" cy="138538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207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1-palst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89" y="1376363"/>
            <a:ext cx="6734175" cy="30434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</a:t>
            </a:r>
            <a:br>
              <a:rPr lang="fi-FI" dirty="0" smtClean="0"/>
            </a:br>
            <a:r>
              <a:rPr lang="fi-FI" dirty="0" smtClean="0"/>
              <a:t>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899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2-palstaa">
    <p:bg>
      <p:bgPr>
        <a:solidFill>
          <a:srgbClr val="7DCD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89" y="1376363"/>
            <a:ext cx="3306721" cy="30434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110472" y="1376363"/>
            <a:ext cx="3187392" cy="30434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9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2139733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463403" y="2121013"/>
            <a:ext cx="6031310" cy="1655030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19910" y="2121012"/>
            <a:ext cx="1773017" cy="1087167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lnSpc>
                <a:spcPts val="8500"/>
              </a:lnSpc>
              <a:spcAft>
                <a:spcPts val="0"/>
              </a:spcAft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 smtClean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47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376363"/>
            <a:ext cx="7104061" cy="304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7782839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066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27423" y="1801906"/>
            <a:ext cx="8091213" cy="2408660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70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i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0413" y="379811"/>
            <a:ext cx="3829050" cy="1175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/>
            </a:lvl1pPr>
            <a:lvl2pPr marL="360000" indent="-180000">
              <a:buFont typeface="Arial"/>
              <a:buChar char="•"/>
              <a:defRPr/>
            </a:lvl2pPr>
            <a:lvl3pPr marL="576000" indent="-180000">
              <a:buSzPct val="100000"/>
              <a:buFont typeface="Lucida Grande"/>
              <a:buChar char="-"/>
              <a:defRPr/>
            </a:lvl3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3463327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004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527423" y="2256229"/>
            <a:ext cx="8091213" cy="1385387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Kiitos!</a:t>
            </a:r>
            <a:endParaRPr lang="en-US" dirty="0"/>
          </a:p>
        </p:txBody>
      </p:sp>
      <p:pic>
        <p:nvPicPr>
          <p:cNvPr id="2" name="Picture 1" descr="LILJA_VALKOIN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807" y="1103871"/>
            <a:ext cx="676860" cy="94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04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inn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8" b="14292"/>
          <a:stretch/>
        </p:blipFill>
        <p:spPr>
          <a:xfrm>
            <a:off x="0" y="0"/>
            <a:ext cx="9144000" cy="43205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60" y="4547038"/>
            <a:ext cx="8524715" cy="192081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5" name="Picture 4" descr="TURKUABO_WHITE_IS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812" y="1337650"/>
            <a:ext cx="1119784" cy="192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18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tsa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3" b="16901"/>
          <a:stretch/>
        </p:blipFill>
        <p:spPr>
          <a:xfrm>
            <a:off x="0" y="0"/>
            <a:ext cx="9144000" cy="43205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60" y="4547038"/>
            <a:ext cx="8524715" cy="192081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5" name="Picture 4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60" y="2808528"/>
            <a:ext cx="2162363" cy="113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79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urajok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6" b="18934"/>
          <a:stretch/>
        </p:blipFill>
        <p:spPr>
          <a:xfrm>
            <a:off x="0" y="0"/>
            <a:ext cx="9144000" cy="43205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60" y="4547038"/>
            <a:ext cx="8524715" cy="192081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9240740" y="2108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TURKUABO_WHITE_IS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377" y="886177"/>
            <a:ext cx="1633825" cy="280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99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llinen_väl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21230"/>
            <a:ext cx="1021572" cy="535215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565000"/>
          </a:xfrm>
          <a:blipFill rotWithShape="1">
            <a:blip r:embed="rId3"/>
            <a:srcRect/>
            <a:stretch>
              <a:fillRect t="-97483" b="-40389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463403" y="3249004"/>
            <a:ext cx="6031310" cy="919319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9910" y="3249003"/>
            <a:ext cx="1773017" cy="9193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ts val="8500"/>
              </a:lnSpc>
              <a:spcAft>
                <a:spcPts val="0"/>
              </a:spcAft>
              <a:buNone/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 smtClean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76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sin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21230"/>
            <a:ext cx="1021572" cy="535215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565000"/>
          </a:xfrm>
          <a:blipFill rotWithShape="1">
            <a:blip r:embed="rId3"/>
            <a:srcRect/>
            <a:stretch>
              <a:fillRect t="-109318" b="-25744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3306448"/>
            <a:ext cx="7632950" cy="1456052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84911" y="2820461"/>
            <a:ext cx="7632950" cy="4859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121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565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3306448"/>
            <a:ext cx="7632950" cy="1456052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2820461"/>
            <a:ext cx="7632950" cy="4859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21231"/>
            <a:ext cx="1023518" cy="5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93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orans_pystykuv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4" y="0"/>
            <a:ext cx="4573587" cy="5143500"/>
          </a:xfrm>
          <a:blipFill rotWithShape="1">
            <a:blip r:embed="rId2"/>
            <a:srcRect/>
            <a:stretch>
              <a:fillRect t="-20531" b="-12849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12,7 x 19,05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2809656"/>
            <a:ext cx="3511708" cy="145671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7" y="1376358"/>
            <a:ext cx="3511708" cy="127529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21230"/>
            <a:ext cx="1021572" cy="5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1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URKUABO_VAAKA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21231"/>
            <a:ext cx="1023518" cy="53521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379388"/>
            <a:ext cx="6733382" cy="3041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0" y="386408"/>
            <a:ext cx="7412159" cy="74156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pic>
        <p:nvPicPr>
          <p:cNvPr id="5" name="Picture 4" descr="TURKUABO_VAAKA-0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6" y="5959412"/>
            <a:ext cx="1241463" cy="649182"/>
          </a:xfrm>
          <a:prstGeom prst="rect">
            <a:avLst/>
          </a:prstGeom>
        </p:spPr>
      </p:pic>
      <p:pic>
        <p:nvPicPr>
          <p:cNvPr id="8" name="Picture 7" descr="TURKUABO_VAAKA-0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06" y="6111812"/>
            <a:ext cx="1241463" cy="649182"/>
          </a:xfrm>
          <a:prstGeom prst="rect">
            <a:avLst/>
          </a:prstGeom>
        </p:spPr>
      </p:pic>
      <p:pic>
        <p:nvPicPr>
          <p:cNvPr id="9" name="Picture 8" descr="TURKUABO_VAAKA-0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06" y="6264212"/>
            <a:ext cx="1241463" cy="64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3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4" r:id="rId2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77800" indent="-1778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57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93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129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100000"/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65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379388"/>
            <a:ext cx="6733382" cy="3041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0" y="386408"/>
            <a:ext cx="7412159" cy="74156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59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6" r:id="rId2"/>
    <p:sldLayoutId id="2147483688" r:id="rId3"/>
    <p:sldLayoutId id="2147483678" r:id="rId4"/>
    <p:sldLayoutId id="2147483689" r:id="rId5"/>
    <p:sldLayoutId id="2147483680" r:id="rId6"/>
    <p:sldLayoutId id="2147483681" r:id="rId7"/>
    <p:sldLayoutId id="2147483690" r:id="rId8"/>
    <p:sldLayoutId id="2147483682" r:id="rId9"/>
    <p:sldLayoutId id="2147483685" r:id="rId10"/>
    <p:sldLayoutId id="2147483691" r:id="rId11"/>
  </p:sldLayoutIdLst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177800" indent="-1778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54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90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12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100000"/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62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1" y="379811"/>
            <a:ext cx="7412952" cy="74890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379388"/>
            <a:ext cx="6733382" cy="30418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4421230"/>
            <a:ext cx="1021572" cy="5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7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  <p:sldLayoutId id="2147483664" r:id="rId3"/>
    <p:sldLayoutId id="2147483656" r:id="rId4"/>
    <p:sldLayoutId id="2147483657" r:id="rId5"/>
    <p:sldLayoutId id="2147483661" r:id="rId6"/>
    <p:sldLayoutId id="2147483662" r:id="rId7"/>
  </p:sldLayoutIdLst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None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144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54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90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2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84911" y="3436374"/>
            <a:ext cx="7632950" cy="1326125"/>
          </a:xfrm>
        </p:spPr>
        <p:txBody>
          <a:bodyPr/>
          <a:lstStyle/>
          <a:p>
            <a:pPr algn="ctr"/>
            <a:r>
              <a:rPr lang="fi-FI" sz="3200" b="1" dirty="0" smtClean="0">
                <a:solidFill>
                  <a:schemeClr val="bg1"/>
                </a:solidFill>
              </a:rPr>
              <a:t>2018</a:t>
            </a:r>
            <a:r>
              <a:rPr lang="fi-FI" sz="3200" dirty="0">
                <a:solidFill>
                  <a:schemeClr val="bg1"/>
                </a:solidFill>
              </a:rPr>
              <a:t>–</a:t>
            </a:r>
            <a:r>
              <a:rPr lang="fi-FI" sz="3200" b="1" dirty="0" smtClean="0">
                <a:solidFill>
                  <a:schemeClr val="bg1"/>
                </a:solidFill>
              </a:rPr>
              <a:t>2021</a:t>
            </a:r>
          </a:p>
          <a:p>
            <a:pPr algn="ctr"/>
            <a:r>
              <a:rPr lang="fi-FI" sz="3200" dirty="0" smtClean="0">
                <a:solidFill>
                  <a:schemeClr val="bg1"/>
                </a:solidFill>
              </a:rPr>
              <a:t/>
            </a:r>
            <a:br>
              <a:rPr lang="fi-FI" sz="3200" dirty="0" smtClean="0">
                <a:solidFill>
                  <a:schemeClr val="bg1"/>
                </a:solidFill>
              </a:rPr>
            </a:br>
            <a:endParaRPr lang="fi-FI" sz="3200" dirty="0" smtClean="0">
              <a:solidFill>
                <a:schemeClr val="bg1"/>
              </a:solidFill>
            </a:endParaRPr>
          </a:p>
          <a:p>
            <a:pPr algn="ctr"/>
            <a:endParaRPr lang="fi-FI" sz="2400" dirty="0">
              <a:solidFill>
                <a:schemeClr val="bg1"/>
              </a:solidFill>
            </a:endParaRPr>
          </a:p>
          <a:p>
            <a:pPr algn="ctr"/>
            <a:endParaRPr lang="fi-FI" sz="32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 smtClean="0"/>
              <a:t>Henkilöstö voimavarana -ohjelma</a:t>
            </a:r>
            <a:endParaRPr lang="fi-FI" noProof="0" dirty="0"/>
          </a:p>
        </p:txBody>
      </p:sp>
      <p:pic>
        <p:nvPicPr>
          <p:cNvPr id="6" name="Kuvan paikkamerkki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58" b="289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999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/>
        </p:nvSpPr>
        <p:spPr>
          <a:xfrm>
            <a:off x="339213" y="373929"/>
            <a:ext cx="40573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dirty="0">
                <a:solidFill>
                  <a:schemeClr val="accent1"/>
                </a:solidFill>
              </a:rPr>
              <a:t>Työ lisää hyvinvointia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884911" y="1378974"/>
            <a:ext cx="7632950" cy="338352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fi-FI" sz="1400" b="1" dirty="0" smtClean="0">
                <a:solidFill>
                  <a:prstClr val="black"/>
                </a:solidFill>
              </a:rPr>
              <a:t>Indikaattorit tavoitteen seuraamiseksi / tueksi: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400" dirty="0" smtClean="0"/>
              <a:t>Epäasiallinen </a:t>
            </a:r>
            <a:r>
              <a:rPr lang="fi-FI" sz="1400" dirty="0"/>
              <a:t>kohtelu kokemus </a:t>
            </a:r>
            <a:r>
              <a:rPr lang="fi-FI" sz="1400" dirty="0" smtClean="0"/>
              <a:t>% (Kunta10 / Välikysely)</a:t>
            </a:r>
          </a:p>
          <a:p>
            <a:pPr marL="988650" lvl="2" indent="-171450">
              <a:buFont typeface="Arial" panose="020B0604020202020204" pitchFamily="34" charset="0"/>
              <a:buChar char="•"/>
            </a:pPr>
            <a:r>
              <a:rPr lang="fi-FI" sz="1400" dirty="0"/>
              <a:t>Kunta 10 -kysely tehdään joka toinen vuosi. Välivuosina tehdään kaupungin oma kysely, jolla seurataan kehityksen suuntaa.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400" dirty="0"/>
              <a:t>Työkyvyttömyyseläkkeelle jääminen kpl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400" dirty="0"/>
              <a:t>Sairauspoissaolot sisältäen pitkien poissaolojen määrät 30, 60, 90 ja yli 90 päivää</a:t>
            </a:r>
          </a:p>
          <a:p>
            <a:pPr marL="569650" lvl="1" indent="-171450">
              <a:buFont typeface="Arial" panose="020B0604020202020204" pitchFamily="34" charset="0"/>
              <a:buChar char="•"/>
            </a:pPr>
            <a:endParaRPr lang="fi-FI" sz="1400" dirty="0" smtClean="0"/>
          </a:p>
          <a:p>
            <a:pPr marL="398200" lvl="1" indent="0">
              <a:buNone/>
            </a:pPr>
            <a:endParaRPr lang="fi-FI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08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67197" y="1644446"/>
            <a:ext cx="3511708" cy="2621922"/>
          </a:xfrm>
        </p:spPr>
        <p:txBody>
          <a:bodyPr/>
          <a:lstStyle/>
          <a:p>
            <a:r>
              <a:rPr lang="fi-FI" sz="1600" dirty="0"/>
              <a:t>4. </a:t>
            </a:r>
            <a:r>
              <a:rPr lang="fi-FI" sz="1600" dirty="0" smtClean="0"/>
              <a:t> Osaamisen </a:t>
            </a:r>
            <a:r>
              <a:rPr lang="fi-FI" sz="1600" dirty="0"/>
              <a:t>turvaaminen </a:t>
            </a:r>
            <a:r>
              <a:rPr lang="fi-FI" sz="1600" dirty="0" smtClean="0"/>
              <a:t>       muutoksessa</a:t>
            </a:r>
            <a:endParaRPr lang="fi-FI" sz="1600" dirty="0"/>
          </a:p>
          <a:p>
            <a:r>
              <a:rPr lang="fi-FI" sz="1600" dirty="0"/>
              <a:t>5. </a:t>
            </a:r>
            <a:r>
              <a:rPr lang="fi-FI" sz="1600" dirty="0" smtClean="0"/>
              <a:t> Toimintakyvyn </a:t>
            </a:r>
            <a:r>
              <a:rPr lang="fi-FI" sz="1600" dirty="0"/>
              <a:t>ja tavoitteellisuuden säilyttäminen muutoksessa</a:t>
            </a:r>
          </a:p>
          <a:p>
            <a:r>
              <a:rPr lang="fi-FI" sz="1600" dirty="0" smtClean="0"/>
              <a:t>6.  Uudistamiskyky</a:t>
            </a:r>
            <a:endParaRPr lang="fi-FI" sz="1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7197" y="567812"/>
            <a:ext cx="3511708" cy="1025013"/>
          </a:xfrm>
        </p:spPr>
        <p:txBody>
          <a:bodyPr/>
          <a:lstStyle/>
          <a:p>
            <a:r>
              <a:rPr lang="fi-FI" dirty="0" smtClean="0"/>
              <a:t>Rakentava ja hallittu muutos</a:t>
            </a:r>
            <a:r>
              <a:rPr lang="fi-FI" sz="1600" dirty="0" smtClean="0"/>
              <a:t/>
            </a:r>
            <a:br>
              <a:rPr lang="fi-FI" sz="1600" dirty="0" smtClean="0"/>
            </a:br>
            <a:r>
              <a:rPr lang="fi-FI" sz="1600" dirty="0" smtClean="0"/>
              <a:t>- muutos </a:t>
            </a:r>
            <a:r>
              <a:rPr lang="fi-FI" sz="1600" dirty="0"/>
              <a:t>on mahdollisuus! </a:t>
            </a:r>
            <a:endParaRPr lang="fi-FI" sz="1600" noProof="0" dirty="0"/>
          </a:p>
        </p:txBody>
      </p:sp>
      <p:pic>
        <p:nvPicPr>
          <p:cNvPr id="9" name="Kuvan paikkamerkki 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8" r="193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0815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ulukk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316555"/>
              </p:ext>
            </p:extLst>
          </p:nvPr>
        </p:nvGraphicFramePr>
        <p:xfrm>
          <a:off x="-1" y="1091380"/>
          <a:ext cx="9144000" cy="4127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8249"/>
                <a:gridCol w="2242245"/>
                <a:gridCol w="2197505"/>
                <a:gridCol w="2286001"/>
              </a:tblGrid>
              <a:tr h="236091"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TAVOITE</a:t>
                      </a:r>
                      <a:endParaRPr lang="fi-FI" sz="1500" dirty="0"/>
                    </a:p>
                  </a:txBody>
                  <a:tcPr marL="82966" marR="82966" marT="41483" marB="41483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KEINOT</a:t>
                      </a:r>
                      <a:endParaRPr lang="fi-FI" sz="1500" dirty="0"/>
                    </a:p>
                  </a:txBody>
                  <a:tcPr marL="82966" marR="82966" marT="41483" marB="41483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MITTARI</a:t>
                      </a:r>
                      <a:endParaRPr lang="fi-FI" sz="1500" dirty="0"/>
                    </a:p>
                  </a:txBody>
                  <a:tcPr marL="82966" marR="82966" marT="41483" marB="41483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500" dirty="0" smtClean="0">
                          <a:solidFill>
                            <a:schemeClr val="bg1"/>
                          </a:solidFill>
                        </a:rPr>
                        <a:t>TAVOITELUKU</a:t>
                      </a:r>
                      <a:endParaRPr lang="fi-FI" sz="1500" dirty="0">
                        <a:solidFill>
                          <a:schemeClr val="bg1"/>
                        </a:solidFill>
                      </a:endParaRPr>
                    </a:p>
                  </a:txBody>
                  <a:tcPr marL="82966" marR="82966" marT="41483" marB="41483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816029">
                <a:tc>
                  <a:txBody>
                    <a:bodyPr/>
                    <a:lstStyle/>
                    <a:p>
                      <a:r>
                        <a:rPr lang="fi-FI" sz="1100" dirty="0" smtClean="0"/>
                        <a:t>4. Osaamisen turvaaminen muutoksessa</a:t>
                      </a:r>
                      <a:endParaRPr lang="fi-FI" sz="1100" dirty="0"/>
                    </a:p>
                  </a:txBody>
                  <a:tcPr marL="82966" marR="82966" marT="41483" marB="4148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aseline="0" dirty="0" smtClean="0"/>
                        <a:t>4.A. Osaamisprofiilien ajan tasalla pitäminen</a:t>
                      </a:r>
                    </a:p>
                    <a:p>
                      <a:endParaRPr lang="fi-FI" sz="1100" dirty="0" smtClean="0"/>
                    </a:p>
                    <a:p>
                      <a:endParaRPr lang="fi-FI" sz="1100" dirty="0" smtClean="0"/>
                    </a:p>
                    <a:p>
                      <a:endParaRPr lang="fi-FI" sz="1100" dirty="0" smtClean="0"/>
                    </a:p>
                    <a:p>
                      <a:r>
                        <a:rPr lang="fi-FI" sz="1100" dirty="0" smtClean="0"/>
                        <a:t>4.B. </a:t>
                      </a:r>
                      <a:r>
                        <a:rPr lang="fi-FI" sz="1100" strike="noStrike" dirty="0" smtClean="0"/>
                        <a:t>Osaamisen</a:t>
                      </a:r>
                      <a:r>
                        <a:rPr lang="fi-FI" sz="1100" strike="noStrike" baseline="0" dirty="0" smtClean="0"/>
                        <a:t> johtamisen vuosikellon toteuttaminen</a:t>
                      </a:r>
                    </a:p>
                    <a:p>
                      <a:endParaRPr lang="fi-FI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2966" marR="82966" marT="41483" marB="4148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100" dirty="0" smtClean="0"/>
                        <a:t>4.A.1. Yhteisten osaamisten osaamistaso suhteessa tehtävän osaamisvaatimuksiin </a:t>
                      </a:r>
                    </a:p>
                    <a:p>
                      <a:endParaRPr lang="fi-FI" sz="1100" dirty="0" smtClean="0"/>
                    </a:p>
                    <a:p>
                      <a:r>
                        <a:rPr lang="fi-FI" sz="1100" dirty="0" smtClean="0"/>
                        <a:t>4.A.2. Johtamisosaamisten osaamistaso</a:t>
                      </a:r>
                      <a:r>
                        <a:rPr lang="fi-FI" sz="1100" baseline="0" dirty="0" smtClean="0"/>
                        <a:t> suhteessa tehtävän osaamisvaatimuksiin</a:t>
                      </a:r>
                      <a:endParaRPr lang="fi-FI" sz="1100" dirty="0" smtClean="0"/>
                    </a:p>
                    <a:p>
                      <a:endParaRPr lang="fi-FI" sz="1100" dirty="0" smtClean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dirty="0" smtClean="0"/>
                        <a:t>4.B.1.Henkilöstökoulutuspäivien määrä (vakituiset)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dirty="0" smtClean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dirty="0" smtClean="0"/>
                        <a:t>4.B.2. Henkilöstökoulutuksen riittävyys</a:t>
                      </a:r>
                      <a:r>
                        <a:rPr lang="fi-FI" sz="1100" i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i="0" baseline="0" dirty="0" smtClean="0">
                          <a:solidFill>
                            <a:schemeClr val="tx1"/>
                          </a:solidFill>
                        </a:rPr>
                        <a:t>Keskiarvo osallistuneiden henkilöiden koulutuspäivien määrästä/hlö (</a:t>
                      </a:r>
                      <a:r>
                        <a:rPr lang="fi-FI" sz="1100" i="0" baseline="0" dirty="0" err="1" smtClean="0">
                          <a:solidFill>
                            <a:schemeClr val="tx1"/>
                          </a:solidFill>
                        </a:rPr>
                        <a:t>koulutussuunnitelmarapor-tointi</a:t>
                      </a:r>
                      <a:r>
                        <a:rPr lang="fi-FI" sz="1100" i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i="0" baseline="0" dirty="0" smtClean="0">
                          <a:solidFill>
                            <a:schemeClr val="tx1"/>
                          </a:solidFill>
                        </a:rPr>
                        <a:t>Kokemus täydennys-koulutuksen riittävyydestä (K10 / Välikysely)</a:t>
                      </a:r>
                      <a:endParaRPr lang="fi-FI" sz="1100" dirty="0" smtClean="0"/>
                    </a:p>
                  </a:txBody>
                  <a:tcPr marL="82966" marR="82966" marT="41483" marB="4148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100" i="0" dirty="0" smtClean="0">
                          <a:solidFill>
                            <a:schemeClr val="tx1"/>
                          </a:solidFill>
                        </a:rPr>
                        <a:t>4.A.1. osaamistaso &gt;= tehtävän osaamisvaatimukset</a:t>
                      </a:r>
                    </a:p>
                    <a:p>
                      <a:endParaRPr lang="fi-FI" sz="1100" i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fi-FI" sz="1100" i="0" baseline="0" dirty="0" smtClean="0">
                          <a:solidFill>
                            <a:schemeClr val="tx1"/>
                          </a:solidFill>
                        </a:rPr>
                        <a:t>4.A.2. osaamistaso &gt;= tehtävän osaamisvaatimukset</a:t>
                      </a:r>
                    </a:p>
                    <a:p>
                      <a:endParaRPr lang="fi-FI" sz="1100" i="0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dirty="0" smtClean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dirty="0" smtClean="0"/>
                        <a:t>4.B.1. %-osuus, joka on = tai</a:t>
                      </a:r>
                      <a:r>
                        <a:rPr lang="fi-FI" sz="1100" baseline="0" dirty="0" smtClean="0"/>
                        <a:t> &gt; </a:t>
                      </a:r>
                      <a:r>
                        <a:rPr lang="fi-FI" sz="1100" dirty="0" smtClean="0"/>
                        <a:t>ed. vuoteen (suhteutetaan HTV-lukuun)</a:t>
                      </a:r>
                      <a:endParaRPr lang="fi-FI" sz="1100" baseline="0" dirty="0" smtClean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i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i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i="0" baseline="0" dirty="0" smtClean="0">
                          <a:solidFill>
                            <a:schemeClr val="tx1"/>
                          </a:solidFill>
                        </a:rPr>
                        <a:t>4.B.2. &gt;= </a:t>
                      </a:r>
                      <a:r>
                        <a:rPr lang="fi-FI" sz="1100" b="0" baseline="0" dirty="0" smtClean="0">
                          <a:solidFill>
                            <a:schemeClr val="tx1"/>
                          </a:solidFill>
                        </a:rPr>
                        <a:t>edellinen vuosi</a:t>
                      </a:r>
                      <a:endParaRPr lang="fi-FI" sz="1100" i="0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i="0" baseline="0" dirty="0" smtClean="0">
                          <a:solidFill>
                            <a:schemeClr val="tx1"/>
                          </a:solidFill>
                        </a:rPr>
                        <a:t>min. 3 päivää/ hlö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i="0" baseline="0" dirty="0" smtClean="0">
                          <a:solidFill>
                            <a:schemeClr val="tx1"/>
                          </a:solidFill>
                        </a:rPr>
                        <a:t>75%</a:t>
                      </a:r>
                      <a:r>
                        <a:rPr lang="fi-FI" sz="1100" i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fi-FI" sz="1100" i="0" baseline="0" dirty="0" smtClean="0">
                          <a:solidFill>
                            <a:schemeClr val="tx1"/>
                          </a:solidFill>
                        </a:rPr>
                        <a:t>henkilöstöstä kokee, että on riittävää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2966" marR="82966" marT="41483" marB="4148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Suorakulmio 3"/>
          <p:cNvSpPr/>
          <p:nvPr/>
        </p:nvSpPr>
        <p:spPr>
          <a:xfrm>
            <a:off x="339213" y="373929"/>
            <a:ext cx="53319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dirty="0" smtClean="0">
                <a:solidFill>
                  <a:schemeClr val="accent5"/>
                </a:solidFill>
              </a:rPr>
              <a:t>Rakentava ja hallittu muutos</a:t>
            </a:r>
            <a:endParaRPr lang="fi-FI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8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ulukk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475537"/>
              </p:ext>
            </p:extLst>
          </p:nvPr>
        </p:nvGraphicFramePr>
        <p:xfrm>
          <a:off x="-1" y="1091380"/>
          <a:ext cx="9144000" cy="4127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8249"/>
                <a:gridCol w="2242245"/>
                <a:gridCol w="2197505"/>
                <a:gridCol w="2286001"/>
              </a:tblGrid>
              <a:tr h="236091"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TAVOITE</a:t>
                      </a:r>
                      <a:endParaRPr lang="fi-FI" sz="1500" dirty="0"/>
                    </a:p>
                  </a:txBody>
                  <a:tcPr marL="82966" marR="82966" marT="41483" marB="41483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KEINOT</a:t>
                      </a:r>
                      <a:endParaRPr lang="fi-FI" sz="1500" dirty="0"/>
                    </a:p>
                  </a:txBody>
                  <a:tcPr marL="82966" marR="82966" marT="41483" marB="41483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MITTARI</a:t>
                      </a:r>
                      <a:endParaRPr lang="fi-FI" sz="1500" dirty="0"/>
                    </a:p>
                  </a:txBody>
                  <a:tcPr marL="82966" marR="82966" marT="41483" marB="41483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500" dirty="0" smtClean="0">
                          <a:solidFill>
                            <a:schemeClr val="bg1"/>
                          </a:solidFill>
                        </a:rPr>
                        <a:t>TAVOITELUKU</a:t>
                      </a:r>
                      <a:endParaRPr lang="fi-FI" sz="1500" dirty="0">
                        <a:solidFill>
                          <a:schemeClr val="bg1"/>
                        </a:solidFill>
                      </a:endParaRPr>
                    </a:p>
                  </a:txBody>
                  <a:tcPr marL="82966" marR="82966" marT="41483" marB="41483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816029">
                <a:tc>
                  <a:txBody>
                    <a:bodyPr/>
                    <a:lstStyle/>
                    <a:p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>5. Toimintakyvyn ja tavoitteellisuuden säilyttäminen muutoksessa</a:t>
                      </a:r>
                      <a:endParaRPr lang="fi-FI" sz="1100" dirty="0">
                        <a:solidFill>
                          <a:schemeClr val="tx1"/>
                        </a:solidFill>
                      </a:endParaRPr>
                    </a:p>
                  </a:txBody>
                  <a:tcPr marL="82966" marR="82966" marT="41483" marB="4148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5.A. Muutoksen tukeminen työssä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fi-FI" sz="11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fi-FI" sz="11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fi-FI" sz="1100" dirty="0" smtClean="0">
                          <a:solidFill>
                            <a:schemeClr val="tx1"/>
                          </a:solidFill>
                        </a:rPr>
                      </a:br>
                      <a:endParaRPr lang="fi-FI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>5.B. Työyhteisön </a:t>
                      </a: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tavoitteiden ymmärrettävyys ja niiden saavutettavuus </a:t>
                      </a:r>
                      <a:endParaRPr lang="fi-FI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2966" marR="82966" marT="41483" marB="4148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i="0" baseline="0" dirty="0" smtClean="0">
                          <a:solidFill>
                            <a:schemeClr val="tx1"/>
                          </a:solidFill>
                        </a:rPr>
                        <a:t>5.A.1. Muutosten merkitysten kokeminen omassa työssä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i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100" i="0" baseline="0" dirty="0" smtClean="0">
                          <a:solidFill>
                            <a:schemeClr val="tx1"/>
                          </a:solidFill>
                        </a:rPr>
                        <a:t>Muutosten laatu (K10)</a:t>
                      </a:r>
                      <a:endParaRPr lang="fi-FI" sz="1100" i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100" i="0" dirty="0" smtClean="0">
                          <a:solidFill>
                            <a:schemeClr val="tx1"/>
                          </a:solidFill>
                        </a:rPr>
                        <a:t>Muutoksen kokeminen (Välikysely)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i-FI" sz="1100" i="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fi-FI" sz="1100" i="0" dirty="0" smtClean="0">
                          <a:solidFill>
                            <a:schemeClr val="tx1"/>
                          </a:solidFill>
                        </a:rPr>
                      </a:br>
                      <a:endParaRPr lang="fi-FI" sz="1100" i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i-FI" sz="1100" i="0" dirty="0" smtClean="0">
                          <a:solidFill>
                            <a:schemeClr val="tx1"/>
                          </a:solidFill>
                        </a:rPr>
                        <a:t>5.B.1.</a:t>
                      </a:r>
                      <a:r>
                        <a:rPr lang="fi-FI" sz="1100" i="0" baseline="0" dirty="0" smtClean="0">
                          <a:solidFill>
                            <a:schemeClr val="tx1"/>
                          </a:solidFill>
                        </a:rPr>
                        <a:t> Kokemus työyhteisön tavoitteellisuudesta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fi-FI" sz="1100" i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100" i="0" dirty="0" smtClean="0">
                          <a:solidFill>
                            <a:schemeClr val="tx1"/>
                          </a:solidFill>
                        </a:rPr>
                        <a:t>Työyhteisötaidot: tavoitteellisuus</a:t>
                      </a:r>
                      <a:r>
                        <a:rPr lang="fi-FI" sz="1100" i="0" baseline="0" dirty="0" smtClean="0">
                          <a:solidFill>
                            <a:schemeClr val="tx1"/>
                          </a:solidFill>
                        </a:rPr>
                        <a:t> (K10)</a:t>
                      </a:r>
                      <a:endParaRPr lang="fi-FI" sz="1100" i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i="0" dirty="0" smtClean="0">
                          <a:solidFill>
                            <a:schemeClr val="tx1"/>
                          </a:solidFill>
                        </a:rPr>
                        <a:t>Työyhteisön tavoitteellisuus (Välikysely)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fi-FI" sz="1100" strike="noStrike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2966" marR="82966" marT="41483" marB="4148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100" i="0" dirty="0" smtClean="0">
                          <a:solidFill>
                            <a:schemeClr val="tx1"/>
                          </a:solidFill>
                        </a:rPr>
                        <a:t>5.A.1. &gt; edellinen vuosi</a:t>
                      </a:r>
                    </a:p>
                    <a:p>
                      <a:endParaRPr lang="fi-FI" sz="1100" i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100" i="0" dirty="0" smtClean="0">
                          <a:solidFill>
                            <a:schemeClr val="tx1"/>
                          </a:solidFill>
                        </a:rPr>
                        <a:t>2016: -0,05 (tavoite yli 0,00,</a:t>
                      </a:r>
                      <a:r>
                        <a:rPr lang="fi-FI" sz="1100" i="0" baseline="0" dirty="0" smtClean="0">
                          <a:solidFill>
                            <a:schemeClr val="tx1"/>
                          </a:solidFill>
                        </a:rPr>
                        <a:t> eli positiivinen)</a:t>
                      </a:r>
                      <a:endParaRPr lang="fi-FI" sz="1100" i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fi-FI" sz="1100" i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fi-FI" sz="1100" i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fi-FI" sz="1100" i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fi-FI" sz="1100" i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fi-FI" sz="1100" i="0" dirty="0" smtClean="0">
                          <a:solidFill>
                            <a:schemeClr val="tx1"/>
                          </a:solidFill>
                        </a:rPr>
                        <a:t>5.B.1. &gt;=</a:t>
                      </a:r>
                      <a:r>
                        <a:rPr lang="fi-FI" sz="1100" i="0" baseline="0" dirty="0" smtClean="0">
                          <a:solidFill>
                            <a:schemeClr val="tx1"/>
                          </a:solidFill>
                        </a:rPr>
                        <a:t> edellinen vuosi</a:t>
                      </a:r>
                    </a:p>
                    <a:p>
                      <a:endParaRPr lang="fi-FI" sz="1100" i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100" i="0" baseline="0" dirty="0" smtClean="0">
                          <a:solidFill>
                            <a:schemeClr val="tx1"/>
                          </a:solidFill>
                        </a:rPr>
                        <a:t>2016: 3,84</a:t>
                      </a: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2966" marR="82966" marT="41483" marB="4148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Suorakulmio 3"/>
          <p:cNvSpPr/>
          <p:nvPr/>
        </p:nvSpPr>
        <p:spPr>
          <a:xfrm>
            <a:off x="339213" y="373929"/>
            <a:ext cx="53319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dirty="0" smtClean="0">
                <a:solidFill>
                  <a:schemeClr val="accent5"/>
                </a:solidFill>
              </a:rPr>
              <a:t>Rakentava ja hallittu muutos</a:t>
            </a:r>
            <a:endParaRPr lang="fi-FI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24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ulukk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837052"/>
              </p:ext>
            </p:extLst>
          </p:nvPr>
        </p:nvGraphicFramePr>
        <p:xfrm>
          <a:off x="-1" y="1091380"/>
          <a:ext cx="9144000" cy="4127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8249"/>
                <a:gridCol w="2242245"/>
                <a:gridCol w="2197505"/>
                <a:gridCol w="2286001"/>
              </a:tblGrid>
              <a:tr h="236091"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TAVOITE</a:t>
                      </a:r>
                      <a:endParaRPr lang="fi-FI" sz="1500" dirty="0"/>
                    </a:p>
                  </a:txBody>
                  <a:tcPr marL="82966" marR="82966" marT="41483" marB="41483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KEINOT</a:t>
                      </a:r>
                      <a:endParaRPr lang="fi-FI" sz="1500" dirty="0"/>
                    </a:p>
                  </a:txBody>
                  <a:tcPr marL="82966" marR="82966" marT="41483" marB="41483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MITTARI</a:t>
                      </a:r>
                      <a:endParaRPr lang="fi-FI" sz="1500" dirty="0"/>
                    </a:p>
                  </a:txBody>
                  <a:tcPr marL="82966" marR="82966" marT="41483" marB="41483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500" dirty="0" smtClean="0">
                          <a:solidFill>
                            <a:schemeClr val="bg1"/>
                          </a:solidFill>
                        </a:rPr>
                        <a:t>TAVOITELUKU</a:t>
                      </a:r>
                      <a:endParaRPr lang="fi-FI" sz="1500" dirty="0">
                        <a:solidFill>
                          <a:schemeClr val="bg1"/>
                        </a:solidFill>
                      </a:endParaRPr>
                    </a:p>
                  </a:txBody>
                  <a:tcPr marL="82966" marR="82966" marT="41483" marB="41483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816029">
                <a:tc>
                  <a:txBody>
                    <a:bodyPr/>
                    <a:lstStyle/>
                    <a:p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>6. Uudistamiskyky</a:t>
                      </a:r>
                      <a:endParaRPr lang="fi-FI" sz="1100" dirty="0">
                        <a:solidFill>
                          <a:schemeClr val="tx1"/>
                        </a:solidFill>
                      </a:endParaRPr>
                    </a:p>
                  </a:txBody>
                  <a:tcPr marL="82966" marR="82966" marT="41483" marB="4148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>6.A Työyhteisön</a:t>
                      </a: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 kyky kehittää omaa toimintaansa </a:t>
                      </a:r>
                      <a:endParaRPr lang="fi-FI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fi-FI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2966" marR="82966" marT="41483" marB="4148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i-FI" sz="1100" i="0" dirty="0" smtClean="0">
                          <a:solidFill>
                            <a:schemeClr val="tx1"/>
                          </a:solidFill>
                        </a:rPr>
                        <a:t>6.A.1. Kokemus työyhteisön kehittämiskyvystä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fi-FI" sz="1100" i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100" i="0" dirty="0" smtClean="0">
                          <a:solidFill>
                            <a:schemeClr val="tx1"/>
                          </a:solidFill>
                        </a:rPr>
                        <a:t>Työyhteisötaidot: Kehittäminen (K10)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fi-FI" sz="1100" i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i="0" dirty="0" smtClean="0">
                          <a:solidFill>
                            <a:schemeClr val="tx1"/>
                          </a:solidFill>
                        </a:rPr>
                        <a:t>Työyhteisön kyky kehittää omaa toimintaansa (Välikysely)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fi-FI" sz="1100" strike="noStrike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2966" marR="82966" marT="41483" marB="4148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100" i="0" strike="noStrike" baseline="0" dirty="0" smtClean="0">
                          <a:solidFill>
                            <a:schemeClr val="tx1"/>
                          </a:solidFill>
                        </a:rPr>
                        <a:t>6.A.1. &gt;= edellinen vuosi</a:t>
                      </a:r>
                    </a:p>
                    <a:p>
                      <a:endParaRPr lang="fi-FI" sz="1100" i="0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100" i="0" strike="noStrike" baseline="0" dirty="0" smtClean="0">
                          <a:solidFill>
                            <a:schemeClr val="tx1"/>
                          </a:solidFill>
                        </a:rPr>
                        <a:t>2016: 3,41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2966" marR="82966" marT="41483" marB="4148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Suorakulmio 3"/>
          <p:cNvSpPr/>
          <p:nvPr/>
        </p:nvSpPr>
        <p:spPr>
          <a:xfrm>
            <a:off x="339213" y="373929"/>
            <a:ext cx="53319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dirty="0">
                <a:solidFill>
                  <a:schemeClr val="accent5"/>
                </a:solidFill>
              </a:rPr>
              <a:t>Rakentava ja hallittu muutos</a:t>
            </a:r>
          </a:p>
        </p:txBody>
      </p:sp>
    </p:spTree>
    <p:extLst>
      <p:ext uri="{BB962C8B-B14F-4D97-AF65-F5344CB8AC3E}">
        <p14:creationId xmlns:p14="http://schemas.microsoft.com/office/powerpoint/2010/main" val="203950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/>
        </p:nvSpPr>
        <p:spPr>
          <a:xfrm>
            <a:off x="339213" y="373929"/>
            <a:ext cx="53319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dirty="0">
                <a:solidFill>
                  <a:schemeClr val="accent5"/>
                </a:solidFill>
              </a:rPr>
              <a:t>Rakentava ja hallittu muutos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884911" y="1378974"/>
            <a:ext cx="7632950" cy="338352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fi-FI" sz="1400" b="1" dirty="0">
                <a:solidFill>
                  <a:prstClr val="black"/>
                </a:solidFill>
              </a:rPr>
              <a:t>Indikaattorit tavoitteen seuraamiseksi / </a:t>
            </a:r>
            <a:r>
              <a:rPr lang="fi-FI" sz="1400" b="1" dirty="0" smtClean="0">
                <a:solidFill>
                  <a:prstClr val="black"/>
                </a:solidFill>
              </a:rPr>
              <a:t>tueksi:</a:t>
            </a:r>
            <a:endParaRPr lang="fi-FI" sz="1400" dirty="0" smtClean="0">
              <a:solidFill>
                <a:prstClr val="black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 smtClean="0">
                <a:solidFill>
                  <a:prstClr val="black"/>
                </a:solidFill>
              </a:rPr>
              <a:t>Osaamisriskit</a:t>
            </a:r>
            <a:r>
              <a:rPr lang="fi-FI" sz="1400" dirty="0">
                <a:solidFill>
                  <a:prstClr val="black"/>
                </a:solidFill>
              </a:rPr>
              <a:t>, esim. osaamisen </a:t>
            </a:r>
            <a:r>
              <a:rPr lang="fi-FI" sz="1400" dirty="0" err="1">
                <a:solidFill>
                  <a:prstClr val="black"/>
                </a:solidFill>
              </a:rPr>
              <a:t>siiloutuminen</a:t>
            </a:r>
            <a:r>
              <a:rPr lang="fi-FI" sz="1400" dirty="0">
                <a:solidFill>
                  <a:prstClr val="black"/>
                </a:solidFill>
              </a:rPr>
              <a:t> (Esimiesbarometri)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prstClr val="black"/>
                </a:solidFill>
              </a:rPr>
              <a:t>Osaamisen laaja-alainen hyödyntäminen työtehtävässä (Välikysely)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prstClr val="black"/>
                </a:solidFill>
              </a:rPr>
              <a:t>Muutoksen suuruus (Kunta 10</a:t>
            </a:r>
            <a:r>
              <a:rPr lang="fi-FI" sz="1400" dirty="0" smtClean="0">
                <a:solidFill>
                  <a:prstClr val="black"/>
                </a:solidFill>
              </a:rPr>
              <a:t>)</a:t>
            </a:r>
          </a:p>
          <a:p>
            <a:pPr marL="569650" lvl="1" indent="-171450">
              <a:buFont typeface="Arial" panose="020B0604020202020204" pitchFamily="34" charset="0"/>
              <a:buChar char="•"/>
            </a:pPr>
            <a:r>
              <a:rPr lang="fi-FI" sz="1400" dirty="0"/>
              <a:t>Kunta 10 -kysely tehdään joka toinen vuosi. Välivuosina tehdään kaupungin oma kysely, jolla seurataan kehityksen suuntaa. </a:t>
            </a:r>
          </a:p>
          <a:p>
            <a:pPr marL="398200" lvl="1" indent="0">
              <a:buNone/>
            </a:pPr>
            <a:endParaRPr lang="fi-FI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63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67197" y="1644446"/>
            <a:ext cx="3511708" cy="2621922"/>
          </a:xfrm>
        </p:spPr>
        <p:txBody>
          <a:bodyPr/>
          <a:lstStyle/>
          <a:p>
            <a:r>
              <a:rPr lang="fi-FI" sz="1800" dirty="0"/>
              <a:t>7. Päätöksenteko ja johtaminen koetaan oikeudenmukaiseksi</a:t>
            </a:r>
          </a:p>
          <a:p>
            <a:r>
              <a:rPr lang="fi-FI" sz="1800" dirty="0"/>
              <a:t>8. Laadukas esimiestyö</a:t>
            </a:r>
          </a:p>
          <a:p>
            <a:r>
              <a:rPr lang="fi-FI" sz="1800" dirty="0"/>
              <a:t>9. Yhteistoiminta ja </a:t>
            </a:r>
            <a:r>
              <a:rPr lang="fi-FI" sz="1800" dirty="0" smtClean="0"/>
              <a:t>osallistaminen</a:t>
            </a:r>
          </a:p>
          <a:p>
            <a:endParaRPr lang="fi-FI" sz="1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7197" y="435077"/>
            <a:ext cx="3511708" cy="907026"/>
          </a:xfrm>
        </p:spPr>
        <p:txBody>
          <a:bodyPr/>
          <a:lstStyle/>
          <a:p>
            <a:r>
              <a:rPr lang="fi-FI" dirty="0" smtClean="0"/>
              <a:t>Parempi</a:t>
            </a:r>
            <a:br>
              <a:rPr lang="fi-FI" dirty="0" smtClean="0"/>
            </a:br>
            <a:r>
              <a:rPr lang="fi-FI" dirty="0" smtClean="0"/>
              <a:t>johtaminen</a:t>
            </a:r>
            <a:endParaRPr lang="fi-FI" noProof="0" dirty="0"/>
          </a:p>
        </p:txBody>
      </p:sp>
      <p:pic>
        <p:nvPicPr>
          <p:cNvPr id="7" name="Kuvan paikkamerkki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9" r="203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690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ulukk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475667"/>
              </p:ext>
            </p:extLst>
          </p:nvPr>
        </p:nvGraphicFramePr>
        <p:xfrm>
          <a:off x="-1" y="1091380"/>
          <a:ext cx="9144000" cy="4127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8249"/>
                <a:gridCol w="2242245"/>
                <a:gridCol w="2197505"/>
                <a:gridCol w="2286001"/>
              </a:tblGrid>
              <a:tr h="236091"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TAVOITE</a:t>
                      </a:r>
                      <a:endParaRPr lang="fi-FI" sz="1500" dirty="0"/>
                    </a:p>
                  </a:txBody>
                  <a:tcPr marL="82966" marR="82966" marT="41483" marB="41483">
                    <a:solidFill>
                      <a:srgbClr val="F2652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KEINOT</a:t>
                      </a:r>
                      <a:endParaRPr lang="fi-FI" sz="1500" dirty="0"/>
                    </a:p>
                  </a:txBody>
                  <a:tcPr marL="82966" marR="82966" marT="41483" marB="41483">
                    <a:solidFill>
                      <a:srgbClr val="F2652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MITTARI</a:t>
                      </a:r>
                      <a:endParaRPr lang="fi-FI" sz="1500" dirty="0"/>
                    </a:p>
                  </a:txBody>
                  <a:tcPr marL="82966" marR="82966" marT="41483" marB="41483">
                    <a:solidFill>
                      <a:srgbClr val="F2652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500" dirty="0" smtClean="0">
                          <a:solidFill>
                            <a:schemeClr val="bg1"/>
                          </a:solidFill>
                        </a:rPr>
                        <a:t>TAVOITELUKU</a:t>
                      </a:r>
                      <a:endParaRPr lang="fi-FI" sz="1500" dirty="0">
                        <a:solidFill>
                          <a:schemeClr val="bg1"/>
                        </a:solidFill>
                      </a:endParaRPr>
                    </a:p>
                  </a:txBody>
                  <a:tcPr marL="82966" marR="82966" marT="41483" marB="41483">
                    <a:solidFill>
                      <a:srgbClr val="F26522"/>
                    </a:solidFill>
                  </a:tcPr>
                </a:tc>
              </a:tr>
              <a:tr h="3816029">
                <a:tc>
                  <a:txBody>
                    <a:bodyPr/>
                    <a:lstStyle/>
                    <a:p>
                      <a:r>
                        <a:rPr lang="fi-FI" sz="1100" dirty="0" smtClean="0"/>
                        <a:t>7. Päätöksenteko ja johtaminen koetaan</a:t>
                      </a:r>
                      <a:r>
                        <a:rPr lang="fi-FI" sz="1100" baseline="0" dirty="0" smtClean="0"/>
                        <a:t> </a:t>
                      </a:r>
                      <a:r>
                        <a:rPr lang="fi-FI" sz="1100" dirty="0" smtClean="0"/>
                        <a:t>oikeudenmukaiseksi</a:t>
                      </a:r>
                      <a:endParaRPr lang="fi-FI" sz="1100" dirty="0"/>
                    </a:p>
                  </a:txBody>
                  <a:tcPr marL="82966" marR="82966" marT="41483" marB="41483">
                    <a:solidFill>
                      <a:srgbClr val="F9EF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100" baseline="0" dirty="0" smtClean="0"/>
                        <a:t>7.A. Tavoitteiden selkeys ja avoimuus päätösten perusteissa</a:t>
                      </a:r>
                    </a:p>
                    <a:p>
                      <a:endParaRPr lang="fi-FI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2966" marR="82966" marT="41483" marB="41483">
                    <a:solidFill>
                      <a:srgbClr val="F9EF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7.A.1. Kokemus kohtelun oikeudenmukaisuudesta (K10 / Välikysely)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7.A.2. Kokemus päätöksenteon oikeudenmukaisuudesta (K10 / Välikysely)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fi-FI" sz="1100" strike="noStrike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2966" marR="82966" marT="41483" marB="41483">
                    <a:solidFill>
                      <a:srgbClr val="F9EF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>7.A.1. &gt;</a:t>
                      </a: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= edellinen</a:t>
                      </a:r>
                      <a:r>
                        <a:rPr lang="fi-FI" sz="1100" u="none" baseline="0" dirty="0" smtClean="0">
                          <a:solidFill>
                            <a:schemeClr val="tx1"/>
                          </a:solidFill>
                        </a:rPr>
                        <a:t> vuosi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u="none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>2016: 3,82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>7.A.2. &gt;=</a:t>
                      </a: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 edellinen vuosi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2016: 3,08 </a:t>
                      </a:r>
                      <a:endParaRPr lang="fi-FI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2966" marR="82966" marT="41483" marB="41483">
                    <a:solidFill>
                      <a:srgbClr val="F9EFDB"/>
                    </a:solidFill>
                  </a:tcPr>
                </a:tc>
              </a:tr>
            </a:tbl>
          </a:graphicData>
        </a:graphic>
      </p:graphicFrame>
      <p:sp>
        <p:nvSpPr>
          <p:cNvPr id="4" name="Suorakulmio 3"/>
          <p:cNvSpPr/>
          <p:nvPr/>
        </p:nvSpPr>
        <p:spPr>
          <a:xfrm>
            <a:off x="339213" y="373929"/>
            <a:ext cx="3828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dirty="0" smtClean="0">
                <a:solidFill>
                  <a:srgbClr val="F26522"/>
                </a:solidFill>
              </a:rPr>
              <a:t>Parempi johtaminen</a:t>
            </a:r>
            <a:endParaRPr lang="fi-FI" sz="3200" dirty="0">
              <a:solidFill>
                <a:srgbClr val="F265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58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ulukk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27754"/>
              </p:ext>
            </p:extLst>
          </p:nvPr>
        </p:nvGraphicFramePr>
        <p:xfrm>
          <a:off x="-1" y="1091380"/>
          <a:ext cx="9144000" cy="4127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8249"/>
                <a:gridCol w="2242245"/>
                <a:gridCol w="2197505"/>
                <a:gridCol w="2286001"/>
              </a:tblGrid>
              <a:tr h="236091"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TAVOITE</a:t>
                      </a:r>
                      <a:endParaRPr lang="fi-FI" sz="1500" dirty="0"/>
                    </a:p>
                  </a:txBody>
                  <a:tcPr marL="82966" marR="82966" marT="41483" marB="41483">
                    <a:solidFill>
                      <a:srgbClr val="F2652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KEINOT</a:t>
                      </a:r>
                      <a:endParaRPr lang="fi-FI" sz="1500" dirty="0"/>
                    </a:p>
                  </a:txBody>
                  <a:tcPr marL="82966" marR="82966" marT="41483" marB="41483">
                    <a:solidFill>
                      <a:srgbClr val="F2652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MITTARI</a:t>
                      </a:r>
                      <a:endParaRPr lang="fi-FI" sz="1500" dirty="0"/>
                    </a:p>
                  </a:txBody>
                  <a:tcPr marL="82966" marR="82966" marT="41483" marB="41483">
                    <a:solidFill>
                      <a:srgbClr val="F2652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500" dirty="0" smtClean="0">
                          <a:solidFill>
                            <a:schemeClr val="bg1"/>
                          </a:solidFill>
                        </a:rPr>
                        <a:t>TAVOITELUKU</a:t>
                      </a:r>
                      <a:endParaRPr lang="fi-FI" sz="1500" dirty="0">
                        <a:solidFill>
                          <a:schemeClr val="bg1"/>
                        </a:solidFill>
                      </a:endParaRPr>
                    </a:p>
                  </a:txBody>
                  <a:tcPr marL="82966" marR="82966" marT="41483" marB="41483">
                    <a:solidFill>
                      <a:srgbClr val="F26522"/>
                    </a:solidFill>
                  </a:tcPr>
                </a:tc>
              </a:tr>
              <a:tr h="3816029">
                <a:tc>
                  <a:txBody>
                    <a:bodyPr/>
                    <a:lstStyle/>
                    <a:p>
                      <a:r>
                        <a:rPr lang="fi-FI" sz="1100" dirty="0" smtClean="0"/>
                        <a:t>8. Laadukas esimiestyö</a:t>
                      </a:r>
                    </a:p>
                  </a:txBody>
                  <a:tcPr marL="82966" marR="82966" marT="41483" marB="41483">
                    <a:solidFill>
                      <a:srgbClr val="F9EF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aseline="0" dirty="0" smtClean="0"/>
                        <a:t>8.A. Esimiehelle riittävä tuki tavoitteiden saavuttamisessa</a:t>
                      </a:r>
                    </a:p>
                    <a:p>
                      <a:endParaRPr lang="fi-FI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2966" marR="82966" marT="41483" marB="41483">
                    <a:solidFill>
                      <a:srgbClr val="F9EF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8.A.1. Tuki esimiestyölle riittävää (Esimiesbarometri)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i-FI" sz="1100" strike="noStrike" baseline="0" dirty="0" smtClean="0">
                          <a:solidFill>
                            <a:schemeClr val="tx1"/>
                          </a:solidFill>
                        </a:rPr>
                        <a:t>8.A.2. Esimieheltä saatava tuki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fi-FI" sz="1100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100" strike="noStrike" baseline="0" dirty="0" smtClean="0">
                          <a:solidFill>
                            <a:schemeClr val="tx1"/>
                          </a:solidFill>
                        </a:rPr>
                        <a:t>Esimiestuki (K10)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100" strike="noStrike" baseline="0" dirty="0" smtClean="0">
                          <a:solidFill>
                            <a:schemeClr val="tx1"/>
                          </a:solidFill>
                        </a:rPr>
                        <a:t>Esimiehen tuki ja rohkaisu (Välikysely)</a:t>
                      </a:r>
                      <a:endParaRPr lang="fi-FI" sz="1100" strike="noStrike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fi-FI" sz="1100" strike="noStrike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2966" marR="82966" marT="41483" marB="41483">
                    <a:solidFill>
                      <a:srgbClr val="F9EF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>8.A.1. Tuki</a:t>
                      </a: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 riittävää &gt; 75%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8.A.2. &gt;= edellinen vuosi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2016: 3,61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2966" marR="82966" marT="41483" marB="41483">
                    <a:solidFill>
                      <a:srgbClr val="F9EFDB"/>
                    </a:solidFill>
                  </a:tcPr>
                </a:tc>
              </a:tr>
            </a:tbl>
          </a:graphicData>
        </a:graphic>
      </p:graphicFrame>
      <p:sp>
        <p:nvSpPr>
          <p:cNvPr id="4" name="Suorakulmio 3"/>
          <p:cNvSpPr/>
          <p:nvPr/>
        </p:nvSpPr>
        <p:spPr>
          <a:xfrm>
            <a:off x="339213" y="373929"/>
            <a:ext cx="3828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dirty="0" smtClean="0">
                <a:solidFill>
                  <a:srgbClr val="F26522"/>
                </a:solidFill>
              </a:rPr>
              <a:t>Parempi johtaminen</a:t>
            </a:r>
            <a:endParaRPr lang="fi-FI" sz="3200" dirty="0">
              <a:solidFill>
                <a:srgbClr val="F265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93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ulukk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637970"/>
              </p:ext>
            </p:extLst>
          </p:nvPr>
        </p:nvGraphicFramePr>
        <p:xfrm>
          <a:off x="-1" y="1091380"/>
          <a:ext cx="9144000" cy="4127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8249"/>
                <a:gridCol w="2242245"/>
                <a:gridCol w="2197505"/>
                <a:gridCol w="2286001"/>
              </a:tblGrid>
              <a:tr h="236091"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TAVOITE</a:t>
                      </a:r>
                      <a:endParaRPr lang="fi-FI" sz="1500" dirty="0"/>
                    </a:p>
                  </a:txBody>
                  <a:tcPr marL="82966" marR="82966" marT="41483" marB="41483">
                    <a:solidFill>
                      <a:srgbClr val="F2652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KEINOT</a:t>
                      </a:r>
                      <a:endParaRPr lang="fi-FI" sz="1500" dirty="0"/>
                    </a:p>
                  </a:txBody>
                  <a:tcPr marL="82966" marR="82966" marT="41483" marB="41483">
                    <a:solidFill>
                      <a:srgbClr val="F2652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MITTARI</a:t>
                      </a:r>
                      <a:endParaRPr lang="fi-FI" sz="1500" dirty="0"/>
                    </a:p>
                  </a:txBody>
                  <a:tcPr marL="82966" marR="82966" marT="41483" marB="41483">
                    <a:solidFill>
                      <a:srgbClr val="F2652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500" dirty="0" smtClean="0">
                          <a:solidFill>
                            <a:schemeClr val="bg1"/>
                          </a:solidFill>
                        </a:rPr>
                        <a:t>TAVOITELUKU</a:t>
                      </a:r>
                      <a:endParaRPr lang="fi-FI" sz="1500" dirty="0">
                        <a:solidFill>
                          <a:schemeClr val="bg1"/>
                        </a:solidFill>
                      </a:endParaRPr>
                    </a:p>
                  </a:txBody>
                  <a:tcPr marL="82966" marR="82966" marT="41483" marB="41483">
                    <a:solidFill>
                      <a:srgbClr val="F26522"/>
                    </a:solidFill>
                  </a:tcPr>
                </a:tc>
              </a:tr>
              <a:tr h="3816029">
                <a:tc>
                  <a:txBody>
                    <a:bodyPr/>
                    <a:lstStyle/>
                    <a:p>
                      <a:r>
                        <a:rPr lang="fi-FI" sz="1100" dirty="0" smtClean="0"/>
                        <a:t>9. Yhteistoiminta ja osallistaminen</a:t>
                      </a:r>
                      <a:endParaRPr lang="fi-FI" sz="1100" dirty="0"/>
                    </a:p>
                  </a:txBody>
                  <a:tcPr marL="82966" marR="82966" marT="41483" marB="41483">
                    <a:solidFill>
                      <a:srgbClr val="F9EF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100" dirty="0" smtClean="0"/>
                        <a:t>9.A. Yhteistoiminta</a:t>
                      </a:r>
                      <a:r>
                        <a:rPr lang="fi-FI" sz="1100" baseline="0" dirty="0" smtClean="0"/>
                        <a:t> </a:t>
                      </a:r>
                      <a:r>
                        <a:rPr lang="fi-FI" sz="1100" dirty="0" smtClean="0"/>
                        <a:t>toimialoilla kunnossa</a:t>
                      </a:r>
                    </a:p>
                    <a:p>
                      <a:endParaRPr lang="fi-FI" sz="1100" dirty="0" smtClean="0"/>
                    </a:p>
                    <a:p>
                      <a:endParaRPr lang="fi-FI" sz="1100" dirty="0" smtClean="0"/>
                    </a:p>
                    <a:p>
                      <a:r>
                        <a:rPr lang="fi-FI" sz="1100" dirty="0" smtClean="0"/>
                        <a:t>9.B. Työpaikan</a:t>
                      </a:r>
                      <a:r>
                        <a:rPr lang="fi-FI" sz="1100" baseline="0" dirty="0" smtClean="0"/>
                        <a:t> tiedonkulun varmistaminen</a:t>
                      </a:r>
                      <a:r>
                        <a:rPr lang="fi-FI" sz="1100" dirty="0" smtClean="0"/>
                        <a:t/>
                      </a:r>
                      <a:br>
                        <a:rPr lang="fi-FI" sz="1100" dirty="0" smtClean="0"/>
                      </a:br>
                      <a:r>
                        <a:rPr lang="fi-FI" sz="1100" dirty="0" smtClean="0"/>
                        <a:t/>
                      </a:r>
                      <a:br>
                        <a:rPr lang="fi-FI" sz="1100" dirty="0" smtClean="0"/>
                      </a:br>
                      <a:endParaRPr lang="fi-FI" sz="1100" dirty="0" smtClean="0"/>
                    </a:p>
                    <a:p>
                      <a:endParaRPr lang="fi-FI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fi-FI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>9.C. Strategisesti ohjatut kehityskeskustelut</a:t>
                      </a:r>
                    </a:p>
                    <a:p>
                      <a:endParaRPr lang="fi-FI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2966" marR="82966" marT="41483" marB="41483">
                    <a:solidFill>
                      <a:srgbClr val="F9EF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100" dirty="0" smtClean="0"/>
                        <a:t>9.A.1. Yhteistoiminnan</a:t>
                      </a:r>
                      <a:r>
                        <a:rPr lang="fi-FI" sz="1100" baseline="0" dirty="0" smtClean="0"/>
                        <a:t> vaatimusten tunteminen (</a:t>
                      </a:r>
                      <a:r>
                        <a:rPr lang="fi-FI" sz="1100" dirty="0" smtClean="0"/>
                        <a:t>Esimiesbarometri)</a:t>
                      </a:r>
                      <a:endParaRPr lang="fi-FI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fi-FI" sz="11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>9.B.1. Työpaikan palaverikäytännöt takaavat</a:t>
                      </a: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 riittävän tiedonkulun ja keskusteluyhteyden (Esimiesbarometri)</a:t>
                      </a:r>
                      <a:r>
                        <a:rPr lang="fi-FI" sz="1100" b="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fi-FI" sz="1100" b="0" dirty="0" smtClean="0">
                          <a:solidFill>
                            <a:schemeClr val="tx1"/>
                          </a:solidFill>
                        </a:rPr>
                      </a:br>
                      <a:endParaRPr lang="fi-FI" sz="1100" b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fi-FI" sz="1100" b="0" dirty="0" smtClean="0">
                          <a:solidFill>
                            <a:schemeClr val="tx1"/>
                          </a:solidFill>
                        </a:rPr>
                        <a:t>9.C.1. Kehityskeskustelujen</a:t>
                      </a:r>
                      <a:r>
                        <a:rPr lang="fi-FI" sz="1100" b="0" baseline="0" dirty="0" smtClean="0">
                          <a:solidFill>
                            <a:schemeClr val="tx1"/>
                          </a:solidFill>
                        </a:rPr>
                        <a:t> käyminen ja hyödyllisyys</a:t>
                      </a:r>
                    </a:p>
                    <a:p>
                      <a:endParaRPr lang="fi-FI" sz="11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100" b="0" dirty="0" smtClean="0">
                          <a:solidFill>
                            <a:schemeClr val="tx1"/>
                          </a:solidFill>
                        </a:rPr>
                        <a:t>Kehityskeskustelun käymisprosentti (K10 / Välikysely)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fi-FI" sz="11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100" b="0" dirty="0" smtClean="0">
                          <a:solidFill>
                            <a:schemeClr val="tx1"/>
                          </a:solidFill>
                        </a:rPr>
                        <a:t>Yksilökehityskeskustelujen</a:t>
                      </a:r>
                      <a:r>
                        <a:rPr lang="fi-FI" sz="1100" b="0" baseline="0" dirty="0" smtClean="0">
                          <a:solidFill>
                            <a:schemeClr val="tx1"/>
                          </a:solidFill>
                        </a:rPr>
                        <a:t> hyödyllisyys (K10 / Välikysely)</a:t>
                      </a:r>
                      <a:endParaRPr lang="fi-FI" sz="11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2966" marR="82966" marT="41483" marB="41483">
                    <a:solidFill>
                      <a:srgbClr val="F9EF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>9.A.1. Kyllä-vastanneiden osuus</a:t>
                      </a: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>&gt; 75%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9.B.1. Kyllä-vastanneiden osuus &gt; 75%</a:t>
                      </a:r>
                      <a:r>
                        <a:rPr lang="fi-FI" sz="1100" baseline="0" dirty="0" smtClean="0">
                          <a:solidFill>
                            <a:srgbClr val="7030A0"/>
                          </a:solidFill>
                        </a:rPr>
                        <a:t/>
                      </a:r>
                      <a:br>
                        <a:rPr lang="fi-FI" sz="1100" baseline="0" dirty="0" smtClean="0">
                          <a:solidFill>
                            <a:srgbClr val="7030A0"/>
                          </a:solidFill>
                        </a:rPr>
                      </a:br>
                      <a:endParaRPr lang="fi-FI" sz="1100" baseline="0" dirty="0" smtClean="0">
                        <a:solidFill>
                          <a:srgbClr val="7030A0"/>
                        </a:solidFill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9.C.1. &gt;= edellinen </a:t>
                      </a:r>
                      <a:r>
                        <a:rPr lang="fi-FI" sz="1100" u="none" baseline="0" dirty="0" smtClean="0">
                          <a:solidFill>
                            <a:schemeClr val="tx1"/>
                          </a:solidFill>
                        </a:rPr>
                        <a:t>vuosi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fi-FI" sz="1100" u="sng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2016: 69,6% (käymisprosentti)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2016: 42,1% (hyödyllisyys)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2966" marR="82966" marT="41483" marB="41483">
                    <a:solidFill>
                      <a:srgbClr val="F9EFDB"/>
                    </a:solidFill>
                  </a:tcPr>
                </a:tc>
              </a:tr>
            </a:tbl>
          </a:graphicData>
        </a:graphic>
      </p:graphicFrame>
      <p:sp>
        <p:nvSpPr>
          <p:cNvPr id="4" name="Suorakulmio 3"/>
          <p:cNvSpPr/>
          <p:nvPr/>
        </p:nvSpPr>
        <p:spPr>
          <a:xfrm>
            <a:off x="339213" y="373929"/>
            <a:ext cx="3828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dirty="0" smtClean="0">
                <a:solidFill>
                  <a:srgbClr val="F26522"/>
                </a:solidFill>
              </a:rPr>
              <a:t>Parempi johtaminen</a:t>
            </a:r>
            <a:endParaRPr lang="fi-FI" sz="3200" dirty="0">
              <a:solidFill>
                <a:srgbClr val="F265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08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11"/>
          <p:cNvSpPr/>
          <p:nvPr/>
        </p:nvSpPr>
        <p:spPr>
          <a:xfrm>
            <a:off x="2609116" y="575187"/>
            <a:ext cx="3850679" cy="4173794"/>
          </a:xfrm>
          <a:prstGeom prst="rect">
            <a:avLst/>
          </a:prstGeom>
          <a:solidFill>
            <a:srgbClr val="00A97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Suorakulmio 3"/>
          <p:cNvSpPr/>
          <p:nvPr/>
        </p:nvSpPr>
        <p:spPr>
          <a:xfrm>
            <a:off x="494074" y="86364"/>
            <a:ext cx="67695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000" dirty="0" smtClean="0">
                <a:solidFill>
                  <a:schemeClr val="accent1"/>
                </a:solidFill>
              </a:rPr>
              <a:t>Turun kaupungin strategiarakenne - strategiahierarkia</a:t>
            </a:r>
            <a:endParaRPr lang="fi-FI" sz="2000" dirty="0">
              <a:solidFill>
                <a:schemeClr val="accent1"/>
              </a:solidFill>
            </a:endParaRPr>
          </a:p>
        </p:txBody>
      </p:sp>
      <p:sp>
        <p:nvSpPr>
          <p:cNvPr id="3" name="Pyöristetty suorakulmio 2"/>
          <p:cNvSpPr/>
          <p:nvPr/>
        </p:nvSpPr>
        <p:spPr>
          <a:xfrm>
            <a:off x="4627880" y="1796603"/>
            <a:ext cx="1745087" cy="2833352"/>
          </a:xfrm>
          <a:prstGeom prst="roundRect">
            <a:avLst/>
          </a:prstGeom>
          <a:solidFill>
            <a:srgbClr val="46BFE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i-FI" sz="1050" dirty="0" smtClean="0"/>
              <a:t>Kilpailukyky ja kestävä kasvu -ohjelma</a:t>
            </a:r>
            <a:endParaRPr lang="fi-FI" sz="1050" dirty="0"/>
          </a:p>
        </p:txBody>
      </p:sp>
      <p:sp>
        <p:nvSpPr>
          <p:cNvPr id="7" name="Pyöristetty suorakulmio 6"/>
          <p:cNvSpPr/>
          <p:nvPr/>
        </p:nvSpPr>
        <p:spPr>
          <a:xfrm>
            <a:off x="2745955" y="1796603"/>
            <a:ext cx="1745087" cy="2833352"/>
          </a:xfrm>
          <a:prstGeom prst="roundRect">
            <a:avLst/>
          </a:prstGeom>
          <a:solidFill>
            <a:srgbClr val="46BFE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i-FI" sz="1000" dirty="0" smtClean="0"/>
              <a:t>Hyvinvointi ja aktiivisuus -ohjelma</a:t>
            </a:r>
            <a:endParaRPr lang="fi-FI" sz="1000" dirty="0"/>
          </a:p>
        </p:txBody>
      </p:sp>
      <p:sp>
        <p:nvSpPr>
          <p:cNvPr id="13" name="Suorakulmio 12"/>
          <p:cNvSpPr/>
          <p:nvPr/>
        </p:nvSpPr>
        <p:spPr>
          <a:xfrm>
            <a:off x="6596634" y="575187"/>
            <a:ext cx="1205266" cy="417379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i-FI" sz="1100" dirty="0" smtClean="0"/>
          </a:p>
          <a:p>
            <a:pPr algn="ctr"/>
            <a:r>
              <a:rPr lang="fi-FI" sz="1100" dirty="0" smtClean="0"/>
              <a:t>Talousarvio ja –suunnitelma ”sininen kirja”</a:t>
            </a:r>
            <a:endParaRPr lang="fi-FI" sz="1100" dirty="0"/>
          </a:p>
        </p:txBody>
      </p:sp>
      <p:sp>
        <p:nvSpPr>
          <p:cNvPr id="14" name="Tekstiruutu 13"/>
          <p:cNvSpPr txBox="1"/>
          <p:nvPr/>
        </p:nvSpPr>
        <p:spPr>
          <a:xfrm>
            <a:off x="2609116" y="575187"/>
            <a:ext cx="3850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KAUPUNKISTRATEGIA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5" name="Pyöristetty suorakulmio 14"/>
          <p:cNvSpPr/>
          <p:nvPr/>
        </p:nvSpPr>
        <p:spPr>
          <a:xfrm>
            <a:off x="3130503" y="966865"/>
            <a:ext cx="2721078" cy="339272"/>
          </a:xfrm>
          <a:prstGeom prst="roundRect">
            <a:avLst/>
          </a:prstGeom>
          <a:solidFill>
            <a:srgbClr val="46BFE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dirty="0" smtClean="0"/>
              <a:t>VISIO JA TOIMINTALUPAUKSET</a:t>
            </a:r>
            <a:endParaRPr lang="fi-FI" sz="1100" dirty="0"/>
          </a:p>
        </p:txBody>
      </p:sp>
      <p:sp>
        <p:nvSpPr>
          <p:cNvPr id="18" name="Pyöristetty suorakulmio 17"/>
          <p:cNvSpPr/>
          <p:nvPr/>
        </p:nvSpPr>
        <p:spPr>
          <a:xfrm>
            <a:off x="3130503" y="1394850"/>
            <a:ext cx="2721078" cy="339272"/>
          </a:xfrm>
          <a:prstGeom prst="roundRect">
            <a:avLst/>
          </a:prstGeom>
          <a:solidFill>
            <a:srgbClr val="F2652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dirty="0" smtClean="0"/>
              <a:t>Strategiset päämäärät ja periaatteet</a:t>
            </a:r>
            <a:endParaRPr lang="fi-FI" sz="1100" dirty="0"/>
          </a:p>
        </p:txBody>
      </p:sp>
      <p:sp>
        <p:nvSpPr>
          <p:cNvPr id="19" name="Pyöristetty suorakulmio 18"/>
          <p:cNvSpPr/>
          <p:nvPr/>
        </p:nvSpPr>
        <p:spPr>
          <a:xfrm>
            <a:off x="2839067" y="3210807"/>
            <a:ext cx="4852219" cy="4167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 smtClean="0">
                <a:solidFill>
                  <a:schemeClr val="tx1"/>
                </a:solidFill>
              </a:rPr>
              <a:t>Muut kaupunkitason ohjauskirjat</a:t>
            </a:r>
          </a:p>
          <a:p>
            <a:r>
              <a:rPr lang="fi-FI" sz="1000" dirty="0" smtClean="0">
                <a:solidFill>
                  <a:schemeClr val="tx1"/>
                </a:solidFill>
              </a:rPr>
              <a:t>Resurssien pitkän aikavälin ohjaus</a:t>
            </a:r>
            <a:endParaRPr lang="fi-FI" sz="1000" dirty="0">
              <a:solidFill>
                <a:schemeClr val="tx1"/>
              </a:solidFill>
            </a:endParaRPr>
          </a:p>
        </p:txBody>
      </p:sp>
      <p:sp>
        <p:nvSpPr>
          <p:cNvPr id="21" name="Pyöristetty suorakulmio 20"/>
          <p:cNvSpPr/>
          <p:nvPr/>
        </p:nvSpPr>
        <p:spPr>
          <a:xfrm>
            <a:off x="2839065" y="3737380"/>
            <a:ext cx="4852219" cy="3438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 smtClean="0">
                <a:solidFill>
                  <a:schemeClr val="tx1"/>
                </a:solidFill>
              </a:rPr>
              <a:t>Strategiset sopimukset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22" name="Pyöristetty suorakulmio 21"/>
          <p:cNvSpPr/>
          <p:nvPr/>
        </p:nvSpPr>
        <p:spPr>
          <a:xfrm>
            <a:off x="2839064" y="4190975"/>
            <a:ext cx="4852219" cy="3186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 smtClean="0">
                <a:solidFill>
                  <a:schemeClr val="tx1"/>
                </a:solidFill>
              </a:rPr>
              <a:t>Operatiiviset sopimukset</a:t>
            </a:r>
            <a:endParaRPr lang="fi-FI" sz="1200" dirty="0">
              <a:solidFill>
                <a:schemeClr val="tx1"/>
              </a:solidFill>
            </a:endParaRPr>
          </a:p>
        </p:txBody>
      </p:sp>
      <p:sp>
        <p:nvSpPr>
          <p:cNvPr id="23" name="Pyöristetty suorakulmio 22"/>
          <p:cNvSpPr/>
          <p:nvPr/>
        </p:nvSpPr>
        <p:spPr>
          <a:xfrm>
            <a:off x="2890686" y="2767792"/>
            <a:ext cx="3244645" cy="34706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Henkilöstö voimavarana</a:t>
            </a:r>
            <a:endParaRPr lang="fi-FI" dirty="0"/>
          </a:p>
        </p:txBody>
      </p:sp>
      <p:sp>
        <p:nvSpPr>
          <p:cNvPr id="24" name="Pyöristetty suorakulmio 23"/>
          <p:cNvSpPr/>
          <p:nvPr/>
        </p:nvSpPr>
        <p:spPr>
          <a:xfrm>
            <a:off x="2890685" y="2395593"/>
            <a:ext cx="3244645" cy="280718"/>
          </a:xfrm>
          <a:prstGeom prst="roundRect">
            <a:avLst/>
          </a:prstGeom>
          <a:solidFill>
            <a:srgbClr val="7DCDC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 smtClean="0"/>
              <a:t>Teemat ja niiden tavoitteet ja mittarit</a:t>
            </a:r>
            <a:endParaRPr lang="fi-FI" sz="1200" dirty="0"/>
          </a:p>
        </p:txBody>
      </p:sp>
      <p:sp>
        <p:nvSpPr>
          <p:cNvPr id="25" name="Pyöristetty suorakulmio 24"/>
          <p:cNvSpPr/>
          <p:nvPr/>
        </p:nvSpPr>
        <p:spPr>
          <a:xfrm>
            <a:off x="6340172" y="1993423"/>
            <a:ext cx="376084" cy="2577540"/>
          </a:xfrm>
          <a:prstGeom prst="roundRect">
            <a:avLst/>
          </a:prstGeom>
          <a:ln w="53975">
            <a:solidFill>
              <a:srgbClr val="F2652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fi-FI" sz="1400" dirty="0" smtClean="0"/>
              <a:t>KÄRKIHANKKEET</a:t>
            </a:r>
            <a:endParaRPr lang="fi-FI" sz="1400" dirty="0"/>
          </a:p>
        </p:txBody>
      </p:sp>
      <p:sp>
        <p:nvSpPr>
          <p:cNvPr id="26" name="Nuoli oikealle 25"/>
          <p:cNvSpPr/>
          <p:nvPr/>
        </p:nvSpPr>
        <p:spPr>
          <a:xfrm rot="16200000">
            <a:off x="6153766" y="2114160"/>
            <a:ext cx="2079523" cy="663678"/>
          </a:xfrm>
          <a:prstGeom prst="rightArrow">
            <a:avLst/>
          </a:prstGeom>
          <a:solidFill>
            <a:srgbClr val="7DCDC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Nuoli oikealle 26"/>
          <p:cNvSpPr/>
          <p:nvPr/>
        </p:nvSpPr>
        <p:spPr>
          <a:xfrm rot="5400000">
            <a:off x="6153765" y="3228524"/>
            <a:ext cx="2079523" cy="656303"/>
          </a:xfrm>
          <a:prstGeom prst="rightArrow">
            <a:avLst/>
          </a:prstGeom>
          <a:solidFill>
            <a:srgbClr val="7DCDC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Tekstiruutu 27"/>
          <p:cNvSpPr txBox="1"/>
          <p:nvPr/>
        </p:nvSpPr>
        <p:spPr>
          <a:xfrm>
            <a:off x="7956337" y="2888575"/>
            <a:ext cx="114315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/>
              <a:t>KAUPUNGIN-VALTUUSTO</a:t>
            </a:r>
          </a:p>
          <a:p>
            <a:r>
              <a:rPr lang="fi-FI" sz="1000" dirty="0" smtClean="0"/>
              <a:t>------------------</a:t>
            </a:r>
            <a:endParaRPr lang="fi-FI" sz="1000" dirty="0"/>
          </a:p>
          <a:p>
            <a:r>
              <a:rPr lang="fi-FI" sz="1000" dirty="0" smtClean="0"/>
              <a:t>KAUPUNGIN-HALLITUS</a:t>
            </a:r>
            <a:endParaRPr lang="fi-FI" sz="1000" dirty="0"/>
          </a:p>
          <a:p>
            <a:r>
              <a:rPr lang="fi-FI" sz="1000" dirty="0" smtClean="0"/>
              <a:t>-----------------</a:t>
            </a:r>
            <a:endParaRPr lang="fi-FI" sz="1000" dirty="0"/>
          </a:p>
          <a:p>
            <a:r>
              <a:rPr lang="fi-FI" sz="1000" dirty="0" smtClean="0"/>
              <a:t>LAUTAKUNNAT JA JOHTOKUNNAT</a:t>
            </a:r>
          </a:p>
          <a:p>
            <a:r>
              <a:rPr lang="fi-FI" sz="1000" dirty="0" smtClean="0"/>
              <a:t>-----------------</a:t>
            </a:r>
            <a:endParaRPr lang="fi-FI" sz="1000" dirty="0"/>
          </a:p>
          <a:p>
            <a:r>
              <a:rPr lang="fi-FI" sz="1000" dirty="0" smtClean="0"/>
              <a:t>TOIMIALAT</a:t>
            </a:r>
            <a:endParaRPr lang="fi-FI" sz="1000" dirty="0"/>
          </a:p>
        </p:txBody>
      </p:sp>
      <p:sp>
        <p:nvSpPr>
          <p:cNvPr id="30" name="Tekstiruutu 29"/>
          <p:cNvSpPr txBox="1"/>
          <p:nvPr/>
        </p:nvSpPr>
        <p:spPr>
          <a:xfrm>
            <a:off x="1500377" y="4110684"/>
            <a:ext cx="1143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/>
              <a:t>-----------------</a:t>
            </a:r>
          </a:p>
          <a:p>
            <a:r>
              <a:rPr lang="fi-FI" sz="1000" dirty="0" smtClean="0"/>
              <a:t>KONSERNI-</a:t>
            </a:r>
            <a:br>
              <a:rPr lang="fi-FI" sz="1000" dirty="0" smtClean="0"/>
            </a:br>
            <a:r>
              <a:rPr lang="fi-FI" sz="1000" dirty="0" smtClean="0"/>
              <a:t>YHTEISÖT</a:t>
            </a:r>
          </a:p>
        </p:txBody>
      </p:sp>
      <p:sp>
        <p:nvSpPr>
          <p:cNvPr id="31" name="Tekstiruutu 30"/>
          <p:cNvSpPr txBox="1"/>
          <p:nvPr/>
        </p:nvSpPr>
        <p:spPr>
          <a:xfrm rot="16200000">
            <a:off x="5984134" y="2749241"/>
            <a:ext cx="24331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smtClean="0">
                <a:solidFill>
                  <a:schemeClr val="bg1"/>
                </a:solidFill>
              </a:rPr>
              <a:t>SOPIMUSOHJAUS</a:t>
            </a:r>
            <a:endParaRPr lang="fi-FI" sz="1400" dirty="0">
              <a:solidFill>
                <a:schemeClr val="bg1"/>
              </a:solidFill>
            </a:endParaRPr>
          </a:p>
        </p:txBody>
      </p:sp>
      <p:sp>
        <p:nvSpPr>
          <p:cNvPr id="32" name="Nuoli oikealle 31"/>
          <p:cNvSpPr/>
          <p:nvPr/>
        </p:nvSpPr>
        <p:spPr>
          <a:xfrm rot="16200000">
            <a:off x="785300" y="2080937"/>
            <a:ext cx="3483448" cy="663678"/>
          </a:xfrm>
          <a:prstGeom prst="rightArrow">
            <a:avLst/>
          </a:prstGeom>
          <a:solidFill>
            <a:srgbClr val="F2652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Nuoli oikealle 32"/>
          <p:cNvSpPr/>
          <p:nvPr/>
        </p:nvSpPr>
        <p:spPr>
          <a:xfrm rot="5400000">
            <a:off x="877474" y="3103123"/>
            <a:ext cx="3299094" cy="656303"/>
          </a:xfrm>
          <a:prstGeom prst="rightArrow">
            <a:avLst/>
          </a:prstGeom>
          <a:solidFill>
            <a:srgbClr val="F2652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Tekstiruutu 33"/>
          <p:cNvSpPr txBox="1"/>
          <p:nvPr/>
        </p:nvSpPr>
        <p:spPr>
          <a:xfrm rot="16200000">
            <a:off x="496315" y="2698308"/>
            <a:ext cx="4075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 smtClean="0">
                <a:solidFill>
                  <a:schemeClr val="bg1"/>
                </a:solidFill>
              </a:rPr>
              <a:t>KONSERNIOHJAUS</a:t>
            </a:r>
            <a:endParaRPr lang="fi-FI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02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/>
        </p:nvSpPr>
        <p:spPr>
          <a:xfrm>
            <a:off x="339213" y="373929"/>
            <a:ext cx="3828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dirty="0" smtClean="0">
                <a:solidFill>
                  <a:srgbClr val="F26522"/>
                </a:solidFill>
              </a:rPr>
              <a:t>Parempi johtaminen</a:t>
            </a:r>
            <a:endParaRPr lang="fi-FI" sz="3200" dirty="0">
              <a:solidFill>
                <a:srgbClr val="F26522"/>
              </a:solidFill>
            </a:endParaRP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884911" y="1378974"/>
            <a:ext cx="7632950" cy="338352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fi-FI" sz="1400" b="1" dirty="0"/>
              <a:t>Indikaattorit tavoitteen seuraamiseksi / tueksi: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 sz="1400" dirty="0"/>
              <a:t>Ajan tasalla olevat tehtäväkuvaukset (Kehityskeskustelut)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 sz="1400" dirty="0" smtClean="0"/>
              <a:t>Valmentava johtaminen </a:t>
            </a:r>
            <a:r>
              <a:rPr lang="fi-FI" sz="1400" dirty="0"/>
              <a:t>(Kunta 10 / Välikysely</a:t>
            </a:r>
            <a:r>
              <a:rPr lang="fi-FI" sz="1400" dirty="0" smtClean="0"/>
              <a:t>)</a:t>
            </a:r>
          </a:p>
          <a:p>
            <a:pPr marL="569650" lvl="1" indent="-171450">
              <a:buFont typeface="Arial" panose="020B0604020202020204" pitchFamily="34" charset="0"/>
              <a:buChar char="•"/>
              <a:defRPr/>
            </a:pPr>
            <a:r>
              <a:rPr lang="fi-FI" sz="1400" dirty="0"/>
              <a:t>Kunta 10 -kysely tehdään joka toinen vuosi. Välivuosina tehdään kaupungin oma kysely, jolla seurataan kehityksen suuntaa.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 sz="1400" dirty="0"/>
              <a:t>Johtamisjärjestelmän selkeys (Esimiesbarometri)</a:t>
            </a: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89638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noProof="0" dirty="0" smtClean="0"/>
              <a:t>Kiitos!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20636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sz="1400" dirty="0"/>
              <a:t>Turun kaupungilla teemme merkityksellistä työtä. Työn mielekkyys rakentuu selkeistä vastuista, toimivasta yhteistyöstä ja jatkuvasti kehittyvästä osaamisesta. </a:t>
            </a:r>
            <a:endParaRPr lang="fi-FI" sz="1400" dirty="0" smtClean="0"/>
          </a:p>
          <a:p>
            <a:r>
              <a:rPr lang="fi-FI" sz="1400" dirty="0" smtClean="0"/>
              <a:t>Työntekijöidemme </a:t>
            </a:r>
            <a:r>
              <a:rPr lang="fi-FI" sz="1400" dirty="0"/>
              <a:t>hyvinvointi näkyy sujuvina ja laadukkaina palveluina kuntalaisille.</a:t>
            </a:r>
            <a:endParaRPr lang="fi-FI" sz="1400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400" noProof="0" dirty="0" smtClean="0">
                <a:solidFill>
                  <a:srgbClr val="46BFEA"/>
                </a:solidFill>
              </a:rPr>
              <a:t>Työnantaja, josta voi olla ylpeä</a:t>
            </a:r>
            <a:endParaRPr lang="fi-FI" sz="2400" noProof="0" dirty="0">
              <a:solidFill>
                <a:srgbClr val="46BFEA"/>
              </a:solidFill>
            </a:endParaRPr>
          </a:p>
        </p:txBody>
      </p:sp>
      <p:pic>
        <p:nvPicPr>
          <p:cNvPr id="11" name="Kuvan paikkamerkki 10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7" b="13177"/>
          <a:stretch>
            <a:fillRect/>
          </a:stretch>
        </p:blipFill>
        <p:spPr>
          <a:xfrm>
            <a:off x="0" y="0"/>
            <a:ext cx="9144000" cy="2565000"/>
          </a:xfrm>
        </p:spPr>
      </p:pic>
    </p:spTree>
    <p:extLst>
      <p:ext uri="{BB962C8B-B14F-4D97-AF65-F5344CB8AC3E}">
        <p14:creationId xmlns:p14="http://schemas.microsoft.com/office/powerpoint/2010/main" val="295510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n paikkamerkki 1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8" r="1937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67197" y="339213"/>
            <a:ext cx="3511708" cy="3927154"/>
          </a:xfrm>
        </p:spPr>
        <p:txBody>
          <a:bodyPr/>
          <a:lstStyle/>
          <a:p>
            <a:pPr marL="298450" indent="-285750">
              <a:buFont typeface="Arial" panose="020B0604020202020204" pitchFamily="34" charset="0"/>
              <a:buChar char="•"/>
            </a:pPr>
            <a:r>
              <a:rPr lang="fi-FI" sz="1400" dirty="0"/>
              <a:t>Esimiehet ovat avainasemassa johtaessa joukkojaan muuttuvassa ympäristössä, mutta myös työntekijöiden rooli hyvinvoivan työyhteisön rakentamisessa on ohittamaton. Myös esimiehet tarvitsevat tukea työhönsä niin omilta esimiehiltään, kollegoiltaan kuin </a:t>
            </a:r>
            <a:r>
              <a:rPr lang="fi-FI" sz="1400" dirty="0" smtClean="0"/>
              <a:t>alaisiltaankin.</a:t>
            </a:r>
          </a:p>
          <a:p>
            <a:pPr marL="298450" indent="-285750">
              <a:buFont typeface="Arial" panose="020B0604020202020204" pitchFamily="34" charset="0"/>
              <a:buChar char="•"/>
            </a:pPr>
            <a:r>
              <a:rPr lang="fi-FI" sz="1400" dirty="0" smtClean="0"/>
              <a:t>Paremmalla </a:t>
            </a:r>
            <a:r>
              <a:rPr lang="fi-FI" sz="1400" dirty="0"/>
              <a:t>johtamisella, hyvinvoinnilla ja valmiudella ottaa muutos rakentavasti vastaan on kiinteä yhteys - mitään osa-aluetta ei voi ohittaa ilman vaikutuksia muihin.</a:t>
            </a:r>
          </a:p>
        </p:txBody>
      </p:sp>
    </p:spTree>
    <p:extLst>
      <p:ext uri="{BB962C8B-B14F-4D97-AF65-F5344CB8AC3E}">
        <p14:creationId xmlns:p14="http://schemas.microsoft.com/office/powerpoint/2010/main" val="363085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9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67197" y="1644446"/>
            <a:ext cx="3511708" cy="2621922"/>
          </a:xfrm>
        </p:spPr>
        <p:txBody>
          <a:bodyPr/>
          <a:lstStyle/>
          <a:p>
            <a:pPr marL="355600" indent="-342900" fontAlgn="t">
              <a:buFont typeface="+mj-lt"/>
              <a:buAutoNum type="arabicPeriod"/>
            </a:pPr>
            <a:r>
              <a:rPr lang="fi-FI" sz="1600" dirty="0" smtClean="0"/>
              <a:t>Työ lisää hyvinvointia</a:t>
            </a:r>
            <a:endParaRPr lang="fi-FI" sz="1600" dirty="0"/>
          </a:p>
          <a:p>
            <a:pPr marL="355600" indent="-342900" fontAlgn="t">
              <a:buFont typeface="+mj-lt"/>
              <a:buAutoNum type="arabicPeriod"/>
            </a:pPr>
            <a:r>
              <a:rPr lang="fi-FI" sz="1600" dirty="0"/>
              <a:t>Rakentava ja hallittu muutos</a:t>
            </a:r>
            <a:r>
              <a:rPr lang="fi-FI" sz="1000" dirty="0"/>
              <a:t/>
            </a:r>
            <a:br>
              <a:rPr lang="fi-FI" sz="1000" dirty="0"/>
            </a:br>
            <a:r>
              <a:rPr lang="fi-FI" sz="1000" dirty="0"/>
              <a:t>- </a:t>
            </a:r>
            <a:r>
              <a:rPr lang="fi-FI" sz="1200" dirty="0"/>
              <a:t>muutos on mahdollisuus! </a:t>
            </a:r>
            <a:endParaRPr lang="fi-FI" sz="1200" dirty="0" smtClean="0"/>
          </a:p>
          <a:p>
            <a:pPr marL="355600" indent="-342900" fontAlgn="t">
              <a:buFont typeface="+mj-lt"/>
              <a:buAutoNum type="arabicPeriod"/>
            </a:pPr>
            <a:r>
              <a:rPr lang="fi-FI" sz="1600" dirty="0" smtClean="0"/>
              <a:t>Parempi johtaminen</a:t>
            </a:r>
            <a:endParaRPr lang="fi-FI" sz="1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7197" y="435077"/>
            <a:ext cx="3511708" cy="907026"/>
          </a:xfrm>
        </p:spPr>
        <p:txBody>
          <a:bodyPr/>
          <a:lstStyle/>
          <a:p>
            <a:r>
              <a:rPr lang="fi-FI" noProof="0" dirty="0" smtClean="0"/>
              <a:t>Ohjelman päämäärät</a:t>
            </a:r>
            <a:endParaRPr lang="fi-FI" noProof="0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586" y="221656"/>
            <a:ext cx="3048000" cy="2030730"/>
          </a:xfrm>
          <a:prstGeom prst="rect">
            <a:avLst/>
          </a:prstGeom>
        </p:spPr>
      </p:pic>
      <p:pic>
        <p:nvPicPr>
          <p:cNvPr id="9" name="Kuvan paikkamerkki 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9" r="203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040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B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67197" y="1644446"/>
            <a:ext cx="3511708" cy="2621922"/>
          </a:xfrm>
        </p:spPr>
        <p:txBody>
          <a:bodyPr/>
          <a:lstStyle/>
          <a:p>
            <a:pPr marL="355600" indent="-342900" fontAlgn="t">
              <a:buFont typeface="+mj-lt"/>
              <a:buAutoNum type="arabicPeriod"/>
            </a:pPr>
            <a:r>
              <a:rPr lang="fi-FI" sz="1600" dirty="0"/>
              <a:t>Työyhteisötaidot tukevat tavoitteiden </a:t>
            </a:r>
            <a:r>
              <a:rPr lang="fi-FI" sz="1600" dirty="0" smtClean="0"/>
              <a:t>saavuttamista</a:t>
            </a:r>
            <a:endParaRPr lang="fi-FI" sz="1600" dirty="0"/>
          </a:p>
          <a:p>
            <a:pPr marL="355600" indent="-342900" fontAlgn="t">
              <a:buFont typeface="+mj-lt"/>
              <a:buAutoNum type="arabicPeriod"/>
            </a:pPr>
            <a:r>
              <a:rPr lang="fi-FI" sz="1600" dirty="0"/>
              <a:t>Työ on turvallista ja terveellistä – henkisesti ja fyysisesti</a:t>
            </a:r>
          </a:p>
          <a:p>
            <a:pPr marL="355600" indent="-342900" fontAlgn="t">
              <a:buFont typeface="+mj-lt"/>
              <a:buAutoNum type="arabicPeriod"/>
            </a:pPr>
            <a:r>
              <a:rPr lang="fi-FI" sz="1600" dirty="0"/>
              <a:t>Perustehtävä on mielekäs ja merkityksellinen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7197" y="435077"/>
            <a:ext cx="3511708" cy="907026"/>
          </a:xfrm>
        </p:spPr>
        <p:txBody>
          <a:bodyPr/>
          <a:lstStyle/>
          <a:p>
            <a:r>
              <a:rPr lang="fi-FI" dirty="0"/>
              <a:t>Työ lisää hyvinvointia</a:t>
            </a:r>
            <a:endParaRPr lang="fi-FI" noProof="0" dirty="0"/>
          </a:p>
        </p:txBody>
      </p:sp>
      <p:pic>
        <p:nvPicPr>
          <p:cNvPr id="7" name="Kuvan paikkamerkki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0" r="203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410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ulukk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459428"/>
              </p:ext>
            </p:extLst>
          </p:nvPr>
        </p:nvGraphicFramePr>
        <p:xfrm>
          <a:off x="-1" y="1091380"/>
          <a:ext cx="9144000" cy="4127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8249"/>
                <a:gridCol w="2242245"/>
                <a:gridCol w="2197505"/>
                <a:gridCol w="2286001"/>
              </a:tblGrid>
              <a:tr h="236091"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TAVOITE</a:t>
                      </a:r>
                      <a:endParaRPr lang="fi-FI" sz="1500" dirty="0"/>
                    </a:p>
                  </a:txBody>
                  <a:tcPr marL="82966" marR="82966" marT="41483" marB="41483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KEINOT</a:t>
                      </a:r>
                      <a:endParaRPr lang="fi-FI" sz="1500" dirty="0"/>
                    </a:p>
                  </a:txBody>
                  <a:tcPr marL="82966" marR="82966" marT="41483" marB="41483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MITTARI</a:t>
                      </a:r>
                      <a:endParaRPr lang="fi-FI" sz="1500" dirty="0"/>
                    </a:p>
                  </a:txBody>
                  <a:tcPr marL="82966" marR="82966" marT="41483" marB="41483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500" dirty="0" smtClean="0">
                          <a:solidFill>
                            <a:schemeClr val="bg1"/>
                          </a:solidFill>
                        </a:rPr>
                        <a:t>TAVOITELUKU</a:t>
                      </a:r>
                      <a:endParaRPr lang="fi-FI" sz="1500" dirty="0">
                        <a:solidFill>
                          <a:schemeClr val="bg1"/>
                        </a:solidFill>
                      </a:endParaRPr>
                    </a:p>
                  </a:txBody>
                  <a:tcPr marL="82966" marR="82966" marT="41483" marB="41483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816029">
                <a:tc>
                  <a:txBody>
                    <a:bodyPr/>
                    <a:lstStyle/>
                    <a:p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>Työyhteisötaidot tukevat tavoitteiden saavuttamista</a:t>
                      </a:r>
                      <a:endParaRPr lang="fi-FI" sz="1100" dirty="0">
                        <a:solidFill>
                          <a:schemeClr val="tx1"/>
                        </a:solidFill>
                      </a:endParaRPr>
                    </a:p>
                  </a:txBody>
                  <a:tcPr marL="82966" marR="82966" marT="41483" marB="4148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1.A. Kehitetään t</a:t>
                      </a:r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>yöyhteisötaitoja </a:t>
                      </a: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ja johtamista: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hyödyntämällä koulutusta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antamalla tukea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luottamalla omiin alaisiin</a:t>
                      </a:r>
                      <a:endParaRPr lang="fi-FI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fi-FI" sz="13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2966" marR="82966" marT="41483" marB="4148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100" strike="noStrike" dirty="0" smtClean="0">
                          <a:solidFill>
                            <a:schemeClr val="tx1"/>
                          </a:solidFill>
                        </a:rPr>
                        <a:t>1.A.1. Työyhteisötaidot</a:t>
                      </a:r>
                    </a:p>
                    <a:p>
                      <a:endParaRPr lang="fi-FI" sz="1100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100" strike="noStrike" baseline="0" dirty="0" smtClean="0">
                          <a:solidFill>
                            <a:schemeClr val="tx1"/>
                          </a:solidFill>
                        </a:rPr>
                        <a:t>Auttaminen ja huomaavaisuus (K10)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100" strike="noStrike" baseline="0" dirty="0" smtClean="0">
                          <a:solidFill>
                            <a:schemeClr val="tx1"/>
                          </a:solidFill>
                        </a:rPr>
                        <a:t>Ajan tasalla pito ja tiedon jakaminen (Välikysely)</a:t>
                      </a:r>
                    </a:p>
                    <a:p>
                      <a:endParaRPr lang="fi-FI" sz="1100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fi-FI" sz="1100" strike="noStrike" baseline="0" dirty="0" smtClean="0">
                          <a:solidFill>
                            <a:schemeClr val="tx1"/>
                          </a:solidFill>
                        </a:rPr>
                        <a:t>1.A.2. Työyhteisö</a:t>
                      </a:r>
                    </a:p>
                    <a:p>
                      <a:endParaRPr lang="fi-FI" sz="1100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100" strike="noStrike" baseline="0" dirty="0" smtClean="0">
                          <a:solidFill>
                            <a:schemeClr val="tx1"/>
                          </a:solidFill>
                        </a:rPr>
                        <a:t>Työpaikan ilmapiiri (K10)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100" strike="noStrike" baseline="0" dirty="0" smtClean="0">
                          <a:solidFill>
                            <a:schemeClr val="tx1"/>
                          </a:solidFill>
                        </a:rPr>
                        <a:t>Arvostus työhöni (Välikysely)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100" strike="noStrike" baseline="0" dirty="0" smtClean="0">
                          <a:solidFill>
                            <a:schemeClr val="tx1"/>
                          </a:solidFill>
                        </a:rPr>
                        <a:t>Luottamus työkavereihin (Välikysely)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fi-FI" sz="1100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i-FI" sz="1100" strike="noStrike" baseline="0" dirty="0" smtClean="0">
                          <a:solidFill>
                            <a:schemeClr val="tx1"/>
                          </a:solidFill>
                        </a:rPr>
                        <a:t>1.A.3. Työyhteisön tuki esimiestyölle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fi-FI" sz="1100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100" strike="noStrike" baseline="0" dirty="0" smtClean="0">
                          <a:solidFill>
                            <a:schemeClr val="tx1"/>
                          </a:solidFill>
                        </a:rPr>
                        <a:t>Työyhteisön tuki esimiestyölle (K10/ Välikysely)</a:t>
                      </a:r>
                    </a:p>
                  </a:txBody>
                  <a:tcPr marL="82966" marR="82966" marT="41483" marB="4148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0" baseline="0" dirty="0" smtClean="0">
                          <a:solidFill>
                            <a:schemeClr val="tx1"/>
                          </a:solidFill>
                        </a:rPr>
                        <a:t>1.A.1. &gt;= edellinen vuosi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2016: 3,64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1.A.2. &gt;= edellinen vuosi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2016: 3,67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          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1.A.3. &gt;= edellinen vuosi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2016: 3,61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3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3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2966" marR="82966" marT="41483" marB="4148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Suorakulmio 3"/>
          <p:cNvSpPr/>
          <p:nvPr/>
        </p:nvSpPr>
        <p:spPr>
          <a:xfrm>
            <a:off x="339213" y="373929"/>
            <a:ext cx="40573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dirty="0">
                <a:solidFill>
                  <a:schemeClr val="accent1"/>
                </a:solidFill>
              </a:rPr>
              <a:t>Työ lisää hyvinvointia</a:t>
            </a:r>
          </a:p>
        </p:txBody>
      </p:sp>
    </p:spTree>
    <p:extLst>
      <p:ext uri="{BB962C8B-B14F-4D97-AF65-F5344CB8AC3E}">
        <p14:creationId xmlns:p14="http://schemas.microsoft.com/office/powerpoint/2010/main" val="12836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ulukk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569477"/>
              </p:ext>
            </p:extLst>
          </p:nvPr>
        </p:nvGraphicFramePr>
        <p:xfrm>
          <a:off x="-1" y="1091380"/>
          <a:ext cx="9144000" cy="4250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8249"/>
                <a:gridCol w="2242245"/>
                <a:gridCol w="2197505"/>
                <a:gridCol w="2286001"/>
              </a:tblGrid>
              <a:tr h="236091"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TAVOITE</a:t>
                      </a:r>
                      <a:endParaRPr lang="fi-FI" sz="1500" dirty="0"/>
                    </a:p>
                  </a:txBody>
                  <a:tcPr marL="82966" marR="82966" marT="41483" marB="41483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KEINOT</a:t>
                      </a:r>
                      <a:endParaRPr lang="fi-FI" sz="1500" dirty="0"/>
                    </a:p>
                  </a:txBody>
                  <a:tcPr marL="82966" marR="82966" marT="41483" marB="41483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MITTARI</a:t>
                      </a:r>
                      <a:endParaRPr lang="fi-FI" sz="1500" dirty="0"/>
                    </a:p>
                  </a:txBody>
                  <a:tcPr marL="82966" marR="82966" marT="41483" marB="41483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500" dirty="0" smtClean="0">
                          <a:solidFill>
                            <a:schemeClr val="bg1"/>
                          </a:solidFill>
                        </a:rPr>
                        <a:t>TAVOITELUKU</a:t>
                      </a:r>
                      <a:endParaRPr lang="fi-FI" sz="1500" dirty="0">
                        <a:solidFill>
                          <a:schemeClr val="bg1"/>
                        </a:solidFill>
                      </a:endParaRPr>
                    </a:p>
                  </a:txBody>
                  <a:tcPr marL="82966" marR="82966" marT="41483" marB="41483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816029">
                <a:tc>
                  <a:txBody>
                    <a:bodyPr/>
                    <a:lstStyle/>
                    <a:p>
                      <a:r>
                        <a:rPr lang="fi-FI" sz="1100" dirty="0" smtClean="0"/>
                        <a:t>2. Työ</a:t>
                      </a:r>
                      <a:r>
                        <a:rPr lang="fi-FI" sz="1100" baseline="0" dirty="0" smtClean="0"/>
                        <a:t> on turvallista ja terveellistä </a:t>
                      </a:r>
                    </a:p>
                    <a:p>
                      <a:r>
                        <a:rPr lang="fi-FI" sz="1100" baseline="0" dirty="0" smtClean="0"/>
                        <a:t>– henkisesti ja fyysisesti</a:t>
                      </a:r>
                      <a:endParaRPr lang="fi-FI" sz="1100" dirty="0"/>
                    </a:p>
                  </a:txBody>
                  <a:tcPr marL="82966" marR="82966" marT="41483" marB="4148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>2.A.Työkyvyn</a:t>
                      </a: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 hallinta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2.B. Vaarojen ja haittojen arviointi / riskien arviointi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2.C. Kunta 10- tuloksien pohjalta tehdyt kehittämissuunnitelmat koskien työpaineita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2.D. Asiakasväkivallan kokemus</a:t>
                      </a:r>
                      <a:endParaRPr lang="fi-FI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2966" marR="82966" marT="41483" marB="4148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2.A.1. Henkilömäärä, jolla ei poissaoloja terveydellisistä syistä (vakituiset)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>2.B.1. Kuinka monta vaarat</a:t>
                      </a: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 ja haitat –arvioita / riskiarvioita </a:t>
                      </a:r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>tallennettu</a:t>
                      </a:r>
                    </a:p>
                    <a:p>
                      <a:endParaRPr lang="fi-FI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fi-FI" sz="1100" b="0" strike="noStrike" dirty="0" smtClean="0">
                          <a:solidFill>
                            <a:schemeClr val="tx1"/>
                          </a:solidFill>
                        </a:rPr>
                        <a:t>2.C.1</a:t>
                      </a:r>
                      <a:r>
                        <a:rPr lang="fi-FI" sz="1100" strike="noStrike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fi-FI" sz="1100" strike="noStrike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100" strike="noStrike" dirty="0" smtClean="0">
                          <a:solidFill>
                            <a:schemeClr val="tx1"/>
                          </a:solidFill>
                        </a:rPr>
                        <a:t>Työpaineiden ja hallinnan suhde</a:t>
                      </a:r>
                    </a:p>
                    <a:p>
                      <a:endParaRPr lang="fi-FI" sz="1100" strike="noStrike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strike="noStrike" baseline="0" dirty="0" smtClean="0">
                          <a:solidFill>
                            <a:schemeClr val="tx1"/>
                          </a:solidFill>
                        </a:rPr>
                        <a:t>Työpaineita paljon, hallintaa vähän (K10)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b="0" strike="noStrike" baseline="0" dirty="0" smtClean="0">
                          <a:solidFill>
                            <a:schemeClr val="tx1"/>
                          </a:solidFill>
                        </a:rPr>
                        <a:t>Työmäärän lisääntyminen (Välikysely)</a:t>
                      </a:r>
                      <a:endParaRPr lang="fi-FI" sz="11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fi-FI" sz="11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i-FI" sz="1100" b="0" baseline="0" dirty="0" smtClean="0">
                          <a:solidFill>
                            <a:schemeClr val="tx1"/>
                          </a:solidFill>
                        </a:rPr>
                        <a:t>2.D.1. Asiakasväkivallan kokemus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fi-FI" sz="11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100" b="0" baseline="0" dirty="0" smtClean="0">
                          <a:solidFill>
                            <a:schemeClr val="tx1"/>
                          </a:solidFill>
                        </a:rPr>
                        <a:t>Henkinen väkivalta (K10 / Välikysely)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100" b="0" baseline="0" dirty="0" smtClean="0">
                          <a:solidFill>
                            <a:schemeClr val="tx1"/>
                          </a:solidFill>
                        </a:rPr>
                        <a:t>Fyysinen väkivalta tai sen uhka (K10 / Välikysely)</a:t>
                      </a:r>
                    </a:p>
                  </a:txBody>
                  <a:tcPr marL="82966" marR="82966" marT="41483" marB="4148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2.A.1. henkilöiden osuus lisääntyy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>2.B.1. Vähintään 25% toimialan perus-yksiköistä/v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>2.C.1. &lt;</a:t>
                      </a: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 edellinen vuosi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>2016: 21,6%</a:t>
                      </a:r>
                    </a:p>
                    <a:p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fi-FI" sz="1100" dirty="0" smtClean="0">
                          <a:solidFill>
                            <a:schemeClr val="tx1"/>
                          </a:solidFill>
                        </a:rPr>
                      </a:br>
                      <a:endParaRPr lang="fi-FI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fi-FI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fi-FI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fi-FI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>2.D.1. &lt; edellinen</a:t>
                      </a: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 vuosi</a:t>
                      </a:r>
                    </a:p>
                    <a:p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fi-FI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>2016: 21,8% (henkinen väkivalta)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>2016: 15,2% (fyysinen väkivalta)</a:t>
                      </a: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2966" marR="82966" marT="41483" marB="4148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Suorakulmio 3"/>
          <p:cNvSpPr/>
          <p:nvPr/>
        </p:nvSpPr>
        <p:spPr>
          <a:xfrm>
            <a:off x="339213" y="373929"/>
            <a:ext cx="40573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dirty="0">
                <a:solidFill>
                  <a:schemeClr val="accent1"/>
                </a:solidFill>
              </a:rPr>
              <a:t>Työ lisää hyvinvointia</a:t>
            </a:r>
          </a:p>
        </p:txBody>
      </p:sp>
    </p:spTree>
    <p:extLst>
      <p:ext uri="{BB962C8B-B14F-4D97-AF65-F5344CB8AC3E}">
        <p14:creationId xmlns:p14="http://schemas.microsoft.com/office/powerpoint/2010/main" val="88043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ulukk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832232"/>
              </p:ext>
            </p:extLst>
          </p:nvPr>
        </p:nvGraphicFramePr>
        <p:xfrm>
          <a:off x="-1" y="1091380"/>
          <a:ext cx="9144000" cy="4127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8249"/>
                <a:gridCol w="2242245"/>
                <a:gridCol w="2197505"/>
                <a:gridCol w="2286001"/>
              </a:tblGrid>
              <a:tr h="236091"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TAVOITE</a:t>
                      </a:r>
                      <a:endParaRPr lang="fi-FI" sz="1500" dirty="0"/>
                    </a:p>
                  </a:txBody>
                  <a:tcPr marL="82966" marR="82966" marT="41483" marB="41483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KEINOT</a:t>
                      </a:r>
                      <a:endParaRPr lang="fi-FI" sz="1500" dirty="0"/>
                    </a:p>
                  </a:txBody>
                  <a:tcPr marL="82966" marR="82966" marT="41483" marB="41483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500" dirty="0" smtClean="0"/>
                        <a:t>MITTARI</a:t>
                      </a:r>
                      <a:endParaRPr lang="fi-FI" sz="1500" dirty="0"/>
                    </a:p>
                  </a:txBody>
                  <a:tcPr marL="82966" marR="82966" marT="41483" marB="41483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500" dirty="0" smtClean="0">
                          <a:solidFill>
                            <a:schemeClr val="bg1"/>
                          </a:solidFill>
                        </a:rPr>
                        <a:t>TAVOITELUKU</a:t>
                      </a:r>
                      <a:endParaRPr lang="fi-FI" sz="1500" dirty="0">
                        <a:solidFill>
                          <a:schemeClr val="bg1"/>
                        </a:solidFill>
                      </a:endParaRPr>
                    </a:p>
                  </a:txBody>
                  <a:tcPr marL="82966" marR="82966" marT="41483" marB="41483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816029">
                <a:tc>
                  <a:txBody>
                    <a:bodyPr/>
                    <a:lstStyle/>
                    <a:p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>3. Perustehtävä</a:t>
                      </a: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>on mielekäs</a:t>
                      </a: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 ja merkityksellinen</a:t>
                      </a:r>
                      <a:endParaRPr lang="fi-FI" sz="1100" dirty="0">
                        <a:solidFill>
                          <a:schemeClr val="tx1"/>
                        </a:solidFill>
                      </a:endParaRPr>
                    </a:p>
                  </a:txBody>
                  <a:tcPr marL="82966" marR="82966" marT="41483" marB="4148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>3.A. Annamme</a:t>
                      </a: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 s</a:t>
                      </a:r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>elkeän suunnan ja tavoitteet</a:t>
                      </a:r>
                    </a:p>
                    <a:p>
                      <a:endParaRPr lang="fi-FI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2966" marR="82966" marT="41483" marB="4148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0" baseline="0" dirty="0" smtClean="0">
                          <a:solidFill>
                            <a:schemeClr val="tx1"/>
                          </a:solidFill>
                        </a:rPr>
                        <a:t>3.A.1. Kokemus työn mielekkyydestä ja merkityksellisyydestä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b="0" dirty="0" smtClean="0"/>
                        <a:t>Koen työni mielekkääksi (K10</a:t>
                      </a:r>
                      <a:r>
                        <a:rPr lang="fi-FI" sz="1100" b="0" baseline="0" dirty="0" smtClean="0"/>
                        <a:t> / Välikysely)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i-FI" sz="1100" b="0" baseline="0" dirty="0" smtClean="0"/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b="0" dirty="0" smtClean="0"/>
                        <a:t>Koen</a:t>
                      </a:r>
                      <a:r>
                        <a:rPr lang="fi-FI" sz="1100" b="0" baseline="0" dirty="0" smtClean="0"/>
                        <a:t> tekeväni merkityksellistä työtä (K10 / Välikysely)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fi-FI" sz="1100" strike="noStrike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2966" marR="82966" marT="41483" marB="4148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>3.A.1.</a:t>
                      </a: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>&gt;= edellinen vuosi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>2016: 4,85 (mielekkyys)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i-FI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>%-osuus parantunut + pysynyt</a:t>
                      </a: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 ennallaan (Välikysely)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i-FI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Kyllä</a:t>
                      </a:r>
                      <a:r>
                        <a:rPr lang="fi-FI" sz="1100" dirty="0" smtClean="0">
                          <a:solidFill>
                            <a:schemeClr val="tx1"/>
                          </a:solidFill>
                        </a:rPr>
                        <a:t>-vastauksia</a:t>
                      </a:r>
                      <a:r>
                        <a:rPr lang="fi-FI" sz="1100" baseline="0" dirty="0" smtClean="0">
                          <a:solidFill>
                            <a:schemeClr val="tx1"/>
                          </a:solidFill>
                        </a:rPr>
                        <a:t> 75% (merkityksellisyys)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1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82966" marR="82966" marT="41483" marB="4148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Suorakulmio 3"/>
          <p:cNvSpPr/>
          <p:nvPr/>
        </p:nvSpPr>
        <p:spPr>
          <a:xfrm>
            <a:off x="339213" y="373929"/>
            <a:ext cx="40573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dirty="0">
                <a:solidFill>
                  <a:schemeClr val="accent1"/>
                </a:solidFill>
              </a:rPr>
              <a:t>Työ lisää hyvinvointia</a:t>
            </a:r>
          </a:p>
        </p:txBody>
      </p:sp>
    </p:spTree>
    <p:extLst>
      <p:ext uri="{BB962C8B-B14F-4D97-AF65-F5344CB8AC3E}">
        <p14:creationId xmlns:p14="http://schemas.microsoft.com/office/powerpoint/2010/main" val="308886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lkoinen">
  <a:themeElements>
    <a:clrScheme name="Custom 4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uvalliset">
  <a:themeElements>
    <a:clrScheme name="Custom 5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Värilliset">
  <a:themeElements>
    <a:clrScheme name="Custom 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e907a47a-bef0-4de7-8dab-7bc0f3e3b801" ContentTypeId="0x0101009826236A49AB4BE99ECFB8F2B30E5B23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V-aineisto" ma:contentTypeID="0x0101009826236A49AB4BE99ECFB8F2B30E5B2300B6926BB018C8114595EA6809CA0D0D97" ma:contentTypeVersion="11" ma:contentTypeDescription="Luo uusi asiakirja." ma:contentTypeScope="" ma:versionID="5afd468e68824e6b1a00e720ed00cc67">
  <xsd:schema xmlns:xsd="http://www.w3.org/2001/XMLSchema" xmlns:xs="http://www.w3.org/2001/XMLSchema" xmlns:p="http://schemas.microsoft.com/office/2006/metadata/properties" xmlns:ns2="801a4ecc-5c06-4555-9dd1-0bf5b16740cf" targetNamespace="http://schemas.microsoft.com/office/2006/metadata/properties" ma:root="true" ma:fieldsID="5dd4fd3f639a6316be4bd07b28757113" ns2:_="">
    <xsd:import namespace="801a4ecc-5c06-4555-9dd1-0bf5b16740cf"/>
    <xsd:element name="properties">
      <xsd:complexType>
        <xsd:sequence>
          <xsd:element name="documentManagement">
            <xsd:complexType>
              <xsd:all>
                <xsd:element ref="ns2:dotku_ContainsPersonalData" minOccurs="0"/>
                <xsd:element ref="ns2:dotku_Publicity"/>
                <xsd:element ref="ns2:dotku_Description" minOccurs="0"/>
                <xsd:element ref="ns2:dotku_Creator" minOccurs="0"/>
                <xsd:element ref="ns2:dotku_AvDate"/>
                <xsd:element ref="ns2:dotku_AvLenght" minOccurs="0"/>
                <xsd:element ref="ns2:dotku_AvType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1a4ecc-5c06-4555-9dd1-0bf5b16740cf" elementFormDefault="qualified">
    <xsd:import namespace="http://schemas.microsoft.com/office/2006/documentManagement/types"/>
    <xsd:import namespace="http://schemas.microsoft.com/office/infopath/2007/PartnerControls"/>
    <xsd:element name="dotku_ContainsPersonalData" ma:index="2" nillable="true" ma:displayName="Sisältää henkilötietoja" ma:default="" ma:description="Henkilötietolaki 3 § 1 mom" ma:format="Dropdown" ma:internalName="dotku_ContainsPersonalData">
      <xsd:simpleType>
        <xsd:restriction base="dms:Choice">
          <xsd:enumeration value="Ei sisällä henkilötietoja"/>
          <xsd:enumeration value="Sisältää henkilötietoja"/>
          <xsd:enumeration value="Sisältää arkaluonteisia henkilötietoja"/>
        </xsd:restriction>
      </xsd:simpleType>
    </xsd:element>
    <xsd:element name="dotku_Publicity" ma:index="3" ma:displayName="Julkisuus" ma:default="Julkinen" ma:format="Dropdown" ma:internalName="dotku_Publicity">
      <xsd:simpleType>
        <xsd:restriction base="dms:Choice">
          <xsd:enumeration value="Julkinen"/>
          <xsd:enumeration value="Salassa pidettävä"/>
        </xsd:restriction>
      </xsd:simpleType>
    </xsd:element>
    <xsd:element name="dotku_Description" ma:index="4" nillable="true" ma:displayName="Kuvaus" ma:internalName="dotku_Description">
      <xsd:simpleType>
        <xsd:restriction base="dms:Note">
          <xsd:maxLength value="255"/>
        </xsd:restriction>
      </xsd:simpleType>
    </xsd:element>
    <xsd:element name="dotku_Creator" ma:index="5" nillable="true" ma:displayName="Tekijä" ma:description="Sukunimi Etunimi" ma:internalName="dotku_Creator">
      <xsd:simpleType>
        <xsd:restriction base="dms:Text">
          <xsd:maxLength value="100"/>
        </xsd:restriction>
      </xsd:simpleType>
    </xsd:element>
    <xsd:element name="dotku_AvDate" ma:index="6" ma:displayName="Pvm" ma:description="Esim. kuvaus- tai äänityspvm" ma:format="DateOnly" ma:internalName="dotku_AvDate">
      <xsd:simpleType>
        <xsd:restriction base="dms:DateTime"/>
      </xsd:simpleType>
    </xsd:element>
    <xsd:element name="dotku_AvLenght" ma:index="7" nillable="true" ma:displayName="Pituus (sekuntia)" ma:internalName="dotku_AvLenght">
      <xsd:simpleType>
        <xsd:restriction base="dms:Number"/>
      </xsd:simpleType>
    </xsd:element>
    <xsd:element name="dotku_AvType" ma:index="8" ma:displayName="AV-aineiston tyyppi" ma:format="Dropdown" ma:internalName="dotku_AvType">
      <xsd:simpleType>
        <xsd:restriction base="dms:Choice">
          <xsd:enumeration value="Videotiedosto"/>
          <xsd:enumeration value="Äänitiedosto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Sisältölaji"/>
        <xsd:element ref="dc:title" minOccurs="0" maxOccurs="1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tku_AvType xmlns="801a4ecc-5c06-4555-9dd1-0bf5b16740cf">Videotiedosto</dotku_AvType>
    <dotku_Creator xmlns="801a4ecc-5c06-4555-9dd1-0bf5b16740cf" xsi:nil="true"/>
    <dotku_AvDate xmlns="801a4ecc-5c06-4555-9dd1-0bf5b16740cf">2018-04-26T21:00:00+00:00</dotku_AvDate>
    <dotku_Description xmlns="801a4ecc-5c06-4555-9dd1-0bf5b16740cf" xsi:nil="true"/>
    <dotku_Publicity xmlns="801a4ecc-5c06-4555-9dd1-0bf5b16740cf">Julkinen</dotku_Publicity>
    <dotku_AvLenght xmlns="801a4ecc-5c06-4555-9dd1-0bf5b16740cf" xsi:nil="true"/>
    <dotku_ContainsPersonalData xmlns="801a4ecc-5c06-4555-9dd1-0bf5b16740cf">Ei sisällä henkilötietoja</dotku_ContainsPersonalData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71345F3-BE02-4427-A99E-AE0E00CFC56E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3D7B8498-E43A-484C-B0A0-322AC45DB3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1a4ecc-5c06-4555-9dd1-0bf5b16740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D65F77-E125-4CCF-B0DC-851D792C69C7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801a4ecc-5c06-4555-9dd1-0bf5b16740cf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A3B81789-EC7D-4965-BEBE-D6AD01A06B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TURKU_PPT_16-9</Template>
  <TotalTime>530</TotalTime>
  <Words>1047</Words>
  <Application>Microsoft Office PowerPoint</Application>
  <PresentationFormat>Näytössä katseltava esitys (16:9)</PresentationFormat>
  <Paragraphs>325</Paragraphs>
  <Slides>21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21</vt:i4>
      </vt:variant>
    </vt:vector>
  </HeadingPairs>
  <TitlesOfParts>
    <vt:vector size="29" baseType="lpstr">
      <vt:lpstr>Arial</vt:lpstr>
      <vt:lpstr>Calibri</vt:lpstr>
      <vt:lpstr>Courier New</vt:lpstr>
      <vt:lpstr>Lucida Grande</vt:lpstr>
      <vt:lpstr>Wingdings</vt:lpstr>
      <vt:lpstr>Valkoinen</vt:lpstr>
      <vt:lpstr>Kuvalliset</vt:lpstr>
      <vt:lpstr>Värilliset</vt:lpstr>
      <vt:lpstr>Henkilöstö voimavarana -ohjelma</vt:lpstr>
      <vt:lpstr>PowerPoint-esitys</vt:lpstr>
      <vt:lpstr>Työnantaja, josta voi olla ylpeä</vt:lpstr>
      <vt:lpstr>PowerPoint-esitys</vt:lpstr>
      <vt:lpstr>Ohjelman päämäärät</vt:lpstr>
      <vt:lpstr>Työ lisää hyvinvointia</vt:lpstr>
      <vt:lpstr>PowerPoint-esitys</vt:lpstr>
      <vt:lpstr>PowerPoint-esitys</vt:lpstr>
      <vt:lpstr>PowerPoint-esitys</vt:lpstr>
      <vt:lpstr>PowerPoint-esitys</vt:lpstr>
      <vt:lpstr>Rakentava ja hallittu muutos - muutos on mahdollisuus! </vt:lpstr>
      <vt:lpstr>PowerPoint-esitys</vt:lpstr>
      <vt:lpstr>PowerPoint-esitys</vt:lpstr>
      <vt:lpstr>PowerPoint-esitys</vt:lpstr>
      <vt:lpstr>PowerPoint-esitys</vt:lpstr>
      <vt:lpstr>Parempi johtaminen</vt:lpstr>
      <vt:lpstr>PowerPoint-esitys</vt:lpstr>
      <vt:lpstr>PowerPoint-esitys</vt:lpstr>
      <vt:lpstr>PowerPoint-esitys</vt:lpstr>
      <vt:lpstr>PowerPoint-esitys</vt:lpstr>
      <vt:lpstr>Kiitos!</vt:lpstr>
    </vt:vector>
  </TitlesOfParts>
  <Company>Turun kaupunki (hallinto x64)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Otsikko yhdelle tai kahdelle riville</dc:title>
  <dc:creator>Madetoja Nanna</dc:creator>
  <cp:lastModifiedBy>Lundgren Marika</cp:lastModifiedBy>
  <cp:revision>37</cp:revision>
  <cp:lastPrinted>2015-03-30T13:04:50Z</cp:lastPrinted>
  <dcterms:created xsi:type="dcterms:W3CDTF">2018-04-16T13:43:58Z</dcterms:created>
  <dcterms:modified xsi:type="dcterms:W3CDTF">2018-05-08T13:34:15Z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0x0101009826236A49AB4BE99ECFB8F2B30E5B2300B6926BB018C8114595EA6809CA0D0D97</vt:lpwstr>
  </property>
  <property fmtid="{D5CDD505-2E9C-101B-9397-08002B2CF9AE}" pid="3" name="TurkuDoTku_VideoFileTypeTaxHTField0">
    <vt:lpwstr>Videokuva|82098cdd-6e57-4a24-8887-90ce7bab4a54</vt:lpwstr>
  </property>
  <property fmtid="{D5CDD505-2E9C-101B-9397-08002B2CF9AE}" pid="4" name="TurkuDoTku_AudioFileTypeTaxHTField0">
    <vt:lpwstr>Äänitiedosto|2ce7008b-f285-403a-bd25-9c3fffad5372</vt:lpwstr>
  </property>
  <property fmtid="{D5CDD505-2E9C-101B-9397-08002B2CF9AE}" pid="5" name="TaxCatchAll">
    <vt:lpwstr>27;#Äänitiedosto|2ce7008b-f285-403a-bd25-9c3fffad5372;#19;#Videokuva|82098cdd-6e57-4a24-8887-90ce7bab4a54;#1;#Diaesitys|29bf125c-3304-4b20-a038-e327a30ca536;#7;#Suomi|ddab1725-3888-478f-9c8c-3eeceecd16e9</vt:lpwstr>
  </property>
  <property fmtid="{D5CDD505-2E9C-101B-9397-08002B2CF9AE}" pid="6" name="TurkuDoTku_PresentationMaterialTypeTaxHTField0">
    <vt:lpwstr>Diaesitys|29bf125c-3304-4b20-a038-e327a30ca536</vt:lpwstr>
  </property>
  <property fmtid="{D5CDD505-2E9C-101B-9397-08002B2CF9AE}" pid="7" name="TurkuDoTku_LanguageTaxHTField0">
    <vt:lpwstr>Suomi|ddab1725-3888-478f-9c8c-3eeceecd16e9</vt:lpwstr>
  </property>
  <property fmtid="{D5CDD505-2E9C-101B-9397-08002B2CF9AE}" pid="8" name="TurkuDoTku_PresentationMaterialType">
    <vt:lpwstr>1;#Diaesitys|29bf125c-3304-4b20-a038-e327a30ca536</vt:lpwstr>
  </property>
  <property fmtid="{D5CDD505-2E9C-101B-9397-08002B2CF9AE}" pid="9" name="TurkuDoTku_Language">
    <vt:lpwstr>7;#Suomi|ddab1725-3888-478f-9c8c-3eeceecd16e9</vt:lpwstr>
  </property>
  <property fmtid="{D5CDD505-2E9C-101B-9397-08002B2CF9AE}" pid="10" name="TurkuDoTku_VideoFileType">
    <vt:lpwstr>19;#Videokuva|82098cdd-6e57-4a24-8887-90ce7bab4a54</vt:lpwstr>
  </property>
  <property fmtid="{D5CDD505-2E9C-101B-9397-08002B2CF9AE}" pid="11" name="TurkuDoTku_AudioFileType">
    <vt:lpwstr>27;#Äänitiedosto|2ce7008b-f285-403a-bd25-9c3fffad5372</vt:lpwstr>
  </property>
</Properties>
</file>