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5"/>
    <p:sldMasterId id="2147483655" r:id="rId6"/>
    <p:sldMasterId id="2147483693" r:id="rId7"/>
    <p:sldMasterId id="2147483697" r:id="rId8"/>
    <p:sldMasterId id="2147483702" r:id="rId9"/>
    <p:sldMasterId id="2147483707" r:id="rId10"/>
    <p:sldMasterId id="2147483714" r:id="rId11"/>
  </p:sldMasterIdLst>
  <p:notesMasterIdLst>
    <p:notesMasterId r:id="rId36"/>
  </p:notesMasterIdLst>
  <p:handoutMasterIdLst>
    <p:handoutMasterId r:id="rId37"/>
  </p:handoutMasterIdLst>
  <p:sldIdLst>
    <p:sldId id="270" r:id="rId12"/>
    <p:sldId id="337" r:id="rId13"/>
    <p:sldId id="311" r:id="rId14"/>
    <p:sldId id="357" r:id="rId15"/>
    <p:sldId id="368" r:id="rId16"/>
    <p:sldId id="358" r:id="rId17"/>
    <p:sldId id="369" r:id="rId18"/>
    <p:sldId id="359" r:id="rId19"/>
    <p:sldId id="371" r:id="rId20"/>
    <p:sldId id="360" r:id="rId21"/>
    <p:sldId id="372" r:id="rId22"/>
    <p:sldId id="361" r:id="rId23"/>
    <p:sldId id="373" r:id="rId24"/>
    <p:sldId id="362" r:id="rId25"/>
    <p:sldId id="374" r:id="rId26"/>
    <p:sldId id="363" r:id="rId27"/>
    <p:sldId id="375" r:id="rId28"/>
    <p:sldId id="364" r:id="rId29"/>
    <p:sldId id="376" r:id="rId30"/>
    <p:sldId id="365" r:id="rId31"/>
    <p:sldId id="377" r:id="rId32"/>
    <p:sldId id="366" r:id="rId33"/>
    <p:sldId id="370" r:id="rId34"/>
    <p:sldId id="367" r:id="rId3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11">
          <p15:clr>
            <a:srgbClr val="A4A3A4"/>
          </p15:clr>
        </p15:guide>
        <p15:guide id="2" orient="horz" pos="239">
          <p15:clr>
            <a:srgbClr val="A4A3A4"/>
          </p15:clr>
        </p15:guide>
        <p15:guide id="3" orient="horz" pos="2783">
          <p15:clr>
            <a:srgbClr val="A4A3A4"/>
          </p15:clr>
        </p15:guide>
        <p15:guide id="4" orient="horz" pos="1026">
          <p15:clr>
            <a:srgbClr val="A4A3A4"/>
          </p15:clr>
        </p15:guide>
        <p15:guide id="5" pos="865">
          <p15:clr>
            <a:srgbClr val="A4A3A4"/>
          </p15:clr>
        </p15:guide>
        <p15:guide id="6" pos="5291">
          <p15:clr>
            <a:srgbClr val="A4A3A4"/>
          </p15:clr>
        </p15:guide>
        <p15:guide id="7" pos="2879">
          <p15:clr>
            <a:srgbClr val="A4A3A4"/>
          </p15:clr>
        </p15:guide>
        <p15:guide id="8" pos="5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8E42"/>
    <a:srgbClr val="C4B957"/>
    <a:srgbClr val="FFFFFF"/>
    <a:srgbClr val="C36518"/>
    <a:srgbClr val="FF9900"/>
    <a:srgbClr val="46BFEA"/>
    <a:srgbClr val="F26522"/>
    <a:srgbClr val="7DC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0" autoAdjust="0"/>
    <p:restoredTop sz="93896" autoAdjust="0"/>
  </p:normalViewPr>
  <p:slideViewPr>
    <p:cSldViewPr snapToGrid="0" snapToObjects="1">
      <p:cViewPr varScale="1">
        <p:scale>
          <a:sx n="154" d="100"/>
          <a:sy n="154" d="100"/>
        </p:scale>
        <p:origin x="318" y="126"/>
      </p:cViewPr>
      <p:guideLst>
        <p:guide orient="horz" pos="711"/>
        <p:guide orient="horz" pos="239"/>
        <p:guide orient="horz" pos="2783"/>
        <p:guide orient="horz" pos="1026"/>
        <p:guide pos="865"/>
        <p:guide pos="5291"/>
        <p:guide pos="2879"/>
        <p:guide pos="5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0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viewProps" Target="viewProps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1B35D-A554-1C46-A8D1-9D72DD41DD25}" type="datetimeFigureOut">
              <a:rPr lang="en-US" smtClean="0"/>
              <a:t>5/8/2018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12B44-70AE-664D-804A-D050CCDBEB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698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FDA6A3-2602-4CE2-87F0-466C8B5B6D84}" type="datetimeFigureOut">
              <a:rPr lang="fi-FI" smtClean="0"/>
              <a:t>8.5.2018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F4E1A-FB5B-4976-9EB5-FEB432EE673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3588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F4E1A-FB5B-4976-9EB5-FEB432EE673D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3436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F4E1A-FB5B-4976-9EB5-FEB432EE673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015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F4E1A-FB5B-4976-9EB5-FEB432EE673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841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F4E1A-FB5B-4976-9EB5-FEB432EE673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431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F4E1A-FB5B-4976-9EB5-FEB432EE673D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631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F4E1A-FB5B-4976-9EB5-FEB432EE673D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6372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F4E1A-FB5B-4976-9EB5-FEB432EE673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315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F4E1A-FB5B-4976-9EB5-FEB432EE673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403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F4E1A-FB5B-4976-9EB5-FEB432EE673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391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F4E1A-FB5B-4976-9EB5-FEB432EE673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458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F4E1A-FB5B-4976-9EB5-FEB432EE673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020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F4E1A-FB5B-4976-9EB5-FEB432EE673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038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inn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8" b="14292"/>
          <a:stretch/>
        </p:blipFill>
        <p:spPr>
          <a:xfrm>
            <a:off x="0" y="0"/>
            <a:ext cx="9144000" cy="43205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60" y="4547038"/>
            <a:ext cx="8524715" cy="192081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5" name="Picture 4" descr="TURKUABO_WHITE_IS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812" y="1337650"/>
            <a:ext cx="1119784" cy="192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18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+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4266000"/>
          </a:xfrm>
          <a:blipFill rotWithShape="1">
            <a:blip r:embed="rId2"/>
            <a:srcRect/>
            <a:stretch>
              <a:fillRect t="-21446" b="-1749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</a:t>
            </a:r>
            <a:r>
              <a:rPr lang="en-US" dirty="0" smtClean="0"/>
              <a:t>25,4 </a:t>
            </a:r>
            <a:r>
              <a:rPr lang="en-US" dirty="0"/>
              <a:t>x </a:t>
            </a:r>
            <a:r>
              <a:rPr lang="en-US" dirty="0" smtClean="0"/>
              <a:t>15,8 </a:t>
            </a:r>
            <a:r>
              <a:rPr lang="en-US" dirty="0"/>
              <a:t>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105662" y="4468631"/>
            <a:ext cx="6626252" cy="674869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ct val="100000"/>
              </a:lnSpc>
              <a:spcAft>
                <a:spcPts val="0"/>
              </a:spcAft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smtClean="0"/>
              <a:t>Tähän lyhyt kuvateksti</a:t>
            </a:r>
            <a:endParaRPr lang="fi-FI" dirty="0"/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21230"/>
            <a:ext cx="1021572" cy="5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05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5143500"/>
          </a:xfrm>
          <a:blipFill rotWithShape="1">
            <a:blip r:embed="rId2"/>
            <a:srcRect/>
            <a:stretch>
              <a:fillRect t="-17927" b="-15407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</a:t>
            </a:r>
            <a:r>
              <a:rPr lang="en-US" dirty="0" smtClean="0"/>
              <a:t>25,4 </a:t>
            </a:r>
            <a:r>
              <a:rPr lang="en-US" dirty="0"/>
              <a:t>x </a:t>
            </a:r>
            <a:r>
              <a:rPr lang="en-US" dirty="0" smtClean="0"/>
              <a:t>15,8 </a:t>
            </a:r>
            <a:r>
              <a:rPr lang="en-US" dirty="0"/>
              <a:t>cm</a:t>
            </a:r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21230"/>
            <a:ext cx="1021572" cy="5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79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62" y="795806"/>
            <a:ext cx="1370090" cy="717808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84911" y="3893082"/>
            <a:ext cx="5902175" cy="69742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84911" y="1801907"/>
            <a:ext cx="7733725" cy="138538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207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1-palst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89" y="1376363"/>
            <a:ext cx="6734175" cy="30434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</a:t>
            </a:r>
            <a:br>
              <a:rPr lang="fi-FI" dirty="0" smtClean="0"/>
            </a:br>
            <a:r>
              <a:rPr lang="fi-FI" dirty="0" smtClean="0"/>
              <a:t>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899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2-palstaa">
    <p:bg>
      <p:bgPr>
        <a:solidFill>
          <a:srgbClr val="7DCD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89" y="1376363"/>
            <a:ext cx="3306721" cy="30434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110472" y="1376363"/>
            <a:ext cx="3187392" cy="30434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9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2139733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463403" y="2121013"/>
            <a:ext cx="6031310" cy="1655030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19910" y="2121012"/>
            <a:ext cx="1773017" cy="1087167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lnSpc>
                <a:spcPts val="8500"/>
              </a:lnSpc>
              <a:spcAft>
                <a:spcPts val="0"/>
              </a:spcAft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 smtClean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47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376363"/>
            <a:ext cx="7104061" cy="304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7782839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066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27423" y="1801906"/>
            <a:ext cx="8091213" cy="2408660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70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527423" y="2256229"/>
            <a:ext cx="8091213" cy="1385387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Kiitos!</a:t>
            </a:r>
            <a:endParaRPr lang="en-US" dirty="0"/>
          </a:p>
        </p:txBody>
      </p:sp>
      <p:pic>
        <p:nvPicPr>
          <p:cNvPr id="2" name="Picture 1" descr="LILJA_VALKOIN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807" y="1103871"/>
            <a:ext cx="676860" cy="94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04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376363"/>
            <a:ext cx="6734175" cy="304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34541" indent="-134541">
              <a:buFont typeface="Arial"/>
              <a:buChar char="•"/>
              <a:defRPr/>
            </a:lvl1pPr>
            <a:lvl2pPr marL="405000" indent="-135000">
              <a:buFont typeface="Lucida Grande"/>
              <a:buChar char="–"/>
              <a:defRPr/>
            </a:lvl2pPr>
            <a:lvl3pPr marL="675000" indent="-135000">
              <a:buSzPct val="60000"/>
              <a:buFont typeface="Courier New"/>
              <a:buChar char="o"/>
              <a:defRPr/>
            </a:lvl3pPr>
            <a:lvl4pPr marL="945000" indent="-135000">
              <a:buSzPct val="100000"/>
              <a:buFont typeface="Lucida Grande"/>
              <a:buChar char="–"/>
              <a:defRPr/>
            </a:lvl4pPr>
            <a:lvl5pPr marL="1215000"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245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tsa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3" b="16901"/>
          <a:stretch/>
        </p:blipFill>
        <p:spPr>
          <a:xfrm>
            <a:off x="0" y="0"/>
            <a:ext cx="9144000" cy="43205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60" y="4547038"/>
            <a:ext cx="8524715" cy="192081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5" name="Picture 4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60" y="2808528"/>
            <a:ext cx="2162363" cy="113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79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376363"/>
            <a:ext cx="6734175" cy="304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34541" indent="-134541">
              <a:buFont typeface="Arial"/>
              <a:buChar char="•"/>
              <a:defRPr/>
            </a:lvl1pPr>
            <a:lvl2pPr marL="405000" indent="-135000">
              <a:buFont typeface="Lucida Grande"/>
              <a:buChar char="–"/>
              <a:defRPr/>
            </a:lvl2pPr>
            <a:lvl3pPr marL="675000" indent="-135000">
              <a:buSzPct val="60000"/>
              <a:buFont typeface="Courier New"/>
              <a:buChar char="o"/>
              <a:defRPr/>
            </a:lvl3pPr>
            <a:lvl4pPr marL="945000" indent="-135000">
              <a:buSzPct val="100000"/>
              <a:buFont typeface="Lucida Grande"/>
              <a:buChar char="–"/>
              <a:defRPr/>
            </a:lvl4pPr>
            <a:lvl5pPr marL="1215000"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673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i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0413" y="379811"/>
            <a:ext cx="3829050" cy="1175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/>
            </a:lvl1pPr>
            <a:lvl2pPr marL="270000" indent="-135000">
              <a:buFont typeface="Arial"/>
              <a:buChar char="•"/>
              <a:defRPr/>
            </a:lvl2pPr>
            <a:lvl3pPr marL="432000" indent="-135000">
              <a:buSzPct val="100000"/>
              <a:buFont typeface="Lucida Grande"/>
              <a:buChar char="-"/>
              <a:defRPr/>
            </a:lvl3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3463327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48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27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376363"/>
            <a:ext cx="6734175" cy="304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34541" indent="-134541">
              <a:buFont typeface="Arial"/>
              <a:buChar char="•"/>
              <a:defRPr/>
            </a:lvl1pPr>
            <a:lvl2pPr marL="405000" indent="-135000">
              <a:buFont typeface="Lucida Grande"/>
              <a:buChar char="–"/>
              <a:defRPr/>
            </a:lvl2pPr>
            <a:lvl3pPr marL="675000" indent="-135000">
              <a:buSzPct val="60000"/>
              <a:buFont typeface="Courier New"/>
              <a:buChar char="o"/>
              <a:defRPr/>
            </a:lvl3pPr>
            <a:lvl4pPr marL="945000" indent="-135000">
              <a:buSzPct val="100000"/>
              <a:buFont typeface="Lucida Grande"/>
              <a:buChar char="–"/>
              <a:defRPr/>
            </a:lvl4pPr>
            <a:lvl5pPr marL="1215000"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6125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i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0413" y="379811"/>
            <a:ext cx="3829050" cy="1175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/>
            </a:lvl1pPr>
            <a:lvl2pPr marL="270000" indent="-135000">
              <a:buFont typeface="Arial"/>
              <a:buChar char="•"/>
              <a:defRPr/>
            </a:lvl2pPr>
            <a:lvl3pPr marL="432000" indent="-135000">
              <a:buSzPct val="100000"/>
              <a:buFont typeface="Lucida Grande"/>
              <a:buChar char="-"/>
              <a:defRPr/>
            </a:lvl3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3463327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5488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D982250-7A77-47CD-BB41-6A2C5EB639B0}" type="datetime1">
              <a:rPr lang="fi-FI" smtClean="0">
                <a:solidFill>
                  <a:prstClr val="black"/>
                </a:solidFill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8.5.2018</a:t>
            </a:fld>
            <a:endParaRPr lang="fi-FI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AFB66E5-BB19-430C-9C81-BC5235C2CEB9}" type="slidenum">
              <a:rPr lang="fi-FI" smtClean="0">
                <a:solidFill>
                  <a:prstClr val="black"/>
                </a:solidFill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>
              <a:solidFill>
                <a:prstClr val="black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4106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79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376363"/>
            <a:ext cx="6734175" cy="304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34541" indent="-134541">
              <a:buFont typeface="Arial"/>
              <a:buChar char="•"/>
              <a:defRPr/>
            </a:lvl1pPr>
            <a:lvl2pPr marL="405000" indent="-135000">
              <a:buFont typeface="Lucida Grande"/>
              <a:buChar char="–"/>
              <a:defRPr/>
            </a:lvl2pPr>
            <a:lvl3pPr marL="675000" indent="-135000">
              <a:buSzPct val="60000"/>
              <a:buFont typeface="Courier New"/>
              <a:buChar char="o"/>
              <a:defRPr/>
            </a:lvl3pPr>
            <a:lvl4pPr marL="945000" indent="-135000">
              <a:buSzPct val="100000"/>
              <a:buFont typeface="Lucida Grande"/>
              <a:buChar char="–"/>
              <a:defRPr/>
            </a:lvl4pPr>
            <a:lvl5pPr marL="1215000"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9629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i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0413" y="379811"/>
            <a:ext cx="3829050" cy="1175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/>
            </a:lvl1pPr>
            <a:lvl2pPr marL="270000" indent="-135000">
              <a:buFont typeface="Arial"/>
              <a:buChar char="•"/>
              <a:defRPr/>
            </a:lvl2pPr>
            <a:lvl3pPr marL="432000" indent="-135000">
              <a:buSzPct val="100000"/>
              <a:buFont typeface="Lucida Grande"/>
              <a:buChar char="-"/>
              <a:defRPr/>
            </a:lvl3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3463327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930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D982250-7A77-47CD-BB41-6A2C5EB639B0}" type="datetime1">
              <a:rPr lang="fi-FI" smtClean="0">
                <a:solidFill>
                  <a:prstClr val="black"/>
                </a:solidFill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8.5.2018</a:t>
            </a:fld>
            <a:endParaRPr lang="fi-FI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AFB66E5-BB19-430C-9C81-BC5235C2CEB9}" type="slidenum">
              <a:rPr lang="fi-FI" smtClean="0">
                <a:solidFill>
                  <a:prstClr val="black"/>
                </a:solidFill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>
              <a:solidFill>
                <a:prstClr val="black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061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urajok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6" b="18934"/>
          <a:stretch/>
        </p:blipFill>
        <p:spPr>
          <a:xfrm>
            <a:off x="0" y="0"/>
            <a:ext cx="9144000" cy="43205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60" y="4547038"/>
            <a:ext cx="8524715" cy="192081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9240740" y="2108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TURKUABO_WHITE_IS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377" y="886177"/>
            <a:ext cx="1633825" cy="280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992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70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376363"/>
            <a:ext cx="6734175" cy="304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9388" indent="-179388">
              <a:buFont typeface="Arial"/>
              <a:buChar char="•"/>
              <a:defRPr/>
            </a:lvl1pPr>
            <a:lvl2pPr marL="540000" indent="-180000">
              <a:buFont typeface="Lucida Grande"/>
              <a:buChar char="–"/>
              <a:defRPr/>
            </a:lvl2pPr>
            <a:lvl3pPr marL="900000" indent="-180000">
              <a:buSzPct val="60000"/>
              <a:buFont typeface="Courier New"/>
              <a:buChar char="o"/>
              <a:defRPr/>
            </a:lvl3pPr>
            <a:lvl4pPr marL="1260000" indent="-180000">
              <a:buSzPct val="100000"/>
              <a:buFont typeface="Lucida Grande"/>
              <a:buChar char="–"/>
              <a:defRPr/>
            </a:lvl4pPr>
            <a:lvl5pPr marL="1620000"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7778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i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0413" y="379811"/>
            <a:ext cx="3829050" cy="1175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/>
            </a:lvl1pPr>
            <a:lvl2pPr marL="360000" indent="-180000">
              <a:buFont typeface="Arial"/>
              <a:buChar char="•"/>
              <a:defRPr/>
            </a:lvl2pPr>
            <a:lvl3pPr marL="576000" indent="-180000">
              <a:buSzPct val="100000"/>
              <a:buFont typeface="Lucida Grande"/>
              <a:buChar char="-"/>
              <a:defRPr/>
            </a:lvl3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3463327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0869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505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llinen_väl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21230"/>
            <a:ext cx="1021572" cy="535215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565000"/>
          </a:xfrm>
          <a:blipFill rotWithShape="1">
            <a:blip r:embed="rId3"/>
            <a:srcRect/>
            <a:stretch>
              <a:fillRect t="-97483" b="-40389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463403" y="3249004"/>
            <a:ext cx="6031310" cy="919319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9910" y="3249003"/>
            <a:ext cx="1773017" cy="9193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ts val="8500"/>
              </a:lnSpc>
              <a:spcAft>
                <a:spcPts val="0"/>
              </a:spcAft>
              <a:buNone/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 smtClean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76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sin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21230"/>
            <a:ext cx="1021572" cy="535215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565000"/>
          </a:xfrm>
          <a:blipFill rotWithShape="1">
            <a:blip r:embed="rId3"/>
            <a:srcRect/>
            <a:stretch>
              <a:fillRect t="-109318" b="-25744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3306448"/>
            <a:ext cx="7632950" cy="1456052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84911" y="2820461"/>
            <a:ext cx="7632950" cy="4859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12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565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3306448"/>
            <a:ext cx="7632950" cy="1456052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2820461"/>
            <a:ext cx="7632950" cy="4859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21231"/>
            <a:ext cx="1023518" cy="5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93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orans_pystykuv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4" y="0"/>
            <a:ext cx="4573587" cy="5143500"/>
          </a:xfrm>
          <a:blipFill rotWithShape="1">
            <a:blip r:embed="rId2"/>
            <a:srcRect/>
            <a:stretch>
              <a:fillRect t="-20531" b="-12849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12,7 x 19,05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2809656"/>
            <a:ext cx="3511708" cy="145671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7" y="1376358"/>
            <a:ext cx="3511708" cy="127529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21230"/>
            <a:ext cx="1021572" cy="5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12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pysty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4" y="0"/>
            <a:ext cx="4573587" cy="5143500"/>
          </a:xfrm>
          <a:blipFill rotWithShape="1">
            <a:blip r:embed="rId2"/>
            <a:srcRect/>
            <a:stretch>
              <a:fillRect t="-20531" b="-12849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12,7 x 19,05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2809656"/>
            <a:ext cx="3511708" cy="145671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7" y="1376358"/>
            <a:ext cx="3511708" cy="127529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7" name="Picture 6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21231"/>
            <a:ext cx="1023518" cy="5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54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ion_alku_valk_kaksi_kuva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2" y="312964"/>
            <a:ext cx="4140000" cy="2160000"/>
          </a:xfrm>
          <a:blipFill rotWithShape="1">
            <a:blip r:embed="rId2"/>
            <a:srcRect/>
            <a:stretch>
              <a:fillRect t="-50014" b="-41652"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1800"/>
              </a:lnSpc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2809656"/>
            <a:ext cx="3511708" cy="145671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7" y="1376358"/>
            <a:ext cx="3511708" cy="127529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570412" y="2648436"/>
            <a:ext cx="4140000" cy="2160000"/>
          </a:xfrm>
          <a:blipFill rotWithShape="1">
            <a:blip r:embed="rId3"/>
            <a:srcRect/>
            <a:stretch>
              <a:fillRect t="-20915" b="-12601"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1800"/>
              </a:lnSpc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  <p:pic>
        <p:nvPicPr>
          <p:cNvPr id="7" name="Picture 6" descr="TURKUABO_VAAKA-0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21231"/>
            <a:ext cx="1023518" cy="5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17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9.png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379388"/>
            <a:ext cx="6733382" cy="3041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0" y="386408"/>
            <a:ext cx="7412159" cy="74156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59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6" r:id="rId2"/>
    <p:sldLayoutId id="2147483688" r:id="rId3"/>
    <p:sldLayoutId id="2147483678" r:id="rId4"/>
    <p:sldLayoutId id="2147483689" r:id="rId5"/>
    <p:sldLayoutId id="2147483680" r:id="rId6"/>
    <p:sldLayoutId id="2147483681" r:id="rId7"/>
    <p:sldLayoutId id="2147483690" r:id="rId8"/>
    <p:sldLayoutId id="2147483682" r:id="rId9"/>
    <p:sldLayoutId id="2147483685" r:id="rId10"/>
    <p:sldLayoutId id="2147483691" r:id="rId11"/>
  </p:sldLayoutIdLst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177800" indent="-1778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54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90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12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100000"/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62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1" y="379811"/>
            <a:ext cx="7412952" cy="74890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379388"/>
            <a:ext cx="6733382" cy="30418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21230"/>
            <a:ext cx="1021572" cy="5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7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  <p:sldLayoutId id="2147483664" r:id="rId3"/>
    <p:sldLayoutId id="2147483656" r:id="rId4"/>
    <p:sldLayoutId id="2147483657" r:id="rId5"/>
    <p:sldLayoutId id="2147483661" r:id="rId6"/>
    <p:sldLayoutId id="2147483662" r:id="rId7"/>
  </p:sldLayoutIdLst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None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144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54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90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2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720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RKUABO_VAAKA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69559"/>
            <a:ext cx="1241463" cy="48688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379388"/>
            <a:ext cx="6733382" cy="3041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0" y="386408"/>
            <a:ext cx="7412159" cy="74156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24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1" r:id="rId3"/>
  </p:sldLayoutIdLst>
  <p:timing>
    <p:tnLst>
      <p:par>
        <p:cTn id="1" dur="indefinite" restart="never" nodeType="tmRoot"/>
      </p:par>
    </p:tnLst>
  </p:timing>
  <p:txStyles>
    <p:titleStyle>
      <a:lvl1pPr algn="l" defTabSz="342900" rtl="0" eaLnBrk="1" latinLnBrk="0" hangingPunct="1">
        <a:lnSpc>
          <a:spcPts val="2475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33350" indent="-133350" algn="l" defTabSz="342900" rtl="0" eaLnBrk="1" latinLnBrk="0" hangingPunct="1">
        <a:lnSpc>
          <a:spcPts val="1575"/>
        </a:lnSpc>
        <a:spcBef>
          <a:spcPts val="0"/>
        </a:spcBef>
        <a:spcAft>
          <a:spcPts val="900"/>
        </a:spcAft>
        <a:buFont typeface="Arial"/>
        <a:buChar char="•"/>
        <a:defRPr sz="1350" kern="1200">
          <a:solidFill>
            <a:schemeClr val="tx1"/>
          </a:solidFill>
          <a:latin typeface="Arial"/>
          <a:ea typeface="+mn-ea"/>
          <a:cs typeface="Arial"/>
        </a:defRPr>
      </a:lvl1pPr>
      <a:lvl2pPr marL="432000" indent="-135000" algn="l" defTabSz="342900" rtl="0" eaLnBrk="1" latinLnBrk="0" hangingPunct="1">
        <a:lnSpc>
          <a:spcPts val="1575"/>
        </a:lnSpc>
        <a:spcBef>
          <a:spcPts val="0"/>
        </a:spcBef>
        <a:spcAft>
          <a:spcPts val="900"/>
        </a:spcAft>
        <a:buFont typeface="Lucida Grande"/>
        <a:buChar char="–"/>
        <a:defRPr sz="1350" kern="1200">
          <a:solidFill>
            <a:schemeClr val="tx1"/>
          </a:solidFill>
          <a:latin typeface="Arial"/>
          <a:ea typeface="+mn-ea"/>
          <a:cs typeface="Arial"/>
        </a:defRPr>
      </a:lvl2pPr>
      <a:lvl3pPr marL="702000" indent="-135000" algn="l" defTabSz="342900" rtl="0" eaLnBrk="1" latinLnBrk="0" hangingPunct="1">
        <a:lnSpc>
          <a:spcPts val="1575"/>
        </a:lnSpc>
        <a:spcBef>
          <a:spcPts val="0"/>
        </a:spcBef>
        <a:spcAft>
          <a:spcPts val="900"/>
        </a:spcAft>
        <a:buSzPct val="60000"/>
        <a:buFont typeface="Courier New"/>
        <a:buChar char="o"/>
        <a:defRPr sz="1350" kern="1200">
          <a:solidFill>
            <a:schemeClr val="tx1"/>
          </a:solidFill>
          <a:latin typeface="Arial"/>
          <a:ea typeface="+mn-ea"/>
          <a:cs typeface="Arial"/>
        </a:defRPr>
      </a:lvl3pPr>
      <a:lvl4pPr marL="972000" indent="-135000" algn="l" defTabSz="342900" rtl="0" eaLnBrk="1" latinLnBrk="0" hangingPunct="1">
        <a:lnSpc>
          <a:spcPts val="1575"/>
        </a:lnSpc>
        <a:spcBef>
          <a:spcPts val="0"/>
        </a:spcBef>
        <a:spcAft>
          <a:spcPts val="900"/>
        </a:spcAft>
        <a:buSzPct val="100000"/>
        <a:buFont typeface="Lucida Grande"/>
        <a:buChar char="–"/>
        <a:defRPr sz="1350" kern="1200">
          <a:solidFill>
            <a:schemeClr val="tx1"/>
          </a:solidFill>
          <a:latin typeface="Arial"/>
          <a:ea typeface="+mn-ea"/>
          <a:cs typeface="Arial"/>
        </a:defRPr>
      </a:lvl4pPr>
      <a:lvl5pPr marL="1242000" indent="-135000" algn="l" defTabSz="342900" rtl="0" eaLnBrk="1" latinLnBrk="0" hangingPunct="1">
        <a:lnSpc>
          <a:spcPts val="1575"/>
        </a:lnSpc>
        <a:spcBef>
          <a:spcPts val="0"/>
        </a:spcBef>
        <a:spcAft>
          <a:spcPts val="900"/>
        </a:spcAft>
        <a:buFont typeface="Lucida Grande"/>
        <a:buChar char="-"/>
        <a:defRPr sz="1350" kern="1200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RKUABO_VAAKA-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69559"/>
            <a:ext cx="1241463" cy="48688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379388"/>
            <a:ext cx="6733382" cy="3041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0" y="386408"/>
            <a:ext cx="7412159" cy="74156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48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timing>
    <p:tnLst>
      <p:par>
        <p:cTn id="1" dur="indefinite" restart="never" nodeType="tmRoot"/>
      </p:par>
    </p:tnLst>
  </p:timing>
  <p:txStyles>
    <p:titleStyle>
      <a:lvl1pPr algn="l" defTabSz="342900" rtl="0" eaLnBrk="1" latinLnBrk="0" hangingPunct="1">
        <a:lnSpc>
          <a:spcPts val="2475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33350" indent="-133350" algn="l" defTabSz="342900" rtl="0" eaLnBrk="1" latinLnBrk="0" hangingPunct="1">
        <a:lnSpc>
          <a:spcPts val="1575"/>
        </a:lnSpc>
        <a:spcBef>
          <a:spcPts val="0"/>
        </a:spcBef>
        <a:spcAft>
          <a:spcPts val="900"/>
        </a:spcAft>
        <a:buFont typeface="Arial"/>
        <a:buChar char="•"/>
        <a:defRPr sz="1350" kern="1200">
          <a:solidFill>
            <a:schemeClr val="tx1"/>
          </a:solidFill>
          <a:latin typeface="Arial"/>
          <a:ea typeface="+mn-ea"/>
          <a:cs typeface="Arial"/>
        </a:defRPr>
      </a:lvl1pPr>
      <a:lvl2pPr marL="432000" indent="-135000" algn="l" defTabSz="342900" rtl="0" eaLnBrk="1" latinLnBrk="0" hangingPunct="1">
        <a:lnSpc>
          <a:spcPts val="1575"/>
        </a:lnSpc>
        <a:spcBef>
          <a:spcPts val="0"/>
        </a:spcBef>
        <a:spcAft>
          <a:spcPts val="900"/>
        </a:spcAft>
        <a:buFont typeface="Lucida Grande"/>
        <a:buChar char="–"/>
        <a:defRPr sz="1350" kern="1200">
          <a:solidFill>
            <a:schemeClr val="tx1"/>
          </a:solidFill>
          <a:latin typeface="Arial"/>
          <a:ea typeface="+mn-ea"/>
          <a:cs typeface="Arial"/>
        </a:defRPr>
      </a:lvl2pPr>
      <a:lvl3pPr marL="702000" indent="-135000" algn="l" defTabSz="342900" rtl="0" eaLnBrk="1" latinLnBrk="0" hangingPunct="1">
        <a:lnSpc>
          <a:spcPts val="1575"/>
        </a:lnSpc>
        <a:spcBef>
          <a:spcPts val="0"/>
        </a:spcBef>
        <a:spcAft>
          <a:spcPts val="900"/>
        </a:spcAft>
        <a:buSzPct val="60000"/>
        <a:buFont typeface="Courier New"/>
        <a:buChar char="o"/>
        <a:defRPr sz="1350" kern="1200">
          <a:solidFill>
            <a:schemeClr val="tx1"/>
          </a:solidFill>
          <a:latin typeface="Arial"/>
          <a:ea typeface="+mn-ea"/>
          <a:cs typeface="Arial"/>
        </a:defRPr>
      </a:lvl3pPr>
      <a:lvl4pPr marL="972000" indent="-135000" algn="l" defTabSz="342900" rtl="0" eaLnBrk="1" latinLnBrk="0" hangingPunct="1">
        <a:lnSpc>
          <a:spcPts val="1575"/>
        </a:lnSpc>
        <a:spcBef>
          <a:spcPts val="0"/>
        </a:spcBef>
        <a:spcAft>
          <a:spcPts val="900"/>
        </a:spcAft>
        <a:buSzPct val="100000"/>
        <a:buFont typeface="Lucida Grande"/>
        <a:buChar char="–"/>
        <a:defRPr sz="1350" kern="1200">
          <a:solidFill>
            <a:schemeClr val="tx1"/>
          </a:solidFill>
          <a:latin typeface="Arial"/>
          <a:ea typeface="+mn-ea"/>
          <a:cs typeface="Arial"/>
        </a:defRPr>
      </a:lvl4pPr>
      <a:lvl5pPr marL="1242000" indent="-135000" algn="l" defTabSz="342900" rtl="0" eaLnBrk="1" latinLnBrk="0" hangingPunct="1">
        <a:lnSpc>
          <a:spcPts val="1575"/>
        </a:lnSpc>
        <a:spcBef>
          <a:spcPts val="0"/>
        </a:spcBef>
        <a:spcAft>
          <a:spcPts val="900"/>
        </a:spcAft>
        <a:buFont typeface="Lucida Grande"/>
        <a:buChar char="-"/>
        <a:defRPr sz="1350" kern="1200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RKUABO_VAAKA-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69559"/>
            <a:ext cx="1241463" cy="48688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379388"/>
            <a:ext cx="6733382" cy="3041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0" y="386408"/>
            <a:ext cx="7412159" cy="74156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47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iming>
    <p:tnLst>
      <p:par>
        <p:cTn id="1" dur="indefinite" restart="never" nodeType="tmRoot"/>
      </p:par>
    </p:tnLst>
  </p:timing>
  <p:txStyles>
    <p:titleStyle>
      <a:lvl1pPr algn="l" defTabSz="342900" rtl="0" eaLnBrk="1" latinLnBrk="0" hangingPunct="1">
        <a:lnSpc>
          <a:spcPts val="2475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33350" indent="-133350" algn="l" defTabSz="342900" rtl="0" eaLnBrk="1" latinLnBrk="0" hangingPunct="1">
        <a:lnSpc>
          <a:spcPts val="1575"/>
        </a:lnSpc>
        <a:spcBef>
          <a:spcPts val="0"/>
        </a:spcBef>
        <a:spcAft>
          <a:spcPts val="900"/>
        </a:spcAft>
        <a:buFont typeface="Arial"/>
        <a:buChar char="•"/>
        <a:defRPr sz="1350" kern="1200">
          <a:solidFill>
            <a:schemeClr val="tx1"/>
          </a:solidFill>
          <a:latin typeface="Arial"/>
          <a:ea typeface="+mn-ea"/>
          <a:cs typeface="Arial"/>
        </a:defRPr>
      </a:lvl1pPr>
      <a:lvl2pPr marL="432000" indent="-135000" algn="l" defTabSz="342900" rtl="0" eaLnBrk="1" latinLnBrk="0" hangingPunct="1">
        <a:lnSpc>
          <a:spcPts val="1575"/>
        </a:lnSpc>
        <a:spcBef>
          <a:spcPts val="0"/>
        </a:spcBef>
        <a:spcAft>
          <a:spcPts val="900"/>
        </a:spcAft>
        <a:buFont typeface="Lucida Grande"/>
        <a:buChar char="–"/>
        <a:defRPr sz="1350" kern="1200">
          <a:solidFill>
            <a:schemeClr val="tx1"/>
          </a:solidFill>
          <a:latin typeface="Arial"/>
          <a:ea typeface="+mn-ea"/>
          <a:cs typeface="Arial"/>
        </a:defRPr>
      </a:lvl2pPr>
      <a:lvl3pPr marL="702000" indent="-135000" algn="l" defTabSz="342900" rtl="0" eaLnBrk="1" latinLnBrk="0" hangingPunct="1">
        <a:lnSpc>
          <a:spcPts val="1575"/>
        </a:lnSpc>
        <a:spcBef>
          <a:spcPts val="0"/>
        </a:spcBef>
        <a:spcAft>
          <a:spcPts val="900"/>
        </a:spcAft>
        <a:buSzPct val="60000"/>
        <a:buFont typeface="Courier New"/>
        <a:buChar char="o"/>
        <a:defRPr sz="1350" kern="1200">
          <a:solidFill>
            <a:schemeClr val="tx1"/>
          </a:solidFill>
          <a:latin typeface="Arial"/>
          <a:ea typeface="+mn-ea"/>
          <a:cs typeface="Arial"/>
        </a:defRPr>
      </a:lvl3pPr>
      <a:lvl4pPr marL="972000" indent="-135000" algn="l" defTabSz="342900" rtl="0" eaLnBrk="1" latinLnBrk="0" hangingPunct="1">
        <a:lnSpc>
          <a:spcPts val="1575"/>
        </a:lnSpc>
        <a:spcBef>
          <a:spcPts val="0"/>
        </a:spcBef>
        <a:spcAft>
          <a:spcPts val="900"/>
        </a:spcAft>
        <a:buSzPct val="100000"/>
        <a:buFont typeface="Lucida Grande"/>
        <a:buChar char="–"/>
        <a:defRPr sz="1350" kern="1200">
          <a:solidFill>
            <a:schemeClr val="tx1"/>
          </a:solidFill>
          <a:latin typeface="Arial"/>
          <a:ea typeface="+mn-ea"/>
          <a:cs typeface="Arial"/>
        </a:defRPr>
      </a:lvl4pPr>
      <a:lvl5pPr marL="1242000" indent="-135000" algn="l" defTabSz="342900" rtl="0" eaLnBrk="1" latinLnBrk="0" hangingPunct="1">
        <a:lnSpc>
          <a:spcPts val="1575"/>
        </a:lnSpc>
        <a:spcBef>
          <a:spcPts val="0"/>
        </a:spcBef>
        <a:spcAft>
          <a:spcPts val="900"/>
        </a:spcAft>
        <a:buFont typeface="Lucida Grande"/>
        <a:buChar char="-"/>
        <a:defRPr sz="1350" kern="1200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URKUABO_VAAKA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21231"/>
            <a:ext cx="1023518" cy="53521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379388"/>
            <a:ext cx="6733382" cy="3041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0" y="386408"/>
            <a:ext cx="7412159" cy="74156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pic>
        <p:nvPicPr>
          <p:cNvPr id="5" name="Picture 4" descr="TURKUABO_VAAKA-01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6" y="5959412"/>
            <a:ext cx="1241463" cy="649182"/>
          </a:xfrm>
          <a:prstGeom prst="rect">
            <a:avLst/>
          </a:prstGeom>
        </p:spPr>
      </p:pic>
      <p:pic>
        <p:nvPicPr>
          <p:cNvPr id="8" name="Picture 7" descr="TURKUABO_VAAKA-01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06" y="6111812"/>
            <a:ext cx="1241463" cy="649182"/>
          </a:xfrm>
          <a:prstGeom prst="rect">
            <a:avLst/>
          </a:prstGeom>
        </p:spPr>
      </p:pic>
      <p:pic>
        <p:nvPicPr>
          <p:cNvPr id="9" name="Picture 8" descr="TURKUABO_VAAKA-01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06" y="6264212"/>
            <a:ext cx="1241463" cy="64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46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77800" indent="-1778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57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93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129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100000"/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65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26854" y="419305"/>
            <a:ext cx="7733725" cy="1385387"/>
          </a:xfrm>
        </p:spPr>
        <p:txBody>
          <a:bodyPr/>
          <a:lstStyle/>
          <a:p>
            <a:r>
              <a:rPr lang="fi-FI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Kärkihanke</a:t>
            </a:r>
            <a:r>
              <a:rPr lang="fi-FI" sz="4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i-FI" sz="4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4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Turun Tiedepuisto</a:t>
            </a:r>
            <a:r>
              <a:rPr lang="fi-FI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i-FI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i-FI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ubtitle 1"/>
          <p:cNvSpPr txBox="1">
            <a:spLocks/>
          </p:cNvSpPr>
          <p:nvPr/>
        </p:nvSpPr>
        <p:spPr>
          <a:xfrm>
            <a:off x="2264494" y="4141815"/>
            <a:ext cx="5902175" cy="6974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7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Font typeface="Lucida Grande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SzPct val="60000"/>
              <a:buFont typeface="Courier New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i-FI" sz="1400" i="1" dirty="0" smtClean="0">
                <a:solidFill>
                  <a:schemeClr val="bg1">
                    <a:lumMod val="75000"/>
                  </a:schemeClr>
                </a:solidFill>
              </a:rPr>
              <a:t>Timo Hintsanen 7.5.2018</a:t>
            </a:r>
            <a:endParaRPr lang="fi-FI" sz="1400" i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8" y="4129391"/>
            <a:ext cx="1184065" cy="8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3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9584"/>
            <a:ext cx="9144000" cy="5664371"/>
          </a:xfrm>
          <a:prstGeom prst="rect">
            <a:avLst/>
          </a:prstGeom>
        </p:spPr>
      </p:pic>
      <p:sp>
        <p:nvSpPr>
          <p:cNvPr id="6" name="Otsikko 3"/>
          <p:cNvSpPr txBox="1">
            <a:spLocks/>
          </p:cNvSpPr>
          <p:nvPr/>
        </p:nvSpPr>
        <p:spPr>
          <a:xfrm>
            <a:off x="1995421" y="694097"/>
            <a:ext cx="6703306" cy="4859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 smtClean="0">
                <a:solidFill>
                  <a:prstClr val="white"/>
                </a:solidFill>
              </a:rPr>
              <a:t>Li</a:t>
            </a:r>
            <a:r>
              <a:rPr kumimoji="0" lang="fi-FI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ikkuminen</a:t>
            </a:r>
            <a:r>
              <a:rPr kumimoji="0" lang="fi-FI" sz="5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on fiksua.</a:t>
            </a:r>
            <a:endParaRPr kumimoji="0" lang="fi-FI" sz="5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589678" y="251144"/>
            <a:ext cx="9525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4000" b="1" dirty="0">
                <a:solidFill>
                  <a:prstClr val="white"/>
                </a:solidFill>
                <a:latin typeface="Arial"/>
              </a:rPr>
              <a:t>4</a:t>
            </a:r>
            <a:endParaRPr kumimoji="0" lang="fi-FI" sz="1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8" y="4129391"/>
            <a:ext cx="1184065" cy="8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6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2085171" y="1726912"/>
            <a:ext cx="6853782" cy="2240897"/>
          </a:xfrm>
        </p:spPr>
        <p:txBody>
          <a:bodyPr/>
          <a:lstStyle/>
          <a:p>
            <a:r>
              <a:rPr lang="fi-FI" sz="1700" dirty="0">
                <a:solidFill>
                  <a:srgbClr val="968E42"/>
                </a:solidFill>
              </a:rPr>
              <a:t>Kehitetään joukkoliikenteen, pyöräilyn ja kävelyn olosuhteiden parantamisen ja yhteistoiminnan </a:t>
            </a:r>
            <a:r>
              <a:rPr lang="fi-FI" sz="1700" dirty="0" smtClean="0">
                <a:solidFill>
                  <a:srgbClr val="968E42"/>
                </a:solidFill>
              </a:rPr>
              <a:t>avulla </a:t>
            </a:r>
            <a:r>
              <a:rPr lang="fi-FI" sz="1700" dirty="0">
                <a:solidFill>
                  <a:srgbClr val="968E42"/>
                </a:solidFill>
              </a:rPr>
              <a:t>kestävää kulkumuotojakaumaa. </a:t>
            </a:r>
          </a:p>
          <a:p>
            <a:r>
              <a:rPr lang="fi-FI" sz="1700" dirty="0" smtClean="0">
                <a:solidFill>
                  <a:srgbClr val="968E42"/>
                </a:solidFill>
              </a:rPr>
              <a:t>Hyödynnetään </a:t>
            </a:r>
            <a:r>
              <a:rPr lang="fi-FI" sz="1700" dirty="0">
                <a:solidFill>
                  <a:srgbClr val="968E42"/>
                </a:solidFill>
              </a:rPr>
              <a:t>liikkumismuotojen edistämisessä alueen sitä, että </a:t>
            </a:r>
            <a:r>
              <a:rPr lang="fi-FI" sz="1700" dirty="0" smtClean="0">
                <a:solidFill>
                  <a:srgbClr val="968E42"/>
                </a:solidFill>
              </a:rPr>
              <a:t>alue </a:t>
            </a:r>
            <a:r>
              <a:rPr lang="fi-FI" sz="1700" dirty="0">
                <a:solidFill>
                  <a:srgbClr val="968E42"/>
                </a:solidFill>
              </a:rPr>
              <a:t>on tiivis ja lähellä kaupunkikeskustaa.</a:t>
            </a:r>
          </a:p>
          <a:p>
            <a:r>
              <a:rPr lang="fi-FI" sz="1700" dirty="0" smtClean="0">
                <a:solidFill>
                  <a:srgbClr val="968E42"/>
                </a:solidFill>
              </a:rPr>
              <a:t>Seudun </a:t>
            </a:r>
            <a:r>
              <a:rPr lang="fi-FI" sz="1700" dirty="0">
                <a:solidFill>
                  <a:srgbClr val="968E42"/>
                </a:solidFill>
              </a:rPr>
              <a:t>suurta joukkoliikenneratkaisua vahvimmin tukeva </a:t>
            </a:r>
            <a:r>
              <a:rPr lang="fi-FI" sz="1700" dirty="0" smtClean="0">
                <a:solidFill>
                  <a:srgbClr val="968E42"/>
                </a:solidFill>
              </a:rPr>
              <a:t>kasvupotentiaali </a:t>
            </a:r>
            <a:r>
              <a:rPr lang="fi-FI" sz="1700" dirty="0">
                <a:solidFill>
                  <a:srgbClr val="968E42"/>
                </a:solidFill>
              </a:rPr>
              <a:t>hyödynnetään tinkimättömästi.</a:t>
            </a:r>
          </a:p>
          <a:p>
            <a:r>
              <a:rPr lang="fi-FI" sz="1700" dirty="0" smtClean="0">
                <a:solidFill>
                  <a:srgbClr val="968E42"/>
                </a:solidFill>
              </a:rPr>
              <a:t>Kehitetään </a:t>
            </a:r>
            <a:r>
              <a:rPr lang="fi-FI" sz="1700" dirty="0">
                <a:solidFill>
                  <a:srgbClr val="968E42"/>
                </a:solidFill>
              </a:rPr>
              <a:t>alueen pysäköintiratkaisut tukemaan kärkihankkeen </a:t>
            </a:r>
            <a:r>
              <a:rPr lang="fi-FI" sz="1700" dirty="0" smtClean="0">
                <a:solidFill>
                  <a:srgbClr val="968E42"/>
                </a:solidFill>
              </a:rPr>
              <a:t>tavoitteita</a:t>
            </a:r>
            <a:r>
              <a:rPr lang="fi-FI" sz="1700" dirty="0">
                <a:solidFill>
                  <a:srgbClr val="968E42"/>
                </a:solidFill>
              </a:rPr>
              <a:t>. </a:t>
            </a:r>
            <a:endParaRPr lang="fi-FI" sz="1600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2132236" y="1220778"/>
            <a:ext cx="6300098" cy="748904"/>
          </a:xfrm>
        </p:spPr>
        <p:txBody>
          <a:bodyPr/>
          <a:lstStyle/>
          <a:p>
            <a:r>
              <a:rPr lang="fi-FI" sz="4400" b="1" dirty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Turun </a:t>
            </a:r>
            <a:r>
              <a:rPr lang="fi-FI" sz="44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Tiedepuistossa</a:t>
            </a:r>
            <a:r>
              <a:rPr lang="fi-FI" sz="36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fi-FI" sz="20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liikkuminen on fiksua</a:t>
            </a:r>
            <a:br>
              <a:rPr lang="fi-FI" sz="20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8" y="4129391"/>
            <a:ext cx="1184065" cy="834575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589678" y="178075"/>
            <a:ext cx="9525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4000" b="1" dirty="0">
                <a:solidFill>
                  <a:srgbClr val="968E42"/>
                </a:solidFill>
                <a:latin typeface="Arial"/>
              </a:rPr>
              <a:t>4</a:t>
            </a:r>
            <a:endParaRPr kumimoji="0" lang="fi-FI" sz="14000" b="1" i="0" u="none" strike="noStrike" kern="1200" cap="none" spc="0" normalizeH="0" baseline="0" noProof="0" dirty="0">
              <a:ln>
                <a:noFill/>
              </a:ln>
              <a:solidFill>
                <a:srgbClr val="968E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80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_DSC0437.jpg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585"/>
            <a:ext cx="9144000" cy="5168085"/>
          </a:xfrm>
          <a:prstGeom prst="rect">
            <a:avLst/>
          </a:prstGeom>
        </p:spPr>
      </p:pic>
      <p:sp>
        <p:nvSpPr>
          <p:cNvPr id="6" name="Otsikko 3"/>
          <p:cNvSpPr txBox="1">
            <a:spLocks/>
          </p:cNvSpPr>
          <p:nvPr/>
        </p:nvSpPr>
        <p:spPr>
          <a:xfrm>
            <a:off x="1995421" y="694097"/>
            <a:ext cx="6703306" cy="4859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 smtClean="0">
                <a:solidFill>
                  <a:prstClr val="white"/>
                </a:solidFill>
              </a:rPr>
              <a:t>Hyvin</a:t>
            </a:r>
            <a:r>
              <a:rPr kumimoji="0" lang="fi-FI" sz="5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voinnin</a:t>
            </a:r>
            <a:r>
              <a:rPr kumimoji="0" lang="fi-FI" sz="5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fi-FI" sz="5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kaupunginosa</a:t>
            </a:r>
            <a:endParaRPr kumimoji="0" lang="fi-FI" sz="5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589678" y="251144"/>
            <a:ext cx="9525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4000" b="1" dirty="0">
                <a:solidFill>
                  <a:prstClr val="white"/>
                </a:solidFill>
                <a:latin typeface="Arial"/>
              </a:rPr>
              <a:t>5</a:t>
            </a:r>
            <a:endParaRPr kumimoji="0" lang="fi-FI" sz="1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8" y="4129391"/>
            <a:ext cx="1184065" cy="8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2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2085171" y="1960935"/>
            <a:ext cx="6548982" cy="2240897"/>
          </a:xfrm>
        </p:spPr>
        <p:txBody>
          <a:bodyPr/>
          <a:lstStyle/>
          <a:p>
            <a:r>
              <a:rPr lang="fi-FI" sz="2000" dirty="0" smtClean="0">
                <a:solidFill>
                  <a:srgbClr val="968E42"/>
                </a:solidFill>
              </a:rPr>
              <a:t>Tiedepuiston </a:t>
            </a:r>
            <a:r>
              <a:rPr lang="fi-FI" sz="2000" dirty="0">
                <a:solidFill>
                  <a:srgbClr val="968E42"/>
                </a:solidFill>
              </a:rPr>
              <a:t>sisällön ja brändin keskeinen </a:t>
            </a:r>
            <a:r>
              <a:rPr lang="fi-FI" sz="2000" dirty="0" smtClean="0">
                <a:solidFill>
                  <a:srgbClr val="968E42"/>
                </a:solidFill>
              </a:rPr>
              <a:t>läpimenevä teema on Hyvinvoinnin </a:t>
            </a:r>
            <a:r>
              <a:rPr lang="fi-FI" sz="2000" dirty="0">
                <a:solidFill>
                  <a:srgbClr val="968E42"/>
                </a:solidFill>
              </a:rPr>
              <a:t>kaupunginosa, jossa niin työntekijöiden, opiskelijoiden kuin asukkaidenkin elinympäristön kehittämisen pyrkimys on hyödyntää alueen hyvinvointia tukevia elementtejä kuten terveyskampusta (Health </a:t>
            </a:r>
            <a:r>
              <a:rPr lang="fi-FI" sz="2000" dirty="0" smtClean="0">
                <a:solidFill>
                  <a:srgbClr val="968E42"/>
                </a:solidFill>
              </a:rPr>
              <a:t>Campus Turku) </a:t>
            </a:r>
            <a:r>
              <a:rPr lang="fi-FI" sz="2000" dirty="0">
                <a:solidFill>
                  <a:srgbClr val="968E42"/>
                </a:solidFill>
              </a:rPr>
              <a:t>ja liikuntakampusta (Turku </a:t>
            </a:r>
            <a:r>
              <a:rPr lang="fi-FI" sz="2000" dirty="0" err="1">
                <a:solidFill>
                  <a:srgbClr val="968E42"/>
                </a:solidFill>
              </a:rPr>
              <a:t>Future</a:t>
            </a:r>
            <a:r>
              <a:rPr lang="fi-FI" sz="2000" dirty="0">
                <a:solidFill>
                  <a:srgbClr val="968E42"/>
                </a:solidFill>
              </a:rPr>
              <a:t> Sports).</a:t>
            </a:r>
            <a:endParaRPr lang="fi-FI" sz="2000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2132236" y="1220778"/>
            <a:ext cx="6300098" cy="748904"/>
          </a:xfrm>
        </p:spPr>
        <p:txBody>
          <a:bodyPr/>
          <a:lstStyle/>
          <a:p>
            <a:r>
              <a:rPr lang="fi-FI" sz="4400" b="1" dirty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Turun </a:t>
            </a:r>
            <a:r>
              <a:rPr lang="fi-FI" sz="44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Tiedepuisto</a:t>
            </a:r>
            <a:r>
              <a:rPr lang="fi-FI" sz="36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fi-FI" sz="20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hyvinvoinnin kaupunginosa</a:t>
            </a:r>
            <a:br>
              <a:rPr lang="fi-FI" sz="20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8" y="4129391"/>
            <a:ext cx="1184065" cy="834575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589678" y="178075"/>
            <a:ext cx="9525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4000" b="1" dirty="0">
                <a:solidFill>
                  <a:srgbClr val="968E42"/>
                </a:solidFill>
                <a:latin typeface="Arial"/>
              </a:rPr>
              <a:t>5</a:t>
            </a:r>
            <a:endParaRPr kumimoji="0" lang="fi-FI" sz="14000" b="1" i="0" u="none" strike="noStrike" kern="1200" cap="none" spc="0" normalizeH="0" baseline="0" noProof="0" dirty="0">
              <a:ln>
                <a:noFill/>
              </a:ln>
              <a:solidFill>
                <a:srgbClr val="968E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65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-8191"/>
            <a:ext cx="9144000" cy="5192614"/>
          </a:xfrm>
          <a:prstGeom prst="rect">
            <a:avLst/>
          </a:prstGeom>
        </p:spPr>
      </p:pic>
      <p:sp>
        <p:nvSpPr>
          <p:cNvPr id="6" name="Otsikko 3"/>
          <p:cNvSpPr txBox="1">
            <a:spLocks/>
          </p:cNvSpPr>
          <p:nvPr/>
        </p:nvSpPr>
        <p:spPr>
          <a:xfrm>
            <a:off x="1995420" y="694097"/>
            <a:ext cx="7148579" cy="4859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5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Investoinnit ovat innovatiivisia</a:t>
            </a:r>
            <a:endParaRPr kumimoji="0" lang="fi-FI" sz="5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589678" y="251144"/>
            <a:ext cx="9525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4000" b="1" dirty="0">
                <a:solidFill>
                  <a:prstClr val="white"/>
                </a:solidFill>
                <a:latin typeface="Arial"/>
              </a:rPr>
              <a:t>6</a:t>
            </a:r>
            <a:endParaRPr kumimoji="0" lang="fi-FI" sz="1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8" y="4129391"/>
            <a:ext cx="1184065" cy="8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9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2085171" y="1960935"/>
            <a:ext cx="6548982" cy="2240897"/>
          </a:xfrm>
        </p:spPr>
        <p:txBody>
          <a:bodyPr/>
          <a:lstStyle/>
          <a:p>
            <a:r>
              <a:rPr lang="fi-FI" sz="2400" dirty="0" smtClean="0">
                <a:solidFill>
                  <a:srgbClr val="968E42"/>
                </a:solidFill>
              </a:rPr>
              <a:t>Toimintamallina </a:t>
            </a:r>
            <a:r>
              <a:rPr lang="fi-FI" sz="2400" dirty="0">
                <a:solidFill>
                  <a:srgbClr val="968E42"/>
                </a:solidFill>
              </a:rPr>
              <a:t>se, että kunnianhimoisella kehityksellä, markkinoinnilla ja </a:t>
            </a:r>
            <a:r>
              <a:rPr lang="fi-FI" sz="2400" dirty="0" smtClean="0">
                <a:solidFill>
                  <a:srgbClr val="968E42"/>
                </a:solidFill>
              </a:rPr>
              <a:t>tontinluovutuksella maankäyttökorvausten </a:t>
            </a:r>
            <a:r>
              <a:rPr lang="fi-FI" sz="2400" dirty="0">
                <a:solidFill>
                  <a:srgbClr val="968E42"/>
                </a:solidFill>
              </a:rPr>
              <a:t>ohella </a:t>
            </a:r>
            <a:r>
              <a:rPr lang="fi-FI" sz="2400" dirty="0" smtClean="0">
                <a:solidFill>
                  <a:srgbClr val="968E42"/>
                </a:solidFill>
              </a:rPr>
              <a:t>rahoitetaan alueella tarvittavia mittavia infra- </a:t>
            </a:r>
            <a:r>
              <a:rPr lang="fi-FI" sz="2400" dirty="0">
                <a:solidFill>
                  <a:srgbClr val="968E42"/>
                </a:solidFill>
              </a:rPr>
              <a:t>ja tilainvestointeja</a:t>
            </a:r>
            <a:endParaRPr lang="fi-FI" sz="2400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2132236" y="1220778"/>
            <a:ext cx="6300098" cy="748904"/>
          </a:xfrm>
        </p:spPr>
        <p:txBody>
          <a:bodyPr/>
          <a:lstStyle/>
          <a:p>
            <a:r>
              <a:rPr lang="fi-FI" sz="4400" b="1" dirty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Turun </a:t>
            </a:r>
            <a:r>
              <a:rPr lang="fi-FI" sz="44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Tiedepuistossa</a:t>
            </a:r>
            <a:r>
              <a:rPr lang="fi-FI" sz="36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fi-FI" sz="20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investoidaan innovatiivisesti</a:t>
            </a:r>
            <a:br>
              <a:rPr lang="fi-FI" sz="20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8" y="4129391"/>
            <a:ext cx="1184065" cy="834575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589678" y="178075"/>
            <a:ext cx="9525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4000" b="1" dirty="0">
                <a:solidFill>
                  <a:srgbClr val="968E42"/>
                </a:solidFill>
                <a:latin typeface="Arial"/>
              </a:rPr>
              <a:t>6</a:t>
            </a:r>
            <a:endParaRPr kumimoji="0" lang="fi-FI" sz="14000" b="1" i="0" u="none" strike="noStrike" kern="1200" cap="none" spc="0" normalizeH="0" baseline="0" noProof="0" dirty="0">
              <a:ln>
                <a:noFill/>
              </a:ln>
              <a:solidFill>
                <a:srgbClr val="968E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09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9143999" cy="5184423"/>
          </a:xfrm>
          <a:prstGeom prst="rect">
            <a:avLst/>
          </a:prstGeom>
        </p:spPr>
      </p:pic>
      <p:sp>
        <p:nvSpPr>
          <p:cNvPr id="6" name="Otsikko 3"/>
          <p:cNvSpPr txBox="1">
            <a:spLocks/>
          </p:cNvSpPr>
          <p:nvPr/>
        </p:nvSpPr>
        <p:spPr>
          <a:xfrm>
            <a:off x="1995421" y="694097"/>
            <a:ext cx="6703306" cy="4859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 smtClean="0">
                <a:solidFill>
                  <a:prstClr val="white"/>
                </a:solidFill>
              </a:rPr>
              <a:t>Julkinen kaupunkitila on huippulaadukasta</a:t>
            </a:r>
            <a:endParaRPr kumimoji="0" lang="fi-FI" sz="5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589678" y="251144"/>
            <a:ext cx="9525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4000" b="1" dirty="0">
                <a:solidFill>
                  <a:prstClr val="white"/>
                </a:solidFill>
                <a:latin typeface="Arial"/>
              </a:rPr>
              <a:t>7</a:t>
            </a:r>
            <a:endParaRPr kumimoji="0" lang="fi-FI" sz="1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8" y="4129391"/>
            <a:ext cx="1184065" cy="8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6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2085171" y="1960935"/>
            <a:ext cx="6548982" cy="2240897"/>
          </a:xfrm>
        </p:spPr>
        <p:txBody>
          <a:bodyPr/>
          <a:lstStyle/>
          <a:p>
            <a:r>
              <a:rPr lang="fi-FI" sz="2100" dirty="0" smtClean="0">
                <a:solidFill>
                  <a:srgbClr val="968E42"/>
                </a:solidFill>
              </a:rPr>
              <a:t>Tiivistyvässä </a:t>
            </a:r>
            <a:r>
              <a:rPr lang="fi-FI" sz="2100" dirty="0">
                <a:solidFill>
                  <a:srgbClr val="968E42"/>
                </a:solidFill>
              </a:rPr>
              <a:t>kaupunkiympäristössä julkisten kaupunkitilojen kuten katujen, aukioiden ja puistojen </a:t>
            </a:r>
            <a:r>
              <a:rPr lang="fi-FI" sz="2100" dirty="0" smtClean="0">
                <a:solidFill>
                  <a:srgbClr val="968E42"/>
                </a:solidFill>
              </a:rPr>
              <a:t>tärkeä viihtyisyystekijä </a:t>
            </a:r>
            <a:r>
              <a:rPr lang="fi-FI" sz="2100" dirty="0">
                <a:solidFill>
                  <a:srgbClr val="968E42"/>
                </a:solidFill>
              </a:rPr>
              <a:t>on laadukas suunnittelu, toteutus ja ylläpito sekä turvallisuus</a:t>
            </a:r>
            <a:r>
              <a:rPr lang="fi-FI" sz="2100" dirty="0" smtClean="0">
                <a:solidFill>
                  <a:srgbClr val="968E42"/>
                </a:solidFill>
              </a:rPr>
              <a:t>.</a:t>
            </a:r>
          </a:p>
          <a:p>
            <a:r>
              <a:rPr lang="fi-FI" sz="2100" dirty="0" smtClean="0">
                <a:solidFill>
                  <a:srgbClr val="968E42"/>
                </a:solidFill>
              </a:rPr>
              <a:t>Tiedepuiston </a:t>
            </a:r>
            <a:r>
              <a:rPr lang="fi-FI" sz="2100" dirty="0">
                <a:solidFill>
                  <a:srgbClr val="968E42"/>
                </a:solidFill>
              </a:rPr>
              <a:t>alueen </a:t>
            </a:r>
            <a:r>
              <a:rPr lang="fi-FI" sz="2100" dirty="0" smtClean="0">
                <a:solidFill>
                  <a:srgbClr val="968E42"/>
                </a:solidFill>
              </a:rPr>
              <a:t>kokonaisuudessa viihtyisien julkisten alueiden ja puistomaisten </a:t>
            </a:r>
            <a:r>
              <a:rPr lang="fi-FI" sz="2100" dirty="0">
                <a:solidFill>
                  <a:srgbClr val="968E42"/>
                </a:solidFill>
              </a:rPr>
              <a:t>alueiden määrä </a:t>
            </a:r>
            <a:r>
              <a:rPr lang="fi-FI" sz="2100" dirty="0" smtClean="0">
                <a:solidFill>
                  <a:srgbClr val="968E42"/>
                </a:solidFill>
              </a:rPr>
              <a:t>kasvaa.</a:t>
            </a:r>
            <a:endParaRPr lang="fi-FI" sz="2100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2132236" y="1220778"/>
            <a:ext cx="7255604" cy="748904"/>
          </a:xfrm>
        </p:spPr>
        <p:txBody>
          <a:bodyPr/>
          <a:lstStyle/>
          <a:p>
            <a:r>
              <a:rPr lang="fi-FI" sz="4400" b="1" dirty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Turun </a:t>
            </a:r>
            <a:r>
              <a:rPr lang="fi-FI" sz="44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Tiedepuistossa</a:t>
            </a:r>
            <a:r>
              <a:rPr lang="fi-FI" sz="36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fi-FI" sz="20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vetovoimatekijä on korkeatasoinen julkinen kaupunkitila</a:t>
            </a:r>
            <a:br>
              <a:rPr lang="fi-FI" sz="20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8" y="4129391"/>
            <a:ext cx="1184065" cy="834575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589678" y="178075"/>
            <a:ext cx="9525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4000" b="1" dirty="0">
                <a:solidFill>
                  <a:srgbClr val="968E42"/>
                </a:solidFill>
                <a:latin typeface="Arial"/>
              </a:rPr>
              <a:t>7</a:t>
            </a:r>
            <a:endParaRPr kumimoji="0" lang="fi-FI" sz="14000" b="1" i="0" u="none" strike="noStrike" kern="1200" cap="none" spc="0" normalizeH="0" baseline="0" noProof="0" dirty="0">
              <a:ln>
                <a:noFill/>
              </a:ln>
              <a:solidFill>
                <a:srgbClr val="968E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75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TIEDEPUISTO_kasvu_ei_synny_yksin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378"/>
            <a:ext cx="9144000" cy="5225878"/>
          </a:xfrm>
          <a:prstGeom prst="rect">
            <a:avLst/>
          </a:prstGeom>
        </p:spPr>
      </p:pic>
      <p:sp>
        <p:nvSpPr>
          <p:cNvPr id="6" name="Otsikko 3"/>
          <p:cNvSpPr txBox="1">
            <a:spLocks/>
          </p:cNvSpPr>
          <p:nvPr/>
        </p:nvSpPr>
        <p:spPr>
          <a:xfrm>
            <a:off x="1995421" y="694097"/>
            <a:ext cx="6703306" cy="4859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Triple</a:t>
            </a:r>
            <a:r>
              <a:rPr kumimoji="0" lang="fi-FI" sz="5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fi-FI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Helix</a:t>
            </a:r>
            <a:r>
              <a:rPr kumimoji="0" lang="fi-FI" sz="5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kaikessa tekemisessä</a:t>
            </a:r>
            <a:endParaRPr kumimoji="0" lang="fi-FI" sz="5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589678" y="251144"/>
            <a:ext cx="9525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4000" b="1" dirty="0">
                <a:solidFill>
                  <a:prstClr val="white"/>
                </a:solidFill>
                <a:latin typeface="Arial"/>
              </a:rPr>
              <a:t>8</a:t>
            </a:r>
            <a:endParaRPr kumimoji="0" lang="fi-FI" sz="1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636" y="251144"/>
            <a:ext cx="3541521" cy="447675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8" y="4129391"/>
            <a:ext cx="1184065" cy="8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8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2085171" y="1960935"/>
            <a:ext cx="6548982" cy="2240897"/>
          </a:xfrm>
        </p:spPr>
        <p:txBody>
          <a:bodyPr/>
          <a:lstStyle/>
          <a:p>
            <a:r>
              <a:rPr lang="fi-FI" dirty="0" smtClean="0">
                <a:solidFill>
                  <a:srgbClr val="968E42"/>
                </a:solidFill>
              </a:rPr>
              <a:t>Alueen osaamisintensiivistä kehittämistä viedään julkisen ja yksityisen sektorin sekä yliopisto- ja korkeakoulumaailman jatkuvalla yhteistyöllä. </a:t>
            </a:r>
          </a:p>
          <a:p>
            <a:r>
              <a:rPr lang="fi-FI" dirty="0" smtClean="0">
                <a:solidFill>
                  <a:srgbClr val="968E42"/>
                </a:solidFill>
              </a:rPr>
              <a:t>Kaupunki toimii mahdollistajana ja </a:t>
            </a:r>
            <a:r>
              <a:rPr lang="fi-FI" dirty="0" err="1" smtClean="0">
                <a:solidFill>
                  <a:srgbClr val="968E42"/>
                </a:solidFill>
              </a:rPr>
              <a:t>aktivaattorina</a:t>
            </a:r>
            <a:r>
              <a:rPr lang="fi-FI" dirty="0" smtClean="0">
                <a:solidFill>
                  <a:srgbClr val="968E42"/>
                </a:solidFill>
              </a:rPr>
              <a:t>.</a:t>
            </a:r>
          </a:p>
          <a:p>
            <a:r>
              <a:rPr lang="fi-FI" dirty="0" smtClean="0">
                <a:solidFill>
                  <a:srgbClr val="968E42"/>
                </a:solidFill>
              </a:rPr>
              <a:t>Tiedepuiston </a:t>
            </a:r>
            <a:r>
              <a:rPr lang="fi-FI" dirty="0">
                <a:solidFill>
                  <a:srgbClr val="968E42"/>
                </a:solidFill>
              </a:rPr>
              <a:t>innovaatioprofiilia vahvistamalla ja luomalla </a:t>
            </a:r>
            <a:r>
              <a:rPr lang="fi-FI" dirty="0" smtClean="0">
                <a:solidFill>
                  <a:srgbClr val="968E42"/>
                </a:solidFill>
              </a:rPr>
              <a:t>lisäarvoa </a:t>
            </a:r>
            <a:r>
              <a:rPr lang="fi-FI" dirty="0">
                <a:solidFill>
                  <a:srgbClr val="968E42"/>
                </a:solidFill>
              </a:rPr>
              <a:t>keskeisille sidosryhmille ainutlaatuisten </a:t>
            </a:r>
            <a:r>
              <a:rPr lang="fi-FI" dirty="0" smtClean="0">
                <a:solidFill>
                  <a:srgbClr val="968E42"/>
                </a:solidFill>
              </a:rPr>
              <a:t>yhteistoimintatapojen </a:t>
            </a:r>
            <a:r>
              <a:rPr lang="fi-FI" dirty="0">
                <a:solidFill>
                  <a:srgbClr val="968E42"/>
                </a:solidFill>
              </a:rPr>
              <a:t>kautta alue erottautuu kansainvälisesti</a:t>
            </a:r>
            <a:r>
              <a:rPr lang="fi-FI" dirty="0" smtClean="0">
                <a:solidFill>
                  <a:srgbClr val="968E42"/>
                </a:solidFill>
              </a:rPr>
              <a:t>.</a:t>
            </a:r>
          </a:p>
          <a:p>
            <a:r>
              <a:rPr lang="fi-FI" dirty="0" smtClean="0">
                <a:solidFill>
                  <a:srgbClr val="968E42"/>
                </a:solidFill>
              </a:rPr>
              <a:t>Kumppanuuksia ja ulkoisen rahoituksen mahdollisuuksia hyödynnetään vahvasti.</a:t>
            </a:r>
            <a:endParaRPr lang="fi-FI" dirty="0">
              <a:solidFill>
                <a:srgbClr val="968E42"/>
              </a:solidFill>
            </a:endParaRPr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2132236" y="982018"/>
            <a:ext cx="6300098" cy="748904"/>
          </a:xfrm>
        </p:spPr>
        <p:txBody>
          <a:bodyPr/>
          <a:lstStyle/>
          <a:p>
            <a:r>
              <a:rPr lang="fi-FI" sz="4400" b="1" dirty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Turun </a:t>
            </a:r>
            <a:r>
              <a:rPr lang="fi-FI" sz="44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Tiedepuistoa</a:t>
            </a:r>
            <a:r>
              <a:rPr lang="fi-FI" sz="36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fi-FI" sz="20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kehitetään yhteistyössä ja kumppanuuksin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8" y="4129391"/>
            <a:ext cx="1184065" cy="834575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589678" y="178075"/>
            <a:ext cx="9525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4000" b="1" dirty="0">
                <a:solidFill>
                  <a:srgbClr val="968E42"/>
                </a:solidFill>
                <a:latin typeface="Arial"/>
              </a:rPr>
              <a:t>8</a:t>
            </a:r>
            <a:endParaRPr kumimoji="0" lang="fi-FI" sz="14000" b="1" i="0" u="none" strike="noStrike" kern="1200" cap="none" spc="0" normalizeH="0" baseline="0" noProof="0" dirty="0">
              <a:ln>
                <a:noFill/>
              </a:ln>
              <a:solidFill>
                <a:srgbClr val="968E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39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9217631" cy="5348692"/>
          </a:xfrm>
          <a:prstGeom prst="rect">
            <a:avLst/>
          </a:prstGeom>
        </p:spPr>
      </p:pic>
      <p:sp>
        <p:nvSpPr>
          <p:cNvPr id="4" name="Otsikko 3"/>
          <p:cNvSpPr>
            <a:spLocks noGrp="1"/>
          </p:cNvSpPr>
          <p:nvPr>
            <p:ph type="ctrTitle"/>
          </p:nvPr>
        </p:nvSpPr>
        <p:spPr>
          <a:xfrm>
            <a:off x="1331880" y="1547785"/>
            <a:ext cx="6606774" cy="1655030"/>
          </a:xfrm>
        </p:spPr>
        <p:txBody>
          <a:bodyPr/>
          <a:lstStyle/>
          <a:p>
            <a:pPr algn="r"/>
            <a:r>
              <a:rPr lang="fi-FI" sz="3600" dirty="0" smtClean="0">
                <a:solidFill>
                  <a:schemeClr val="bg1"/>
                </a:solidFill>
              </a:rPr>
              <a:t>Turun tiedepuiston kärkihankkeen</a:t>
            </a:r>
            <a:r>
              <a:rPr lang="fi-FI" sz="8800" dirty="0" smtClean="0">
                <a:solidFill>
                  <a:schemeClr val="bg1"/>
                </a:solidFill>
              </a:rPr>
              <a:t/>
            </a:r>
            <a:br>
              <a:rPr lang="fi-FI" sz="8800" dirty="0" smtClean="0">
                <a:solidFill>
                  <a:schemeClr val="bg1"/>
                </a:solidFill>
              </a:rPr>
            </a:br>
            <a:r>
              <a:rPr lang="fi-FI" sz="8800" dirty="0" smtClean="0">
                <a:solidFill>
                  <a:schemeClr val="bg1"/>
                </a:solidFill>
              </a:rPr>
              <a:t>10</a:t>
            </a:r>
            <a:r>
              <a:rPr lang="fi-FI" sz="6000" dirty="0" smtClean="0">
                <a:solidFill>
                  <a:schemeClr val="bg1"/>
                </a:solidFill>
              </a:rPr>
              <a:t> </a:t>
            </a:r>
            <a:br>
              <a:rPr lang="fi-FI" sz="6000" dirty="0" smtClean="0">
                <a:solidFill>
                  <a:schemeClr val="bg1"/>
                </a:solidFill>
              </a:rPr>
            </a:br>
            <a:r>
              <a:rPr lang="fi-FI" dirty="0" smtClean="0">
                <a:solidFill>
                  <a:schemeClr val="bg1"/>
                </a:solidFill>
              </a:rPr>
              <a:t>ohjaavaa periaatetta</a:t>
            </a:r>
            <a:endParaRPr lang="fi-FI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90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56159" cy="5143500"/>
          </a:xfrm>
          <a:prstGeom prst="rect">
            <a:avLst/>
          </a:prstGeom>
        </p:spPr>
      </p:pic>
      <p:sp>
        <p:nvSpPr>
          <p:cNvPr id="6" name="Otsikko 3"/>
          <p:cNvSpPr txBox="1">
            <a:spLocks/>
          </p:cNvSpPr>
          <p:nvPr/>
        </p:nvSpPr>
        <p:spPr>
          <a:xfrm>
            <a:off x="1995421" y="694097"/>
            <a:ext cx="6703306" cy="4859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 smtClean="0">
                <a:solidFill>
                  <a:prstClr val="white"/>
                </a:solidFill>
              </a:rPr>
              <a:t>Kehittämisen ohjelmointi on kunnianhimoista</a:t>
            </a:r>
            <a:endParaRPr kumimoji="0" lang="fi-FI" sz="5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589678" y="251144"/>
            <a:ext cx="9525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4000" b="1" dirty="0">
                <a:solidFill>
                  <a:prstClr val="white"/>
                </a:solidFill>
                <a:latin typeface="Arial"/>
              </a:rPr>
              <a:t>9</a:t>
            </a:r>
            <a:endParaRPr kumimoji="0" lang="fi-FI" sz="1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8" y="4129391"/>
            <a:ext cx="1184065" cy="8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5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2085171" y="1888494"/>
            <a:ext cx="6548982" cy="2240897"/>
          </a:xfrm>
        </p:spPr>
        <p:txBody>
          <a:bodyPr/>
          <a:lstStyle/>
          <a:p>
            <a:r>
              <a:rPr lang="fi-FI" dirty="0" smtClean="0">
                <a:solidFill>
                  <a:srgbClr val="968E42"/>
                </a:solidFill>
              </a:rPr>
              <a:t>Alueen kehittäminen </a:t>
            </a:r>
            <a:r>
              <a:rPr lang="fi-FI" dirty="0">
                <a:solidFill>
                  <a:srgbClr val="968E42"/>
                </a:solidFill>
              </a:rPr>
              <a:t>ohjelmoidaan </a:t>
            </a:r>
            <a:r>
              <a:rPr lang="fi-FI" dirty="0" smtClean="0">
                <a:solidFill>
                  <a:srgbClr val="968E42"/>
                </a:solidFill>
              </a:rPr>
              <a:t>isojen kokonaisuksien </a:t>
            </a:r>
            <a:r>
              <a:rPr lang="fi-FI" dirty="0">
                <a:solidFill>
                  <a:srgbClr val="968E42"/>
                </a:solidFill>
              </a:rPr>
              <a:t>kautta. </a:t>
            </a:r>
            <a:endParaRPr lang="fi-FI" dirty="0" smtClean="0">
              <a:solidFill>
                <a:srgbClr val="968E42"/>
              </a:solidFill>
            </a:endParaRPr>
          </a:p>
          <a:p>
            <a:r>
              <a:rPr lang="fi-FI" dirty="0" smtClean="0">
                <a:solidFill>
                  <a:srgbClr val="968E42"/>
                </a:solidFill>
              </a:rPr>
              <a:t>Erityisesti </a:t>
            </a:r>
            <a:r>
              <a:rPr lang="fi-FI" dirty="0">
                <a:solidFill>
                  <a:srgbClr val="968E42"/>
                </a:solidFill>
              </a:rPr>
              <a:t>Itäharjun puolen vahvaan kehitykseen panostetaan niin, että alueelle syntyy </a:t>
            </a:r>
            <a:r>
              <a:rPr lang="fi-FI" dirty="0" smtClean="0">
                <a:solidFill>
                  <a:srgbClr val="968E42"/>
                </a:solidFill>
              </a:rPr>
              <a:t>kiinnostavaa tonttivarantoa sekä </a:t>
            </a:r>
            <a:r>
              <a:rPr lang="fi-FI" dirty="0" err="1" smtClean="0">
                <a:solidFill>
                  <a:srgbClr val="968E42"/>
                </a:solidFill>
              </a:rPr>
              <a:t>sijoittumis</a:t>
            </a:r>
            <a:r>
              <a:rPr lang="fi-FI" dirty="0" smtClean="0">
                <a:solidFill>
                  <a:srgbClr val="968E42"/>
                </a:solidFill>
              </a:rPr>
              <a:t>- ja rakennusinvestointimahdollisuuksia.</a:t>
            </a:r>
          </a:p>
          <a:p>
            <a:r>
              <a:rPr lang="fi-FI" dirty="0" smtClean="0">
                <a:solidFill>
                  <a:srgbClr val="968E42"/>
                </a:solidFill>
              </a:rPr>
              <a:t>Itäharjun </a:t>
            </a:r>
            <a:r>
              <a:rPr lang="fi-FI" dirty="0">
                <a:solidFill>
                  <a:srgbClr val="968E42"/>
                </a:solidFill>
              </a:rPr>
              <a:t>kytkeminen osaksi tiedepuistoa käynnistetään kävelyä, pyöräilyä ja joukkoliikennettä tukevan </a:t>
            </a:r>
            <a:r>
              <a:rPr lang="fi-FI" dirty="0" smtClean="0">
                <a:solidFill>
                  <a:srgbClr val="968E42"/>
                </a:solidFill>
              </a:rPr>
              <a:t>kulkuyhteyden </a:t>
            </a:r>
            <a:r>
              <a:rPr lang="fi-FI" dirty="0">
                <a:solidFill>
                  <a:srgbClr val="968E42"/>
                </a:solidFill>
              </a:rPr>
              <a:t>toteutuksen </a:t>
            </a:r>
            <a:r>
              <a:rPr lang="fi-FI" dirty="0" smtClean="0">
                <a:solidFill>
                  <a:srgbClr val="968E42"/>
                </a:solidFill>
              </a:rPr>
              <a:t>kilpailutuksella. Yhdessä </a:t>
            </a:r>
            <a:r>
              <a:rPr lang="fi-FI" dirty="0">
                <a:solidFill>
                  <a:srgbClr val="968E42"/>
                </a:solidFill>
              </a:rPr>
              <a:t>tai samanaikaisesti </a:t>
            </a:r>
            <a:r>
              <a:rPr lang="fi-FI" dirty="0" smtClean="0">
                <a:solidFill>
                  <a:srgbClr val="968E42"/>
                </a:solidFill>
              </a:rPr>
              <a:t>kilpailun kanssa synnytetään </a:t>
            </a:r>
            <a:r>
              <a:rPr lang="fi-FI" dirty="0">
                <a:solidFill>
                  <a:srgbClr val="968E42"/>
                </a:solidFill>
              </a:rPr>
              <a:t>Itäharjun kärjen alueelle </a:t>
            </a:r>
            <a:r>
              <a:rPr lang="fi-FI" dirty="0" smtClean="0">
                <a:solidFill>
                  <a:srgbClr val="968E42"/>
                </a:solidFill>
              </a:rPr>
              <a:t>kärkihanketta vahvistavia korttelialueita.</a:t>
            </a:r>
          </a:p>
          <a:p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2132236" y="982018"/>
            <a:ext cx="6300098" cy="748904"/>
          </a:xfrm>
        </p:spPr>
        <p:txBody>
          <a:bodyPr/>
          <a:lstStyle/>
          <a:p>
            <a:r>
              <a:rPr lang="fi-FI" sz="4400" b="1" dirty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Turun </a:t>
            </a:r>
            <a:r>
              <a:rPr lang="fi-FI" sz="44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Tiedepuiston</a:t>
            </a:r>
            <a:r>
              <a:rPr lang="fi-FI" sz="36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fi-FI" sz="20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kehittäminen ohjelmoidaan kunnianhimoisesti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8" y="4129391"/>
            <a:ext cx="1184065" cy="834575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589678" y="178075"/>
            <a:ext cx="9525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4000" b="1" dirty="0">
                <a:solidFill>
                  <a:srgbClr val="968E42"/>
                </a:solidFill>
                <a:latin typeface="Arial"/>
              </a:rPr>
              <a:t>9</a:t>
            </a:r>
            <a:endParaRPr kumimoji="0" lang="fi-FI" sz="14000" b="1" i="0" u="none" strike="noStrike" kern="1200" cap="none" spc="0" normalizeH="0" baseline="0" noProof="0" dirty="0">
              <a:ln>
                <a:noFill/>
              </a:ln>
              <a:solidFill>
                <a:srgbClr val="968E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7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31218" y="0"/>
            <a:ext cx="9206433" cy="5143500"/>
          </a:xfrm>
          <a:prstGeom prst="rect">
            <a:avLst/>
          </a:prstGeom>
        </p:spPr>
      </p:pic>
      <p:sp>
        <p:nvSpPr>
          <p:cNvPr id="6" name="Otsikko 3"/>
          <p:cNvSpPr txBox="1">
            <a:spLocks/>
          </p:cNvSpPr>
          <p:nvPr/>
        </p:nvSpPr>
        <p:spPr>
          <a:xfrm>
            <a:off x="2210463" y="694097"/>
            <a:ext cx="6703306" cy="4859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 smtClean="0">
                <a:solidFill>
                  <a:prstClr val="white"/>
                </a:solidFill>
              </a:rPr>
              <a:t>Kärkihanke ohjaa yleiskaavoitusta</a:t>
            </a:r>
            <a:endParaRPr kumimoji="0" lang="fi-FI" sz="5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0" y="263749"/>
            <a:ext cx="22104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4000" b="1" dirty="0" smtClean="0">
                <a:solidFill>
                  <a:prstClr val="white"/>
                </a:solidFill>
                <a:latin typeface="Arial"/>
              </a:rPr>
              <a:t>10</a:t>
            </a:r>
            <a:endParaRPr kumimoji="0" lang="fi-FI" sz="1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8" y="4129391"/>
            <a:ext cx="1184065" cy="8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2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2228756" y="1219444"/>
            <a:ext cx="6300098" cy="748904"/>
          </a:xfrm>
        </p:spPr>
        <p:txBody>
          <a:bodyPr/>
          <a:lstStyle/>
          <a:p>
            <a:r>
              <a:rPr lang="fi-FI" sz="4400" b="1" dirty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Turun </a:t>
            </a:r>
            <a:r>
              <a:rPr lang="fi-FI" sz="44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Tiedepuiston</a:t>
            </a:r>
            <a:r>
              <a:rPr lang="fi-FI" sz="36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fi-FI" sz="20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kärkihanke ohjaa yleiskaavan valmistelua</a:t>
            </a:r>
            <a:r>
              <a:rPr lang="fi-FI" dirty="0"/>
              <a:t/>
            </a:r>
            <a:br>
              <a:rPr lang="fi-FI" dirty="0"/>
            </a:b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8" y="4129391"/>
            <a:ext cx="1184065" cy="834575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-680110" y="201330"/>
            <a:ext cx="24583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68E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fi-FI" sz="14000" b="1" i="0" u="none" strike="noStrike" kern="1200" cap="none" spc="0" normalizeH="0" baseline="0" noProof="0" dirty="0">
              <a:ln>
                <a:noFill/>
              </a:ln>
              <a:solidFill>
                <a:srgbClr val="968E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Kuva 6" descr="C:\Users\pkeskika\Desktop\kaavio\uusi\02.jpg"/>
          <p:cNvPicPr/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0" y="1968348"/>
            <a:ext cx="1736351" cy="16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kstiruutu 7"/>
          <p:cNvSpPr txBox="1"/>
          <p:nvPr/>
        </p:nvSpPr>
        <p:spPr>
          <a:xfrm>
            <a:off x="195340" y="205537"/>
            <a:ext cx="24583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68E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  <a:endParaRPr kumimoji="0" lang="fi-FI" sz="14000" b="1" i="0" u="none" strike="noStrike" kern="1200" cap="none" spc="0" normalizeH="0" baseline="0" noProof="0" dirty="0">
              <a:ln>
                <a:noFill/>
              </a:ln>
              <a:solidFill>
                <a:srgbClr val="968E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2141051" y="1985362"/>
            <a:ext cx="6675588" cy="2240897"/>
          </a:xfrm>
        </p:spPr>
        <p:txBody>
          <a:bodyPr/>
          <a:lstStyle/>
          <a:p>
            <a:r>
              <a:rPr lang="fi-FI" sz="2400" dirty="0" smtClean="0">
                <a:solidFill>
                  <a:srgbClr val="968E42"/>
                </a:solidFill>
              </a:rPr>
              <a:t>Käynnissä olevalla </a:t>
            </a:r>
            <a:r>
              <a:rPr lang="fi-FI" sz="2400" dirty="0">
                <a:solidFill>
                  <a:srgbClr val="968E42"/>
                </a:solidFill>
              </a:rPr>
              <a:t>yleiskaavakierroksella </a:t>
            </a:r>
            <a:r>
              <a:rPr lang="fi-FI" sz="2400" dirty="0" smtClean="0">
                <a:solidFill>
                  <a:srgbClr val="968E42"/>
                </a:solidFill>
              </a:rPr>
              <a:t>kärkihanke ohjaa yleiskaavoitusta kaupunkikehityksen uudistumisen painopisteen sijoittuessa Itäharjun puolelle.</a:t>
            </a:r>
          </a:p>
          <a:p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1835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0640" y="0"/>
            <a:ext cx="9184640" cy="5143500"/>
          </a:xfrm>
          <a:prstGeom prst="rect">
            <a:avLst/>
          </a:prstGeom>
        </p:spPr>
      </p:pic>
      <p:sp>
        <p:nvSpPr>
          <p:cNvPr id="3" name="Otsikko 3"/>
          <p:cNvSpPr txBox="1">
            <a:spLocks/>
          </p:cNvSpPr>
          <p:nvPr/>
        </p:nvSpPr>
        <p:spPr>
          <a:xfrm>
            <a:off x="6189045" y="3721948"/>
            <a:ext cx="2747617" cy="4859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i="1" dirty="0" smtClean="0">
                <a:solidFill>
                  <a:schemeClr val="bg1">
                    <a:lumMod val="65000"/>
                  </a:schemeClr>
                </a:solidFill>
              </a:rPr>
              <a:t>Kiitos</a:t>
            </a:r>
            <a:endParaRPr kumimoji="0" lang="fi-FI" sz="2800" b="1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418" y="4357390"/>
            <a:ext cx="880244" cy="62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4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-49113"/>
            <a:ext cx="9144000" cy="5192614"/>
          </a:xfrm>
          <a:prstGeom prst="rect">
            <a:avLst/>
          </a:prstGeom>
        </p:spPr>
      </p:pic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1060009" y="3811789"/>
            <a:ext cx="7412952" cy="748904"/>
          </a:xfrm>
        </p:spPr>
        <p:txBody>
          <a:bodyPr/>
          <a:lstStyle/>
          <a:p>
            <a:r>
              <a:rPr lang="fi-FI" dirty="0" smtClean="0">
                <a:solidFill>
                  <a:schemeClr val="bg1"/>
                </a:solidFill>
              </a:rPr>
              <a:t>Yleislinjaus:</a:t>
            </a:r>
            <a:br>
              <a:rPr lang="fi-FI" dirty="0" smtClean="0">
                <a:solidFill>
                  <a:schemeClr val="bg1"/>
                </a:solidFill>
              </a:rPr>
            </a:br>
            <a:r>
              <a:rPr lang="fi-FI" i="1" dirty="0" smtClean="0">
                <a:solidFill>
                  <a:schemeClr val="bg1"/>
                </a:solidFill>
              </a:rPr>
              <a:t/>
            </a:r>
            <a:br>
              <a:rPr lang="fi-FI" i="1" dirty="0" smtClean="0">
                <a:solidFill>
                  <a:schemeClr val="bg1"/>
                </a:solidFill>
              </a:rPr>
            </a:br>
            <a:r>
              <a:rPr lang="fi-FI" sz="2800" i="1" dirty="0" smtClean="0">
                <a:solidFill>
                  <a:schemeClr val="bg1"/>
                </a:solidFill>
              </a:rPr>
              <a:t>” Turun tiedepuiston kärkihanke</a:t>
            </a:r>
            <a:r>
              <a:rPr lang="fi-FI" sz="2800" i="1" dirty="0" smtClean="0"/>
              <a:t> </a:t>
            </a:r>
            <a:r>
              <a:rPr lang="fi-FI" sz="2800" i="1" dirty="0" smtClean="0">
                <a:solidFill>
                  <a:schemeClr val="bg1"/>
                </a:solidFill>
              </a:rPr>
              <a:t>ohjaa </a:t>
            </a:r>
            <a:r>
              <a:rPr lang="fi-FI" sz="2800" i="1" dirty="0">
                <a:solidFill>
                  <a:schemeClr val="bg1"/>
                </a:solidFill>
              </a:rPr>
              <a:t>kulloinkin toimivaltaisen toimielimen ja viranhaltijan valmistelua ja päätöksentekoa</a:t>
            </a:r>
            <a:r>
              <a:rPr lang="fi-FI" sz="2800" i="1" dirty="0" smtClean="0">
                <a:solidFill>
                  <a:schemeClr val="bg1"/>
                </a:solidFill>
              </a:rPr>
              <a:t>.”</a:t>
            </a:r>
            <a:br>
              <a:rPr lang="fi-FI" sz="2800" i="1" dirty="0" smtClean="0">
                <a:solidFill>
                  <a:schemeClr val="bg1"/>
                </a:solidFill>
              </a:rPr>
            </a:br>
            <a:r>
              <a:rPr lang="fi-FI" sz="2800" i="1" dirty="0"/>
              <a:t/>
            </a:r>
            <a:br>
              <a:rPr lang="fi-FI" sz="2800" i="1" dirty="0"/>
            </a:br>
            <a:r>
              <a:rPr lang="fi-FI" sz="2800" i="1" dirty="0" smtClean="0"/>
              <a:t/>
            </a:r>
            <a:br>
              <a:rPr lang="fi-FI" sz="2800" i="1" dirty="0" smtClean="0"/>
            </a:br>
            <a:r>
              <a:rPr lang="fi-FI" sz="1800" i="1" dirty="0" smtClean="0"/>
              <a:t>:</a:t>
            </a:r>
            <a:endParaRPr lang="fi-FI" sz="1800" i="1" dirty="0">
              <a:solidFill>
                <a:schemeClr val="bg1"/>
              </a:solidFill>
            </a:endParaRPr>
          </a:p>
        </p:txBody>
      </p:sp>
      <p:sp>
        <p:nvSpPr>
          <p:cNvPr id="5" name="Tekstiruutu 4"/>
          <p:cNvSpPr txBox="1"/>
          <p:nvPr/>
        </p:nvSpPr>
        <p:spPr>
          <a:xfrm>
            <a:off x="5296529" y="4376027"/>
            <a:ext cx="3696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i="1" dirty="0" smtClean="0">
                <a:solidFill>
                  <a:prstClr val="white"/>
                </a:solidFill>
                <a:ea typeface="+mj-ea"/>
                <a:cs typeface="Arial"/>
              </a:rPr>
              <a:t>...</a:t>
            </a:r>
            <a:r>
              <a:rPr lang="fi-FI" b="1" i="1" dirty="0">
                <a:solidFill>
                  <a:prstClr val="white"/>
                </a:solidFill>
                <a:ea typeface="+mj-ea"/>
                <a:cs typeface="Arial"/>
              </a:rPr>
              <a:t>mikä tarkoittaa </a:t>
            </a:r>
            <a:r>
              <a:rPr lang="fi-FI" b="1" i="1" dirty="0" smtClean="0">
                <a:solidFill>
                  <a:prstClr val="white"/>
                </a:solidFill>
                <a:ea typeface="+mj-ea"/>
                <a:cs typeface="Arial"/>
              </a:rPr>
              <a:t>seuraavaa:</a:t>
            </a:r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8" y="4129391"/>
            <a:ext cx="1184065" cy="8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2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-8191"/>
            <a:ext cx="9144000" cy="5192614"/>
          </a:xfrm>
          <a:prstGeom prst="rect">
            <a:avLst/>
          </a:prstGeom>
        </p:spPr>
      </p:pic>
      <p:sp>
        <p:nvSpPr>
          <p:cNvPr id="6" name="Otsikko 3"/>
          <p:cNvSpPr txBox="1">
            <a:spLocks/>
          </p:cNvSpPr>
          <p:nvPr/>
        </p:nvSpPr>
        <p:spPr>
          <a:xfrm>
            <a:off x="1995421" y="694097"/>
            <a:ext cx="6180391" cy="4859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i-FI" sz="4800" dirty="0" smtClean="0"/>
              <a:t>Turun Tiedepuisto on  kaupunkiseudun merkittävin kehityskohde</a:t>
            </a:r>
            <a:endParaRPr lang="fi-FI" sz="4800" dirty="0"/>
          </a:p>
        </p:txBody>
      </p:sp>
      <p:sp>
        <p:nvSpPr>
          <p:cNvPr id="7" name="Tekstiruutu 6"/>
          <p:cNvSpPr txBox="1"/>
          <p:nvPr/>
        </p:nvSpPr>
        <p:spPr>
          <a:xfrm>
            <a:off x="589678" y="251144"/>
            <a:ext cx="9525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4000" b="1" noProof="0" dirty="0">
                <a:solidFill>
                  <a:schemeClr val="bg1"/>
                </a:solidFill>
                <a:latin typeface="Arial"/>
              </a:rPr>
              <a:t>1</a:t>
            </a:r>
            <a:endParaRPr kumimoji="0" lang="fi-FI" sz="1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8" y="4129391"/>
            <a:ext cx="1184065" cy="8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9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2085171" y="2008374"/>
            <a:ext cx="6675588" cy="2240897"/>
          </a:xfrm>
        </p:spPr>
        <p:txBody>
          <a:bodyPr/>
          <a:lstStyle/>
          <a:p>
            <a:r>
              <a:rPr lang="fi-FI" sz="2400" dirty="0">
                <a:solidFill>
                  <a:srgbClr val="968E42"/>
                </a:solidFill>
              </a:rPr>
              <a:t>Turun Tiedepuisto on kaupunkiseudun merkittävin kasvua tukeva </a:t>
            </a:r>
            <a:r>
              <a:rPr lang="fi-FI" sz="2400" dirty="0" smtClean="0">
                <a:solidFill>
                  <a:srgbClr val="968E42"/>
                </a:solidFill>
              </a:rPr>
              <a:t>kaupunkikehityskohde.</a:t>
            </a:r>
          </a:p>
          <a:p>
            <a:r>
              <a:rPr lang="fi-FI" sz="2400" dirty="0" smtClean="0">
                <a:solidFill>
                  <a:srgbClr val="968E42"/>
                </a:solidFill>
              </a:rPr>
              <a:t>Kärkihankkeen tavoitteiden mukaisella laadulla, mitoituksella ja toiminnallisuudella tuetaan kunnianhimoisia </a:t>
            </a:r>
            <a:r>
              <a:rPr lang="fi-FI" sz="2400" dirty="0">
                <a:solidFill>
                  <a:srgbClr val="968E42"/>
                </a:solidFill>
              </a:rPr>
              <a:t>strategisia </a:t>
            </a:r>
            <a:r>
              <a:rPr lang="fi-FI" sz="2400" dirty="0" smtClean="0">
                <a:solidFill>
                  <a:srgbClr val="968E42"/>
                </a:solidFill>
              </a:rPr>
              <a:t>tavoitteita käyttäen rohkeasti myös korkeaa rakentamistapaa.</a:t>
            </a:r>
            <a:endParaRPr lang="fi-FI" sz="2400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2132236" y="1220778"/>
            <a:ext cx="6300098" cy="748904"/>
          </a:xfrm>
        </p:spPr>
        <p:txBody>
          <a:bodyPr/>
          <a:lstStyle/>
          <a:p>
            <a:r>
              <a:rPr lang="fi-FI" sz="4400" b="1" dirty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Turun </a:t>
            </a:r>
            <a:r>
              <a:rPr lang="fi-FI" sz="44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Tiedepuisto</a:t>
            </a:r>
            <a:r>
              <a:rPr lang="fi-FI" sz="36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fi-FI" sz="20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kaupunkiseudun </a:t>
            </a:r>
            <a:r>
              <a:rPr lang="fi-FI" sz="2000" b="1" dirty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merkittävin kehityskohde</a:t>
            </a:r>
            <a:r>
              <a:rPr lang="fi-FI" dirty="0"/>
              <a:t/>
            </a:r>
            <a:br>
              <a:rPr lang="fi-FI" dirty="0"/>
            </a:b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8" y="4129391"/>
            <a:ext cx="1184065" cy="834575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589678" y="178075"/>
            <a:ext cx="9525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4000" b="1" noProof="0" dirty="0">
                <a:solidFill>
                  <a:srgbClr val="968E42"/>
                </a:solidFill>
                <a:latin typeface="Arial"/>
              </a:rPr>
              <a:t>1</a:t>
            </a:r>
            <a:endParaRPr kumimoji="0" lang="fi-FI" sz="14000" b="1" i="0" u="none" strike="noStrike" kern="1200" cap="none" spc="0" normalizeH="0" baseline="0" noProof="0" dirty="0">
              <a:ln>
                <a:noFill/>
              </a:ln>
              <a:solidFill>
                <a:srgbClr val="968E42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995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9144001" cy="5143501"/>
          </a:xfrm>
          <a:prstGeom prst="rect">
            <a:avLst/>
          </a:prstGeom>
        </p:spPr>
      </p:pic>
      <p:sp>
        <p:nvSpPr>
          <p:cNvPr id="6" name="Otsikko 3"/>
          <p:cNvSpPr txBox="1">
            <a:spLocks/>
          </p:cNvSpPr>
          <p:nvPr/>
        </p:nvSpPr>
        <p:spPr>
          <a:xfrm>
            <a:off x="1995421" y="694097"/>
            <a:ext cx="6703306" cy="4859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 smtClean="0">
                <a:solidFill>
                  <a:prstClr val="white"/>
                </a:solidFill>
              </a:rPr>
              <a:t>Alueen </a:t>
            </a:r>
            <a:r>
              <a:rPr kumimoji="0" lang="fi-FI" sz="5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kaupunkielämä</a:t>
            </a:r>
            <a:r>
              <a:rPr kumimoji="0" lang="fi-FI" sz="5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monipuolistuu</a:t>
            </a:r>
            <a:endParaRPr kumimoji="0" lang="fi-FI" sz="5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589678" y="251144"/>
            <a:ext cx="9525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8" y="4129391"/>
            <a:ext cx="1184065" cy="8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4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2085171" y="1960935"/>
            <a:ext cx="6548982" cy="2240897"/>
          </a:xfrm>
        </p:spPr>
        <p:txBody>
          <a:bodyPr/>
          <a:lstStyle/>
          <a:p>
            <a:r>
              <a:rPr lang="fi-FI" sz="2100" dirty="0" smtClean="0">
                <a:solidFill>
                  <a:srgbClr val="968E42"/>
                </a:solidFill>
              </a:rPr>
              <a:t>Kaupunkirakennetta monipuolistetaan kärkihankkeen tavoitteiden ohjaamalla tavalla.</a:t>
            </a:r>
          </a:p>
          <a:p>
            <a:r>
              <a:rPr lang="fi-FI" sz="2100" dirty="0" smtClean="0">
                <a:solidFill>
                  <a:srgbClr val="968E42"/>
                </a:solidFill>
              </a:rPr>
              <a:t>Ensisijaisena </a:t>
            </a:r>
            <a:r>
              <a:rPr lang="fi-FI" sz="2100" dirty="0">
                <a:solidFill>
                  <a:srgbClr val="968E42"/>
                </a:solidFill>
              </a:rPr>
              <a:t>painopisteenä on työpaikkojen ja osaamiseen perustuvan </a:t>
            </a:r>
            <a:r>
              <a:rPr lang="fi-FI" sz="2100" dirty="0" smtClean="0">
                <a:solidFill>
                  <a:srgbClr val="968E42"/>
                </a:solidFill>
              </a:rPr>
              <a:t>vetovoiman </a:t>
            </a:r>
            <a:r>
              <a:rPr lang="fi-FI" sz="2100" dirty="0">
                <a:solidFill>
                  <a:srgbClr val="968E42"/>
                </a:solidFill>
              </a:rPr>
              <a:t>kasvu</a:t>
            </a:r>
            <a:r>
              <a:rPr lang="fi-FI" sz="2100" dirty="0" smtClean="0">
                <a:solidFill>
                  <a:srgbClr val="968E42"/>
                </a:solidFill>
              </a:rPr>
              <a:t>.</a:t>
            </a:r>
          </a:p>
          <a:p>
            <a:r>
              <a:rPr lang="fi-FI" sz="2100" dirty="0" smtClean="0">
                <a:solidFill>
                  <a:srgbClr val="968E42"/>
                </a:solidFill>
              </a:rPr>
              <a:t>Asumista ydinalueelle osana hybridirakentamista ja muualle asuinpainotteisine kortteleineen.</a:t>
            </a:r>
          </a:p>
          <a:p>
            <a:r>
              <a:rPr lang="fi-FI" sz="2100" dirty="0" smtClean="0">
                <a:solidFill>
                  <a:srgbClr val="968E42"/>
                </a:solidFill>
              </a:rPr>
              <a:t>Varaudutaan myös mm. tekniikan kampuksen, sairaalatoimintojen ja opiskelija-asumisen tarpeisiin.</a:t>
            </a:r>
            <a:endParaRPr lang="fi-FI" sz="2100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2132236" y="1220778"/>
            <a:ext cx="6300098" cy="748904"/>
          </a:xfrm>
        </p:spPr>
        <p:txBody>
          <a:bodyPr/>
          <a:lstStyle/>
          <a:p>
            <a:r>
              <a:rPr lang="fi-FI" sz="4400" b="1" dirty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Turun </a:t>
            </a:r>
            <a:r>
              <a:rPr lang="fi-FI" sz="44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Tiedepuiston</a:t>
            </a:r>
            <a:r>
              <a:rPr lang="fi-FI" sz="36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fi-FI" sz="20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alueen </a:t>
            </a:r>
            <a:r>
              <a:rPr lang="fi-FI" sz="2000" b="1" dirty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kaupunkielämä monipuolistuu</a:t>
            </a:r>
            <a:br>
              <a:rPr lang="fi-FI" sz="2000" b="1" dirty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8" y="4129391"/>
            <a:ext cx="1184065" cy="834575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589678" y="178075"/>
            <a:ext cx="9525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4000" b="1" dirty="0">
                <a:solidFill>
                  <a:srgbClr val="968E42"/>
                </a:solidFill>
                <a:latin typeface="Arial"/>
              </a:rPr>
              <a:t>2</a:t>
            </a:r>
            <a:endParaRPr kumimoji="0" lang="fi-FI" sz="14000" b="1" i="0" u="none" strike="noStrike" kern="1200" cap="none" spc="0" normalizeH="0" baseline="0" noProof="0" dirty="0">
              <a:ln>
                <a:noFill/>
              </a:ln>
              <a:solidFill>
                <a:srgbClr val="968E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82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-8191"/>
            <a:ext cx="9144000" cy="5192614"/>
          </a:xfrm>
          <a:prstGeom prst="rect">
            <a:avLst/>
          </a:prstGeom>
        </p:spPr>
      </p:pic>
      <p:sp>
        <p:nvSpPr>
          <p:cNvPr id="6" name="Otsikko 3"/>
          <p:cNvSpPr txBox="1">
            <a:spLocks/>
          </p:cNvSpPr>
          <p:nvPr/>
        </p:nvSpPr>
        <p:spPr>
          <a:xfrm>
            <a:off x="1995421" y="694097"/>
            <a:ext cx="6703306" cy="4859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 smtClean="0">
                <a:solidFill>
                  <a:prstClr val="white"/>
                </a:solidFill>
              </a:rPr>
              <a:t>Kehittämisellä tuetaan tunnin junan hyötyä valtakunnallisesti.</a:t>
            </a:r>
            <a:endParaRPr kumimoji="0" lang="fi-FI" sz="5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589678" y="251144"/>
            <a:ext cx="9525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4000" b="1" dirty="0">
                <a:solidFill>
                  <a:prstClr val="white"/>
                </a:solidFill>
                <a:latin typeface="Arial"/>
              </a:rPr>
              <a:t>3</a:t>
            </a:r>
            <a:endParaRPr kumimoji="0" lang="fi-FI" sz="1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8" y="4129391"/>
            <a:ext cx="1184065" cy="8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0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2085171" y="1960935"/>
            <a:ext cx="6548982" cy="2240897"/>
          </a:xfrm>
        </p:spPr>
        <p:txBody>
          <a:bodyPr/>
          <a:lstStyle/>
          <a:p>
            <a:r>
              <a:rPr lang="fi-FI" sz="2100" dirty="0" smtClean="0">
                <a:solidFill>
                  <a:srgbClr val="968E42"/>
                </a:solidFill>
              </a:rPr>
              <a:t>Tunnin </a:t>
            </a:r>
            <a:r>
              <a:rPr lang="fi-FI" sz="2100" dirty="0">
                <a:solidFill>
                  <a:srgbClr val="968E42"/>
                </a:solidFill>
              </a:rPr>
              <a:t>juna on </a:t>
            </a:r>
            <a:r>
              <a:rPr lang="fi-FI" sz="2100" dirty="0" smtClean="0">
                <a:solidFill>
                  <a:srgbClr val="968E42"/>
                </a:solidFill>
              </a:rPr>
              <a:t>ensisijaisesti valtakunnallinen </a:t>
            </a:r>
            <a:r>
              <a:rPr lang="fi-FI" sz="2100" dirty="0">
                <a:solidFill>
                  <a:srgbClr val="968E42"/>
                </a:solidFill>
              </a:rPr>
              <a:t>etu. </a:t>
            </a:r>
            <a:r>
              <a:rPr lang="fi-FI" sz="2100" dirty="0" smtClean="0">
                <a:solidFill>
                  <a:srgbClr val="968E42"/>
                </a:solidFill>
              </a:rPr>
              <a:t>Tiedepuiston kehittämisellä haetaan </a:t>
            </a:r>
            <a:r>
              <a:rPr lang="fi-FI" sz="2100" dirty="0">
                <a:solidFill>
                  <a:srgbClr val="968E42"/>
                </a:solidFill>
              </a:rPr>
              <a:t>yhteyden täysimääräistä tukemista valtakunnallisen </a:t>
            </a:r>
            <a:r>
              <a:rPr lang="fi-FI" sz="2100" dirty="0" smtClean="0">
                <a:solidFill>
                  <a:srgbClr val="968E42"/>
                </a:solidFill>
              </a:rPr>
              <a:t>ja seudun kasvun hyväksi</a:t>
            </a:r>
          </a:p>
          <a:p>
            <a:r>
              <a:rPr lang="fi-FI" sz="2100" dirty="0" smtClean="0">
                <a:solidFill>
                  <a:srgbClr val="968E42"/>
                </a:solidFill>
              </a:rPr>
              <a:t>Kokonaisuudella tuetaan MAL- </a:t>
            </a:r>
            <a:r>
              <a:rPr lang="fi-FI" sz="2100" dirty="0">
                <a:solidFill>
                  <a:srgbClr val="968E42"/>
                </a:solidFill>
              </a:rPr>
              <a:t>ja kasvusopimusten </a:t>
            </a:r>
            <a:r>
              <a:rPr lang="fi-FI" sz="2100" dirty="0" smtClean="0">
                <a:solidFill>
                  <a:srgbClr val="968E42"/>
                </a:solidFill>
              </a:rPr>
              <a:t>tarkoittamaa </a:t>
            </a:r>
            <a:r>
              <a:rPr lang="fi-FI" sz="2100" dirty="0">
                <a:solidFill>
                  <a:srgbClr val="968E42"/>
                </a:solidFill>
              </a:rPr>
              <a:t>kehitystä tukien sopimuksissa tavoiteltua kestävää kasvua.</a:t>
            </a:r>
            <a:endParaRPr lang="fi-FI" sz="2100" dirty="0" smtClean="0">
              <a:solidFill>
                <a:srgbClr val="968E42"/>
              </a:solidFill>
            </a:endParaRPr>
          </a:p>
          <a:p>
            <a:endParaRPr lang="fi-FI" sz="2100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2085171" y="927007"/>
            <a:ext cx="6300098" cy="748904"/>
          </a:xfrm>
        </p:spPr>
        <p:txBody>
          <a:bodyPr/>
          <a:lstStyle/>
          <a:p>
            <a:r>
              <a:rPr lang="fi-FI" sz="4400" b="1" dirty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Turun </a:t>
            </a:r>
            <a:r>
              <a:rPr lang="fi-FI" sz="44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Tiedepuisto</a:t>
            </a:r>
            <a:r>
              <a:rPr lang="fi-FI" sz="36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fi-FI" sz="2000" b="1" dirty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i-FI" sz="2000" b="1" dirty="0" smtClean="0">
                <a:solidFill>
                  <a:srgbClr val="968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ukee tunnin junan täysimääräistä hyötyä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8" y="4129391"/>
            <a:ext cx="1184065" cy="834575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589678" y="178075"/>
            <a:ext cx="9525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68E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fi-FI" sz="14000" b="1" i="0" u="none" strike="noStrike" kern="1200" cap="none" spc="0" normalizeH="0" baseline="0" noProof="0" dirty="0">
              <a:ln>
                <a:noFill/>
              </a:ln>
              <a:solidFill>
                <a:srgbClr val="968E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91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uvalliset">
  <a:themeElements>
    <a:clrScheme name="Custom 5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Värilliset">
  <a:themeElements>
    <a:clrScheme name="Custom 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URKU_PPT_4-3">
  <a:themeElements>
    <a:clrScheme name="Custom 5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46BFEA"/>
      </a:hlink>
      <a:folHlink>
        <a:srgbClr val="408FB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TURKU_PPT_4-3">
  <a:themeElements>
    <a:clrScheme name="Custom 5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46BFEA"/>
      </a:hlink>
      <a:folHlink>
        <a:srgbClr val="408FB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TURKU_PPT_4-3">
  <a:themeElements>
    <a:clrScheme name="Custom 5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46BFEA"/>
      </a:hlink>
      <a:folHlink>
        <a:srgbClr val="408FB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Valkoinen">
  <a:themeElements>
    <a:clrScheme name="Custom 4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e907a47a-bef0-4de7-8dab-7bc0f3e3b801" ContentTypeId="0x010100C0195A1B6C5C44E9A6AB38BF336295CE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Kokousaineisto" ma:contentTypeID="0x010100C0195A1B6C5C44E9A6AB38BF336295CE00ABB1D5AEE07E9F44A9904DAB59BCA64C" ma:contentTypeVersion="14" ma:contentTypeDescription="Luo uusi asiakirja." ma:contentTypeScope="" ma:versionID="07621d76010acb1682033a6c2cc36935">
  <xsd:schema xmlns:xsd="http://www.w3.org/2001/XMLSchema" xmlns:xs="http://www.w3.org/2001/XMLSchema" xmlns:p="http://schemas.microsoft.com/office/2006/metadata/properties" xmlns:ns2="801a4ecc-5c06-4555-9dd1-0bf5b16740cf" xmlns:ns3="5b82faa3-7167-493c-bed3-70050f0aeda6" targetNamespace="http://schemas.microsoft.com/office/2006/metadata/properties" ma:root="true" ma:fieldsID="c29d15286467bf47d8b44cd360b1b30a" ns2:_="" ns3:_="">
    <xsd:import namespace="801a4ecc-5c06-4555-9dd1-0bf5b16740cf"/>
    <xsd:import namespace="5b82faa3-7167-493c-bed3-70050f0aeda6"/>
    <xsd:element name="properties">
      <xsd:complexType>
        <xsd:sequence>
          <xsd:element name="documentManagement">
            <xsd:complexType>
              <xsd:all>
                <xsd:element ref="ns2:dotku_ContainsPersonalData" minOccurs="0"/>
                <xsd:element ref="ns2:dotku_Publicity"/>
                <xsd:element ref="ns2:dotku_Description" minOccurs="0"/>
                <xsd:element ref="ns2:dotku_MeetingMaterialYear" minOccurs="0"/>
                <xsd:element ref="ns2:dotku_MeetingMaterialDate"/>
                <xsd:element ref="ns2:dotku_MeetingMaterialType"/>
                <xsd:element ref="ns3:Toimielin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1a4ecc-5c06-4555-9dd1-0bf5b16740cf" elementFormDefault="qualified">
    <xsd:import namespace="http://schemas.microsoft.com/office/2006/documentManagement/types"/>
    <xsd:import namespace="http://schemas.microsoft.com/office/infopath/2007/PartnerControls"/>
    <xsd:element name="dotku_ContainsPersonalData" ma:index="2" nillable="true" ma:displayName="Sisältää henkilötietoja" ma:default="" ma:description="Henkilötietolaki 3 § 1 mom" ma:format="Dropdown" ma:internalName="dotku_ContainsPersonalData">
      <xsd:simpleType>
        <xsd:restriction base="dms:Choice">
          <xsd:enumeration value="Ei sisällä henkilötietoja"/>
          <xsd:enumeration value="Sisältää henkilötietoja"/>
          <xsd:enumeration value="Sisältää arkaluonteisia henkilötietoja"/>
        </xsd:restriction>
      </xsd:simpleType>
    </xsd:element>
    <xsd:element name="dotku_Publicity" ma:index="3" ma:displayName="Julkisuus" ma:default="Julkinen" ma:format="Dropdown" ma:internalName="dotku_Publicity">
      <xsd:simpleType>
        <xsd:restriction base="dms:Choice">
          <xsd:enumeration value="Julkinen"/>
          <xsd:enumeration value="Salassa pidettävä"/>
        </xsd:restriction>
      </xsd:simpleType>
    </xsd:element>
    <xsd:element name="dotku_Description" ma:index="4" nillable="true" ma:displayName="Kuvaus" ma:internalName="dotku_Description">
      <xsd:simpleType>
        <xsd:restriction base="dms:Note">
          <xsd:maxLength value="255"/>
        </xsd:restriction>
      </xsd:simpleType>
    </xsd:element>
    <xsd:element name="dotku_MeetingMaterialYear" ma:index="5" nillable="true" ma:displayName="Vuosi" ma:internalName="dotku_MeetingMaterialYear" ma:readOnly="false">
      <xsd:simpleType>
        <xsd:restriction base="dms:Number"/>
      </xsd:simpleType>
    </xsd:element>
    <xsd:element name="dotku_MeetingMaterialDate" ma:index="6" ma:displayName="Päätös-/kokouspvm" ma:format="DateOnly" ma:internalName="dotku_MeetingMaterialDate">
      <xsd:simpleType>
        <xsd:restriction base="dms:DateTime"/>
      </xsd:simpleType>
    </xsd:element>
    <xsd:element name="dotku_MeetingMaterialType" ma:index="7" ma:displayName="Kokousaineiston tyyppi" ma:format="Dropdown" ma:internalName="dotku_MeetingMaterialType">
      <xsd:simpleType>
        <xsd:restriction base="dms:Choice">
          <xsd:enumeration value="Asia-/esityslista"/>
          <xsd:enumeration value="Liite"/>
          <xsd:enumeration value="Muistio"/>
          <xsd:enumeration value="Oheismateriaali"/>
          <xsd:enumeration value="Päätös"/>
          <xsd:enumeration value="Päätösehdotus"/>
          <xsd:enumeration value="Päätösesitys"/>
          <xsd:enumeration value="Päätöspöytäkirja"/>
          <xsd:enumeration value="Pöytäkirja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2faa3-7167-493c-bed3-70050f0aeda6" elementFormDefault="qualified">
    <xsd:import namespace="http://schemas.microsoft.com/office/2006/documentManagement/types"/>
    <xsd:import namespace="http://schemas.microsoft.com/office/infopath/2007/PartnerControls"/>
    <xsd:element name="Toimielin" ma:index="14" ma:displayName="Toimielin" ma:format="Dropdown" ma:internalName="Toimielin" ma:readOnly="false">
      <xsd:simpleType>
        <xsd:restriction base="dms:Choice">
          <xsd:enumeration value="Kaupunginhallituksen kaupunkikehitysjaosto"/>
          <xsd:enumeration value="Kaupunginhallituksen konsernijaosto"/>
          <xsd:enumeration value="Kaupunginhallitu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Sisältölaji"/>
        <xsd:element ref="dc:title" minOccurs="0" maxOccurs="1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tku_MeetingMaterialDate xmlns="801a4ecc-5c06-4555-9dd1-0bf5b16740cf">2018-05-06T21:00:00+00:00</dotku_MeetingMaterialDate>
    <dotku_MeetingMaterialType xmlns="801a4ecc-5c06-4555-9dd1-0bf5b16740cf">Oheismateriaali</dotku_MeetingMaterialType>
    <dotku_MeetingMaterialYear xmlns="801a4ecc-5c06-4555-9dd1-0bf5b16740cf">2018</dotku_MeetingMaterialYear>
    <dotku_Description xmlns="801a4ecc-5c06-4555-9dd1-0bf5b16740cf" xsi:nil="true"/>
    <dotku_Publicity xmlns="801a4ecc-5c06-4555-9dd1-0bf5b16740cf">Julkinen</dotku_Publicity>
    <dotku_ContainsPersonalData xmlns="801a4ecc-5c06-4555-9dd1-0bf5b16740cf">Ei sisällä henkilötietoja</dotku_ContainsPersonalData>
    <Toimielin xmlns="5b82faa3-7167-493c-bed3-70050f0aeda6">Kaupunginhallitus</Toimielin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81FC00-110F-4F71-A81E-1C722675B713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D5F1D368-3484-47E4-A5C5-373FFA9556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1a4ecc-5c06-4555-9dd1-0bf5b16740cf"/>
    <ds:schemaRef ds:uri="5b82faa3-7167-493c-bed3-70050f0aed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42AAC89-6085-46B2-B993-B01453D4284E}">
  <ds:schemaRefs>
    <ds:schemaRef ds:uri="5b82faa3-7167-493c-bed3-70050f0aeda6"/>
    <ds:schemaRef ds:uri="http://schemas.microsoft.com/office/2006/metadata/properties"/>
    <ds:schemaRef ds:uri="http://purl.org/dc/dcmitype/"/>
    <ds:schemaRef ds:uri="http://www.w3.org/XML/1998/namespace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801a4ecc-5c06-4555-9dd1-0bf5b16740cf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FEC1D67D-926F-4D9A-85AF-8D71FDCA6E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TURKU_PPT_16-9</Template>
  <TotalTime>5076</TotalTime>
  <Words>488</Words>
  <Application>Microsoft Office PowerPoint</Application>
  <PresentationFormat>Näytössä katseltava esitys (16:9)</PresentationFormat>
  <Paragraphs>83</Paragraphs>
  <Slides>24</Slides>
  <Notes>12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7</vt:i4>
      </vt:variant>
      <vt:variant>
        <vt:lpstr>Dian otsikot</vt:lpstr>
      </vt:variant>
      <vt:variant>
        <vt:i4>24</vt:i4>
      </vt:variant>
    </vt:vector>
  </HeadingPairs>
  <TitlesOfParts>
    <vt:vector size="35" baseType="lpstr">
      <vt:lpstr>Arial</vt:lpstr>
      <vt:lpstr>Calibri</vt:lpstr>
      <vt:lpstr>Courier New</vt:lpstr>
      <vt:lpstr>Lucida Grande</vt:lpstr>
      <vt:lpstr>Kuvalliset</vt:lpstr>
      <vt:lpstr>Värilliset</vt:lpstr>
      <vt:lpstr>Office Theme</vt:lpstr>
      <vt:lpstr>TURKU_PPT_4-3</vt:lpstr>
      <vt:lpstr>1_TURKU_PPT_4-3</vt:lpstr>
      <vt:lpstr>2_TURKU_PPT_4-3</vt:lpstr>
      <vt:lpstr>Valkoinen</vt:lpstr>
      <vt:lpstr>Kärkihanke Turun Tiedepuisto </vt:lpstr>
      <vt:lpstr>Turun tiedepuiston kärkihankkeen 10  ohjaavaa periaatetta</vt:lpstr>
      <vt:lpstr>Yleislinjaus:  ” Turun tiedepuiston kärkihanke ohjaa kulloinkin toimivaltaisen toimielimen ja viranhaltijan valmistelua ja päätöksentekoa.”   :</vt:lpstr>
      <vt:lpstr>PowerPoint-esitys</vt:lpstr>
      <vt:lpstr>Turun Tiedepuisto         on kaupunkiseudun merkittävin kehityskohde </vt:lpstr>
      <vt:lpstr>PowerPoint-esitys</vt:lpstr>
      <vt:lpstr>Turun Tiedepuiston         alueen kaupunkielämä monipuolistuu </vt:lpstr>
      <vt:lpstr>PowerPoint-esitys</vt:lpstr>
      <vt:lpstr>Turun Tiedepuisto         tukee tunnin junan täysimääräistä hyötyä</vt:lpstr>
      <vt:lpstr>PowerPoint-esitys</vt:lpstr>
      <vt:lpstr>Turun Tiedepuistossa         liikkuminen on fiksua </vt:lpstr>
      <vt:lpstr>PowerPoint-esitys</vt:lpstr>
      <vt:lpstr>Turun Tiedepuisto         on hyvinvoinnin kaupunginosa </vt:lpstr>
      <vt:lpstr>PowerPoint-esitys</vt:lpstr>
      <vt:lpstr>Turun Tiedepuistossa        investoidaan innovatiivisesti </vt:lpstr>
      <vt:lpstr>PowerPoint-esitys</vt:lpstr>
      <vt:lpstr>Turun Tiedepuistossa         vetovoimatekijä on korkeatasoinen julkinen kaupunkitila </vt:lpstr>
      <vt:lpstr>PowerPoint-esitys</vt:lpstr>
      <vt:lpstr>Turun Tiedepuistoa         kehitetään yhteistyössä ja kumppanuuksin</vt:lpstr>
      <vt:lpstr>PowerPoint-esitys</vt:lpstr>
      <vt:lpstr>Turun Tiedepuiston         kehittäminen ohjelmoidaan kunnianhimoisesti</vt:lpstr>
      <vt:lpstr>PowerPoint-esitys</vt:lpstr>
      <vt:lpstr>Turun Tiedepuiston         kärkihanke ohjaa yleiskaavan valmistelua </vt:lpstr>
      <vt:lpstr>PowerPoint-esitys</vt:lpstr>
    </vt:vector>
  </TitlesOfParts>
  <Company>Turun kaupunki (hallinto x64)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Otsikko yhdelle tai kahdelle riville</dc:title>
  <dc:creator>Birkstedt Riitta</dc:creator>
  <cp:lastModifiedBy>Lundgren Marika</cp:lastModifiedBy>
  <cp:revision>291</cp:revision>
  <cp:lastPrinted>2015-03-30T13:04:50Z</cp:lastPrinted>
  <dcterms:created xsi:type="dcterms:W3CDTF">2018-03-01T06:39:51Z</dcterms:created>
  <dcterms:modified xsi:type="dcterms:W3CDTF">2018-05-08T10:06:58Z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0x010100C0195A1B6C5C44E9A6AB38BF336295CE00ABB1D5AEE07E9F44A9904DAB59BCA64C</vt:lpwstr>
  </property>
</Properties>
</file>