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7"/>
  </p:sldMasterIdLst>
  <p:notesMasterIdLst>
    <p:notesMasterId r:id="rId9"/>
  </p:notesMasterIdLst>
  <p:handoutMasterIdLst>
    <p:handoutMasterId r:id="rId10"/>
  </p:handoutMasterIdLst>
  <p:sldIdLst>
    <p:sldId id="259" r:id="rId8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7">
          <p15:clr>
            <a:srgbClr val="A4A3A4"/>
          </p15:clr>
        </p15:guide>
        <p15:guide id="3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2320" autoAdjust="0"/>
  </p:normalViewPr>
  <p:slideViewPr>
    <p:cSldViewPr>
      <p:cViewPr varScale="1">
        <p:scale>
          <a:sx n="74" d="100"/>
          <a:sy n="74" d="100"/>
        </p:scale>
        <p:origin x="2664" y="5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55336832895887"/>
          <c:y val="6.342474486038463E-2"/>
          <c:w val="0.64227486355156771"/>
          <c:h val="0.86544182369001221"/>
        </c:manualLayout>
      </c:layout>
      <c:lineChart>
        <c:grouping val="standard"/>
        <c:varyColors val="0"/>
        <c:ser>
          <c:idx val="4"/>
          <c:order val="0"/>
          <c:tx>
            <c:strRef>
              <c:f>'[Kaavio Microsoft PowerPoint -sovelluksessa]10 suurinta 2009-2013'!$A$478</c:f>
              <c:strCache>
                <c:ptCount val="1"/>
                <c:pt idx="0">
                  <c:v>Helsinki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'[Kaavio Microsoft PowerPoint -sovelluksessa]10 suurinta 2009-2013'!$B$476:$G$476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'[Kaavio Microsoft PowerPoint -sovelluksessa]10 suurinta 2009-2013'!$B$478:$G$478</c:f>
              <c:numCache>
                <c:formatCode>#,##0</c:formatCode>
                <c:ptCount val="6"/>
                <c:pt idx="0">
                  <c:v>-16111000</c:v>
                </c:pt>
                <c:pt idx="1">
                  <c:v>-68472200</c:v>
                </c:pt>
                <c:pt idx="2">
                  <c:v>-35600400</c:v>
                </c:pt>
                <c:pt idx="3">
                  <c:v>6068600</c:v>
                </c:pt>
                <c:pt idx="4">
                  <c:v>40916900</c:v>
                </c:pt>
                <c:pt idx="5" formatCode="General">
                  <c:v>34225200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'[Kaavio Microsoft PowerPoint -sovelluksessa]10 suurinta 2009-2013'!$A$486</c:f>
              <c:strCache>
                <c:ptCount val="1"/>
                <c:pt idx="0">
                  <c:v>Turku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'[Kaavio Microsoft PowerPoint -sovelluksessa]10 suurinta 2009-2013'!$B$476:$G$476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'[Kaavio Microsoft PowerPoint -sovelluksessa]10 suurinta 2009-2013'!$B$486:$G$486</c:f>
              <c:numCache>
                <c:formatCode>#,##0</c:formatCode>
                <c:ptCount val="6"/>
                <c:pt idx="0">
                  <c:v>-30040300</c:v>
                </c:pt>
                <c:pt idx="1">
                  <c:v>-20469800</c:v>
                </c:pt>
                <c:pt idx="2">
                  <c:v>-18975700</c:v>
                </c:pt>
                <c:pt idx="3">
                  <c:v>-13486300</c:v>
                </c:pt>
                <c:pt idx="4">
                  <c:v>-10340400</c:v>
                </c:pt>
                <c:pt idx="5" formatCode="General">
                  <c:v>13059400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'[Kaavio Microsoft PowerPoint -sovelluksessa]10 suurinta 2009-2013'!$A$477</c:f>
              <c:strCache>
                <c:ptCount val="1"/>
                <c:pt idx="0">
                  <c:v>Espoo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'[Kaavio Microsoft PowerPoint -sovelluksessa]10 suurinta 2009-2013'!$B$476:$G$476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'[Kaavio Microsoft PowerPoint -sovelluksessa]10 suurinta 2009-2013'!$B$477:$G$477</c:f>
              <c:numCache>
                <c:formatCode>#,##0</c:formatCode>
                <c:ptCount val="6"/>
                <c:pt idx="0">
                  <c:v>-21257500</c:v>
                </c:pt>
                <c:pt idx="1">
                  <c:v>-8064100</c:v>
                </c:pt>
                <c:pt idx="2">
                  <c:v>2921600</c:v>
                </c:pt>
                <c:pt idx="3">
                  <c:v>9421000</c:v>
                </c:pt>
                <c:pt idx="4">
                  <c:v>-41318600</c:v>
                </c:pt>
                <c:pt idx="5" formatCode="General">
                  <c:v>873800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'[Kaavio Microsoft PowerPoint -sovelluksessa]10 suurinta 2009-2013'!$A$487</c:f>
              <c:strCache>
                <c:ptCount val="1"/>
                <c:pt idx="0">
                  <c:v>Vantaa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'[Kaavio Microsoft PowerPoint -sovelluksessa]10 suurinta 2009-2013'!$B$476:$G$476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'[Kaavio Microsoft PowerPoint -sovelluksessa]10 suurinta 2009-2013'!$B$487:$G$487</c:f>
              <c:numCache>
                <c:formatCode>#,##0</c:formatCode>
                <c:ptCount val="6"/>
                <c:pt idx="0">
                  <c:v>-4582500</c:v>
                </c:pt>
                <c:pt idx="1">
                  <c:v>10999700</c:v>
                </c:pt>
                <c:pt idx="2">
                  <c:v>7900</c:v>
                </c:pt>
                <c:pt idx="3">
                  <c:v>-8553800</c:v>
                </c:pt>
                <c:pt idx="4">
                  <c:v>-20401600</c:v>
                </c:pt>
                <c:pt idx="5" formatCode="General">
                  <c:v>-5042700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'[Kaavio Microsoft PowerPoint -sovelluksessa]10 suurinta 2009-2013'!$A$483</c:f>
              <c:strCache>
                <c:ptCount val="1"/>
                <c:pt idx="0">
                  <c:v>Oulu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'[Kaavio Microsoft PowerPoint -sovelluksessa]10 suurinta 2009-2013'!$B$476:$G$476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'[Kaavio Microsoft PowerPoint -sovelluksessa]10 suurinta 2009-2013'!$B$483:$G$483</c:f>
              <c:numCache>
                <c:formatCode>General</c:formatCode>
                <c:ptCount val="6"/>
                <c:pt idx="3" formatCode="#,##0">
                  <c:v>-4042600</c:v>
                </c:pt>
                <c:pt idx="4" formatCode="#,##0">
                  <c:v>-9054700</c:v>
                </c:pt>
                <c:pt idx="5">
                  <c:v>-6007300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'[Kaavio Microsoft PowerPoint -sovelluksessa]10 suurinta 2009-2013'!$A$485</c:f>
              <c:strCache>
                <c:ptCount val="1"/>
                <c:pt idx="0">
                  <c:v>Tampere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numRef>
              <c:f>'[Kaavio Microsoft PowerPoint -sovelluksessa]10 suurinta 2009-2013'!$B$476:$G$476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'[Kaavio Microsoft PowerPoint -sovelluksessa]10 suurinta 2009-2013'!$B$485:$G$485</c:f>
              <c:numCache>
                <c:formatCode>#,##0</c:formatCode>
                <c:ptCount val="6"/>
                <c:pt idx="0">
                  <c:v>-28297300</c:v>
                </c:pt>
                <c:pt idx="1">
                  <c:v>-32604000</c:v>
                </c:pt>
                <c:pt idx="2">
                  <c:v>-26277400</c:v>
                </c:pt>
                <c:pt idx="3">
                  <c:v>-20149900</c:v>
                </c:pt>
                <c:pt idx="4">
                  <c:v>-10755700</c:v>
                </c:pt>
                <c:pt idx="5" formatCode="General">
                  <c:v>-18079800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08160"/>
        <c:axId val="60408720"/>
      </c:lineChart>
      <c:catAx>
        <c:axId val="604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08720"/>
        <c:crosses val="autoZero"/>
        <c:auto val="1"/>
        <c:lblAlgn val="ctr"/>
        <c:lblOffset val="100"/>
        <c:noMultiLvlLbl val="0"/>
      </c:catAx>
      <c:valAx>
        <c:axId val="6040872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0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202359469895415"/>
          <c:y val="0.25366196582729067"/>
          <c:w val="0.16196962515141688"/>
          <c:h val="0.35237012022628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rgbClr val="EEECE1"/>
    </a:solidFill>
    <a:ln>
      <a:noFill/>
    </a:ln>
    <a:effectLst>
      <a:outerShdw blurRad="50800" dist="63500" dir="2700000" algn="tl" rotWithShape="0">
        <a:prstClr val="black">
          <a:alpha val="40000"/>
        </a:prstClr>
      </a:outerShdw>
    </a:effectLst>
  </c:spPr>
  <c:txPr>
    <a:bodyPr/>
    <a:lstStyle/>
    <a:p>
      <a:pPr>
        <a:defRPr sz="1250" baseline="0">
          <a:solidFill>
            <a:schemeClr val="tx1"/>
          </a:solidFill>
        </a:defRPr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18.5.2017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448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7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0413" y="506414"/>
            <a:ext cx="3829050" cy="156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3463327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KUABO_VAAKA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6" y="5959412"/>
            <a:ext cx="1241463" cy="6491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4"/>
            <a:ext cx="6733382" cy="40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0" y="515211"/>
            <a:ext cx="7412159" cy="98875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7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93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9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65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17877" y="364866"/>
            <a:ext cx="8246462" cy="648072"/>
          </a:xfrm>
        </p:spPr>
        <p:txBody>
          <a:bodyPr/>
          <a:lstStyle/>
          <a:p>
            <a:r>
              <a:rPr lang="fi-FI" sz="2400" b="0" dirty="0" smtClean="0">
                <a:solidFill>
                  <a:schemeClr val="tx1"/>
                </a:solidFill>
              </a:rPr>
              <a:t>Turussa ja Espoossa tulokertymien erotus kääntyi positiiviseksi 2014</a:t>
            </a:r>
            <a:endParaRPr lang="fi-FI" sz="2400" b="0" dirty="0">
              <a:solidFill>
                <a:schemeClr val="tx1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2627784" y="6442303"/>
            <a:ext cx="6516219" cy="4156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i-FI" sz="1400" dirty="0" smtClean="0">
                <a:solidFill>
                  <a:prstClr val="white"/>
                </a:solidFill>
              </a:rPr>
              <a:t>Kuntien välinen muuttomuutto kuudessa suurimmassa kaupungissa muuttajien </a:t>
            </a:r>
            <a:r>
              <a:rPr lang="fi-FI" sz="1400" dirty="0">
                <a:solidFill>
                  <a:prstClr val="white"/>
                </a:solidFill>
              </a:rPr>
              <a:t>tulokertymien </a:t>
            </a:r>
            <a:r>
              <a:rPr lang="fi-FI" sz="1400" dirty="0" smtClean="0">
                <a:solidFill>
                  <a:prstClr val="white"/>
                </a:solidFill>
              </a:rPr>
              <a:t>mukaan 2009-2014, euroa</a:t>
            </a:r>
            <a:endParaRPr lang="fi-FI" sz="1400" dirty="0">
              <a:solidFill>
                <a:prstClr val="white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763689" y="6093296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i-FI" sz="1600" dirty="0" smtClean="0">
                <a:solidFill>
                  <a:prstClr val="black"/>
                </a:solidFill>
              </a:rPr>
              <a:t> </a:t>
            </a:r>
            <a:endParaRPr lang="fi-FI" sz="16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946213" y="5423592"/>
            <a:ext cx="8197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prstClr val="black"/>
                </a:solidFill>
              </a:rPr>
              <a:t>Luvut on saatu vähentämällä tulomuuttajien tulokertymistä lähtömuuttajien tulokertymät.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6516216" y="6165304"/>
            <a:ext cx="1617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Lähde: Tilastokeskus</a:t>
            </a:r>
            <a:endParaRPr lang="fi-FI" sz="1200" dirty="0"/>
          </a:p>
        </p:txBody>
      </p:sp>
      <p:graphicFrame>
        <p:nvGraphicFramePr>
          <p:cNvPr id="12" name="Kaavi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28778"/>
              </p:ext>
            </p:extLst>
          </p:nvPr>
        </p:nvGraphicFramePr>
        <p:xfrm>
          <a:off x="1115616" y="1023390"/>
          <a:ext cx="5772144" cy="424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5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KU_PPT_4-3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a_ xmlns="5ab21280-736b-4c18-9f9b-e47baf40bdd3">Väestö ja muuttoliike</_x003a_>
    <Aluejako xmlns="5ab21280-736b-4c18-9f9b-e47baf40bdd3">
      <Value>Kunta</Value>
    </Aluejako>
    <Seuraava_x0020_p_x00e4_ivitys xmlns="5ab21280-736b-4c18-9f9b-e47baf40bdd3">12/2017</Seuraava_x0020_p_x00e4_ivitys>
    <Tiedon_x0020_ajankohta xmlns="5ab21280-736b-4c18-9f9b-e47baf40bdd3">2009 - 2014</Tiedon_x0020_ajankohta>
    <L_x00e4_hde xmlns="5ab21280-736b-4c18-9f9b-e47baf40bdd3">
      <Url>http://www.stat.fi/tup/tilastotietokannat/index.html</Url>
      <Description>Tilastokeskus</Description>
    </L_x00e4_hde>
    <Vastuuhenkil_x00f6_ xmlns="5ab21280-736b-4c18-9f9b-e47baf40bdd3">
      <UserInfo>
        <DisplayName>Lemmetyinen Kimmo</DisplayName>
        <AccountId>27</AccountId>
        <AccountType/>
      </UserInfo>
    </Vastuuhenkil_x00f6_>
    <TurkuDoTku_Publicity xmlns="http://schemas.microsoft.com/sharepoint/v3">Julkinen</TurkuDoTku_Publicity>
    <Seurantadokumentti xmlns="5ab21280-736b-4c18-9f9b-e47baf40bdd3">
      <Value>Kaupunkistrategia</Value>
    </Seurantadokumentti>
    <TurkuDoTku_Description xmlns="http://schemas.microsoft.com/sharepoint/v3" xsi:nil="true"/>
    <P_x00e4_ivitetty xmlns="5ab21280-736b-4c18-9f9b-e47baf40bdd3">2017-02-08T22:00:00+00:00</P_x00e4_ivitetty>
    <TurkuDoTku_DescriberOrOrganisator xmlns="http://schemas.microsoft.com/sharepoint/v3" xsi:nil="true"/>
    <TurkuDoTku_PresentationMaterial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29bf125c-3304-4b20-a038-e327a30ca536</TermId>
        </TermInfo>
      </Terms>
    </TurkuDoTku_PresentationMaterialTypeTaxHTField0>
    <TaxCatchAll xmlns="52158f6a-68a5-4958-bb3c-93fc8be10931">
      <Value>4</Value>
      <Value>3</Value>
      <Value>2</Value>
      <Value>1</Value>
    </TaxCatchAll>
    <TurkuDoTku_PresentedBy xmlns="http://schemas.microsoft.com/sharepoint/v3" xsi:nil="true"/>
    <TurkuDoTku_Presented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sitysaineisto DoTku" ma:contentTypeID="0x010100B231D0CFD3F64B10A09B2DADA4F4A7A100E76A179942D649CC87251E3B0A38078B00AE7239179D537E45853DFE72A2B029F6" ma:contentTypeVersion="26" ma:contentTypeDescription="Luo uusi asiakirja." ma:contentTypeScope="" ma:versionID="ba1e5f3c1e5f534352d61913bea8e1a5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52158f6a-68a5-4958-bb3c-93fc8be10931" xmlns:ns4="5ab21280-736b-4c18-9f9b-e47baf40bdd3" targetNamespace="http://schemas.microsoft.com/office/2006/metadata/properties" ma:root="true" ma:fieldsID="0cff7b919f856c2944db629713e5985f" ns1:_="" ns2:_="" ns3:_="" ns4:_="">
    <xsd:import namespace="http://schemas.microsoft.com/sharepoint/v3"/>
    <xsd:import namespace="b7caa62b-7ad8-4ac0-91e3-d215c04b2f01"/>
    <xsd:import namespace="52158f6a-68a5-4958-bb3c-93fc8be10931"/>
    <xsd:import namespace="5ab21280-736b-4c18-9f9b-e47baf40bdd3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 minOccurs="0"/>
                <xsd:element ref="ns1:TurkuDoTku_DescriberOrOrganisator" minOccurs="0"/>
                <xsd:element ref="ns1:TurkuDoTku_PresentationMaterialTypeTaxHTField0" minOccurs="0"/>
                <xsd:element ref="ns1:TurkuDoTku_PresentedBy" minOccurs="0"/>
                <xsd:element ref="ns1:TurkuDoTku_PresentedDate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4:L_x00e4_hde" minOccurs="0"/>
                <xsd:element ref="ns4:Seurantadokumentti" minOccurs="0"/>
                <xsd:element ref="ns4:Aluejako" minOccurs="0"/>
                <xsd:element ref="ns4:Tiedon_x0020_ajankohta"/>
                <xsd:element ref="ns4:P_x00e4_ivitetty"/>
                <xsd:element ref="ns4:Seuraava_x0020_p_x00e4_ivitys"/>
                <xsd:element ref="ns4:Vastuuhenkil_x00f6_"/>
                <xsd:element ref="ns4:_x003a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hidden="true" ma:internalName="TurkuDoTku_Description" ma:readOnly="false">
      <xsd:simpleType>
        <xsd:restriction base="dms:Note"/>
      </xsd:simpleType>
    </xsd:element>
    <xsd:element name="TurkuDoTku_Publicity" ma:index="9" nillable="true" ma:displayName="Julkisuus" ma:default="Julkinen" ma:format="Dropdown" ma:hidden="true" ma:internalName="TurkuDoTku_Publicity" ma:readOnly="false">
      <xsd:simpleType>
        <xsd:restriction base="dms:Choice">
          <xsd:enumeration value="Julkinen"/>
          <xsd:enumeration value="Salassa pidettävä"/>
        </xsd:restriction>
      </xsd:simpleType>
    </xsd:element>
    <xsd:element name="TurkuDoTku_DescriberOrOrganisator" ma:index="10" nillable="true" ma:displayName="Tekijä" ma:description="Sukunimi etunimi" ma:hidden="true" ma:internalName="TurkuDoTku_DescriberOrOrganisator" ma:readOnly="false">
      <xsd:simpleType>
        <xsd:restriction base="dms:Text">
          <xsd:maxLength value="255"/>
        </xsd:restriction>
      </xsd:simpleType>
    </xsd:element>
    <xsd:element name="TurkuDoTku_PresentationMaterialTypeTaxHTField0" ma:index="12" nillable="true" ma:taxonomy="true" ma:internalName="TurkuDoTku_PresentationMaterialTypeTaxHTField0" ma:taxonomyFieldName="TurkuDoTku_PresentationMaterialType" ma:displayName="Esitysaineiston tyyppi" ma:readOnly="false" ma:default="4;#Diaesitys|29bf125c-3304-4b20-a038-e327a30ca536" ma:fieldId="{948b290c-02bc-47a7-a325-41f24444e1a7}" ma:sspId="6948e327-c22f-45f3-ba73-76ec8822dedd" ma:termSetId="00285b88-a0b1-4370-9403-3097d0814a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urkuDoTku_PresentedBy" ma:index="13" nillable="true" ma:displayName="Esittäjä" ma:description="Sukunimi etunimi" ma:hidden="true" ma:internalName="TurkuDoTku_PresentedBy" ma:readOnly="false">
      <xsd:simpleType>
        <xsd:restriction base="dms:Text">
          <xsd:maxLength value="255"/>
        </xsd:restriction>
      </xsd:simpleType>
    </xsd:element>
    <xsd:element name="TurkuDoTku_PresentedDate" ma:index="14" nillable="true" ma:displayName="Esityspvm" ma:format="DateOnly" ma:hidden="true" ma:internalName="TurkuDoTku_Presented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6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58f6a-68a5-4958-bb3c-93fc8be1093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Luokituksen Kaikki-sarake" ma:description="" ma:hidden="true" ma:list="{fe936d46-d366-4660-b787-49a9ddfa836e}" ma:internalName="TaxCatchAll" ma:showField="CatchAllData" ma:web="52158f6a-68a5-4958-bb3c-93fc8be109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21280-736b-4c18-9f9b-e47baf40bdd3" elementFormDefault="qualified">
    <xsd:import namespace="http://schemas.microsoft.com/office/2006/documentManagement/types"/>
    <xsd:import namespace="http://schemas.microsoft.com/office/infopath/2007/PartnerControls"/>
    <xsd:element name="L_x00e4_hde" ma:index="19" nillable="true" ma:displayName="Lähde" ma:format="Hyperlink" ma:internalName="L_x00e4_hd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eurantadokumentti" ma:index="20" nillable="true" ma:displayName="Seurantadokumentti" ma:default="Kaupunkistrategia" ma:internalName="Seurantadokumentti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aupunkistrategia"/>
                    <xsd:enumeration value="Hyvinvointikertomus"/>
                  </xsd:restriction>
                </xsd:simpleType>
              </xsd:element>
            </xsd:sequence>
          </xsd:extension>
        </xsd:complexContent>
      </xsd:complexType>
    </xsd:element>
    <xsd:element name="Aluejako" ma:index="21" nillable="true" ma:displayName="Aluejako" ma:default="Kunta" ma:internalName="Aluejak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oko maa"/>
                    <xsd:enumeration value="Maakunta"/>
                    <xsd:enumeration value="Seutukunta"/>
                    <xsd:enumeration value="Kunta"/>
                    <xsd:enumeration value="Suuralue"/>
                    <xsd:enumeration value="Pienalue"/>
                  </xsd:restriction>
                </xsd:simpleType>
              </xsd:element>
            </xsd:sequence>
          </xsd:extension>
        </xsd:complexContent>
      </xsd:complexType>
    </xsd:element>
    <xsd:element name="Tiedon_x0020_ajankohta" ma:index="22" ma:displayName="Tiedon ajankohta" ma:description="Miltä ajankohdalta tiedot ovat" ma:internalName="Tiedon_x0020_ajankohta" ma:readOnly="false">
      <xsd:simpleType>
        <xsd:restriction base="dms:Text">
          <xsd:maxLength value="255"/>
        </xsd:restriction>
      </xsd:simpleType>
    </xsd:element>
    <xsd:element name="P_x00e4_ivitetty" ma:index="23" ma:displayName="Päivitetty" ma:format="DateOnly" ma:internalName="P_x00e4_ivitetty" ma:readOnly="false">
      <xsd:simpleType>
        <xsd:restriction base="dms:DateTime"/>
      </xsd:simpleType>
    </xsd:element>
    <xsd:element name="Seuraava_x0020_p_x00e4_ivitys" ma:index="24" ma:displayName="Seuraava päivitys" ma:description="Ajankohta, jolloin aineisto tullaan seuraavaksi päivittämään." ma:internalName="Seuraava_x0020_p_x00e4_ivitys">
      <xsd:simpleType>
        <xsd:restriction base="dms:Text">
          <xsd:maxLength value="255"/>
        </xsd:restriction>
      </xsd:simpleType>
    </xsd:element>
    <xsd:element name="Vastuuhenkil_x00f6_" ma:index="25" ma:displayName="Vastuuhenkilö" ma:list="UserInfo" ma:SharePointGroup="0" ma:internalName="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3a_" ma:index="26" ma:displayName=":" ma:default="Asunnot, asuminen ja rakentaminen" ma:format="Dropdown" ma:internalName="_x003a_">
      <xsd:simpleType>
        <xsd:restriction base="dms:Choice">
          <xsd:enumeration value="Väestö ja muuttoliike"/>
          <xsd:enumeration value="Asunnot, asuminen ja rakentaminen"/>
          <xsd:enumeration value="Talous, työllisyys ja elinkeinot"/>
          <xsd:enumeration value="Hyvinvointi"/>
          <xsd:enumeration value="Liikenne, ympäristö ja logistiikka"/>
          <xsd:enumeration value="Kyselyt ja tutkimukse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6948e327-c22f-45f3-ba73-76ec8822dedd" ContentTypeId="0x010100B231D0CFD3F64B10A09B2DADA4F4A7A100E76A179942D649CC87251E3B0A38078B" PreviousValue="false"/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560C663-4E90-4308-A8A7-4E2EB92C6812}">
  <ds:schemaRefs>
    <ds:schemaRef ds:uri="http://purl.org/dc/elements/1.1/"/>
    <ds:schemaRef ds:uri="http://www.w3.org/XML/1998/namespace"/>
    <ds:schemaRef ds:uri="b7caa62b-7ad8-4ac0-91e3-d215c04b2f01"/>
    <ds:schemaRef ds:uri="http://schemas.microsoft.com/sharepoint/v3"/>
    <ds:schemaRef ds:uri="http://schemas.microsoft.com/office/2006/metadata/properties"/>
    <ds:schemaRef ds:uri="52158f6a-68a5-4958-bb3c-93fc8be10931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ab21280-736b-4c18-9f9b-e47baf40bdd3"/>
  </ds:schemaRefs>
</ds:datastoreItem>
</file>

<file path=customXml/itemProps2.xml><?xml version="1.0" encoding="utf-8"?>
<ds:datastoreItem xmlns:ds="http://schemas.openxmlformats.org/officeDocument/2006/customXml" ds:itemID="{A5B9E607-8164-4CF3-B6AC-FEA6B0D31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678402-BDF2-4E06-ADF1-9698501A2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52158f6a-68a5-4958-bb3c-93fc8be10931"/>
    <ds:schemaRef ds:uri="5ab21280-736b-4c18-9f9b-e47baf40bd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C6A72C-9C57-4D3E-B1F0-99D5BAE3BB6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C955EBC-9077-4FD8-BC52-020F0F8B724E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E2688669-AA43-47EE-A7A7-86C9A285488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6125</TotalTime>
  <Words>34</Words>
  <Application>Microsoft Office PowerPoint</Application>
  <PresentationFormat>Näytössä katseltava diaesitys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Courier New</vt:lpstr>
      <vt:lpstr>Lucida Grande</vt:lpstr>
      <vt:lpstr>TURKU_PPT_4-3</vt:lpstr>
      <vt:lpstr>Turussa ja Espoossa tulokertymien erotus kääntyi positiiviseksi 2014</vt:lpstr>
    </vt:vector>
  </TitlesOfParts>
  <Company>Turun kaupunki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EK:n seutukuntaranking 2015</dc:title>
  <dc:creator>Lemmetyinen Kimmo</dc:creator>
  <cp:lastModifiedBy>Lundgren Marika</cp:lastModifiedBy>
  <cp:revision>32</cp:revision>
  <cp:lastPrinted>2016-01-22T07:35:27Z</cp:lastPrinted>
  <dcterms:created xsi:type="dcterms:W3CDTF">2015-02-09T12:50:35Z</dcterms:created>
  <dcterms:modified xsi:type="dcterms:W3CDTF">2017-05-18T11:38:53Z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0x010100B231D0CFD3F64B10A09B2DADA4F4A7A100E76A179942D649CC87251E3B0A38078B00AE7239179D537E45853DFE72A2B029F6</vt:lpwstr>
  </property>
  <property fmtid="{D5CDD505-2E9C-101B-9397-08002B2CF9AE}" pid="3" name="TurkuDoTku_VideoFileTypeTaxHTField0">
    <vt:lpwstr>Videokuva|82098cdd-6e57-4a24-8887-90ce7bab4a54</vt:lpwstr>
  </property>
  <property fmtid="{D5CDD505-2E9C-101B-9397-08002B2CF9AE}" pid="4" name="TurkuDoTku_LanguageTaxHTField0">
    <vt:lpwstr>Suomi|ddab1725-3888-478f-9c8c-3eeceecd16e9</vt:lpwstr>
  </property>
  <property fmtid="{D5CDD505-2E9C-101B-9397-08002B2CF9AE}" pid="5" name="TurkuDoTku_AudioFileTypeTaxHTField0">
    <vt:lpwstr>Äänitiedosto|2ce7008b-f285-403a-bd25-9c3fffad5372</vt:lpwstr>
  </property>
  <property fmtid="{D5CDD505-2E9C-101B-9397-08002B2CF9AE}" pid="6" name="TurkuDoTku_PresentationMaterialType">
    <vt:lpwstr>4;#Diaesitys|29bf125c-3304-4b20-a038-e327a30ca536</vt:lpwstr>
  </property>
  <property fmtid="{D5CDD505-2E9C-101B-9397-08002B2CF9AE}" pid="7" name="TurkuDoTku_Language">
    <vt:lpwstr>3;#Suomi|ddab1725-3888-478f-9c8c-3eeceecd16e9</vt:lpwstr>
  </property>
  <property fmtid="{D5CDD505-2E9C-101B-9397-08002B2CF9AE}" pid="8" name="TurkuDoTku_VideoFileType">
    <vt:lpwstr>1;#Videokuva|82098cdd-6e57-4a24-8887-90ce7bab4a54</vt:lpwstr>
  </property>
  <property fmtid="{D5CDD505-2E9C-101B-9397-08002B2CF9AE}" pid="9" name="TurkuDoTku_AudioFileType">
    <vt:lpwstr>2;#Äänitiedosto|2ce7008b-f285-403a-bd25-9c3fffad5372</vt:lpwstr>
  </property>
</Properties>
</file>